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9AAB5-EDEB-45C5-84DA-7CE94530A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EB618-77CC-419C-8DD3-EEFC6ECFD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65FF1-DDF2-479B-9828-47E971D4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69006-452D-4852-8651-4D84A368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F805F7-1A11-436C-B50A-8525C8DF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047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A31F7-B7E0-4FC3-93DA-62C4BAB9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993743-F4E1-42F7-9BA9-88DBE6EB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B89BD-FD8E-4643-8F70-D37E7F3D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CA7B6-E512-4101-9231-A2B36192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A2B6F-A462-4022-B6FB-277C9AD3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87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12DDCF-8CF1-43A9-A281-941DEF6B5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FA2CB2-A4E7-4D85-85B4-35E46E63A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BA9FE-F166-4514-9FD5-E37572AC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BBDEC-7D48-41A4-9B27-9E17C37E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B6449-36DC-4FE7-BE36-33BCC59B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89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760A4-29AC-4B2D-B3AA-A4E0187B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FB7AA-5115-4650-95AA-DD7A575F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CA8F2-D76F-4C85-B8C8-0BE7725A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D1A9B-A6FF-48B2-AD6C-356209EB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B6ADE-12A8-4099-8EB3-329BA3C4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37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EFC28-0E18-4276-9CF6-3ED5EF39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1B60F-1731-4EFE-9678-9D1FD931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F88A0-8C46-456D-B153-50F63CE3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2AD81-E421-47E3-A2D4-D94FFF6E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E5D41-D1C0-4809-8AB9-1EBEFD62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2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8E19-9EC0-4B16-A29B-B88323D0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79C13C-F0F7-48B0-88B9-3C602F93F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7CF6D0-72C1-4F01-91F3-DA30A3A2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EED85-37E7-420F-8D01-C335743C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A1F50-5C92-4BE7-8458-92078386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D8AB64-B0E9-4001-8A2D-5212761D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16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DDDDC-C352-40AE-8576-CF912DC5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4804BF-D231-4585-8EAD-E18B8205F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9C2CEF-BD9E-491F-950D-A859AA1D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5B45B7-9191-40C5-BE3F-9D7F7D87C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7A989-2BD3-4F96-B592-26AF1C265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2EB2E3-7CA9-4545-AABC-D4CCB860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5AF584-C305-44F1-9A14-C5C00F64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AB04E6-9558-49FB-BC4D-FCFCCAE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77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2C11B-3D0F-47C3-B724-14998EA2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AB67D0-B57B-4DDA-8692-5DA44FF5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D86D24-0CAC-4CD2-B3AF-C27C27D8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9ADA33-A179-4D05-82BE-D69F89EF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80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12F91E-61D0-4B0C-95C0-45EDE11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8AAF85-DAFC-4A28-8369-DCE5017D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A2A009-3A61-4043-968F-7D20458A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60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E2BCE-BFBA-4E68-AE0B-A0185A50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C8395-257C-41F6-8AAB-765F8E2F5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1ECC82-4E35-4F31-A276-17B62B77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7CDDC8-0790-43BB-922F-E63A2A5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FED6C-5A2A-4F20-A7DF-6504AF6C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A66156-5808-4389-A59B-745FA01B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346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1D329-1AE9-449D-A18C-DBA12FA8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F4E7DC-893C-4A8F-8993-0ADF1E712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28239B-A8BF-4BC4-A91E-03C432D8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4F37C-C28B-49B3-B464-F4C03BDB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E37C7F-D888-412E-BF46-418CFCCF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35BAD-34E7-4D89-8251-597DA61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65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823B82-F00F-414F-91FE-16BEE0AB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A210F2-DB0A-468D-9B29-5AFE14778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BBD95-6860-45AD-9604-304550B13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1B1B-9345-4AE7-8807-07E01F1552EE}" type="datetimeFigureOut">
              <a:rPr lang="es-CL" smtClean="0"/>
              <a:t>12-05-2021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06866-9900-461B-A2A6-7C33600F8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E63B5-0298-457A-AD41-7B9D866E8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3516-0C53-47DF-AAD1-8780FFFD0D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92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23EE443-B534-43E1-941E-A941DB9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42" y="142706"/>
            <a:ext cx="7605708" cy="412993"/>
          </a:xfrm>
        </p:spPr>
        <p:txBody>
          <a:bodyPr>
            <a:normAutofit fontScale="90000"/>
          </a:bodyPr>
          <a:lstStyle/>
          <a:p>
            <a:r>
              <a:rPr lang="es-CL" dirty="0"/>
              <a:t>Valor del viaje por persona y total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63629E-E2D3-4BF4-845A-C48DBB2C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838" y="902433"/>
            <a:ext cx="3995734" cy="570498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 err="1"/>
              <a:t>Int</a:t>
            </a:r>
            <a:r>
              <a:rPr lang="es-CL" sz="1300" dirty="0"/>
              <a:t> persona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 err="1"/>
              <a:t>Int</a:t>
            </a:r>
            <a:r>
              <a:rPr lang="es-CL" sz="1300" dirty="0"/>
              <a:t> valor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 err="1"/>
              <a:t>Int</a:t>
            </a:r>
            <a:r>
              <a:rPr lang="es-CL" sz="1300" dirty="0"/>
              <a:t> kilometro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 err="1"/>
              <a:t>Int</a:t>
            </a:r>
            <a:r>
              <a:rPr lang="es-CL" sz="1300" dirty="0"/>
              <a:t> 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 err="1"/>
              <a:t>Str</a:t>
            </a:r>
            <a:r>
              <a:rPr lang="es-CL" sz="1300" dirty="0"/>
              <a:t> bus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Ingrese cantidad de kilómetros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Leer kilómetros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Ingrese cantidad de personas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Leer personas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Ingrese tipo de bus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Leer bus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Según(bus)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A: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Kilo=200*kilometraje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Si (personas &lt;21)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valor=20*kilo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pago=valor/</a:t>
            </a:r>
            <a:r>
              <a:rPr lang="es-CL" sz="1300" dirty="0" err="1"/>
              <a:t>perosnas</a:t>
            </a:r>
            <a:endParaRPr lang="es-CL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valor=personas*kilo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pago=kilo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Escribir “el valor del viaje es”, </a:t>
            </a:r>
            <a:r>
              <a:rPr lang="es-CL" sz="1300" dirty="0" err="1"/>
              <a:t>valor”y</a:t>
            </a:r>
            <a:r>
              <a:rPr lang="es-CL" sz="1300" dirty="0"/>
              <a:t> cada persona paga “, pago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b: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Kilo=250*kilometraje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Si (personas &lt;21)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valor=20*kilo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pago=valor/</a:t>
            </a:r>
            <a:r>
              <a:rPr lang="es-CL" sz="1300" dirty="0" err="1"/>
              <a:t>perosnas</a:t>
            </a:r>
            <a:endParaRPr lang="es-CL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valor=personas*kilo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pago=kilo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Escribir “el valor del viaje es”, </a:t>
            </a:r>
            <a:r>
              <a:rPr lang="es-CL" sz="1300" dirty="0" err="1"/>
              <a:t>valor”y</a:t>
            </a:r>
            <a:r>
              <a:rPr lang="es-CL" sz="1300" dirty="0"/>
              <a:t> cada persona paga “, pago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Kilo=300*kilometraje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Si (personas &lt;21)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valor=20*kilo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pago=valor/</a:t>
            </a:r>
            <a:r>
              <a:rPr lang="es-CL" sz="1300" dirty="0" err="1"/>
              <a:t>perosnas</a:t>
            </a:r>
            <a:endParaRPr lang="es-CL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valor=personas*kilo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	pago=kilo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300" dirty="0"/>
              <a:t>Escribir “el valor del viaje es”, </a:t>
            </a:r>
            <a:r>
              <a:rPr lang="es-CL" sz="1300" dirty="0" err="1"/>
              <a:t>valor”y</a:t>
            </a:r>
            <a:r>
              <a:rPr lang="es-CL" sz="1300" dirty="0"/>
              <a:t> cada persona paga “, pago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200" dirty="0"/>
          </a:p>
        </p:txBody>
      </p: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CD06EBB3-224F-466B-84B6-69BFF10F94DA}"/>
              </a:ext>
            </a:extLst>
          </p:cNvPr>
          <p:cNvSpPr/>
          <p:nvPr/>
        </p:nvSpPr>
        <p:spPr>
          <a:xfrm>
            <a:off x="7487030" y="250581"/>
            <a:ext cx="1803400" cy="3336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inicio</a:t>
            </a:r>
          </a:p>
        </p:txBody>
      </p:sp>
      <p:sp>
        <p:nvSpPr>
          <p:cNvPr id="19" name="Diagrama de flujo: datos 18">
            <a:extLst>
              <a:ext uri="{FF2B5EF4-FFF2-40B4-BE49-F238E27FC236}">
                <a16:creationId xmlns:a16="http://schemas.microsoft.com/office/drawing/2014/main" id="{FDFFF8AB-898D-48FC-9642-B0E56C71840A}"/>
              </a:ext>
            </a:extLst>
          </p:cNvPr>
          <p:cNvSpPr/>
          <p:nvPr/>
        </p:nvSpPr>
        <p:spPr>
          <a:xfrm>
            <a:off x="7187788" y="758713"/>
            <a:ext cx="2005013" cy="6290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Leer personas</a:t>
            </a:r>
          </a:p>
          <a:p>
            <a:pPr algn="ctr"/>
            <a:r>
              <a:rPr lang="es-CL" sz="1200" dirty="0"/>
              <a:t>Leer kilometraje</a:t>
            </a:r>
          </a:p>
          <a:p>
            <a:pPr algn="ctr"/>
            <a:r>
              <a:rPr lang="es-CL" sz="1200" dirty="0"/>
              <a:t>Leer bus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798454B5-7DEA-480A-9DED-3E5920AD7103}"/>
              </a:ext>
            </a:extLst>
          </p:cNvPr>
          <p:cNvSpPr/>
          <p:nvPr/>
        </p:nvSpPr>
        <p:spPr>
          <a:xfrm>
            <a:off x="7071423" y="1559267"/>
            <a:ext cx="2242343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Según(bus)</a:t>
            </a:r>
          </a:p>
        </p:txBody>
      </p:sp>
      <p:sp>
        <p:nvSpPr>
          <p:cNvPr id="27" name="Diagrama de flujo: documento 26">
            <a:extLst>
              <a:ext uri="{FF2B5EF4-FFF2-40B4-BE49-F238E27FC236}">
                <a16:creationId xmlns:a16="http://schemas.microsoft.com/office/drawing/2014/main" id="{6D85A5AB-F4DC-48E0-B407-D7887A5C8F07}"/>
              </a:ext>
            </a:extLst>
          </p:cNvPr>
          <p:cNvSpPr/>
          <p:nvPr/>
        </p:nvSpPr>
        <p:spPr>
          <a:xfrm>
            <a:off x="6258824" y="6026683"/>
            <a:ext cx="2881118" cy="44449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Escribir valor</a:t>
            </a:r>
          </a:p>
          <a:p>
            <a:pPr algn="ctr"/>
            <a:r>
              <a:rPr lang="es-CL" dirty="0"/>
              <a:t>Escribir pago</a:t>
            </a:r>
          </a:p>
        </p:txBody>
      </p:sp>
      <p:sp>
        <p:nvSpPr>
          <p:cNvPr id="28" name="Diagrama de flujo: terminador 27">
            <a:extLst>
              <a:ext uri="{FF2B5EF4-FFF2-40B4-BE49-F238E27FC236}">
                <a16:creationId xmlns:a16="http://schemas.microsoft.com/office/drawing/2014/main" id="{D5217387-53F6-4115-B9A4-82289D1ACC41}"/>
              </a:ext>
            </a:extLst>
          </p:cNvPr>
          <p:cNvSpPr/>
          <p:nvPr/>
        </p:nvSpPr>
        <p:spPr>
          <a:xfrm>
            <a:off x="6793891" y="6574510"/>
            <a:ext cx="1803400" cy="2622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Fin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2F52BBD-6EB8-4C03-B40E-BA990DAB5FE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16200000" flipH="1">
            <a:off x="8302521" y="670437"/>
            <a:ext cx="174485" cy="2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8110080-274C-4200-82C7-45C979C4DBAD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8190295" y="1387749"/>
            <a:ext cx="2300" cy="17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B8EB1B2-8DBE-4354-BC49-049CF8554395}"/>
              </a:ext>
            </a:extLst>
          </p:cNvPr>
          <p:cNvSpPr txBox="1"/>
          <p:nvPr/>
        </p:nvSpPr>
        <p:spPr>
          <a:xfrm>
            <a:off x="6878995" y="43353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1A68396-E208-44F7-A294-18458CB61386}"/>
              </a:ext>
            </a:extLst>
          </p:cNvPr>
          <p:cNvSpPr txBox="1"/>
          <p:nvPr/>
        </p:nvSpPr>
        <p:spPr>
          <a:xfrm>
            <a:off x="3759071" y="4130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A42D172-9919-4D56-972C-6B3FC11568E8}"/>
              </a:ext>
            </a:extLst>
          </p:cNvPr>
          <p:cNvSpPr txBox="1"/>
          <p:nvPr/>
        </p:nvSpPr>
        <p:spPr>
          <a:xfrm>
            <a:off x="9234432" y="416297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529277B-2560-442D-AB6A-E4AA7F0A8AF7}"/>
              </a:ext>
            </a:extLst>
          </p:cNvPr>
          <p:cNvSpPr txBox="1"/>
          <p:nvPr/>
        </p:nvSpPr>
        <p:spPr>
          <a:xfrm>
            <a:off x="8353594" y="41841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FDB21D9-59E4-43C3-9C07-3CC0D0CBDFC5}"/>
              </a:ext>
            </a:extLst>
          </p:cNvPr>
          <p:cNvSpPr txBox="1"/>
          <p:nvPr/>
        </p:nvSpPr>
        <p:spPr>
          <a:xfrm>
            <a:off x="6176159" y="39659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39" name="Diagrama de flujo: decisión 38">
            <a:extLst>
              <a:ext uri="{FF2B5EF4-FFF2-40B4-BE49-F238E27FC236}">
                <a16:creationId xmlns:a16="http://schemas.microsoft.com/office/drawing/2014/main" id="{998E230B-4172-4876-88BB-91F5B21EEF57}"/>
              </a:ext>
            </a:extLst>
          </p:cNvPr>
          <p:cNvSpPr/>
          <p:nvPr/>
        </p:nvSpPr>
        <p:spPr>
          <a:xfrm>
            <a:off x="4480834" y="3613855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Personas&lt;21</a:t>
            </a:r>
          </a:p>
        </p:txBody>
      </p:sp>
      <p:sp>
        <p:nvSpPr>
          <p:cNvPr id="42" name="Diagrama de flujo: proceso 41">
            <a:extLst>
              <a:ext uri="{FF2B5EF4-FFF2-40B4-BE49-F238E27FC236}">
                <a16:creationId xmlns:a16="http://schemas.microsoft.com/office/drawing/2014/main" id="{4656A948-0C31-4B80-8128-A8B5CB7D4509}"/>
              </a:ext>
            </a:extLst>
          </p:cNvPr>
          <p:cNvSpPr/>
          <p:nvPr/>
        </p:nvSpPr>
        <p:spPr>
          <a:xfrm>
            <a:off x="5173551" y="2781888"/>
            <a:ext cx="1705444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Kilo=200*kilometraje</a:t>
            </a:r>
          </a:p>
        </p:txBody>
      </p:sp>
      <p:sp>
        <p:nvSpPr>
          <p:cNvPr id="44" name="Diagrama de flujo: proceso 43">
            <a:extLst>
              <a:ext uri="{FF2B5EF4-FFF2-40B4-BE49-F238E27FC236}">
                <a16:creationId xmlns:a16="http://schemas.microsoft.com/office/drawing/2014/main" id="{9F544FCA-1F45-4D91-BC0C-6CC7DFC25984}"/>
              </a:ext>
            </a:extLst>
          </p:cNvPr>
          <p:cNvSpPr/>
          <p:nvPr/>
        </p:nvSpPr>
        <p:spPr>
          <a:xfrm>
            <a:off x="7337572" y="2810684"/>
            <a:ext cx="1705444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Kilo=250*kilometraje</a:t>
            </a:r>
          </a:p>
        </p:txBody>
      </p:sp>
      <p:sp>
        <p:nvSpPr>
          <p:cNvPr id="45" name="Diagrama de flujo: proceso 44">
            <a:extLst>
              <a:ext uri="{FF2B5EF4-FFF2-40B4-BE49-F238E27FC236}">
                <a16:creationId xmlns:a16="http://schemas.microsoft.com/office/drawing/2014/main" id="{A7FF1A51-CA78-4BC3-8361-C0720F238172}"/>
              </a:ext>
            </a:extLst>
          </p:cNvPr>
          <p:cNvSpPr/>
          <p:nvPr/>
        </p:nvSpPr>
        <p:spPr>
          <a:xfrm>
            <a:off x="9698448" y="2784728"/>
            <a:ext cx="1705444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Kilo=300*kilometraje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25C26EE-1888-4CE8-99A4-08B0B9D70D03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5400000">
            <a:off x="6917224" y="1506516"/>
            <a:ext cx="384421" cy="2166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6AD2105-4027-4082-89B0-633B3B8BF6F8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rot="16200000" flipH="1">
            <a:off x="9178252" y="1411809"/>
            <a:ext cx="387261" cy="2358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4A524334-36FF-4FFA-B11C-A251F784A20C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5400000">
            <a:off x="7984837" y="2602925"/>
            <a:ext cx="413217" cy="2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ACED7713-863B-43EB-B777-C1496C0DC9D6}"/>
              </a:ext>
            </a:extLst>
          </p:cNvPr>
          <p:cNvCxnSpPr>
            <a:stCxn id="42" idx="2"/>
            <a:endCxn id="39" idx="0"/>
          </p:cNvCxnSpPr>
          <p:nvPr/>
        </p:nvCxnSpPr>
        <p:spPr>
          <a:xfrm rot="5400000">
            <a:off x="5472023" y="3059605"/>
            <a:ext cx="328236" cy="780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grama de flujo: proceso 60">
            <a:extLst>
              <a:ext uri="{FF2B5EF4-FFF2-40B4-BE49-F238E27FC236}">
                <a16:creationId xmlns:a16="http://schemas.microsoft.com/office/drawing/2014/main" id="{6275FCE2-D9D7-4A72-B4A1-CA3807575C1D}"/>
              </a:ext>
            </a:extLst>
          </p:cNvPr>
          <p:cNvSpPr/>
          <p:nvPr/>
        </p:nvSpPr>
        <p:spPr>
          <a:xfrm>
            <a:off x="3543500" y="4662150"/>
            <a:ext cx="1530350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valor=20*kilo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pago=valor/personas</a:t>
            </a:r>
          </a:p>
        </p:txBody>
      </p:sp>
      <p:sp>
        <p:nvSpPr>
          <p:cNvPr id="62" name="Diagrama de flujo: proceso 61">
            <a:extLst>
              <a:ext uri="{FF2B5EF4-FFF2-40B4-BE49-F238E27FC236}">
                <a16:creationId xmlns:a16="http://schemas.microsoft.com/office/drawing/2014/main" id="{64BD2F85-A791-4391-867C-77EFEFFB21CA}"/>
              </a:ext>
            </a:extLst>
          </p:cNvPr>
          <p:cNvSpPr/>
          <p:nvPr/>
        </p:nvSpPr>
        <p:spPr>
          <a:xfrm>
            <a:off x="5138880" y="4662149"/>
            <a:ext cx="1530350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valor=personas*kilo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pago=kilo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3C362E48-C5B1-4BAF-BFAF-1E75B472B6BA}"/>
              </a:ext>
            </a:extLst>
          </p:cNvPr>
          <p:cNvCxnSpPr>
            <a:stCxn id="39" idx="1"/>
            <a:endCxn id="61" idx="0"/>
          </p:cNvCxnSpPr>
          <p:nvPr/>
        </p:nvCxnSpPr>
        <p:spPr>
          <a:xfrm rot="10800000" flipV="1">
            <a:off x="4308676" y="4032954"/>
            <a:ext cx="172159" cy="629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116936C7-0E51-4E07-B59D-7522CB8CCD57}"/>
              </a:ext>
            </a:extLst>
          </p:cNvPr>
          <p:cNvCxnSpPr>
            <a:stCxn id="39" idx="3"/>
            <a:endCxn id="62" idx="0"/>
          </p:cNvCxnSpPr>
          <p:nvPr/>
        </p:nvCxnSpPr>
        <p:spPr>
          <a:xfrm flipH="1">
            <a:off x="5904055" y="4032955"/>
            <a:ext cx="107129" cy="629194"/>
          </a:xfrm>
          <a:prstGeom prst="bentConnector4">
            <a:avLst>
              <a:gd name="adj1" fmla="val -213388"/>
              <a:gd name="adj2" fmla="val 83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ecisión 71">
            <a:extLst>
              <a:ext uri="{FF2B5EF4-FFF2-40B4-BE49-F238E27FC236}">
                <a16:creationId xmlns:a16="http://schemas.microsoft.com/office/drawing/2014/main" id="{CD683E0E-4477-420D-B822-9DE3D45CBA0E}"/>
              </a:ext>
            </a:extLst>
          </p:cNvPr>
          <p:cNvSpPr/>
          <p:nvPr/>
        </p:nvSpPr>
        <p:spPr>
          <a:xfrm>
            <a:off x="7102575" y="4264564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Personas&lt;21</a:t>
            </a:r>
          </a:p>
        </p:txBody>
      </p:sp>
      <p:sp>
        <p:nvSpPr>
          <p:cNvPr id="73" name="Diagrama de flujo: proceso 72">
            <a:extLst>
              <a:ext uri="{FF2B5EF4-FFF2-40B4-BE49-F238E27FC236}">
                <a16:creationId xmlns:a16="http://schemas.microsoft.com/office/drawing/2014/main" id="{88F4A193-6924-453A-A6DE-BCAF8473C658}"/>
              </a:ext>
            </a:extLst>
          </p:cNvPr>
          <p:cNvSpPr/>
          <p:nvPr/>
        </p:nvSpPr>
        <p:spPr>
          <a:xfrm>
            <a:off x="6165241" y="5312859"/>
            <a:ext cx="1530350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valor=20*kilo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pago=valor/personas</a:t>
            </a:r>
          </a:p>
        </p:txBody>
      </p:sp>
      <p:sp>
        <p:nvSpPr>
          <p:cNvPr id="74" name="Diagrama de flujo: proceso 73">
            <a:extLst>
              <a:ext uri="{FF2B5EF4-FFF2-40B4-BE49-F238E27FC236}">
                <a16:creationId xmlns:a16="http://schemas.microsoft.com/office/drawing/2014/main" id="{8C4CEA12-3B35-420B-9E44-822104015867}"/>
              </a:ext>
            </a:extLst>
          </p:cNvPr>
          <p:cNvSpPr/>
          <p:nvPr/>
        </p:nvSpPr>
        <p:spPr>
          <a:xfrm>
            <a:off x="7998343" y="5312858"/>
            <a:ext cx="1530350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valor=personas*kilo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pago=kilo</a:t>
            </a:r>
          </a:p>
        </p:txBody>
      </p:sp>
      <p:sp>
        <p:nvSpPr>
          <p:cNvPr id="75" name="Diagrama de flujo: decisión 74">
            <a:extLst>
              <a:ext uri="{FF2B5EF4-FFF2-40B4-BE49-F238E27FC236}">
                <a16:creationId xmlns:a16="http://schemas.microsoft.com/office/drawing/2014/main" id="{BFBDC7CA-E254-492B-A573-21E1B8EBB683}"/>
              </a:ext>
            </a:extLst>
          </p:cNvPr>
          <p:cNvSpPr/>
          <p:nvPr/>
        </p:nvSpPr>
        <p:spPr>
          <a:xfrm>
            <a:off x="9765882" y="3500518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Personas&lt;21</a:t>
            </a:r>
          </a:p>
        </p:txBody>
      </p:sp>
      <p:sp>
        <p:nvSpPr>
          <p:cNvPr id="76" name="Diagrama de flujo: proceso 75">
            <a:extLst>
              <a:ext uri="{FF2B5EF4-FFF2-40B4-BE49-F238E27FC236}">
                <a16:creationId xmlns:a16="http://schemas.microsoft.com/office/drawing/2014/main" id="{29FEBFBD-E450-4DA7-853F-15C0735FF240}"/>
              </a:ext>
            </a:extLst>
          </p:cNvPr>
          <p:cNvSpPr/>
          <p:nvPr/>
        </p:nvSpPr>
        <p:spPr>
          <a:xfrm>
            <a:off x="8828548" y="4548813"/>
            <a:ext cx="1530350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valor=20*kilo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pago=valor/personas</a:t>
            </a:r>
          </a:p>
        </p:txBody>
      </p:sp>
      <p:sp>
        <p:nvSpPr>
          <p:cNvPr id="77" name="Diagrama de flujo: proceso 76">
            <a:extLst>
              <a:ext uri="{FF2B5EF4-FFF2-40B4-BE49-F238E27FC236}">
                <a16:creationId xmlns:a16="http://schemas.microsoft.com/office/drawing/2014/main" id="{448F27A0-86F9-4D83-99A7-20C9A8B72E90}"/>
              </a:ext>
            </a:extLst>
          </p:cNvPr>
          <p:cNvSpPr/>
          <p:nvPr/>
        </p:nvSpPr>
        <p:spPr>
          <a:xfrm>
            <a:off x="10661650" y="4548812"/>
            <a:ext cx="1530350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valor=personas*kilo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pago=kilo</a:t>
            </a:r>
          </a:p>
        </p:txBody>
      </p: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268FA576-AFA3-40A4-8135-00ADF59CFABE}"/>
              </a:ext>
            </a:extLst>
          </p:cNvPr>
          <p:cNvCxnSpPr>
            <a:stCxn id="44" idx="2"/>
            <a:endCxn id="72" idx="0"/>
          </p:cNvCxnSpPr>
          <p:nvPr/>
        </p:nvCxnSpPr>
        <p:spPr>
          <a:xfrm rot="5400000">
            <a:off x="7553948" y="3628217"/>
            <a:ext cx="950149" cy="322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97492E19-60EB-41CB-AE42-B1A0A4488CED}"/>
              </a:ext>
            </a:extLst>
          </p:cNvPr>
          <p:cNvCxnSpPr>
            <a:stCxn id="45" idx="2"/>
            <a:endCxn id="75" idx="0"/>
          </p:cNvCxnSpPr>
          <p:nvPr/>
        </p:nvCxnSpPr>
        <p:spPr>
          <a:xfrm rot="5400000">
            <a:off x="10435085" y="3384432"/>
            <a:ext cx="212059" cy="20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A27E337-AB1E-4EF0-8032-B6518E82B161}"/>
              </a:ext>
            </a:extLst>
          </p:cNvPr>
          <p:cNvCxnSpPr>
            <a:cxnSpLocks/>
            <a:stCxn id="75" idx="1"/>
            <a:endCxn id="76" idx="0"/>
          </p:cNvCxnSpPr>
          <p:nvPr/>
        </p:nvCxnSpPr>
        <p:spPr>
          <a:xfrm rot="10800000" flipV="1">
            <a:off x="9593724" y="3919617"/>
            <a:ext cx="172159" cy="629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AA09055-C54E-490F-90D2-FEF47E03343A}"/>
              </a:ext>
            </a:extLst>
          </p:cNvPr>
          <p:cNvCxnSpPr>
            <a:stCxn id="75" idx="3"/>
            <a:endCxn id="77" idx="0"/>
          </p:cNvCxnSpPr>
          <p:nvPr/>
        </p:nvCxnSpPr>
        <p:spPr>
          <a:xfrm>
            <a:off x="11296232" y="3919618"/>
            <a:ext cx="130593" cy="629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E4DB1649-18A7-4847-A2DC-980A220044D3}"/>
              </a:ext>
            </a:extLst>
          </p:cNvPr>
          <p:cNvCxnSpPr>
            <a:stCxn id="72" idx="1"/>
            <a:endCxn id="73" idx="0"/>
          </p:cNvCxnSpPr>
          <p:nvPr/>
        </p:nvCxnSpPr>
        <p:spPr>
          <a:xfrm rot="10800000" flipV="1">
            <a:off x="6930417" y="4683663"/>
            <a:ext cx="172159" cy="629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F42671A-1E16-4713-8E29-9E921A3D3710}"/>
              </a:ext>
            </a:extLst>
          </p:cNvPr>
          <p:cNvCxnSpPr>
            <a:stCxn id="72" idx="3"/>
            <a:endCxn id="74" idx="0"/>
          </p:cNvCxnSpPr>
          <p:nvPr/>
        </p:nvCxnSpPr>
        <p:spPr>
          <a:xfrm>
            <a:off x="8632925" y="4683664"/>
            <a:ext cx="130593" cy="629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E0B2DCE7-FC94-4B26-9C58-92D25E28147D}"/>
              </a:ext>
            </a:extLst>
          </p:cNvPr>
          <p:cNvCxnSpPr>
            <a:stCxn id="61" idx="2"/>
            <a:endCxn id="27" idx="1"/>
          </p:cNvCxnSpPr>
          <p:nvPr/>
        </p:nvCxnSpPr>
        <p:spPr>
          <a:xfrm rot="16200000" flipH="1">
            <a:off x="4742225" y="4732330"/>
            <a:ext cx="1083048" cy="195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81A87122-209A-4887-A357-81547582894E}"/>
              </a:ext>
            </a:extLst>
          </p:cNvPr>
          <p:cNvCxnSpPr>
            <a:stCxn id="62" idx="2"/>
            <a:endCxn id="27" idx="1"/>
          </p:cNvCxnSpPr>
          <p:nvPr/>
        </p:nvCxnSpPr>
        <p:spPr>
          <a:xfrm rot="16200000" flipH="1">
            <a:off x="5539915" y="5530019"/>
            <a:ext cx="1083049" cy="354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44C8D2F8-F4AE-4812-B149-0A5FFC319282}"/>
              </a:ext>
            </a:extLst>
          </p:cNvPr>
          <p:cNvCxnSpPr>
            <a:stCxn id="73" idx="2"/>
            <a:endCxn id="27" idx="0"/>
          </p:cNvCxnSpPr>
          <p:nvPr/>
        </p:nvCxnSpPr>
        <p:spPr>
          <a:xfrm rot="16200000" flipH="1">
            <a:off x="7209853" y="5537152"/>
            <a:ext cx="210093" cy="768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FC55F000-C666-4263-A09C-A632B3AEEA2A}"/>
              </a:ext>
            </a:extLst>
          </p:cNvPr>
          <p:cNvCxnSpPr>
            <a:stCxn id="74" idx="2"/>
            <a:endCxn id="27" idx="0"/>
          </p:cNvCxnSpPr>
          <p:nvPr/>
        </p:nvCxnSpPr>
        <p:spPr>
          <a:xfrm rot="5400000">
            <a:off x="8126404" y="5389569"/>
            <a:ext cx="210094" cy="1064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A48BE398-1DC9-4515-95E4-E1FC15809B22}"/>
              </a:ext>
            </a:extLst>
          </p:cNvPr>
          <p:cNvCxnSpPr>
            <a:stCxn id="76" idx="2"/>
            <a:endCxn id="27" idx="3"/>
          </p:cNvCxnSpPr>
          <p:nvPr/>
        </p:nvCxnSpPr>
        <p:spPr>
          <a:xfrm rot="5400000">
            <a:off x="8768641" y="5423846"/>
            <a:ext cx="1196385" cy="453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BD3638A8-DCE9-4E94-A2CE-E2B47E9D4DC5}"/>
              </a:ext>
            </a:extLst>
          </p:cNvPr>
          <p:cNvCxnSpPr>
            <a:cxnSpLocks/>
            <a:stCxn id="77" idx="2"/>
            <a:endCxn id="27" idx="3"/>
          </p:cNvCxnSpPr>
          <p:nvPr/>
        </p:nvCxnSpPr>
        <p:spPr>
          <a:xfrm rot="5400000">
            <a:off x="9685191" y="4507295"/>
            <a:ext cx="1196386" cy="228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356B1430-A9EA-41FA-9A2A-2FCA4F471E8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5400000">
            <a:off x="7631126" y="6506253"/>
            <a:ext cx="132722" cy="3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8468231A-5FC5-4EE2-891F-0C31AA5A11CE}"/>
              </a:ext>
            </a:extLst>
          </p:cNvPr>
          <p:cNvSpPr txBox="1"/>
          <p:nvPr/>
        </p:nvSpPr>
        <p:spPr>
          <a:xfrm>
            <a:off x="11464658" y="41059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3D714226-A40D-4783-8D38-6247E0419843}"/>
              </a:ext>
            </a:extLst>
          </p:cNvPr>
          <p:cNvSpPr txBox="1"/>
          <p:nvPr/>
        </p:nvSpPr>
        <p:spPr>
          <a:xfrm>
            <a:off x="5362478" y="23715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F8089BB-7346-4467-86C8-94484B75E9B5}"/>
              </a:ext>
            </a:extLst>
          </p:cNvPr>
          <p:cNvSpPr txBox="1"/>
          <p:nvPr/>
        </p:nvSpPr>
        <p:spPr>
          <a:xfrm>
            <a:off x="8253927" y="24874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B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617053B-4002-481E-9811-00B8D8C1EE82}"/>
              </a:ext>
            </a:extLst>
          </p:cNvPr>
          <p:cNvSpPr txBox="1"/>
          <p:nvPr/>
        </p:nvSpPr>
        <p:spPr>
          <a:xfrm>
            <a:off x="10630947" y="24210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1046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23EE443-B534-43E1-941E-A941DB9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42" y="142706"/>
            <a:ext cx="7605708" cy="412993"/>
          </a:xfrm>
        </p:spPr>
        <p:txBody>
          <a:bodyPr>
            <a:normAutofit fontScale="90000"/>
          </a:bodyPr>
          <a:lstStyle/>
          <a:p>
            <a:r>
              <a:rPr lang="es-CL" dirty="0"/>
              <a:t>Valor de las </a:t>
            </a:r>
            <a:r>
              <a:rPr lang="es-CL" dirty="0" err="1"/>
              <a:t>hamburgusas</a:t>
            </a: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63629E-E2D3-4BF4-845A-C48DBB2C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838" y="902433"/>
            <a:ext cx="3995734" cy="57049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tipo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cantidad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suma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Int</a:t>
            </a:r>
            <a:r>
              <a:rPr lang="es-CL" sz="1200" dirty="0"/>
              <a:t> valor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 err="1"/>
              <a:t>Str</a:t>
            </a:r>
            <a:r>
              <a:rPr lang="es-CL" sz="1200" dirty="0"/>
              <a:t> pago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Escribir “elija el tipo de hamburguesa sencilla, doble, triple”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Leer tipo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Escribir “cuantas hamburguesas quiere”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Leer cantidad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Escribir “seleccione Medio de pago efectivo/</a:t>
            </a:r>
            <a:r>
              <a:rPr lang="es-CL" sz="1200" dirty="0" err="1"/>
              <a:t>credito</a:t>
            </a:r>
            <a:r>
              <a:rPr lang="es-CL" sz="1200" dirty="0"/>
              <a:t>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Leer pago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Según(tipo)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sencilla: si (pago==</a:t>
            </a:r>
            <a:r>
              <a:rPr lang="es-CL" sz="1200" dirty="0" err="1"/>
              <a:t>credito</a:t>
            </a:r>
            <a:r>
              <a:rPr lang="es-CL" sz="1200" dirty="0"/>
              <a:t>)entonces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suma = cantidad*2000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valor=suma+((suma*5)/100)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 =cantidad*2000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</a:t>
            </a:r>
            <a:r>
              <a:rPr lang="es-CL" sz="1200" dirty="0" err="1"/>
              <a:t>op</a:t>
            </a:r>
            <a:r>
              <a:rPr lang="es-CL" sz="1200" dirty="0"/>
              <a:t> sencilla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doble: si (pago==</a:t>
            </a:r>
            <a:r>
              <a:rPr lang="es-CL" sz="1200" dirty="0" err="1"/>
              <a:t>credito</a:t>
            </a:r>
            <a:r>
              <a:rPr lang="es-CL" sz="1200" dirty="0"/>
              <a:t>)entonces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suma = cantidad*2500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valor=suma+((suma*5)/100)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 =cantidad*2500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</a:t>
            </a:r>
            <a:r>
              <a:rPr lang="es-CL" sz="1200" dirty="0" err="1"/>
              <a:t>op</a:t>
            </a:r>
            <a:r>
              <a:rPr lang="es-CL" sz="1200" dirty="0"/>
              <a:t> doble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triple: si (pago==</a:t>
            </a:r>
            <a:r>
              <a:rPr lang="es-CL" sz="1200" dirty="0" err="1"/>
              <a:t>credito</a:t>
            </a:r>
            <a:r>
              <a:rPr lang="es-CL" sz="1200" dirty="0"/>
              <a:t>)entonces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suma = cantidad*2800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valor=suma+((suma*5)/100)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valor =cantidad*2800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	Fin </a:t>
            </a:r>
            <a:r>
              <a:rPr lang="es-CL" sz="1200" dirty="0" err="1"/>
              <a:t>op</a:t>
            </a:r>
            <a:r>
              <a:rPr lang="es-CL" sz="1200" dirty="0"/>
              <a:t> triple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Fin según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Escribir “el valor a pagar es”, valor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200" dirty="0"/>
          </a:p>
        </p:txBody>
      </p: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CD06EBB3-224F-466B-84B6-69BFF10F94DA}"/>
              </a:ext>
            </a:extLst>
          </p:cNvPr>
          <p:cNvSpPr/>
          <p:nvPr/>
        </p:nvSpPr>
        <p:spPr>
          <a:xfrm>
            <a:off x="7487030" y="250581"/>
            <a:ext cx="1803400" cy="3336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inicio</a:t>
            </a:r>
          </a:p>
        </p:txBody>
      </p:sp>
      <p:sp>
        <p:nvSpPr>
          <p:cNvPr id="19" name="Diagrama de flujo: datos 18">
            <a:extLst>
              <a:ext uri="{FF2B5EF4-FFF2-40B4-BE49-F238E27FC236}">
                <a16:creationId xmlns:a16="http://schemas.microsoft.com/office/drawing/2014/main" id="{FDFFF8AB-898D-48FC-9642-B0E56C71840A}"/>
              </a:ext>
            </a:extLst>
          </p:cNvPr>
          <p:cNvSpPr/>
          <p:nvPr/>
        </p:nvSpPr>
        <p:spPr>
          <a:xfrm>
            <a:off x="7187788" y="758713"/>
            <a:ext cx="2005013" cy="6290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Leer tipo</a:t>
            </a:r>
          </a:p>
          <a:p>
            <a:pPr algn="ctr"/>
            <a:r>
              <a:rPr lang="es-CL" sz="1200" dirty="0"/>
              <a:t>Leer cantidad</a:t>
            </a:r>
          </a:p>
          <a:p>
            <a:pPr algn="ctr"/>
            <a:r>
              <a:rPr lang="es-CL" sz="1200" dirty="0"/>
              <a:t>Leer pago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798454B5-7DEA-480A-9DED-3E5920AD7103}"/>
              </a:ext>
            </a:extLst>
          </p:cNvPr>
          <p:cNvSpPr/>
          <p:nvPr/>
        </p:nvSpPr>
        <p:spPr>
          <a:xfrm>
            <a:off x="7071423" y="1559267"/>
            <a:ext cx="2242343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Según(tipo)</a:t>
            </a:r>
          </a:p>
        </p:txBody>
      </p:sp>
      <p:sp>
        <p:nvSpPr>
          <p:cNvPr id="27" name="Diagrama de flujo: documento 26">
            <a:extLst>
              <a:ext uri="{FF2B5EF4-FFF2-40B4-BE49-F238E27FC236}">
                <a16:creationId xmlns:a16="http://schemas.microsoft.com/office/drawing/2014/main" id="{6D85A5AB-F4DC-48E0-B407-D7887A5C8F07}"/>
              </a:ext>
            </a:extLst>
          </p:cNvPr>
          <p:cNvSpPr/>
          <p:nvPr/>
        </p:nvSpPr>
        <p:spPr>
          <a:xfrm>
            <a:off x="6258824" y="6026683"/>
            <a:ext cx="2881118" cy="44449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Escribir valor</a:t>
            </a:r>
          </a:p>
        </p:txBody>
      </p:sp>
      <p:sp>
        <p:nvSpPr>
          <p:cNvPr id="28" name="Diagrama de flujo: terminador 27">
            <a:extLst>
              <a:ext uri="{FF2B5EF4-FFF2-40B4-BE49-F238E27FC236}">
                <a16:creationId xmlns:a16="http://schemas.microsoft.com/office/drawing/2014/main" id="{D5217387-53F6-4115-B9A4-82289D1ACC41}"/>
              </a:ext>
            </a:extLst>
          </p:cNvPr>
          <p:cNvSpPr/>
          <p:nvPr/>
        </p:nvSpPr>
        <p:spPr>
          <a:xfrm>
            <a:off x="6793891" y="6574510"/>
            <a:ext cx="1803400" cy="2622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Fin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2F52BBD-6EB8-4C03-B40E-BA990DAB5FE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16200000" flipH="1">
            <a:off x="8302521" y="670437"/>
            <a:ext cx="174485" cy="2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8110080-274C-4200-82C7-45C979C4DBAD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8190295" y="1387749"/>
            <a:ext cx="2300" cy="17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B8EB1B2-8DBE-4354-BC49-049CF8554395}"/>
              </a:ext>
            </a:extLst>
          </p:cNvPr>
          <p:cNvSpPr txBox="1"/>
          <p:nvPr/>
        </p:nvSpPr>
        <p:spPr>
          <a:xfrm>
            <a:off x="6878995" y="43353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1A68396-E208-44F7-A294-18458CB61386}"/>
              </a:ext>
            </a:extLst>
          </p:cNvPr>
          <p:cNvSpPr txBox="1"/>
          <p:nvPr/>
        </p:nvSpPr>
        <p:spPr>
          <a:xfrm>
            <a:off x="3759071" y="4130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A42D172-9919-4D56-972C-6B3FC11568E8}"/>
              </a:ext>
            </a:extLst>
          </p:cNvPr>
          <p:cNvSpPr txBox="1"/>
          <p:nvPr/>
        </p:nvSpPr>
        <p:spPr>
          <a:xfrm>
            <a:off x="9234432" y="416297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529277B-2560-442D-AB6A-E4AA7F0A8AF7}"/>
              </a:ext>
            </a:extLst>
          </p:cNvPr>
          <p:cNvSpPr txBox="1"/>
          <p:nvPr/>
        </p:nvSpPr>
        <p:spPr>
          <a:xfrm>
            <a:off x="8353594" y="41841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FDB21D9-59E4-43C3-9C07-3CC0D0CBDFC5}"/>
              </a:ext>
            </a:extLst>
          </p:cNvPr>
          <p:cNvSpPr txBox="1"/>
          <p:nvPr/>
        </p:nvSpPr>
        <p:spPr>
          <a:xfrm>
            <a:off x="6176159" y="39659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39" name="Diagrama de flujo: decisión 38">
            <a:extLst>
              <a:ext uri="{FF2B5EF4-FFF2-40B4-BE49-F238E27FC236}">
                <a16:creationId xmlns:a16="http://schemas.microsoft.com/office/drawing/2014/main" id="{998E230B-4172-4876-88BB-91F5B21EEF57}"/>
              </a:ext>
            </a:extLst>
          </p:cNvPr>
          <p:cNvSpPr/>
          <p:nvPr/>
        </p:nvSpPr>
        <p:spPr>
          <a:xfrm>
            <a:off x="4540383" y="3033994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pago==</a:t>
            </a:r>
            <a:r>
              <a:rPr lang="es-CL" sz="1200" dirty="0" err="1"/>
              <a:t>credito</a:t>
            </a:r>
            <a:endParaRPr lang="es-CL" sz="1200" dirty="0"/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E25C26EE-1888-4CE8-99A4-08B0B9D70D03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rot="5400000">
            <a:off x="6430814" y="1272212"/>
            <a:ext cx="636527" cy="2887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76AD2105-4027-4082-89B0-633B3B8BF6F8}"/>
              </a:ext>
            </a:extLst>
          </p:cNvPr>
          <p:cNvCxnSpPr>
            <a:cxnSpLocks/>
            <a:stCxn id="20" idx="2"/>
            <a:endCxn id="75" idx="0"/>
          </p:cNvCxnSpPr>
          <p:nvPr/>
        </p:nvCxnSpPr>
        <p:spPr>
          <a:xfrm rot="16200000" flipH="1">
            <a:off x="8966333" y="1623728"/>
            <a:ext cx="821954" cy="2369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grama de flujo: proceso 60">
            <a:extLst>
              <a:ext uri="{FF2B5EF4-FFF2-40B4-BE49-F238E27FC236}">
                <a16:creationId xmlns:a16="http://schemas.microsoft.com/office/drawing/2014/main" id="{6275FCE2-D9D7-4A72-B4A1-CA3807575C1D}"/>
              </a:ext>
            </a:extLst>
          </p:cNvPr>
          <p:cNvSpPr/>
          <p:nvPr/>
        </p:nvSpPr>
        <p:spPr>
          <a:xfrm>
            <a:off x="3543500" y="4662150"/>
            <a:ext cx="153035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suma = cantidad*2000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valor=suma+((suma*5)/100)</a:t>
            </a:r>
          </a:p>
        </p:txBody>
      </p:sp>
      <p:sp>
        <p:nvSpPr>
          <p:cNvPr id="62" name="Diagrama de flujo: proceso 61">
            <a:extLst>
              <a:ext uri="{FF2B5EF4-FFF2-40B4-BE49-F238E27FC236}">
                <a16:creationId xmlns:a16="http://schemas.microsoft.com/office/drawing/2014/main" id="{64BD2F85-A791-4391-867C-77EFEFFB21CA}"/>
              </a:ext>
            </a:extLst>
          </p:cNvPr>
          <p:cNvSpPr/>
          <p:nvPr/>
        </p:nvSpPr>
        <p:spPr>
          <a:xfrm>
            <a:off x="5138880" y="4662149"/>
            <a:ext cx="1530350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 =cantidad*2000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3C362E48-C5B1-4BAF-BFAF-1E75B472B6BA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4308675" y="3453094"/>
            <a:ext cx="231708" cy="1209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116936C7-0E51-4E07-B59D-7522CB8CCD57}"/>
              </a:ext>
            </a:extLst>
          </p:cNvPr>
          <p:cNvCxnSpPr>
            <a:stCxn id="39" idx="3"/>
            <a:endCxn id="62" idx="0"/>
          </p:cNvCxnSpPr>
          <p:nvPr/>
        </p:nvCxnSpPr>
        <p:spPr>
          <a:xfrm flipH="1">
            <a:off x="5904055" y="3453094"/>
            <a:ext cx="166678" cy="1209055"/>
          </a:xfrm>
          <a:prstGeom prst="bentConnector4">
            <a:avLst>
              <a:gd name="adj1" fmla="val -137151"/>
              <a:gd name="adj2" fmla="val 6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ecisión 71">
            <a:extLst>
              <a:ext uri="{FF2B5EF4-FFF2-40B4-BE49-F238E27FC236}">
                <a16:creationId xmlns:a16="http://schemas.microsoft.com/office/drawing/2014/main" id="{CD683E0E-4477-420D-B822-9DE3D45CBA0E}"/>
              </a:ext>
            </a:extLst>
          </p:cNvPr>
          <p:cNvSpPr/>
          <p:nvPr/>
        </p:nvSpPr>
        <p:spPr>
          <a:xfrm>
            <a:off x="7102576" y="3538070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pago==</a:t>
            </a:r>
            <a:r>
              <a:rPr lang="es-CL" sz="1200" dirty="0" err="1"/>
              <a:t>credito</a:t>
            </a:r>
            <a:endParaRPr lang="es-CL" sz="1200" dirty="0"/>
          </a:p>
        </p:txBody>
      </p:sp>
      <p:sp>
        <p:nvSpPr>
          <p:cNvPr id="73" name="Diagrama de flujo: proceso 72">
            <a:extLst>
              <a:ext uri="{FF2B5EF4-FFF2-40B4-BE49-F238E27FC236}">
                <a16:creationId xmlns:a16="http://schemas.microsoft.com/office/drawing/2014/main" id="{88F4A193-6924-453A-A6DE-BCAF8473C658}"/>
              </a:ext>
            </a:extLst>
          </p:cNvPr>
          <p:cNvSpPr/>
          <p:nvPr/>
        </p:nvSpPr>
        <p:spPr>
          <a:xfrm>
            <a:off x="6165241" y="5141857"/>
            <a:ext cx="1530350" cy="6747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suma = cantidad*2500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valor=suma+((suma*5)/100)</a:t>
            </a:r>
          </a:p>
        </p:txBody>
      </p:sp>
      <p:sp>
        <p:nvSpPr>
          <p:cNvPr id="74" name="Diagrama de flujo: proceso 73">
            <a:extLst>
              <a:ext uri="{FF2B5EF4-FFF2-40B4-BE49-F238E27FC236}">
                <a16:creationId xmlns:a16="http://schemas.microsoft.com/office/drawing/2014/main" id="{8C4CEA12-3B35-420B-9E44-822104015867}"/>
              </a:ext>
            </a:extLst>
          </p:cNvPr>
          <p:cNvSpPr/>
          <p:nvPr/>
        </p:nvSpPr>
        <p:spPr>
          <a:xfrm>
            <a:off x="7998343" y="5312858"/>
            <a:ext cx="1530350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 =cantidad*2500</a:t>
            </a:r>
          </a:p>
        </p:txBody>
      </p:sp>
      <p:sp>
        <p:nvSpPr>
          <p:cNvPr id="75" name="Diagrama de flujo: decisión 74">
            <a:extLst>
              <a:ext uri="{FF2B5EF4-FFF2-40B4-BE49-F238E27FC236}">
                <a16:creationId xmlns:a16="http://schemas.microsoft.com/office/drawing/2014/main" id="{BFBDC7CA-E254-492B-A573-21E1B8EBB683}"/>
              </a:ext>
            </a:extLst>
          </p:cNvPr>
          <p:cNvSpPr/>
          <p:nvPr/>
        </p:nvSpPr>
        <p:spPr>
          <a:xfrm>
            <a:off x="9796851" y="3219421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pago==</a:t>
            </a:r>
            <a:r>
              <a:rPr lang="es-CL" sz="1200" dirty="0" err="1"/>
              <a:t>credito</a:t>
            </a:r>
            <a:endParaRPr lang="es-CL" sz="1200" dirty="0"/>
          </a:p>
        </p:txBody>
      </p:sp>
      <p:sp>
        <p:nvSpPr>
          <p:cNvPr id="76" name="Diagrama de flujo: proceso 75">
            <a:extLst>
              <a:ext uri="{FF2B5EF4-FFF2-40B4-BE49-F238E27FC236}">
                <a16:creationId xmlns:a16="http://schemas.microsoft.com/office/drawing/2014/main" id="{29FEBFBD-E450-4DA7-853F-15C0735FF240}"/>
              </a:ext>
            </a:extLst>
          </p:cNvPr>
          <p:cNvSpPr/>
          <p:nvPr/>
        </p:nvSpPr>
        <p:spPr>
          <a:xfrm>
            <a:off x="8828548" y="4335323"/>
            <a:ext cx="1530350" cy="806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suma = cantidad*2800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valor=suma+((suma*5)/100)</a:t>
            </a:r>
          </a:p>
        </p:txBody>
      </p:sp>
      <p:sp>
        <p:nvSpPr>
          <p:cNvPr id="77" name="Diagrama de flujo: proceso 76">
            <a:extLst>
              <a:ext uri="{FF2B5EF4-FFF2-40B4-BE49-F238E27FC236}">
                <a16:creationId xmlns:a16="http://schemas.microsoft.com/office/drawing/2014/main" id="{448F27A0-86F9-4D83-99A7-20C9A8B72E90}"/>
              </a:ext>
            </a:extLst>
          </p:cNvPr>
          <p:cNvSpPr/>
          <p:nvPr/>
        </p:nvSpPr>
        <p:spPr>
          <a:xfrm>
            <a:off x="10661650" y="4548812"/>
            <a:ext cx="1530350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 =cantidad*2800</a:t>
            </a:r>
          </a:p>
        </p:txBody>
      </p: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268FA576-AFA3-40A4-8135-00ADF59CFABE}"/>
              </a:ext>
            </a:extLst>
          </p:cNvPr>
          <p:cNvCxnSpPr>
            <a:cxnSpLocks/>
            <a:stCxn id="20" idx="2"/>
            <a:endCxn id="72" idx="0"/>
          </p:cNvCxnSpPr>
          <p:nvPr/>
        </p:nvCxnSpPr>
        <p:spPr>
          <a:xfrm rot="5400000">
            <a:off x="7459872" y="2805346"/>
            <a:ext cx="1140603" cy="32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A27E337-AB1E-4EF0-8032-B6518E82B161}"/>
              </a:ext>
            </a:extLst>
          </p:cNvPr>
          <p:cNvCxnSpPr>
            <a:cxnSpLocks/>
            <a:stCxn id="75" idx="1"/>
            <a:endCxn id="76" idx="0"/>
          </p:cNvCxnSpPr>
          <p:nvPr/>
        </p:nvCxnSpPr>
        <p:spPr>
          <a:xfrm rot="10800000" flipV="1">
            <a:off x="9593723" y="3638521"/>
            <a:ext cx="203128" cy="696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AA09055-C54E-490F-90D2-FEF47E03343A}"/>
              </a:ext>
            </a:extLst>
          </p:cNvPr>
          <p:cNvCxnSpPr>
            <a:stCxn id="75" idx="3"/>
            <a:endCxn id="77" idx="0"/>
          </p:cNvCxnSpPr>
          <p:nvPr/>
        </p:nvCxnSpPr>
        <p:spPr>
          <a:xfrm>
            <a:off x="11327201" y="3638521"/>
            <a:ext cx="99624" cy="910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E4DB1649-18A7-4847-A2DC-980A220044D3}"/>
              </a:ext>
            </a:extLst>
          </p:cNvPr>
          <p:cNvCxnSpPr>
            <a:cxnSpLocks/>
            <a:stCxn id="72" idx="1"/>
            <a:endCxn id="73" idx="0"/>
          </p:cNvCxnSpPr>
          <p:nvPr/>
        </p:nvCxnSpPr>
        <p:spPr>
          <a:xfrm rot="10800000" flipV="1">
            <a:off x="6930416" y="3957169"/>
            <a:ext cx="172160" cy="1184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F42671A-1E16-4713-8E29-9E921A3D3710}"/>
              </a:ext>
            </a:extLst>
          </p:cNvPr>
          <p:cNvCxnSpPr>
            <a:stCxn id="72" idx="3"/>
            <a:endCxn id="74" idx="0"/>
          </p:cNvCxnSpPr>
          <p:nvPr/>
        </p:nvCxnSpPr>
        <p:spPr>
          <a:xfrm>
            <a:off x="8632926" y="3957170"/>
            <a:ext cx="130592" cy="1355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E0B2DCE7-FC94-4B26-9C58-92D25E28147D}"/>
              </a:ext>
            </a:extLst>
          </p:cNvPr>
          <p:cNvCxnSpPr>
            <a:cxnSpLocks/>
            <a:stCxn id="61" idx="2"/>
            <a:endCxn id="27" idx="1"/>
          </p:cNvCxnSpPr>
          <p:nvPr/>
        </p:nvCxnSpPr>
        <p:spPr>
          <a:xfrm rot="16200000" flipH="1">
            <a:off x="4909460" y="4899564"/>
            <a:ext cx="748579" cy="1950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81A87122-209A-4887-A357-81547582894E}"/>
              </a:ext>
            </a:extLst>
          </p:cNvPr>
          <p:cNvCxnSpPr>
            <a:stCxn id="62" idx="2"/>
            <a:endCxn id="27" idx="1"/>
          </p:cNvCxnSpPr>
          <p:nvPr/>
        </p:nvCxnSpPr>
        <p:spPr>
          <a:xfrm rot="16200000" flipH="1">
            <a:off x="5539915" y="5530019"/>
            <a:ext cx="1083049" cy="354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44C8D2F8-F4AE-4812-B149-0A5FFC319282}"/>
              </a:ext>
            </a:extLst>
          </p:cNvPr>
          <p:cNvCxnSpPr>
            <a:cxnSpLocks/>
            <a:stCxn id="73" idx="2"/>
            <a:endCxn id="27" idx="0"/>
          </p:cNvCxnSpPr>
          <p:nvPr/>
        </p:nvCxnSpPr>
        <p:spPr>
          <a:xfrm rot="16200000" flipH="1">
            <a:off x="7209853" y="5537152"/>
            <a:ext cx="210093" cy="768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FC55F000-C666-4263-A09C-A632B3AEEA2A}"/>
              </a:ext>
            </a:extLst>
          </p:cNvPr>
          <p:cNvCxnSpPr>
            <a:stCxn id="74" idx="2"/>
            <a:endCxn id="27" idx="0"/>
          </p:cNvCxnSpPr>
          <p:nvPr/>
        </p:nvCxnSpPr>
        <p:spPr>
          <a:xfrm rot="5400000">
            <a:off x="8126404" y="5389569"/>
            <a:ext cx="210094" cy="1064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A48BE398-1DC9-4515-95E4-E1FC15809B22}"/>
              </a:ext>
            </a:extLst>
          </p:cNvPr>
          <p:cNvCxnSpPr>
            <a:cxnSpLocks/>
            <a:stCxn id="76" idx="2"/>
            <a:endCxn id="27" idx="3"/>
          </p:cNvCxnSpPr>
          <p:nvPr/>
        </p:nvCxnSpPr>
        <p:spPr>
          <a:xfrm rot="5400000">
            <a:off x="8813297" y="5468503"/>
            <a:ext cx="1107072" cy="453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BD3638A8-DCE9-4E94-A2CE-E2B47E9D4DC5}"/>
              </a:ext>
            </a:extLst>
          </p:cNvPr>
          <p:cNvCxnSpPr>
            <a:cxnSpLocks/>
            <a:stCxn id="77" idx="2"/>
            <a:endCxn id="27" idx="3"/>
          </p:cNvCxnSpPr>
          <p:nvPr/>
        </p:nvCxnSpPr>
        <p:spPr>
          <a:xfrm rot="5400000">
            <a:off x="9685191" y="4507295"/>
            <a:ext cx="1196386" cy="228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356B1430-A9EA-41FA-9A2A-2FCA4F471E8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5400000">
            <a:off x="7631126" y="6506253"/>
            <a:ext cx="132722" cy="3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8468231A-5FC5-4EE2-891F-0C31AA5A11CE}"/>
              </a:ext>
            </a:extLst>
          </p:cNvPr>
          <p:cNvSpPr txBox="1"/>
          <p:nvPr/>
        </p:nvSpPr>
        <p:spPr>
          <a:xfrm>
            <a:off x="11464658" y="41059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3D714226-A40D-4783-8D38-6247E0419843}"/>
              </a:ext>
            </a:extLst>
          </p:cNvPr>
          <p:cNvSpPr txBox="1"/>
          <p:nvPr/>
        </p:nvSpPr>
        <p:spPr>
          <a:xfrm>
            <a:off x="5362478" y="23715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sencillo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F8089BB-7346-4467-86C8-94484B75E9B5}"/>
              </a:ext>
            </a:extLst>
          </p:cNvPr>
          <p:cNvSpPr txBox="1"/>
          <p:nvPr/>
        </p:nvSpPr>
        <p:spPr>
          <a:xfrm>
            <a:off x="7385794" y="239131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doble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617053B-4002-481E-9811-00B8D8C1EE82}"/>
              </a:ext>
            </a:extLst>
          </p:cNvPr>
          <p:cNvSpPr txBox="1"/>
          <p:nvPr/>
        </p:nvSpPr>
        <p:spPr>
          <a:xfrm>
            <a:off x="10630947" y="24210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triple</a:t>
            </a:r>
          </a:p>
        </p:txBody>
      </p:sp>
    </p:spTree>
    <p:extLst>
      <p:ext uri="{BB962C8B-B14F-4D97-AF65-F5344CB8AC3E}">
        <p14:creationId xmlns:p14="http://schemas.microsoft.com/office/powerpoint/2010/main" val="845465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592</Words>
  <Application>Microsoft Office PowerPoint</Application>
  <PresentationFormat>Panorámica</PresentationFormat>
  <Paragraphs>143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Valor del viaje por persona y total</vt:lpstr>
      <vt:lpstr>Valor de las hamburgusas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 del viaje por persona y total</dc:title>
  <dc:creator>orregol</dc:creator>
  <cp:lastModifiedBy>orregol</cp:lastModifiedBy>
  <cp:revision>16</cp:revision>
  <dcterms:created xsi:type="dcterms:W3CDTF">2021-05-12T23:10:22Z</dcterms:created>
  <dcterms:modified xsi:type="dcterms:W3CDTF">2021-05-13T03:25:50Z</dcterms:modified>
</cp:coreProperties>
</file>