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99" r:id="rId3"/>
    <p:sldId id="595" r:id="rId4"/>
    <p:sldId id="590" r:id="rId5"/>
    <p:sldId id="591" r:id="rId6"/>
    <p:sldId id="592" r:id="rId7"/>
    <p:sldId id="593" r:id="rId8"/>
    <p:sldId id="5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>
      <p:cViewPr varScale="1">
        <p:scale>
          <a:sx n="92" d="100"/>
          <a:sy n="92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7C999-D5FD-4C41-B295-7D859767001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FD91-72DA-4493-AEE7-ADA33897B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3E33-2273-4E3E-8DAF-37DA385D8659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A7AA-36A5-4ABA-972B-986C180BD568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299-07BA-4C91-9DB6-F1DB744C06AB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9817-87F3-4418-B9F4-F149339CFDFE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9D1-8627-42BD-85B8-8AF4F2AA0FA1}" type="datetime1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A0B1-06C9-4129-A91D-AB9B9B8CC69C}" type="datetime1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C562-4942-435D-85D7-8C5129396E0B}" type="datetime1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AD54-0589-41EF-9A9B-8EAEC688667D}" type="datetime1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A88F-FB38-4FCD-8864-D508EC8B00EA}" type="datetime1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C957-96E5-4BEC-8662-3CE1BBEE12DF}" type="datetime1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5E43D3-165E-4040-BD28-9F1A819B925E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CE3DA9E-6234-4980-A84A-545739B99E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47800"/>
            <a:ext cx="8229600" cy="1752600"/>
          </a:xfrm>
        </p:spPr>
        <p:txBody>
          <a:bodyPr/>
          <a:lstStyle/>
          <a:p>
            <a:pPr algn="ctr"/>
            <a:r>
              <a:rPr lang="en-US" sz="4800" dirty="0"/>
              <a:t>AIP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2400" cy="3124201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System Requirement Specifications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Release Date: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Created By:	Manish </a:t>
            </a:r>
            <a:r>
              <a:rPr lang="en-US" sz="2000" dirty="0" err="1"/>
              <a:t>Hurkat</a:t>
            </a:r>
            <a:endParaRPr lang="en-US" sz="2000" dirty="0"/>
          </a:p>
          <a:p>
            <a:pPr algn="ctr"/>
            <a:r>
              <a:rPr lang="en-US" sz="2000" dirty="0"/>
              <a:t>Created On:    14-Sep-2022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381000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dirty="0"/>
              <a:t>14-Sep-2022	</a:t>
            </a:r>
          </a:p>
        </p:txBody>
      </p:sp>
    </p:spTree>
    <p:extLst>
      <p:ext uri="{BB962C8B-B14F-4D97-AF65-F5344CB8AC3E}">
        <p14:creationId xmlns:p14="http://schemas.microsoft.com/office/powerpoint/2010/main" val="15020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18"/>
            <a:ext cx="7924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1.1	Workflow (As – is)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9852-FA1B-4E0D-9F79-BC9E9016944F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7A60-C8B4-41FA-8A16-69E58CEFBCFC}" type="slidenum">
              <a:rPr lang="en-US" smtClean="0"/>
              <a:t>2</a:t>
            </a:fld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7155874" y="997791"/>
            <a:ext cx="1524000" cy="838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 </a:t>
            </a:r>
            <a:br>
              <a:rPr lang="en-US" dirty="0"/>
            </a:br>
            <a:r>
              <a:rPr lang="en-US" dirty="0"/>
              <a:t>Student Prospect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990000"/>
            <a:ext cx="1371600" cy="8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38400" y="990600"/>
            <a:ext cx="1447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  <a:br>
              <a:rPr lang="en-US" dirty="0"/>
            </a:br>
            <a:r>
              <a:rPr lang="en-US" dirty="0"/>
              <a:t>Weekly</a:t>
            </a:r>
          </a:p>
          <a:p>
            <a:pPr algn="ctr"/>
            <a:r>
              <a:rPr lang="en-US" dirty="0"/>
              <a:t>Panels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990600"/>
            <a:ext cx="1371600" cy="8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Atishay</a:t>
            </a:r>
            <a:r>
              <a:rPr lang="en-US" dirty="0"/>
              <a:t> Jain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86198" y="6258580"/>
            <a:ext cx="1447799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399" y="2296180"/>
            <a:ext cx="144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Free slot from time table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576934" y="2794280"/>
            <a:ext cx="1101438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7816-F4C4-1F96-7DE6-1C763ABD3663}"/>
              </a:ext>
            </a:extLst>
          </p:cNvPr>
          <p:cNvSpPr txBox="1"/>
          <p:nvPr/>
        </p:nvSpPr>
        <p:spPr>
          <a:xfrm>
            <a:off x="6362701" y="422368"/>
            <a:ext cx="800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Daily Mail</a:t>
            </a:r>
          </a:p>
          <a:p>
            <a:r>
              <a:rPr lang="en-US" sz="1400" dirty="0"/>
              <a:t>To NU</a:t>
            </a:r>
          </a:p>
          <a:p>
            <a:r>
              <a:rPr lang="en-US" sz="1400" dirty="0"/>
              <a:t>Faculty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85BC728-14F5-B867-BB42-2C69981BB2D9}"/>
              </a:ext>
            </a:extLst>
          </p:cNvPr>
          <p:cNvSpPr/>
          <p:nvPr/>
        </p:nvSpPr>
        <p:spPr>
          <a:xfrm>
            <a:off x="6476999" y="2877324"/>
            <a:ext cx="2343133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Academic Office</a:t>
            </a:r>
            <a:br>
              <a:rPr lang="en-US" dirty="0"/>
            </a:br>
            <a:r>
              <a:rPr lang="en-US" dirty="0"/>
              <a:t> (Fac and NU office)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105D4-A349-A225-A0FF-482AA90A6E58}"/>
              </a:ext>
            </a:extLst>
          </p:cNvPr>
          <p:cNvSpPr txBox="1"/>
          <p:nvPr/>
        </p:nvSpPr>
        <p:spPr>
          <a:xfrm>
            <a:off x="3927761" y="730397"/>
            <a:ext cx="886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Friday</a:t>
            </a:r>
            <a:br>
              <a:rPr lang="en-US" sz="1400" dirty="0"/>
            </a:br>
            <a:r>
              <a:rPr lang="en-US" sz="1400" dirty="0"/>
              <a:t>evening</a:t>
            </a:r>
            <a:br>
              <a:rPr lang="en-US" sz="1400" dirty="0"/>
            </a:br>
            <a:r>
              <a:rPr lang="en-US" sz="1400" dirty="0"/>
              <a:t>Mail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A2EFF-DA8B-A595-F1DD-38F7947B9F01}"/>
              </a:ext>
            </a:extLst>
          </p:cNvPr>
          <p:cNvSpPr txBox="1"/>
          <p:nvPr/>
        </p:nvSpPr>
        <p:spPr>
          <a:xfrm>
            <a:off x="7114308" y="1907506"/>
            <a:ext cx="2036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Admission Team </a:t>
            </a:r>
            <a:br>
              <a:rPr lang="en-US" sz="1400" dirty="0"/>
            </a:br>
            <a:r>
              <a:rPr lang="en-US" sz="1400" dirty="0"/>
              <a:t>confirm or </a:t>
            </a:r>
            <a:br>
              <a:rPr lang="en-US" sz="1400" dirty="0"/>
            </a:br>
            <a:r>
              <a:rPr lang="en-US" sz="1400" dirty="0"/>
              <a:t>reschedules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AE44E-DF32-5903-7B5F-E8BA3DD2A8CA}"/>
              </a:ext>
            </a:extLst>
          </p:cNvPr>
          <p:cNvSpPr txBox="1"/>
          <p:nvPr/>
        </p:nvSpPr>
        <p:spPr>
          <a:xfrm>
            <a:off x="6741959" y="255779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Mail</a:t>
            </a:r>
          </a:p>
        </p:txBody>
      </p:sp>
      <p:sp>
        <p:nvSpPr>
          <p:cNvPr id="43" name="Decision 42">
            <a:extLst>
              <a:ext uri="{FF2B5EF4-FFF2-40B4-BE49-F238E27FC236}">
                <a16:creationId xmlns:a16="http://schemas.microsoft.com/office/drawing/2014/main" id="{DEE226DD-9048-FA8B-259A-1F33A69795B0}"/>
              </a:ext>
            </a:extLst>
          </p:cNvPr>
          <p:cNvSpPr/>
          <p:nvPr/>
        </p:nvSpPr>
        <p:spPr>
          <a:xfrm>
            <a:off x="1904999" y="4073534"/>
            <a:ext cx="2455707" cy="12152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</a:t>
            </a:r>
          </a:p>
          <a:p>
            <a:pPr algn="ctr"/>
            <a:r>
              <a:rPr lang="en-US" dirty="0"/>
              <a:t>available?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0BA4B0-495E-6934-88D6-C9C16D9FA00F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1752600" y="1409700"/>
            <a:ext cx="685800" cy="3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1A871-08A6-5461-778D-75DD7E7E92A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93127" y="1409400"/>
            <a:ext cx="907473" cy="6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4E6ABB-D4AD-BDCC-A8A6-ABCF93AD92FA}"/>
              </a:ext>
            </a:extLst>
          </p:cNvPr>
          <p:cNvCxnSpPr>
            <a:cxnSpLocks/>
          </p:cNvCxnSpPr>
          <p:nvPr/>
        </p:nvCxnSpPr>
        <p:spPr>
          <a:xfrm>
            <a:off x="6199910" y="1442819"/>
            <a:ext cx="95596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A9A02E-AB69-5461-915F-ADC3A6490304}"/>
              </a:ext>
            </a:extLst>
          </p:cNvPr>
          <p:cNvCxnSpPr>
            <a:cxnSpLocks/>
          </p:cNvCxnSpPr>
          <p:nvPr/>
        </p:nvCxnSpPr>
        <p:spPr>
          <a:xfrm>
            <a:off x="7351559" y="1811555"/>
            <a:ext cx="0" cy="105401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DC5275-B6CC-793A-F318-3786695BED1D}"/>
              </a:ext>
            </a:extLst>
          </p:cNvPr>
          <p:cNvCxnSpPr>
            <a:cxnSpLocks/>
          </p:cNvCxnSpPr>
          <p:nvPr/>
        </p:nvCxnSpPr>
        <p:spPr>
          <a:xfrm flipV="1">
            <a:off x="3162296" y="1840745"/>
            <a:ext cx="1" cy="45350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BE77BC-30BE-9D0B-D2CC-9D1BDCC4984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132853" y="3507353"/>
            <a:ext cx="1735" cy="56618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AB9F63-8E46-780C-FBDA-0A803BBBBF00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32853" y="5288762"/>
            <a:ext cx="29443" cy="566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CC6F1B-3EFF-2818-21F4-171BDB92ED85}"/>
              </a:ext>
            </a:extLst>
          </p:cNvPr>
          <p:cNvCxnSpPr/>
          <p:nvPr/>
        </p:nvCxnSpPr>
        <p:spPr>
          <a:xfrm>
            <a:off x="3151907" y="5849413"/>
            <a:ext cx="1219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D13444A-29A8-3956-F46E-86DFF4AD2882}"/>
              </a:ext>
            </a:extLst>
          </p:cNvPr>
          <p:cNvCxnSpPr>
            <a:cxnSpLocks/>
          </p:cNvCxnSpPr>
          <p:nvPr/>
        </p:nvCxnSpPr>
        <p:spPr>
          <a:xfrm>
            <a:off x="4360710" y="5849413"/>
            <a:ext cx="0" cy="40916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CE4B35-403F-8AF0-1D2F-9153590B2E78}"/>
              </a:ext>
            </a:extLst>
          </p:cNvPr>
          <p:cNvSpPr txBox="1"/>
          <p:nvPr/>
        </p:nvSpPr>
        <p:spPr>
          <a:xfrm>
            <a:off x="3422067" y="550566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99717E-0B00-D527-543B-DFEA3963A42A}"/>
              </a:ext>
            </a:extLst>
          </p:cNvPr>
          <p:cNvCxnSpPr/>
          <p:nvPr/>
        </p:nvCxnSpPr>
        <p:spPr>
          <a:xfrm>
            <a:off x="1129144" y="4681148"/>
            <a:ext cx="1219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151629-7E57-77A6-CF20-5F5A17970230}"/>
              </a:ext>
            </a:extLst>
          </p:cNvPr>
          <p:cNvCxnSpPr>
            <a:cxnSpLocks/>
          </p:cNvCxnSpPr>
          <p:nvPr/>
        </p:nvCxnSpPr>
        <p:spPr>
          <a:xfrm>
            <a:off x="1139531" y="3140882"/>
            <a:ext cx="0" cy="1519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053161-DF7D-04D0-D9AA-5A1BEDB273A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29144" y="3140282"/>
            <a:ext cx="1447790" cy="1399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1404355-2631-9A96-5AD1-D918536647A9}"/>
              </a:ext>
            </a:extLst>
          </p:cNvPr>
          <p:cNvSpPr txBox="1"/>
          <p:nvPr/>
        </p:nvSpPr>
        <p:spPr>
          <a:xfrm>
            <a:off x="1399304" y="43526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846DF-A278-22F1-80E3-2FBE67843B87}"/>
              </a:ext>
            </a:extLst>
          </p:cNvPr>
          <p:cNvSpPr txBox="1"/>
          <p:nvPr/>
        </p:nvSpPr>
        <p:spPr>
          <a:xfrm>
            <a:off x="323855" y="3516890"/>
            <a:ext cx="938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another faculty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A1DCAE-5D51-47A2-405C-875868B2A4E9}"/>
              </a:ext>
            </a:extLst>
          </p:cNvPr>
          <p:cNvCxnSpPr>
            <a:cxnSpLocks/>
          </p:cNvCxnSpPr>
          <p:nvPr/>
        </p:nvCxnSpPr>
        <p:spPr>
          <a:xfrm>
            <a:off x="4630879" y="2557790"/>
            <a:ext cx="0" cy="368000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D77759-DEF1-44C4-8CCD-92E177078783}"/>
              </a:ext>
            </a:extLst>
          </p:cNvPr>
          <p:cNvCxnSpPr>
            <a:cxnSpLocks/>
          </p:cNvCxnSpPr>
          <p:nvPr/>
        </p:nvCxnSpPr>
        <p:spPr>
          <a:xfrm>
            <a:off x="4876800" y="5288762"/>
            <a:ext cx="0" cy="9698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6144B46-74BB-BDC3-6937-4E32E1EBF900}"/>
              </a:ext>
            </a:extLst>
          </p:cNvPr>
          <p:cNvCxnSpPr>
            <a:cxnSpLocks/>
          </p:cNvCxnSpPr>
          <p:nvPr/>
        </p:nvCxnSpPr>
        <p:spPr>
          <a:xfrm>
            <a:off x="7351559" y="3571110"/>
            <a:ext cx="0" cy="1717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C677A9-4CCD-AB52-AA8F-7E902DA99F88}"/>
              </a:ext>
            </a:extLst>
          </p:cNvPr>
          <p:cNvCxnSpPr>
            <a:cxnSpLocks/>
          </p:cNvCxnSpPr>
          <p:nvPr/>
        </p:nvCxnSpPr>
        <p:spPr>
          <a:xfrm flipV="1">
            <a:off x="4876800" y="5259365"/>
            <a:ext cx="2474759" cy="293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D3952B-310E-BA38-FA30-9F188EC657A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678372" y="3237324"/>
            <a:ext cx="27986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F7319E1-1DC8-D57F-C251-09C6FDAE5BFC}"/>
              </a:ext>
            </a:extLst>
          </p:cNvPr>
          <p:cNvSpPr txBox="1"/>
          <p:nvPr/>
        </p:nvSpPr>
        <p:spPr>
          <a:xfrm>
            <a:off x="5171204" y="2919156"/>
            <a:ext cx="93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EADB02-6E76-5D46-225E-F1C25C5988BC}"/>
              </a:ext>
            </a:extLst>
          </p:cNvPr>
          <p:cNvCxnSpPr>
            <a:cxnSpLocks/>
          </p:cNvCxnSpPr>
          <p:nvPr/>
        </p:nvCxnSpPr>
        <p:spPr>
          <a:xfrm flipV="1">
            <a:off x="4610097" y="2576553"/>
            <a:ext cx="876303" cy="10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4D3ADF-C5BC-5E1F-42BC-F4AADC48B4F0}"/>
              </a:ext>
            </a:extLst>
          </p:cNvPr>
          <p:cNvCxnSpPr>
            <a:cxnSpLocks/>
          </p:cNvCxnSpPr>
          <p:nvPr/>
        </p:nvCxnSpPr>
        <p:spPr>
          <a:xfrm>
            <a:off x="5486400" y="1836591"/>
            <a:ext cx="0" cy="7503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2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35D5-2882-D17A-CC12-3DAEA98C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Workflow (To-be)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1C6D-B5D7-4129-6228-3C237FAA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B94C-332E-9A9F-AB8D-5BC54091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99B2E-7F92-87A7-BF66-2548A8E1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E92A-D95E-71E8-5D36-CD090D02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BB7-2924-3644-1A1F-6885653A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Admission Office take input of Date Range and number of students per day (in Tech and Management)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Search and create a list of faculties for Forenoon and Afternoon based on their availability.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Provide User interface to select required number of faculty name and drag and drop to Forenoon and Afternoon block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9712-96FC-A7AD-847B-146AC39F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CD387-43F3-9CD8-6C08-47E99C7A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FF15-B536-8428-32C8-822CFA73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AIP Planner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7D2C1C-00A6-679E-8413-FC0EDC4BA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721620"/>
              </p:ext>
            </p:extLst>
          </p:nvPr>
        </p:nvGraphicFramePr>
        <p:xfrm>
          <a:off x="304800" y="1828800"/>
          <a:ext cx="8610600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59489370"/>
                    </a:ext>
                  </a:extLst>
                </a:gridCol>
                <a:gridCol w="1205720">
                  <a:extLst>
                    <a:ext uri="{9D8B030D-6E8A-4147-A177-3AD203B41FA5}">
                      <a16:colId xmlns:a16="http://schemas.microsoft.com/office/drawing/2014/main" val="3455780172"/>
                    </a:ext>
                  </a:extLst>
                </a:gridCol>
                <a:gridCol w="1635480">
                  <a:extLst>
                    <a:ext uri="{9D8B030D-6E8A-4147-A177-3AD203B41FA5}">
                      <a16:colId xmlns:a16="http://schemas.microsoft.com/office/drawing/2014/main" val="4160843878"/>
                    </a:ext>
                  </a:extLst>
                </a:gridCol>
                <a:gridCol w="1502200">
                  <a:extLst>
                    <a:ext uri="{9D8B030D-6E8A-4147-A177-3AD203B41FA5}">
                      <a16:colId xmlns:a16="http://schemas.microsoft.com/office/drawing/2014/main" val="1866500995"/>
                    </a:ext>
                  </a:extLst>
                </a:gridCol>
                <a:gridCol w="1498140">
                  <a:extLst>
                    <a:ext uri="{9D8B030D-6E8A-4147-A177-3AD203B41FA5}">
                      <a16:colId xmlns:a16="http://schemas.microsoft.com/office/drawing/2014/main" val="3173581090"/>
                    </a:ext>
                  </a:extLst>
                </a:gridCol>
                <a:gridCol w="1245060">
                  <a:extLst>
                    <a:ext uri="{9D8B030D-6E8A-4147-A177-3AD203B41FA5}">
                      <a16:colId xmlns:a16="http://schemas.microsoft.com/office/drawing/2014/main" val="121721571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FN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FN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FN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AN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AN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AN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293568"/>
                  </a:ext>
                </a:extLst>
              </a:tr>
              <a:tr h="1066800">
                <a:tc rowSpan="3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Available faculty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Panel 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Available faculty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Panel 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127992"/>
                  </a:ext>
                </a:extLst>
              </a:tr>
              <a:tr h="106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Panel 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Panel 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099606"/>
                  </a:ext>
                </a:extLst>
              </a:tr>
              <a:tr h="106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Panel 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Panel 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99424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Tech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Management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5127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CF31-E6CB-566D-CA1D-289A101E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4131-863A-3973-AA51-7AEA493C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567E-3C46-D637-BA5C-AD40431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ED7E-A26D-A9B9-CFBC-001CA259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-&gt; SQL Server</a:t>
            </a:r>
          </a:p>
          <a:p>
            <a:r>
              <a:rPr lang="en-US" dirty="0"/>
              <a:t>Report to Academic Office</a:t>
            </a:r>
          </a:p>
          <a:p>
            <a:r>
              <a:rPr lang="en-US" dirty="0"/>
              <a:t>Email to Admission Office and Faculties</a:t>
            </a:r>
          </a:p>
          <a:p>
            <a:r>
              <a:rPr lang="en-US" dirty="0"/>
              <a:t>SMS/WhatsApp to Faculty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43A8-A1AE-03A2-0434-D0BF255F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511D-5DB5-A72E-C599-1234D109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7C4-6510-A5D8-2BB3-FE789382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1F18-A1C3-5AFE-DCBD-CDC1A3C5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Date				Faculty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8951-3551-7B55-757F-8B4068F7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592B1-274D-941B-C3ED-B5BA23A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518C9-48F0-422D-B8BF-14F4C233AD31}"/>
              </a:ext>
            </a:extLst>
          </p:cNvPr>
          <p:cNvSpPr/>
          <p:nvPr/>
        </p:nvSpPr>
        <p:spPr>
          <a:xfrm>
            <a:off x="5715000" y="16764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6FDC5-5E21-520D-BCC5-617043E362E6}"/>
              </a:ext>
            </a:extLst>
          </p:cNvPr>
          <p:cNvSpPr/>
          <p:nvPr/>
        </p:nvSpPr>
        <p:spPr>
          <a:xfrm>
            <a:off x="1600200" y="16764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93776-61D9-DC46-9442-EB7E42C47B36}"/>
              </a:ext>
            </a:extLst>
          </p:cNvPr>
          <p:cNvSpPr/>
          <p:nvPr/>
        </p:nvSpPr>
        <p:spPr>
          <a:xfrm>
            <a:off x="4038600" y="29718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/ Replace</a:t>
            </a:r>
          </a:p>
        </p:txBody>
      </p:sp>
    </p:spTree>
    <p:extLst>
      <p:ext uri="{BB962C8B-B14F-4D97-AF65-F5344CB8AC3E}">
        <p14:creationId xmlns:p14="http://schemas.microsoft.com/office/powerpoint/2010/main" val="245555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678D-4768-F467-59A1-DE85EB61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4972-F6EB-4CE5-DC3B-E1D9A37C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Approval Screen</a:t>
            </a:r>
          </a:p>
          <a:p>
            <a:r>
              <a:rPr lang="en-US" dirty="0"/>
              <a:t>Pairing of Senior &amp; Junior faculty</a:t>
            </a:r>
          </a:p>
          <a:p>
            <a:r>
              <a:rPr lang="en-US" dirty="0"/>
              <a:t>Area – Panel for CSE including non-CSE</a:t>
            </a:r>
          </a:p>
          <a:p>
            <a:r>
              <a:rPr lang="en-US" dirty="0"/>
              <a:t>BT/EC/CS – percentage of student area for allocation - Mr. Anand Singh</a:t>
            </a:r>
          </a:p>
          <a:p>
            <a:r>
              <a:rPr lang="en-US" dirty="0"/>
              <a:t>Seniority / Area of Expertise (CS- Cyber/DS/</a:t>
            </a:r>
            <a:r>
              <a:rPr lang="en-US" dirty="0" err="1"/>
              <a:t>Maths</a:t>
            </a:r>
            <a:r>
              <a:rPr lang="en-US" dirty="0"/>
              <a:t>/Network)(Intelligent Selection- not only on availability)</a:t>
            </a:r>
          </a:p>
          <a:p>
            <a:r>
              <a:rPr lang="en-US" dirty="0"/>
              <a:t>Reports</a:t>
            </a:r>
          </a:p>
          <a:p>
            <a:pPr lvl="1"/>
            <a:r>
              <a:rPr lang="en-US" dirty="0"/>
              <a:t>About AIP</a:t>
            </a:r>
          </a:p>
          <a:p>
            <a:pPr lvl="1"/>
            <a:r>
              <a:rPr lang="en-US" dirty="0"/>
              <a:t>Result of AIP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EECA-99F9-6B03-DEC7-C7C0973E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D1CE-9A04-4265-9939-9882A107C2E3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1C5A3-478A-2F96-8003-35A44746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DA9E-6234-4980-A84A-545739B99E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57674</TotalTime>
  <Words>287</Words>
  <Application>Microsoft Macintosh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AIP</vt:lpstr>
      <vt:lpstr>1.1 Workflow (As – is)</vt:lpstr>
      <vt:lpstr>Workflow (To-be)</vt:lpstr>
      <vt:lpstr>Process</vt:lpstr>
      <vt:lpstr>AIP Planner</vt:lpstr>
      <vt:lpstr>AIP</vt:lpstr>
      <vt:lpstr>Modification Form</vt:lpstr>
      <vt:lpstr>Other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Nucleus  Version 2.0.2</dc:title>
  <dc:creator>local.root</dc:creator>
  <cp:lastModifiedBy>mhurkat@outlook.com</cp:lastModifiedBy>
  <cp:revision>550</cp:revision>
  <dcterms:created xsi:type="dcterms:W3CDTF">2015-03-23T04:20:25Z</dcterms:created>
  <dcterms:modified xsi:type="dcterms:W3CDTF">2022-09-14T13:05:07Z</dcterms:modified>
</cp:coreProperties>
</file>