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7" r:id="rId3"/>
    <p:sldId id="269" r:id="rId4"/>
    <p:sldId id="286" r:id="rId5"/>
    <p:sldId id="287" r:id="rId6"/>
    <p:sldId id="288" r:id="rId7"/>
    <p:sldId id="289" r:id="rId8"/>
    <p:sldId id="290" r:id="rId9"/>
    <p:sldId id="325" r:id="rId10"/>
    <p:sldId id="27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6" r:id="rId41"/>
    <p:sldId id="320" r:id="rId42"/>
    <p:sldId id="321" r:id="rId43"/>
    <p:sldId id="322" r:id="rId44"/>
    <p:sldId id="323" r:id="rId45"/>
    <p:sldId id="324" r:id="rId46"/>
    <p:sldId id="327" r:id="rId47"/>
    <p:sldId id="32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p:cViewPr varScale="1">
        <p:scale>
          <a:sx n="74" d="100"/>
          <a:sy n="74" d="100"/>
        </p:scale>
        <p:origin x="13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F3E59-2A89-4B58-A144-DE0565CD10A3}" type="datetimeFigureOut">
              <a:rPr lang="en-US" smtClean="0"/>
              <a:pPr/>
              <a:t>10/26/2016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4D3E7-CD34-45AA-8930-56582468C72F}" type="slidenum">
              <a:rPr lang="en-US" smtClean="0"/>
              <a:pPr/>
              <a:t>‹#›</a:t>
            </a:fld>
            <a:endParaRPr lang="en-US"/>
          </a:p>
        </p:txBody>
      </p:sp>
    </p:spTree>
    <p:extLst>
      <p:ext uri="{BB962C8B-B14F-4D97-AF65-F5344CB8AC3E}">
        <p14:creationId xmlns:p14="http://schemas.microsoft.com/office/powerpoint/2010/main" val="28529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1</a:t>
            </a:fld>
            <a:endParaRPr lang="en-US"/>
          </a:p>
        </p:txBody>
      </p:sp>
    </p:spTree>
    <p:extLst>
      <p:ext uri="{BB962C8B-B14F-4D97-AF65-F5344CB8AC3E}">
        <p14:creationId xmlns:p14="http://schemas.microsoft.com/office/powerpoint/2010/main" val="174412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2</a:t>
            </a:fld>
            <a:endParaRPr lang="en-US"/>
          </a:p>
        </p:txBody>
      </p:sp>
    </p:spTree>
    <p:extLst>
      <p:ext uri="{BB962C8B-B14F-4D97-AF65-F5344CB8AC3E}">
        <p14:creationId xmlns:p14="http://schemas.microsoft.com/office/powerpoint/2010/main" val="19899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E88B5C-CE1F-417E-9D80-6FD613872C83}" type="datetimeFigureOut">
              <a:rPr lang="en-US" smtClean="0"/>
              <a:pPr/>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E88B5C-CE1F-417E-9D80-6FD613872C83}" type="datetimeFigureOut">
              <a:rPr lang="en-US" smtClean="0"/>
              <a:pPr/>
              <a:t>10/26/2016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3CB215-95AB-4F24-8ADF-52A963861A9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E88B5C-CE1F-417E-9D80-6FD613872C83}" type="datetimeFigureOut">
              <a:rPr lang="en-US" smtClean="0"/>
              <a:pPr/>
              <a:t>10/26/2016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3CB215-95AB-4F24-8ADF-52A963861A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229600" cy="3067051"/>
          </a:xfrm>
        </p:spPr>
        <p:txBody>
          <a:bodyPr>
            <a:normAutofit fontScale="90000"/>
          </a:bodyPr>
          <a:lstStyle/>
          <a:p>
            <a:r>
              <a:rPr lang="en-US" sz="4000" dirty="0" smtClean="0"/>
              <a:t>The Ring Programming Language</a:t>
            </a:r>
            <a:r>
              <a:rPr lang="en-US" b="1" dirty="0" smtClean="0"/>
              <a:t/>
            </a:r>
            <a:br>
              <a:rPr lang="en-US" b="1" dirty="0" smtClean="0"/>
            </a:br>
            <a:r>
              <a:rPr lang="en-US" b="1" dirty="0" smtClean="0"/>
              <a:t/>
            </a:r>
            <a:br>
              <a:rPr lang="en-US" b="1" dirty="0" smtClean="0"/>
            </a:br>
            <a:r>
              <a:rPr lang="en-US" dirty="0" smtClean="0"/>
              <a:t>Version 1.1 </a:t>
            </a:r>
            <a:br>
              <a:rPr lang="en-US" dirty="0" smtClean="0"/>
            </a:br>
            <a:r>
              <a:rPr lang="en-US" sz="3100" dirty="0" smtClean="0"/>
              <a:t>http://ring-lang.net</a:t>
            </a:r>
            <a:br>
              <a:rPr lang="en-US" sz="3100" dirty="0" smtClean="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Ring?</a:t>
            </a:r>
            <a:endParaRPr lang="en-US" dirty="0"/>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is simple, trying to be natural, encourage organization and comes with transparent and visual implementation. It comes with compact syntax and a group of features that enable the programmer to create natural interfaces and declarative domain-specific languages in a fraction of time. It is very small, fast and comes with smart garbage collector that puts the memory under the programmer control. It supports many programming paradigms, comes with useful and practical libraries. The language is designed for productivity and developing high quality solutions that can scale</a:t>
            </a:r>
            <a:r>
              <a:rPr lang="en-US" sz="2800" dirty="0" smtClean="0"/>
              <a:t>.</a:t>
            </a:r>
          </a:p>
          <a:p>
            <a:pPr marL="118872" indent="0">
              <a:buNone/>
            </a:pPr>
            <a:r>
              <a:rPr lang="en-US" sz="2800" dirty="0" smtClean="0"/>
              <a:t/>
            </a:r>
            <a:br>
              <a:rPr lang="en-US" sz="2800" dirty="0" smtClean="0"/>
            </a:br>
            <a:endParaRPr lang="en-US" sz="3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Designed for a Clear Goal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Applications programming language.</a:t>
            </a:r>
          </a:p>
          <a:p>
            <a:r>
              <a:rPr lang="en-US" sz="2800" dirty="0"/>
              <a:t>Productivity and developing high quality solutions that can scale.</a:t>
            </a:r>
          </a:p>
          <a:p>
            <a:r>
              <a:rPr lang="en-US" sz="2800" dirty="0"/>
              <a:t>Small and fast language that can be embedded in C/C++ projects.</a:t>
            </a:r>
          </a:p>
          <a:p>
            <a:r>
              <a:rPr lang="en-US" sz="2800" dirty="0"/>
              <a:t>Simple language that can be used in education and introducing Compiler/VM concepts.</a:t>
            </a:r>
          </a:p>
          <a:p>
            <a:r>
              <a:rPr lang="en-US" sz="2800" dirty="0"/>
              <a:t>General-Purpose language that can be used for creating domain-specific libraries, frameworks and tools.</a:t>
            </a:r>
          </a:p>
          <a:p>
            <a:r>
              <a:rPr lang="en-US" sz="2800" dirty="0"/>
              <a:t>Practical language designed for creating the next version of the Programming Without Coding Technology software</a:t>
            </a:r>
            <a:r>
              <a:rPr lang="en-US" sz="2800" dirty="0" smtClean="0"/>
              <a:t>.</a:t>
            </a:r>
            <a:r>
              <a:rPr lang="en-US" sz="2800" dirty="0"/>
              <a:t/>
            </a:r>
            <a:br>
              <a:rPr lang="en-US" sz="2800" dirty="0"/>
            </a:br>
            <a:endParaRPr lang="en-US" sz="3000" dirty="0" smtClean="0"/>
          </a:p>
        </p:txBody>
      </p:sp>
    </p:spTree>
    <p:extLst>
      <p:ext uri="{BB962C8B-B14F-4D97-AF65-F5344CB8AC3E}">
        <p14:creationId xmlns:p14="http://schemas.microsoft.com/office/powerpoint/2010/main" val="2912147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Ring is a very simple language, and has a very straightforward syntax. It encourages programmers to program </a:t>
            </a:r>
            <a:r>
              <a:rPr lang="en-US" sz="2800" dirty="0" smtClean="0"/>
              <a:t>without </a:t>
            </a:r>
            <a:r>
              <a:rPr lang="en-US" sz="2800" dirty="0"/>
              <a:t>boilerplate </a:t>
            </a:r>
            <a:r>
              <a:rPr lang="en-US" sz="2800" dirty="0" smtClean="0"/>
              <a:t>code.</a:t>
            </a:r>
            <a:endParaRPr lang="en-US" sz="2800" dirty="0"/>
          </a:p>
        </p:txBody>
      </p:sp>
      <p:pic>
        <p:nvPicPr>
          <p:cNvPr id="9" name="Picture 8"/>
          <p:cNvPicPr>
            <a:picLocks noChangeAspect="1"/>
          </p:cNvPicPr>
          <p:nvPr/>
        </p:nvPicPr>
        <p:blipFill>
          <a:blip r:embed="rId2"/>
          <a:stretch>
            <a:fillRect/>
          </a:stretch>
        </p:blipFill>
        <p:spPr>
          <a:xfrm>
            <a:off x="815009" y="3352800"/>
            <a:ext cx="7871791" cy="2514600"/>
          </a:xfrm>
          <a:prstGeom prst="rect">
            <a:avLst/>
          </a:prstGeom>
        </p:spPr>
      </p:pic>
    </p:spTree>
    <p:extLst>
      <p:ext uri="{BB962C8B-B14F-4D97-AF65-F5344CB8AC3E}">
        <p14:creationId xmlns:p14="http://schemas.microsoft.com/office/powerpoint/2010/main" val="4102267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Main function is optional and will be executed after the statements, and is useful for using the local scope.</a:t>
            </a:r>
          </a:p>
        </p:txBody>
      </p:sp>
      <p:pic>
        <p:nvPicPr>
          <p:cNvPr id="5" name="Picture 4"/>
          <p:cNvPicPr>
            <a:picLocks noChangeAspect="1"/>
          </p:cNvPicPr>
          <p:nvPr/>
        </p:nvPicPr>
        <p:blipFill>
          <a:blip r:embed="rId2"/>
          <a:stretch>
            <a:fillRect/>
          </a:stretch>
        </p:blipFill>
        <p:spPr>
          <a:xfrm>
            <a:off x="533400" y="2971800"/>
            <a:ext cx="7943850" cy="2514600"/>
          </a:xfrm>
          <a:prstGeom prst="rect">
            <a:avLst/>
          </a:prstGeom>
        </p:spPr>
      </p:pic>
    </p:spTree>
    <p:extLst>
      <p:ext uri="{BB962C8B-B14F-4D97-AF65-F5344CB8AC3E}">
        <p14:creationId xmlns:p14="http://schemas.microsoft.com/office/powerpoint/2010/main" val="525728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Uses Dynamic Typing and Lexical scoping. No $ is required before the variable name! </a:t>
            </a:r>
            <a:br>
              <a:rPr lang="en-US" sz="2800" dirty="0"/>
            </a:br>
            <a:r>
              <a:rPr lang="en-US" sz="2800" dirty="0"/>
              <a:t>You can use the '+' operator for string concatenation and the language is weakly typed and will convert automatically between numbers and strings based on the context.</a:t>
            </a:r>
          </a:p>
        </p:txBody>
      </p:sp>
      <p:pic>
        <p:nvPicPr>
          <p:cNvPr id="5" name="Picture 4"/>
          <p:cNvPicPr>
            <a:picLocks noChangeAspect="1"/>
          </p:cNvPicPr>
          <p:nvPr/>
        </p:nvPicPr>
        <p:blipFill>
          <a:blip r:embed="rId2"/>
          <a:stretch>
            <a:fillRect/>
          </a:stretch>
        </p:blipFill>
        <p:spPr>
          <a:xfrm>
            <a:off x="601344" y="4343399"/>
            <a:ext cx="8222615" cy="2173225"/>
          </a:xfrm>
          <a:prstGeom prst="rect">
            <a:avLst/>
          </a:prstGeom>
        </p:spPr>
      </p:pic>
    </p:spTree>
    <p:extLst>
      <p:ext uri="{BB962C8B-B14F-4D97-AF65-F5344CB8AC3E}">
        <p14:creationId xmlns:p14="http://schemas.microsoft.com/office/powerpoint/2010/main" val="2787972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is not </a:t>
            </a:r>
            <a:r>
              <a:rPr lang="en-US" sz="2800" dirty="0" smtClean="0"/>
              <a:t>case-sensitive.</a:t>
            </a:r>
          </a:p>
          <a:p>
            <a:endParaRPr lang="en-US" sz="2800" dirty="0"/>
          </a:p>
          <a:p>
            <a:endParaRPr lang="en-US" sz="2800" dirty="0" smtClean="0"/>
          </a:p>
          <a:p>
            <a:endParaRPr lang="en-US" sz="2800" dirty="0"/>
          </a:p>
          <a:p>
            <a:endParaRPr lang="en-US" sz="2800" dirty="0" smtClean="0"/>
          </a:p>
          <a:p>
            <a:endParaRPr lang="en-US" sz="2800" dirty="0"/>
          </a:p>
          <a:p>
            <a:r>
              <a:rPr lang="en-US" sz="2800" dirty="0"/>
              <a:t>The list index starts from </a:t>
            </a:r>
            <a:r>
              <a:rPr lang="en-US" sz="2800" dirty="0" smtClean="0"/>
              <a:t>1</a:t>
            </a:r>
          </a:p>
          <a:p>
            <a:pPr marL="118872" indent="0">
              <a:buNone/>
            </a:pPr>
            <a:endParaRPr lang="en-US" sz="2800" dirty="0"/>
          </a:p>
        </p:txBody>
      </p:sp>
      <p:pic>
        <p:nvPicPr>
          <p:cNvPr id="4" name="Picture 3"/>
          <p:cNvPicPr>
            <a:picLocks noChangeAspect="1"/>
          </p:cNvPicPr>
          <p:nvPr/>
        </p:nvPicPr>
        <p:blipFill>
          <a:blip r:embed="rId2"/>
          <a:stretch>
            <a:fillRect/>
          </a:stretch>
        </p:blipFill>
        <p:spPr>
          <a:xfrm>
            <a:off x="457200" y="2133600"/>
            <a:ext cx="8031332" cy="1752600"/>
          </a:xfrm>
          <a:prstGeom prst="rect">
            <a:avLst/>
          </a:prstGeom>
        </p:spPr>
      </p:pic>
      <p:pic>
        <p:nvPicPr>
          <p:cNvPr id="6" name="Picture 5"/>
          <p:cNvPicPr>
            <a:picLocks noChangeAspect="1"/>
          </p:cNvPicPr>
          <p:nvPr/>
        </p:nvPicPr>
        <p:blipFill>
          <a:blip r:embed="rId3"/>
          <a:stretch>
            <a:fillRect/>
          </a:stretch>
        </p:blipFill>
        <p:spPr>
          <a:xfrm>
            <a:off x="609600" y="4703203"/>
            <a:ext cx="6934200" cy="2025227"/>
          </a:xfrm>
          <a:prstGeom prst="rect">
            <a:avLst/>
          </a:prstGeom>
        </p:spPr>
      </p:pic>
    </p:spTree>
    <p:extLst>
      <p:ext uri="{BB962C8B-B14F-4D97-AF65-F5344CB8AC3E}">
        <p14:creationId xmlns:p14="http://schemas.microsoft.com/office/powerpoint/2010/main" val="2029744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Call functions before definition</a:t>
            </a:r>
          </a:p>
          <a:p>
            <a:endParaRPr lang="en-US" sz="2800" dirty="0" smtClean="0"/>
          </a:p>
          <a:p>
            <a:endParaRPr lang="en-US" sz="2800" dirty="0"/>
          </a:p>
          <a:p>
            <a:endParaRPr lang="en-US" sz="2800" dirty="0" smtClean="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1752600" y="2061791"/>
            <a:ext cx="5410200" cy="4487031"/>
          </a:xfrm>
          <a:prstGeom prst="rect">
            <a:avLst/>
          </a:prstGeom>
        </p:spPr>
      </p:pic>
    </p:spTree>
    <p:extLst>
      <p:ext uri="{BB962C8B-B14F-4D97-AF65-F5344CB8AC3E}">
        <p14:creationId xmlns:p14="http://schemas.microsoft.com/office/powerpoint/2010/main" val="312404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assignment operator uses Deep copy (no references in this operation)</a:t>
            </a:r>
            <a:endParaRPr lang="en-US" sz="2800" dirty="0" smtClean="0"/>
          </a:p>
          <a:p>
            <a:endParaRPr lang="en-US" sz="2800" dirty="0"/>
          </a:p>
          <a:p>
            <a:endParaRPr lang="en-US" sz="2800" dirty="0" smtClean="0"/>
          </a:p>
          <a:p>
            <a:endParaRPr lang="en-US" sz="2800" dirty="0"/>
          </a:p>
          <a:p>
            <a:pPr marL="118872" indent="0">
              <a:buNone/>
            </a:pPr>
            <a:endParaRPr lang="en-US" sz="2800" dirty="0"/>
          </a:p>
        </p:txBody>
      </p:sp>
      <p:pic>
        <p:nvPicPr>
          <p:cNvPr id="4" name="Picture 3"/>
          <p:cNvPicPr>
            <a:picLocks noChangeAspect="1"/>
          </p:cNvPicPr>
          <p:nvPr/>
        </p:nvPicPr>
        <p:blipFill>
          <a:blip r:embed="rId2"/>
          <a:stretch>
            <a:fillRect/>
          </a:stretch>
        </p:blipFill>
        <p:spPr>
          <a:xfrm>
            <a:off x="685800" y="2550284"/>
            <a:ext cx="7696200" cy="3796099"/>
          </a:xfrm>
          <a:prstGeom prst="rect">
            <a:avLst/>
          </a:prstGeom>
        </p:spPr>
      </p:pic>
    </p:spTree>
    <p:extLst>
      <p:ext uri="{BB962C8B-B14F-4D97-AF65-F5344CB8AC3E}">
        <p14:creationId xmlns:p14="http://schemas.microsoft.com/office/powerpoint/2010/main" val="841785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Pass numbers and strings by value, but pass lists and objects by reference</a:t>
            </a:r>
            <a:r>
              <a:rPr lang="en-US" sz="2800" dirty="0" smtClean="0"/>
              <a:t>. The </a:t>
            </a:r>
            <a:r>
              <a:rPr lang="en-US" sz="2800" dirty="0"/>
              <a:t>for in loop can update the list items.</a:t>
            </a:r>
          </a:p>
          <a:p>
            <a:endParaRPr lang="en-US" sz="2800" dirty="0" smtClean="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838200" y="2971800"/>
            <a:ext cx="7467600" cy="3733800"/>
          </a:xfrm>
          <a:prstGeom prst="rect">
            <a:avLst/>
          </a:prstGeom>
        </p:spPr>
      </p:pic>
    </p:spTree>
    <p:extLst>
      <p:ext uri="{BB962C8B-B14F-4D97-AF65-F5344CB8AC3E}">
        <p14:creationId xmlns:p14="http://schemas.microsoft.com/office/powerpoint/2010/main" val="17530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Using Lists during </a:t>
            </a:r>
            <a:r>
              <a:rPr lang="en-US" sz="2800" dirty="0" smtClean="0"/>
              <a:t>definition</a:t>
            </a:r>
          </a:p>
          <a:p>
            <a:endParaRPr lang="en-US" sz="2800" dirty="0"/>
          </a:p>
          <a:p>
            <a:endParaRPr lang="en-US" sz="2800" dirty="0" smtClean="0"/>
          </a:p>
          <a:p>
            <a:endParaRPr lang="en-US" sz="2800" dirty="0"/>
          </a:p>
          <a:p>
            <a:endParaRPr lang="en-US" sz="2800" dirty="0" smtClean="0"/>
          </a:p>
          <a:p>
            <a:r>
              <a:rPr lang="en-US" sz="2800" dirty="0" smtClean="0"/>
              <a:t>Exit </a:t>
            </a:r>
            <a:r>
              <a:rPr lang="en-US" sz="2800" dirty="0"/>
              <a:t>from more than one </a:t>
            </a:r>
            <a:r>
              <a:rPr lang="en-US" sz="2800" dirty="0" smtClean="0"/>
              <a:t>loop</a:t>
            </a:r>
            <a:endParaRPr lang="en-US" sz="2800" dirty="0"/>
          </a:p>
          <a:p>
            <a:pPr marL="118872" indent="0">
              <a:buNone/>
            </a:pPr>
            <a:endParaRPr lang="en-US" sz="2800" dirty="0"/>
          </a:p>
        </p:txBody>
      </p:sp>
      <p:pic>
        <p:nvPicPr>
          <p:cNvPr id="4" name="Picture 3"/>
          <p:cNvPicPr>
            <a:picLocks noChangeAspect="1"/>
          </p:cNvPicPr>
          <p:nvPr/>
        </p:nvPicPr>
        <p:blipFill>
          <a:blip r:embed="rId2"/>
          <a:stretch>
            <a:fillRect/>
          </a:stretch>
        </p:blipFill>
        <p:spPr>
          <a:xfrm>
            <a:off x="609600" y="2133600"/>
            <a:ext cx="7543800" cy="1371600"/>
          </a:xfrm>
          <a:prstGeom prst="rect">
            <a:avLst/>
          </a:prstGeom>
        </p:spPr>
      </p:pic>
      <p:pic>
        <p:nvPicPr>
          <p:cNvPr id="6" name="Picture 5"/>
          <p:cNvPicPr>
            <a:picLocks noChangeAspect="1"/>
          </p:cNvPicPr>
          <p:nvPr/>
        </p:nvPicPr>
        <p:blipFill>
          <a:blip r:embed="rId3"/>
          <a:stretch>
            <a:fillRect/>
          </a:stretch>
        </p:blipFill>
        <p:spPr>
          <a:xfrm>
            <a:off x="609600" y="4139619"/>
            <a:ext cx="6400800" cy="2651556"/>
          </a:xfrm>
          <a:prstGeom prst="rect">
            <a:avLst/>
          </a:prstGeom>
        </p:spPr>
      </p:pic>
    </p:spTree>
    <p:extLst>
      <p:ext uri="{BB962C8B-B14F-4D97-AF65-F5344CB8AC3E}">
        <p14:creationId xmlns:p14="http://schemas.microsoft.com/office/powerpoint/2010/main" val="144054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229600" cy="4057651"/>
          </a:xfrm>
        </p:spPr>
        <p:txBody>
          <a:bodyPr>
            <a:normAutofit fontScale="90000"/>
          </a:bodyPr>
          <a:lstStyle/>
          <a:p>
            <a:r>
              <a:rPr lang="en-US" sz="4000" dirty="0" smtClean="0"/>
              <a:t>Contents :-</a:t>
            </a:r>
            <a:br>
              <a:rPr lang="en-US" sz="4000" dirty="0" smtClean="0"/>
            </a:br>
            <a:r>
              <a:rPr lang="en-US" sz="4000" dirty="0" smtClean="0"/>
              <a:t/>
            </a:r>
            <a:br>
              <a:rPr lang="en-US" sz="4000" dirty="0" smtClean="0"/>
            </a:br>
            <a:r>
              <a:rPr lang="en-US" sz="4000" dirty="0" smtClean="0"/>
              <a:t>[1] Motivation</a:t>
            </a:r>
            <a:br>
              <a:rPr lang="en-US" sz="4000" dirty="0" smtClean="0"/>
            </a:br>
            <a:r>
              <a:rPr lang="en-US" sz="4000" dirty="0" smtClean="0"/>
              <a:t>[2] Features</a:t>
            </a:r>
            <a:br>
              <a:rPr lang="en-US" sz="4000" dirty="0" smtClean="0"/>
            </a:br>
            <a:r>
              <a:rPr lang="en-US" sz="4000" dirty="0" smtClean="0"/>
              <a:t>[3] Why Ring</a:t>
            </a:r>
            <a:r>
              <a:rPr lang="en-US" sz="4000" dirty="0" smtClean="0"/>
              <a:t>?</a:t>
            </a:r>
            <a:r>
              <a:rPr lang="ar-SA" sz="4000" dirty="0" smtClean="0"/>
              <a:t/>
            </a:r>
            <a:br>
              <a:rPr lang="ar-SA" sz="4000" dirty="0" smtClean="0"/>
            </a:br>
            <a:r>
              <a:rPr lang="en-US" sz="4000" dirty="0" smtClean="0"/>
              <a:t>[4] Practical Demo</a:t>
            </a:r>
            <a:r>
              <a:rPr lang="en-US" sz="4000" dirty="0" smtClean="0"/>
              <a:t/>
            </a:r>
            <a:br>
              <a:rPr lang="en-US" sz="4000" dirty="0" smtClean="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Encourage Organization</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encourage organization, Forget bad days using languages where the programmer start with function then class then function and a strange mix between things! </a:t>
            </a:r>
            <a:r>
              <a:rPr lang="en-US" sz="2800" dirty="0" smtClean="0"/>
              <a:t> Each </a:t>
            </a:r>
            <a:r>
              <a:rPr lang="en-US" sz="2800" dirty="0"/>
              <a:t>source file follow the next structure </a:t>
            </a:r>
            <a:endParaRPr lang="en-US" sz="2800" dirty="0" smtClean="0"/>
          </a:p>
          <a:p>
            <a:r>
              <a:rPr lang="en-US" sz="2800" dirty="0" smtClean="0"/>
              <a:t>Load File</a:t>
            </a:r>
          </a:p>
          <a:p>
            <a:r>
              <a:rPr lang="en-US" sz="2800" dirty="0" smtClean="0"/>
              <a:t>Statements </a:t>
            </a:r>
            <a:r>
              <a:rPr lang="en-US" sz="2800" dirty="0"/>
              <a:t>and Global Variables</a:t>
            </a:r>
          </a:p>
          <a:p>
            <a:r>
              <a:rPr lang="en-US" sz="2800" dirty="0"/>
              <a:t>Functions</a:t>
            </a:r>
          </a:p>
          <a:p>
            <a:r>
              <a:rPr lang="en-US" sz="2800" dirty="0"/>
              <a:t>Packages and Classes</a:t>
            </a:r>
          </a:p>
          <a:p>
            <a:pPr algn="just"/>
            <a:r>
              <a:rPr lang="en-US" sz="2800" dirty="0"/>
              <a:t>This enable us to use Packages, Classes and Functions without the need to use a keyword to end these components. </a:t>
            </a:r>
            <a:endParaRPr lang="en-US" sz="2800" dirty="0" smtClean="0"/>
          </a:p>
        </p:txBody>
      </p:sp>
    </p:spTree>
    <p:extLst>
      <p:ext uri="{BB962C8B-B14F-4D97-AF65-F5344CB8AC3E}">
        <p14:creationId xmlns:p14="http://schemas.microsoft.com/office/powerpoint/2010/main" val="71136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Comments</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write one line comments and multi-line comments </a:t>
            </a:r>
            <a:endParaRPr lang="en-US" sz="2800" dirty="0" smtClean="0"/>
          </a:p>
          <a:p>
            <a:r>
              <a:rPr lang="en-US" sz="2800" dirty="0" smtClean="0"/>
              <a:t>The </a:t>
            </a:r>
            <a:r>
              <a:rPr lang="en-US" sz="2800" dirty="0"/>
              <a:t>comment starts with # or // </a:t>
            </a:r>
            <a:endParaRPr lang="en-US" sz="2800" dirty="0" smtClean="0"/>
          </a:p>
          <a:p>
            <a:r>
              <a:rPr lang="en-US" sz="2800" dirty="0" smtClean="0"/>
              <a:t>Multi-line </a:t>
            </a:r>
            <a:r>
              <a:rPr lang="en-US" sz="2800" dirty="0"/>
              <a:t>comments are written between /* and */</a:t>
            </a:r>
            <a:endParaRPr lang="en-US" sz="2800" dirty="0" smtClean="0"/>
          </a:p>
        </p:txBody>
      </p:sp>
      <p:pic>
        <p:nvPicPr>
          <p:cNvPr id="4" name="Picture 3"/>
          <p:cNvPicPr>
            <a:picLocks noChangeAspect="1"/>
          </p:cNvPicPr>
          <p:nvPr/>
        </p:nvPicPr>
        <p:blipFill>
          <a:blip r:embed="rId2"/>
          <a:stretch>
            <a:fillRect/>
          </a:stretch>
        </p:blipFill>
        <p:spPr>
          <a:xfrm>
            <a:off x="609600" y="3352800"/>
            <a:ext cx="8077200" cy="3374714"/>
          </a:xfrm>
          <a:prstGeom prst="rect">
            <a:avLst/>
          </a:prstGeom>
        </p:spPr>
      </p:pic>
    </p:spTree>
    <p:extLst>
      <p:ext uri="{BB962C8B-B14F-4D97-AF65-F5344CB8AC3E}">
        <p14:creationId xmlns:p14="http://schemas.microsoft.com/office/powerpoint/2010/main" val="1786409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comes with transparent implementation. We can know what is happening in each compiler stage and what is going on during the run-time by the Virtual </a:t>
            </a:r>
            <a:r>
              <a:rPr lang="en-US" sz="2800" dirty="0" smtClean="0"/>
              <a:t>Machine</a:t>
            </a:r>
          </a:p>
          <a:p>
            <a:r>
              <a:rPr lang="en-US" sz="2800" dirty="0" smtClean="0"/>
              <a:t> </a:t>
            </a:r>
            <a:r>
              <a:rPr lang="en-US" sz="2800" dirty="0"/>
              <a:t>Example : ring </a:t>
            </a:r>
            <a:r>
              <a:rPr lang="en-US" sz="2800" dirty="0" err="1"/>
              <a:t>helloworld.ring</a:t>
            </a:r>
            <a:r>
              <a:rPr lang="en-US" sz="2800" dirty="0"/>
              <a:t> -tokens -rules -</a:t>
            </a:r>
            <a:r>
              <a:rPr lang="en-US" sz="2800" dirty="0" err="1"/>
              <a:t>ic</a:t>
            </a:r>
            <a:endParaRPr lang="en-US" sz="2800" dirty="0" smtClean="0"/>
          </a:p>
        </p:txBody>
      </p:sp>
      <p:pic>
        <p:nvPicPr>
          <p:cNvPr id="5" name="Picture 4"/>
          <p:cNvPicPr>
            <a:picLocks noChangeAspect="1"/>
          </p:cNvPicPr>
          <p:nvPr/>
        </p:nvPicPr>
        <p:blipFill>
          <a:blip r:embed="rId2"/>
          <a:stretch>
            <a:fillRect/>
          </a:stretch>
        </p:blipFill>
        <p:spPr>
          <a:xfrm>
            <a:off x="838200" y="3810000"/>
            <a:ext cx="7010400" cy="2404533"/>
          </a:xfrm>
          <a:prstGeom prst="rect">
            <a:avLst/>
          </a:prstGeom>
        </p:spPr>
      </p:pic>
    </p:spTree>
    <p:extLst>
      <p:ext uri="{BB962C8B-B14F-4D97-AF65-F5344CB8AC3E}">
        <p14:creationId xmlns:p14="http://schemas.microsoft.com/office/powerpoint/2010/main" val="1136877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dirty="0" smtClean="0"/>
          </a:p>
        </p:txBody>
      </p:sp>
      <p:pic>
        <p:nvPicPr>
          <p:cNvPr id="4" name="Picture 3"/>
          <p:cNvPicPr>
            <a:picLocks noChangeAspect="1"/>
          </p:cNvPicPr>
          <p:nvPr/>
        </p:nvPicPr>
        <p:blipFill>
          <a:blip r:embed="rId2"/>
          <a:stretch>
            <a:fillRect/>
          </a:stretch>
        </p:blipFill>
        <p:spPr>
          <a:xfrm>
            <a:off x="1143000" y="1421055"/>
            <a:ext cx="6400800" cy="5353050"/>
          </a:xfrm>
          <a:prstGeom prst="rect">
            <a:avLst/>
          </a:prstGeom>
        </p:spPr>
      </p:pic>
    </p:spTree>
    <p:extLst>
      <p:ext uri="{BB962C8B-B14F-4D97-AF65-F5344CB8AC3E}">
        <p14:creationId xmlns:p14="http://schemas.microsoft.com/office/powerpoint/2010/main" val="750560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dirty="0" smtClean="0"/>
          </a:p>
        </p:txBody>
      </p:sp>
      <p:pic>
        <p:nvPicPr>
          <p:cNvPr id="5" name="Picture 4"/>
          <p:cNvPicPr>
            <a:picLocks noChangeAspect="1"/>
          </p:cNvPicPr>
          <p:nvPr/>
        </p:nvPicPr>
        <p:blipFill>
          <a:blip r:embed="rId2"/>
          <a:stretch>
            <a:fillRect/>
          </a:stretch>
        </p:blipFill>
        <p:spPr>
          <a:xfrm>
            <a:off x="176011" y="1560490"/>
            <a:ext cx="8001000" cy="4691944"/>
          </a:xfrm>
          <a:prstGeom prst="rect">
            <a:avLst/>
          </a:prstGeom>
        </p:spPr>
      </p:pic>
    </p:spTree>
    <p:extLst>
      <p:ext uri="{BB962C8B-B14F-4D97-AF65-F5344CB8AC3E}">
        <p14:creationId xmlns:p14="http://schemas.microsoft.com/office/powerpoint/2010/main" val="779617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Visual </a:t>
            </a:r>
            <a:r>
              <a:rPr lang="en-US" b="0" dirty="0"/>
              <a:t>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smtClean="0"/>
          </a:p>
        </p:txBody>
      </p:sp>
      <p:pic>
        <p:nvPicPr>
          <p:cNvPr id="4" name="Picture 3"/>
          <p:cNvPicPr>
            <a:picLocks noChangeAspect="1"/>
          </p:cNvPicPr>
          <p:nvPr/>
        </p:nvPicPr>
        <p:blipFill>
          <a:blip r:embed="rId3"/>
          <a:stretch>
            <a:fillRect/>
          </a:stretch>
        </p:blipFill>
        <p:spPr>
          <a:xfrm>
            <a:off x="903667" y="2590800"/>
            <a:ext cx="7757375" cy="4103819"/>
          </a:xfrm>
          <a:prstGeom prst="rect">
            <a:avLst/>
          </a:prstGeom>
        </p:spPr>
      </p:pic>
    </p:spTree>
    <p:extLst>
      <p:ext uri="{BB962C8B-B14F-4D97-AF65-F5344CB8AC3E}">
        <p14:creationId xmlns:p14="http://schemas.microsoft.com/office/powerpoint/2010/main" val="3943227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Visual </a:t>
            </a:r>
            <a:r>
              <a:rPr lang="en-US" b="0" dirty="0"/>
              <a:t>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smtClean="0"/>
          </a:p>
        </p:txBody>
      </p:sp>
      <p:pic>
        <p:nvPicPr>
          <p:cNvPr id="5" name="Picture 4"/>
          <p:cNvPicPr>
            <a:picLocks noChangeAspect="1"/>
          </p:cNvPicPr>
          <p:nvPr/>
        </p:nvPicPr>
        <p:blipFill>
          <a:blip r:embed="rId3"/>
          <a:stretch>
            <a:fillRect/>
          </a:stretch>
        </p:blipFill>
        <p:spPr>
          <a:xfrm>
            <a:off x="723900" y="2590800"/>
            <a:ext cx="7696200" cy="4096159"/>
          </a:xfrm>
          <a:prstGeom prst="rect">
            <a:avLst/>
          </a:prstGeom>
        </p:spPr>
      </p:pic>
    </p:spTree>
    <p:extLst>
      <p:ext uri="{BB962C8B-B14F-4D97-AF65-F5344CB8AC3E}">
        <p14:creationId xmlns:p14="http://schemas.microsoft.com/office/powerpoint/2010/main" val="3579569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language is </a:t>
            </a:r>
            <a:r>
              <a:rPr lang="en-US" sz="2800" b="1" dirty="0"/>
              <a:t>not line sensitive</a:t>
            </a:r>
            <a:r>
              <a:rPr lang="en-US" sz="2800" dirty="0"/>
              <a:t>, you don't need to write ; after statements, also you don't need to press ENTER or TAB, so we can write the next </a:t>
            </a:r>
            <a:r>
              <a:rPr lang="en-US" sz="2800" dirty="0" smtClean="0"/>
              <a:t>code</a:t>
            </a:r>
          </a:p>
        </p:txBody>
      </p:sp>
      <p:pic>
        <p:nvPicPr>
          <p:cNvPr id="5" name="Picture 4"/>
          <p:cNvPicPr>
            <a:picLocks noChangeAspect="1"/>
          </p:cNvPicPr>
          <p:nvPr/>
        </p:nvPicPr>
        <p:blipFill>
          <a:blip r:embed="rId2"/>
          <a:stretch>
            <a:fillRect/>
          </a:stretch>
        </p:blipFill>
        <p:spPr>
          <a:xfrm>
            <a:off x="457200" y="3429000"/>
            <a:ext cx="8304953" cy="1981200"/>
          </a:xfrm>
          <a:prstGeom prst="rect">
            <a:avLst/>
          </a:prstGeom>
        </p:spPr>
      </p:pic>
    </p:spTree>
    <p:extLst>
      <p:ext uri="{BB962C8B-B14F-4D97-AF65-F5344CB8AC3E}">
        <p14:creationId xmlns:p14="http://schemas.microsoft.com/office/powerpoint/2010/main" val="90363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next code create a class called Point contains three attributes X,Y and Z. </a:t>
            </a:r>
            <a:r>
              <a:rPr lang="en-US" sz="2800" b="1" dirty="0"/>
              <a:t>No keywords is used to end the package/class/function definition</a:t>
            </a:r>
            <a:r>
              <a:rPr lang="en-US" sz="2800" dirty="0"/>
              <a:t>. Also, we can </a:t>
            </a:r>
            <a:r>
              <a:rPr lang="en-US" sz="2800" b="1" dirty="0"/>
              <a:t>write the attributes names directly below the class name</a:t>
            </a:r>
            <a:r>
              <a:rPr lang="en-US" sz="2800" dirty="0"/>
              <a:t>.</a:t>
            </a:r>
            <a:endParaRPr lang="en-US" sz="2800" dirty="0" smtClean="0"/>
          </a:p>
        </p:txBody>
      </p:sp>
      <p:pic>
        <p:nvPicPr>
          <p:cNvPr id="4" name="Picture 3"/>
          <p:cNvPicPr>
            <a:picLocks noChangeAspect="1"/>
          </p:cNvPicPr>
          <p:nvPr/>
        </p:nvPicPr>
        <p:blipFill>
          <a:blip r:embed="rId2"/>
          <a:stretch>
            <a:fillRect/>
          </a:stretch>
        </p:blipFill>
        <p:spPr>
          <a:xfrm>
            <a:off x="762000" y="3505200"/>
            <a:ext cx="7924800" cy="2766204"/>
          </a:xfrm>
          <a:prstGeom prst="rect">
            <a:avLst/>
          </a:prstGeom>
        </p:spPr>
      </p:pic>
    </p:spTree>
    <p:extLst>
      <p:ext uri="{BB962C8B-B14F-4D97-AF65-F5344CB8AC3E}">
        <p14:creationId xmlns:p14="http://schemas.microsoft.com/office/powerpoint/2010/main" val="16894920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use classes and functions before their definition</a:t>
            </a:r>
            <a:r>
              <a:rPr lang="en-US" sz="2800" dirty="0"/>
              <a:t>, In this example we will create new object, set the object attributes then print the object values.</a:t>
            </a:r>
            <a:endParaRPr lang="en-US" sz="2800" dirty="0" smtClean="0"/>
          </a:p>
        </p:txBody>
      </p:sp>
      <p:pic>
        <p:nvPicPr>
          <p:cNvPr id="5" name="Picture 4"/>
          <p:cNvPicPr>
            <a:picLocks noChangeAspect="1"/>
          </p:cNvPicPr>
          <p:nvPr/>
        </p:nvPicPr>
        <p:blipFill>
          <a:blip r:embed="rId2"/>
          <a:stretch>
            <a:fillRect/>
          </a:stretch>
        </p:blipFill>
        <p:spPr>
          <a:xfrm>
            <a:off x="457200" y="3352800"/>
            <a:ext cx="8461375" cy="1676400"/>
          </a:xfrm>
          <a:prstGeom prst="rect">
            <a:avLst/>
          </a:prstGeom>
        </p:spPr>
      </p:pic>
    </p:spTree>
    <p:extLst>
      <p:ext uri="{BB962C8B-B14F-4D97-AF65-F5344CB8AC3E}">
        <p14:creationId xmlns:p14="http://schemas.microsoft.com/office/powerpoint/2010/main" val="135571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3000" dirty="0" smtClean="0"/>
              <a:t>Creating a new version of the Programming Without Coding Technology (PWCT) Software.</a:t>
            </a:r>
          </a:p>
          <a:p>
            <a:pPr marL="118872" indent="0" algn="just">
              <a:buNone/>
            </a:pPr>
            <a:endParaRPr lang="en-US" sz="3000" dirty="0" smtClean="0"/>
          </a:p>
          <a:p>
            <a:pPr algn="just"/>
            <a:r>
              <a:rPr lang="en-US" sz="3000" dirty="0" smtClean="0"/>
              <a:t>The current version, PWCT 1.9 is developed for Windows (250 KLOC , over 17 M Downloads and over 200K Users).</a:t>
            </a:r>
          </a:p>
          <a:p>
            <a:pPr marL="118872" indent="0" algn="just">
              <a:buNone/>
            </a:pPr>
            <a:endParaRPr lang="en-US" sz="3000" dirty="0" smtClean="0"/>
          </a:p>
          <a:p>
            <a:pPr algn="just"/>
            <a:r>
              <a:rPr lang="en-US" sz="2800" dirty="0" smtClean="0"/>
              <a:t>We </a:t>
            </a:r>
            <a:r>
              <a:rPr lang="en-US" sz="2800" dirty="0"/>
              <a:t>decided to use one programming language for creating the development environment, for components scripting &amp; for creating the </a:t>
            </a:r>
            <a:r>
              <a:rPr lang="en-US" sz="2800" dirty="0" smtClean="0"/>
              <a:t>applications.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Instead of using the dot '.' operator to access the object attributes and methods </a:t>
            </a:r>
            <a:r>
              <a:rPr lang="en-US" sz="2800" b="1" dirty="0"/>
              <a:t>we can use braces { } to access the object, then we can use the object attributes and methods</a:t>
            </a:r>
            <a:r>
              <a:rPr lang="en-US" sz="2800" dirty="0"/>
              <a:t>.</a:t>
            </a:r>
            <a:endParaRPr lang="en-US" sz="2800" dirty="0" smtClean="0"/>
          </a:p>
        </p:txBody>
      </p:sp>
      <p:pic>
        <p:nvPicPr>
          <p:cNvPr id="4" name="Picture 3"/>
          <p:cNvPicPr>
            <a:picLocks noChangeAspect="1"/>
          </p:cNvPicPr>
          <p:nvPr/>
        </p:nvPicPr>
        <p:blipFill>
          <a:blip r:embed="rId2"/>
          <a:stretch>
            <a:fillRect/>
          </a:stretch>
        </p:blipFill>
        <p:spPr>
          <a:xfrm>
            <a:off x="609600" y="3533774"/>
            <a:ext cx="8259763" cy="1571625"/>
          </a:xfrm>
          <a:prstGeom prst="rect">
            <a:avLst/>
          </a:prstGeom>
        </p:spPr>
      </p:pic>
    </p:spTree>
    <p:extLst>
      <p:ext uri="{BB962C8B-B14F-4D97-AF65-F5344CB8AC3E}">
        <p14:creationId xmlns:p14="http://schemas.microsoft.com/office/powerpoint/2010/main" val="1264830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Now we will </a:t>
            </a:r>
            <a:r>
              <a:rPr lang="en-US" sz="2800" b="1" dirty="0"/>
              <a:t>call a method after accessing the object using { }</a:t>
            </a:r>
            <a:endParaRPr lang="en-US" sz="2800" dirty="0" smtClean="0"/>
          </a:p>
        </p:txBody>
      </p:sp>
      <p:pic>
        <p:nvPicPr>
          <p:cNvPr id="5" name="Picture 4"/>
          <p:cNvPicPr>
            <a:picLocks noChangeAspect="1"/>
          </p:cNvPicPr>
          <p:nvPr/>
        </p:nvPicPr>
        <p:blipFill>
          <a:blip r:embed="rId2"/>
          <a:stretch>
            <a:fillRect/>
          </a:stretch>
        </p:blipFill>
        <p:spPr>
          <a:xfrm>
            <a:off x="685800" y="2590800"/>
            <a:ext cx="7772400" cy="4123818"/>
          </a:xfrm>
          <a:prstGeom prst="rect">
            <a:avLst/>
          </a:prstGeom>
        </p:spPr>
      </p:pic>
    </p:spTree>
    <p:extLst>
      <p:ext uri="{BB962C8B-B14F-4D97-AF65-F5344CB8AC3E}">
        <p14:creationId xmlns:p14="http://schemas.microsoft.com/office/powerpoint/2010/main" val="2131883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When we use { } to access the object then write any attribute name, </a:t>
            </a:r>
            <a:r>
              <a:rPr lang="en-US" sz="2800" b="1" dirty="0"/>
              <a:t>the language will check the class for any setter/getter methods that will be called automatically</a:t>
            </a:r>
            <a:r>
              <a:rPr lang="en-US" sz="2800" dirty="0"/>
              <a:t>.</a:t>
            </a:r>
            <a:endParaRPr lang="en-US" sz="2800" dirty="0" smtClean="0"/>
          </a:p>
        </p:txBody>
      </p:sp>
      <p:pic>
        <p:nvPicPr>
          <p:cNvPr id="4" name="Picture 3"/>
          <p:cNvPicPr>
            <a:picLocks noChangeAspect="1"/>
          </p:cNvPicPr>
          <p:nvPr/>
        </p:nvPicPr>
        <p:blipFill>
          <a:blip r:embed="rId2"/>
          <a:stretch>
            <a:fillRect/>
          </a:stretch>
        </p:blipFill>
        <p:spPr>
          <a:xfrm>
            <a:off x="1962150" y="3416971"/>
            <a:ext cx="5219700" cy="3413125"/>
          </a:xfrm>
          <a:prstGeom prst="rect">
            <a:avLst/>
          </a:prstGeom>
        </p:spPr>
      </p:pic>
    </p:spTree>
    <p:extLst>
      <p:ext uri="{BB962C8B-B14F-4D97-AF65-F5344CB8AC3E}">
        <p14:creationId xmlns:p14="http://schemas.microsoft.com/office/powerpoint/2010/main" val="468427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endParaRPr lang="en-US" sz="2800" dirty="0" smtClean="0"/>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29126044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endParaRPr lang="en-US" sz="2800" dirty="0" smtClean="0"/>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612571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execute code written in strings using the </a:t>
            </a:r>
            <a:r>
              <a:rPr lang="en-US" sz="2800" b="1" dirty="0" err="1"/>
              <a:t>Eval</a:t>
            </a:r>
            <a:r>
              <a:rPr lang="en-US" sz="2800" b="1" dirty="0"/>
              <a:t>() </a:t>
            </a:r>
            <a:r>
              <a:rPr lang="en-US" sz="2800" b="1" dirty="0" smtClean="0"/>
              <a:t>function</a:t>
            </a:r>
          </a:p>
          <a:p>
            <a:endParaRPr lang="en-US" sz="2800" b="1" dirty="0"/>
          </a:p>
          <a:p>
            <a:endParaRPr lang="en-US" sz="2800" b="1" dirty="0" smtClean="0"/>
          </a:p>
          <a:p>
            <a:endParaRPr lang="en-US" sz="2800" b="1" dirty="0"/>
          </a:p>
          <a:p>
            <a:r>
              <a:rPr lang="en-US" sz="2800" dirty="0"/>
              <a:t>We can create a list then execute code generated from that list</a:t>
            </a:r>
            <a:endParaRPr lang="en-US" sz="2800" dirty="0" smtClean="0"/>
          </a:p>
        </p:txBody>
      </p:sp>
      <p:pic>
        <p:nvPicPr>
          <p:cNvPr id="4" name="Picture 3"/>
          <p:cNvPicPr>
            <a:picLocks noChangeAspect="1"/>
          </p:cNvPicPr>
          <p:nvPr/>
        </p:nvPicPr>
        <p:blipFill>
          <a:blip r:embed="rId2"/>
          <a:stretch>
            <a:fillRect/>
          </a:stretch>
        </p:blipFill>
        <p:spPr>
          <a:xfrm>
            <a:off x="685800" y="2590799"/>
            <a:ext cx="7239000" cy="1163411"/>
          </a:xfrm>
          <a:prstGeom prst="rect">
            <a:avLst/>
          </a:prstGeom>
        </p:spPr>
      </p:pic>
      <p:pic>
        <p:nvPicPr>
          <p:cNvPr id="5" name="Picture 4"/>
          <p:cNvPicPr>
            <a:picLocks noChangeAspect="1"/>
          </p:cNvPicPr>
          <p:nvPr/>
        </p:nvPicPr>
        <p:blipFill>
          <a:blip r:embed="rId3"/>
          <a:stretch>
            <a:fillRect/>
          </a:stretch>
        </p:blipFill>
        <p:spPr>
          <a:xfrm>
            <a:off x="609600" y="4756874"/>
            <a:ext cx="7521742" cy="1186725"/>
          </a:xfrm>
          <a:prstGeom prst="rect">
            <a:avLst/>
          </a:prstGeom>
        </p:spPr>
      </p:pic>
    </p:spTree>
    <p:extLst>
      <p:ext uri="{BB962C8B-B14F-4D97-AF65-F5344CB8AC3E}">
        <p14:creationId xmlns:p14="http://schemas.microsoft.com/office/powerpoint/2010/main" val="1171175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read text files using the Read(</a:t>
            </a:r>
            <a:r>
              <a:rPr lang="en-US" sz="2800" dirty="0" err="1"/>
              <a:t>cFileName</a:t>
            </a:r>
            <a:r>
              <a:rPr lang="en-US" sz="2800" dirty="0"/>
              <a:t>) function and we can write files using the Write(</a:t>
            </a:r>
            <a:r>
              <a:rPr lang="en-US" sz="2800" dirty="0" err="1"/>
              <a:t>cFileName,cString</a:t>
            </a:r>
            <a:r>
              <a:rPr lang="en-US" sz="2800" dirty="0"/>
              <a:t>) function</a:t>
            </a:r>
            <a:r>
              <a:rPr lang="en-US" sz="2800" dirty="0" smtClean="0"/>
              <a:t>.</a:t>
            </a:r>
          </a:p>
          <a:p>
            <a:endParaRPr lang="en-US" sz="2800" b="1" dirty="0"/>
          </a:p>
          <a:p>
            <a:endParaRPr lang="en-US" sz="2800" b="1" dirty="0" smtClean="0"/>
          </a:p>
          <a:p>
            <a:endParaRPr lang="en-US" sz="2800" b="1" dirty="0"/>
          </a:p>
          <a:p>
            <a:r>
              <a:rPr lang="en-US" sz="2800" dirty="0"/>
              <a:t>The next example presents how to create a class that defines two instructions</a:t>
            </a:r>
            <a:br>
              <a:rPr lang="en-US" sz="2800" dirty="0"/>
            </a:br>
            <a:r>
              <a:rPr lang="en-US" sz="2800" dirty="0"/>
              <a:t>The first instruction is : I want window</a:t>
            </a:r>
            <a:br>
              <a:rPr lang="en-US" sz="2800" dirty="0"/>
            </a:br>
            <a:r>
              <a:rPr lang="en-US" sz="2800" dirty="0"/>
              <a:t>The second instruction is : Window title = Expression </a:t>
            </a:r>
            <a:br>
              <a:rPr lang="en-US" sz="2800" dirty="0"/>
            </a:br>
            <a:r>
              <a:rPr lang="en-US" sz="2800" dirty="0"/>
              <a:t>Also keywords that can be ignored like the ‘the’ keyword </a:t>
            </a:r>
            <a:endParaRPr lang="en-US" sz="2800" b="1" dirty="0"/>
          </a:p>
          <a:p>
            <a:endParaRPr lang="en-US" sz="2800" b="1" dirty="0" smtClean="0"/>
          </a:p>
        </p:txBody>
      </p:sp>
      <p:pic>
        <p:nvPicPr>
          <p:cNvPr id="6" name="Picture 5"/>
          <p:cNvPicPr>
            <a:picLocks noChangeAspect="1"/>
          </p:cNvPicPr>
          <p:nvPr/>
        </p:nvPicPr>
        <p:blipFill>
          <a:blip r:embed="rId2"/>
          <a:stretch>
            <a:fillRect/>
          </a:stretch>
        </p:blipFill>
        <p:spPr>
          <a:xfrm>
            <a:off x="609600" y="3124200"/>
            <a:ext cx="8531679" cy="1066800"/>
          </a:xfrm>
          <a:prstGeom prst="rect">
            <a:avLst/>
          </a:prstGeom>
        </p:spPr>
      </p:pic>
    </p:spTree>
    <p:extLst>
      <p:ext uri="{BB962C8B-B14F-4D97-AF65-F5344CB8AC3E}">
        <p14:creationId xmlns:p14="http://schemas.microsoft.com/office/powerpoint/2010/main" val="15336591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b="1" dirty="0" smtClean="0"/>
          </a:p>
        </p:txBody>
      </p:sp>
      <p:pic>
        <p:nvPicPr>
          <p:cNvPr id="4" name="Picture 3"/>
          <p:cNvPicPr>
            <a:picLocks noChangeAspect="1"/>
          </p:cNvPicPr>
          <p:nvPr/>
        </p:nvPicPr>
        <p:blipFill>
          <a:blip r:embed="rId2"/>
          <a:stretch>
            <a:fillRect/>
          </a:stretch>
        </p:blipFill>
        <p:spPr>
          <a:xfrm>
            <a:off x="542388" y="1600200"/>
            <a:ext cx="7663249" cy="4648200"/>
          </a:xfrm>
          <a:prstGeom prst="rect">
            <a:avLst/>
          </a:prstGeom>
        </p:spPr>
      </p:pic>
    </p:spTree>
    <p:extLst>
      <p:ext uri="{BB962C8B-B14F-4D97-AF65-F5344CB8AC3E}">
        <p14:creationId xmlns:p14="http://schemas.microsoft.com/office/powerpoint/2010/main" val="3972362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b="1" dirty="0" smtClean="0"/>
          </a:p>
        </p:txBody>
      </p:sp>
      <p:pic>
        <p:nvPicPr>
          <p:cNvPr id="5" name="Picture 4"/>
          <p:cNvPicPr>
            <a:picLocks noChangeAspect="1"/>
          </p:cNvPicPr>
          <p:nvPr/>
        </p:nvPicPr>
        <p:blipFill>
          <a:blip r:embed="rId2"/>
          <a:stretch>
            <a:fillRect/>
          </a:stretch>
        </p:blipFill>
        <p:spPr>
          <a:xfrm>
            <a:off x="1219200" y="1627691"/>
            <a:ext cx="5638800" cy="4669418"/>
          </a:xfrm>
          <a:prstGeom prst="rect">
            <a:avLst/>
          </a:prstGeom>
        </p:spPr>
      </p:pic>
    </p:spTree>
    <p:extLst>
      <p:ext uri="{BB962C8B-B14F-4D97-AF65-F5344CB8AC3E}">
        <p14:creationId xmlns:p14="http://schemas.microsoft.com/office/powerpoint/2010/main" val="3339149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To complete the previous example, use read() to get the content of a file that </a:t>
            </a:r>
            <a:r>
              <a:rPr lang="en-US" sz="2800" dirty="0" smtClean="0"/>
              <a:t>contains</a:t>
            </a:r>
          </a:p>
          <a:p>
            <a:endParaRPr lang="en-US" sz="2800" b="1" dirty="0"/>
          </a:p>
          <a:p>
            <a:endParaRPr lang="en-US" sz="2800" b="1" dirty="0" smtClean="0"/>
          </a:p>
          <a:p>
            <a:endParaRPr lang="en-US" sz="2800" b="1" dirty="0"/>
          </a:p>
          <a:p>
            <a:endParaRPr lang="en-US" sz="2800" b="1" dirty="0" smtClean="0"/>
          </a:p>
          <a:p>
            <a:r>
              <a:rPr lang="en-US" sz="2800" dirty="0"/>
              <a:t>Then use </a:t>
            </a:r>
            <a:r>
              <a:rPr lang="en-US" sz="2800" dirty="0" err="1"/>
              <a:t>eval</a:t>
            </a:r>
            <a:r>
              <a:rPr lang="en-US" sz="2800" dirty="0"/>
              <a:t>() to execute the content of that file!.</a:t>
            </a:r>
            <a:br>
              <a:rPr lang="en-US" sz="2800" dirty="0"/>
            </a:br>
            <a:r>
              <a:rPr lang="en-US" sz="2800" dirty="0"/>
              <a:t>Also, you can update the methods </a:t>
            </a:r>
            <a:r>
              <a:rPr lang="en-US" sz="2800" dirty="0" err="1"/>
              <a:t>GetWindow</a:t>
            </a:r>
            <a:r>
              <a:rPr lang="en-US" sz="2800" dirty="0"/>
              <a:t>() and </a:t>
            </a:r>
            <a:r>
              <a:rPr lang="en-US" sz="2800" dirty="0" err="1"/>
              <a:t>SetTitle</a:t>
            </a:r>
            <a:r>
              <a:rPr lang="en-US" sz="2800" dirty="0"/>
              <a:t>() to create Real windows using the GUI Library</a:t>
            </a:r>
            <a:endParaRPr lang="en-US" sz="2800" b="1" dirty="0"/>
          </a:p>
          <a:p>
            <a:endParaRPr lang="en-US" sz="2800" b="1" dirty="0" smtClean="0"/>
          </a:p>
        </p:txBody>
      </p:sp>
      <p:pic>
        <p:nvPicPr>
          <p:cNvPr id="4" name="Picture 3"/>
          <p:cNvPicPr>
            <a:picLocks noChangeAspect="1"/>
          </p:cNvPicPr>
          <p:nvPr/>
        </p:nvPicPr>
        <p:blipFill>
          <a:blip r:embed="rId2"/>
          <a:stretch>
            <a:fillRect/>
          </a:stretch>
        </p:blipFill>
        <p:spPr>
          <a:xfrm>
            <a:off x="685799" y="2590800"/>
            <a:ext cx="7639291" cy="1676400"/>
          </a:xfrm>
          <a:prstGeom prst="rect">
            <a:avLst/>
          </a:prstGeom>
        </p:spPr>
      </p:pic>
    </p:spTree>
    <p:extLst>
      <p:ext uri="{BB962C8B-B14F-4D97-AF65-F5344CB8AC3E}">
        <p14:creationId xmlns:p14="http://schemas.microsoft.com/office/powerpoint/2010/main" val="371303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smtClean="0"/>
              <a:t>We </a:t>
            </a:r>
            <a:r>
              <a:rPr lang="en-US" sz="2800" dirty="0"/>
              <a:t>looked at many programming languages like C, C++, Java, C#, </a:t>
            </a:r>
            <a:r>
              <a:rPr lang="en-US" sz="2800" dirty="0" err="1"/>
              <a:t>Lua</a:t>
            </a:r>
            <a:r>
              <a:rPr lang="en-US" sz="2800" dirty="0"/>
              <a:t>, PHP, Python &amp; Ruby</a:t>
            </a:r>
            <a:r>
              <a:rPr lang="en-US" sz="2800" dirty="0" smtClean="0"/>
              <a:t>.</a:t>
            </a:r>
          </a:p>
          <a:p>
            <a:pPr marL="118872" indent="0" algn="just">
              <a:buNone/>
            </a:pPr>
            <a:endParaRPr lang="en-US" sz="3000" dirty="0" smtClean="0"/>
          </a:p>
          <a:p>
            <a:pPr algn="just"/>
            <a:r>
              <a:rPr lang="en-US" sz="2800" dirty="0" smtClean="0"/>
              <a:t>We </a:t>
            </a:r>
            <a:r>
              <a:rPr lang="en-US" sz="2800" dirty="0"/>
              <a:t>avoided using C or C++ directly because </a:t>
            </a:r>
            <a:r>
              <a:rPr lang="en-US" sz="2800" dirty="0" smtClean="0"/>
              <a:t>we </a:t>
            </a:r>
            <a:r>
              <a:rPr lang="en-US" sz="2800" dirty="0"/>
              <a:t>want high-level of productivity more than the level provided by these languages, also a language behind visual programming environment for novice programmers or professionals must be easy to use &amp; productive</a:t>
            </a:r>
            <a:r>
              <a:rPr lang="en-US" sz="2800" dirty="0" smtClean="0"/>
              <a:t>.</a:t>
            </a:r>
          </a:p>
        </p:txBody>
      </p:sp>
    </p:spTree>
    <p:extLst>
      <p:ext uri="{BB962C8B-B14F-4D97-AF65-F5344CB8AC3E}">
        <p14:creationId xmlns:p14="http://schemas.microsoft.com/office/powerpoint/2010/main" val="432506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Another Example</a:t>
            </a:r>
          </a:p>
          <a:p>
            <a:pPr marL="118872" indent="0">
              <a:buNone/>
            </a:pPr>
            <a:endParaRPr lang="en-US" sz="2800" dirty="0" smtClean="0"/>
          </a:p>
          <a:p>
            <a:pPr marL="118872" indent="0">
              <a:buNone/>
            </a:pPr>
            <a:endParaRPr lang="en-US" sz="2800" b="1" dirty="0" smtClean="0"/>
          </a:p>
        </p:txBody>
      </p:sp>
      <p:pic>
        <p:nvPicPr>
          <p:cNvPr id="4" name="Picture 3"/>
          <p:cNvPicPr>
            <a:picLocks noChangeAspect="1"/>
          </p:cNvPicPr>
          <p:nvPr/>
        </p:nvPicPr>
        <p:blipFill>
          <a:blip r:embed="rId2"/>
          <a:stretch>
            <a:fillRect/>
          </a:stretch>
        </p:blipFill>
        <p:spPr>
          <a:xfrm>
            <a:off x="1524000" y="2057400"/>
            <a:ext cx="5715000" cy="4608524"/>
          </a:xfrm>
          <a:prstGeom prst="rect">
            <a:avLst/>
          </a:prstGeom>
        </p:spPr>
      </p:pic>
    </p:spTree>
    <p:extLst>
      <p:ext uri="{BB962C8B-B14F-4D97-AF65-F5344CB8AC3E}">
        <p14:creationId xmlns:p14="http://schemas.microsoft.com/office/powerpoint/2010/main" val="4171722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a:t>
            </a:r>
            <a:r>
              <a:rPr lang="en-US" b="0" dirty="0" smtClean="0"/>
              <a:t>OOP</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The </a:t>
            </a:r>
            <a:r>
              <a:rPr lang="en-US" sz="2800" dirty="0"/>
              <a:t>next example from the Web library, generate HTML document using the Bootstrap library. No HTML code is written directly in this example, we created a similar language (just as example) Then using this declarative language that uses nested structures, we generated the HTML </a:t>
            </a:r>
            <a:r>
              <a:rPr lang="en-US" sz="2800" dirty="0" smtClean="0"/>
              <a:t>Document.</a:t>
            </a:r>
            <a:r>
              <a:rPr lang="en-US" sz="2800" dirty="0"/>
              <a:t> </a:t>
            </a:r>
            <a:br>
              <a:rPr lang="en-US" sz="2800" dirty="0"/>
            </a:br>
            <a:r>
              <a:rPr lang="en-US" sz="2800" dirty="0" smtClean="0"/>
              <a:t>The idea in this example is that the </a:t>
            </a:r>
            <a:r>
              <a:rPr lang="en-US" sz="2800" dirty="0" err="1" smtClean="0"/>
              <a:t>GetDiv</a:t>
            </a:r>
            <a:r>
              <a:rPr lang="en-US" sz="2800" dirty="0" smtClean="0"/>
              <a:t>() and GetH1() methods return an object that we can access using {} and after each object access the method </a:t>
            </a:r>
            <a:r>
              <a:rPr lang="en-US" sz="2800" dirty="0" err="1" smtClean="0"/>
              <a:t>BraceEnd</a:t>
            </a:r>
            <a:r>
              <a:rPr lang="en-US" sz="2800" dirty="0" smtClean="0"/>
              <a:t>() will be executed to send the generated HTML to the parent object until we reach to the root where </a:t>
            </a:r>
            <a:r>
              <a:rPr lang="en-US" sz="2800" dirty="0" err="1" smtClean="0"/>
              <a:t>BraceEnd</a:t>
            </a:r>
            <a:r>
              <a:rPr lang="en-US" sz="2800" dirty="0" smtClean="0"/>
              <a:t>() will print the output.</a:t>
            </a:r>
          </a:p>
          <a:p>
            <a:endParaRPr lang="en-US" sz="2800" b="1" dirty="0" smtClean="0"/>
          </a:p>
        </p:txBody>
      </p:sp>
    </p:spTree>
    <p:extLst>
      <p:ext uri="{BB962C8B-B14F-4D97-AF65-F5344CB8AC3E}">
        <p14:creationId xmlns:p14="http://schemas.microsoft.com/office/powerpoint/2010/main" val="13770799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a:t>
            </a:r>
            <a:r>
              <a:rPr lang="en-US" b="0" dirty="0" smtClean="0"/>
              <a:t>OOP</a:t>
            </a:r>
            <a:endParaRPr lang="en-US" b="0" dirty="0"/>
          </a:p>
        </p:txBody>
      </p:sp>
      <p:pic>
        <p:nvPicPr>
          <p:cNvPr id="4" name="Content Placeholder 3"/>
          <p:cNvPicPr>
            <a:picLocks noGrp="1" noChangeAspect="1"/>
          </p:cNvPicPr>
          <p:nvPr>
            <p:ph idx="1"/>
          </p:nvPr>
        </p:nvPicPr>
        <p:blipFill>
          <a:blip r:embed="rId2"/>
          <a:stretch>
            <a:fillRect/>
          </a:stretch>
        </p:blipFill>
        <p:spPr>
          <a:xfrm>
            <a:off x="914400" y="1600200"/>
            <a:ext cx="7467600" cy="5094515"/>
          </a:xfrm>
          <a:prstGeom prst="rect">
            <a:avLst/>
          </a:prstGeom>
        </p:spPr>
      </p:pic>
    </p:spTree>
    <p:extLst>
      <p:ext uri="{BB962C8B-B14F-4D97-AF65-F5344CB8AC3E}">
        <p14:creationId xmlns:p14="http://schemas.microsoft.com/office/powerpoint/2010/main" val="2028949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a:t>
            </a:r>
            <a:r>
              <a:rPr lang="en-US" b="0" dirty="0" smtClean="0"/>
              <a:t>OOP</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classes that power the declarative interface looks like </a:t>
            </a:r>
            <a:r>
              <a:rPr lang="en-US" sz="2800" dirty="0" smtClean="0"/>
              <a:t>this</a:t>
            </a:r>
          </a:p>
          <a:p>
            <a:pPr marL="118872" indent="0">
              <a:buNone/>
            </a:pPr>
            <a:endParaRPr lang="en-US" sz="2800" b="1" dirty="0" smtClean="0"/>
          </a:p>
        </p:txBody>
      </p:sp>
      <p:pic>
        <p:nvPicPr>
          <p:cNvPr id="5" name="Picture 4"/>
          <p:cNvPicPr>
            <a:picLocks noChangeAspect="1"/>
          </p:cNvPicPr>
          <p:nvPr/>
        </p:nvPicPr>
        <p:blipFill>
          <a:blip r:embed="rId2"/>
          <a:stretch>
            <a:fillRect/>
          </a:stretch>
        </p:blipFill>
        <p:spPr>
          <a:xfrm>
            <a:off x="1524000" y="2597554"/>
            <a:ext cx="6553200" cy="3919071"/>
          </a:xfrm>
          <a:prstGeom prst="rect">
            <a:avLst/>
          </a:prstGeom>
        </p:spPr>
      </p:pic>
    </p:spTree>
    <p:extLst>
      <p:ext uri="{BB962C8B-B14F-4D97-AF65-F5344CB8AC3E}">
        <p14:creationId xmlns:p14="http://schemas.microsoft.com/office/powerpoint/2010/main" val="38757464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r>
              <a:rPr lang="en-US" sz="2800" dirty="0"/>
              <a:t>Avoid memory problems :- </a:t>
            </a:r>
            <a:br>
              <a:rPr lang="en-US" sz="2800" dirty="0"/>
            </a:br>
            <a:endParaRPr lang="en-US" sz="2800" dirty="0"/>
          </a:p>
          <a:p>
            <a:r>
              <a:rPr lang="en-US" sz="2800" dirty="0"/>
              <a:t>Invalid Memory Access</a:t>
            </a:r>
          </a:p>
          <a:p>
            <a:r>
              <a:rPr lang="en-US" sz="2800" dirty="0" smtClean="0"/>
              <a:t>Memory </a:t>
            </a:r>
            <a:r>
              <a:rPr lang="en-US" sz="2800" dirty="0"/>
              <a:t>leaks</a:t>
            </a:r>
          </a:p>
          <a:p>
            <a:r>
              <a:rPr lang="en-US" sz="2800" dirty="0"/>
              <a:t>Uninitialized Memory Access</a:t>
            </a:r>
          </a:p>
          <a:p>
            <a:r>
              <a:rPr lang="en-US" sz="2800" dirty="0"/>
              <a:t>Dangling </a:t>
            </a:r>
            <a:r>
              <a:rPr lang="en-US" sz="2800" dirty="0" smtClean="0"/>
              <a:t>pointer</a:t>
            </a:r>
            <a:endParaRPr lang="en-US" sz="2800" dirty="0"/>
          </a:p>
        </p:txBody>
      </p:sp>
    </p:spTree>
    <p:extLst>
      <p:ext uri="{BB962C8B-B14F-4D97-AF65-F5344CB8AC3E}">
        <p14:creationId xmlns:p14="http://schemas.microsoft.com/office/powerpoint/2010/main" val="12777085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Global </a:t>
            </a:r>
            <a:r>
              <a:rPr lang="en-US" sz="2800" dirty="0"/>
              <a:t>variables always stay in the memory, until you delete these variables using the assignment statement.</a:t>
            </a:r>
          </a:p>
          <a:p>
            <a:r>
              <a:rPr lang="en-US" sz="2800" dirty="0"/>
              <a:t>Local variables always deleted after the end of the function.</a:t>
            </a:r>
          </a:p>
          <a:p>
            <a:r>
              <a:rPr lang="en-US" sz="2800" dirty="0"/>
              <a:t>The programmer have full control on when to delete the variable from the memory using the Assignment statement</a:t>
            </a:r>
            <a:r>
              <a:rPr lang="en-US" sz="2800" dirty="0" smtClean="0"/>
              <a:t>.</a:t>
            </a:r>
          </a:p>
          <a:p>
            <a:r>
              <a:rPr lang="en-US" sz="2800" dirty="0"/>
              <a:t>The programmer can call the function </a:t>
            </a:r>
            <a:r>
              <a:rPr lang="en-US" sz="2800" dirty="0" err="1"/>
              <a:t>callgc</a:t>
            </a:r>
            <a:r>
              <a:rPr lang="en-US" sz="2800" dirty="0"/>
              <a:t>() to force running the garbage collector.</a:t>
            </a:r>
          </a:p>
          <a:p>
            <a:r>
              <a:rPr lang="en-US" sz="2800" dirty="0" smtClean="0"/>
              <a:t>if </a:t>
            </a:r>
            <a:r>
              <a:rPr lang="en-US" sz="2800" dirty="0"/>
              <a:t>we have a reference to a variable </a:t>
            </a:r>
            <a:r>
              <a:rPr lang="en-US" sz="2800" dirty="0" smtClean="0"/>
              <a:t>then </a:t>
            </a:r>
            <a:r>
              <a:rPr lang="en-US" sz="2800" dirty="0"/>
              <a:t>deleting variables will be based on reference </a:t>
            </a:r>
            <a:r>
              <a:rPr lang="en-US" sz="2800" dirty="0" smtClean="0"/>
              <a:t>counting.</a:t>
            </a:r>
            <a:endParaRPr lang="en-US" sz="2800" dirty="0"/>
          </a:p>
        </p:txBody>
      </p:sp>
    </p:spTree>
    <p:extLst>
      <p:ext uri="{BB962C8B-B14F-4D97-AF65-F5344CB8AC3E}">
        <p14:creationId xmlns:p14="http://schemas.microsoft.com/office/powerpoint/2010/main" val="2446373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Syntax Flexibility </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Change Language Keywords</a:t>
            </a:r>
          </a:p>
          <a:p>
            <a:r>
              <a:rPr lang="en-US" sz="2800" dirty="0" smtClean="0"/>
              <a:t>Change Language Operators</a:t>
            </a:r>
          </a:p>
          <a:p>
            <a:r>
              <a:rPr lang="en-US" sz="2800" dirty="0" smtClean="0"/>
              <a:t>Different Styles for </a:t>
            </a:r>
            <a:r>
              <a:rPr lang="en-US" sz="2800" dirty="0" err="1" smtClean="0"/>
              <a:t>Input/Output</a:t>
            </a:r>
            <a:endParaRPr lang="en-US" sz="2800" dirty="0" smtClean="0"/>
          </a:p>
          <a:p>
            <a:r>
              <a:rPr lang="en-US" sz="2800" dirty="0" smtClean="0"/>
              <a:t>Different Styles for Control Structures</a:t>
            </a:r>
          </a:p>
          <a:p>
            <a:pPr lvl="1"/>
            <a:r>
              <a:rPr lang="en-US" sz="2400" dirty="0" smtClean="0"/>
              <a:t>Using different keywords like the BASIC language</a:t>
            </a:r>
          </a:p>
          <a:p>
            <a:pPr lvl="1"/>
            <a:r>
              <a:rPr lang="en-US" sz="2400" dirty="0" smtClean="0"/>
              <a:t>Using ‘end’ keyword like Pascal, </a:t>
            </a:r>
            <a:r>
              <a:rPr lang="en-US" sz="2400" dirty="0" err="1" smtClean="0"/>
              <a:t>Lua</a:t>
            </a:r>
            <a:r>
              <a:rPr lang="en-US" sz="2400" dirty="0" smtClean="0"/>
              <a:t> and Ruby</a:t>
            </a:r>
          </a:p>
          <a:p>
            <a:pPr lvl="1"/>
            <a:r>
              <a:rPr lang="en-US" sz="2400" dirty="0" smtClean="0"/>
              <a:t>Using braces { } like C,C++, Java and C</a:t>
            </a:r>
            <a:r>
              <a:rPr lang="en-US" sz="2400" smtClean="0"/>
              <a:t># languages</a:t>
            </a:r>
            <a:endParaRPr lang="en-US" sz="2400" dirty="0"/>
          </a:p>
        </p:txBody>
      </p:sp>
    </p:spTree>
    <p:extLst>
      <p:ext uri="{BB962C8B-B14F-4D97-AF65-F5344CB8AC3E}">
        <p14:creationId xmlns:p14="http://schemas.microsoft.com/office/powerpoint/2010/main" val="101591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t>Practical Demo</a:t>
            </a:r>
            <a:endParaRPr lang="en-US" b="0" dirty="0"/>
          </a:p>
        </p:txBody>
      </p:sp>
      <p:sp>
        <p:nvSpPr>
          <p:cNvPr id="3" name="Content Placeholder 2"/>
          <p:cNvSpPr>
            <a:spLocks noGrp="1"/>
          </p:cNvSpPr>
          <p:nvPr>
            <p:ph idx="1"/>
          </p:nvPr>
        </p:nvSpPr>
        <p:spPr>
          <a:xfrm>
            <a:off x="152400" y="1524000"/>
            <a:ext cx="8763000" cy="4876801"/>
          </a:xfrm>
        </p:spPr>
        <p:txBody>
          <a:bodyPr>
            <a:noAutofit/>
          </a:bodyPr>
          <a:lstStyle/>
          <a:p>
            <a:r>
              <a:rPr lang="en-US" sz="2800" dirty="0" smtClean="0"/>
              <a:t>Using Ring Online</a:t>
            </a:r>
          </a:p>
          <a:p>
            <a:r>
              <a:rPr lang="en-US" sz="2800" dirty="0" smtClean="0"/>
              <a:t>Documentation</a:t>
            </a:r>
          </a:p>
          <a:p>
            <a:r>
              <a:rPr lang="en-US" sz="2800" dirty="0" smtClean="0"/>
              <a:t>Source Code (GitHub)</a:t>
            </a:r>
            <a:endParaRPr lang="en-US" sz="2800" dirty="0" smtClean="0"/>
          </a:p>
          <a:p>
            <a:r>
              <a:rPr lang="en-US" sz="2800" dirty="0" smtClean="0"/>
              <a:t>Ring Notepad</a:t>
            </a:r>
            <a:endParaRPr lang="en-US" sz="2800" dirty="0" smtClean="0"/>
          </a:p>
          <a:p>
            <a:r>
              <a:rPr lang="en-US" sz="2800" dirty="0" smtClean="0"/>
              <a:t>Games and Apps</a:t>
            </a:r>
            <a:endParaRPr lang="en-US" sz="2800" dirty="0" smtClean="0"/>
          </a:p>
          <a:p>
            <a:r>
              <a:rPr lang="en-US" sz="2800" dirty="0" smtClean="0"/>
              <a:t>Web Development Demo</a:t>
            </a:r>
            <a:endParaRPr lang="en-US" sz="2400" dirty="0"/>
          </a:p>
        </p:txBody>
      </p:sp>
    </p:spTree>
    <p:extLst>
      <p:ext uri="{BB962C8B-B14F-4D97-AF65-F5344CB8AC3E}">
        <p14:creationId xmlns:p14="http://schemas.microsoft.com/office/powerpoint/2010/main" val="2968854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a:t>Java &amp; C# are avoided for some reason too! </a:t>
            </a:r>
            <a:r>
              <a:rPr lang="en-US" sz="2800" dirty="0" smtClean="0"/>
              <a:t>We </a:t>
            </a:r>
            <a:r>
              <a:rPr lang="en-US" sz="2800" dirty="0"/>
              <a:t>wanted to use a dynamic programming language and these languages are static typing, Java is multi-platform, also C# through Mono, but the use of huge number of classes and forcing the use of Object-Orientation, using a verbose language is not right for </a:t>
            </a:r>
            <a:r>
              <a:rPr lang="en-US" sz="2800" dirty="0" smtClean="0"/>
              <a:t>us. We </a:t>
            </a:r>
            <a:r>
              <a:rPr lang="en-US" sz="2800" dirty="0"/>
              <a:t>need a small language, but fast and productive, also </a:t>
            </a:r>
            <a:r>
              <a:rPr lang="en-US" sz="2800" dirty="0" smtClean="0"/>
              <a:t>We </a:t>
            </a:r>
            <a:r>
              <a:rPr lang="en-US" sz="2800" dirty="0"/>
              <a:t>need better control on the Garbage Collector (GC), </a:t>
            </a:r>
            <a:r>
              <a:rPr lang="en-US" sz="2800" dirty="0" smtClean="0"/>
              <a:t>We </a:t>
            </a:r>
            <a:r>
              <a:rPr lang="en-US" sz="2800" dirty="0"/>
              <a:t>need a better one that is designed for fast applications.</a:t>
            </a:r>
            <a:endParaRPr lang="en-US" sz="2800" dirty="0" smtClean="0"/>
          </a:p>
        </p:txBody>
      </p:sp>
    </p:spTree>
    <p:extLst>
      <p:ext uri="{BB962C8B-B14F-4D97-AF65-F5344CB8AC3E}">
        <p14:creationId xmlns:p14="http://schemas.microsoft.com/office/powerpoint/2010/main" val="147035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err="1"/>
              <a:t>Lua</a:t>
            </a:r>
            <a:r>
              <a:rPr lang="en-US" sz="2800" dirty="0"/>
              <a:t> is small and fast, but it’s avoided because </a:t>
            </a:r>
            <a:r>
              <a:rPr lang="en-US" sz="2800" dirty="0" smtClean="0"/>
              <a:t>we </a:t>
            </a:r>
            <a:r>
              <a:rPr lang="en-US" sz="2800" dirty="0"/>
              <a:t>need more powerful language for large applications</a:t>
            </a:r>
            <a:r>
              <a:rPr lang="en-US" sz="2800" dirty="0" smtClean="0"/>
              <a:t>.</a:t>
            </a:r>
          </a:p>
          <a:p>
            <a:pPr algn="just"/>
            <a:endParaRPr lang="en-US" sz="2800" dirty="0" smtClean="0"/>
          </a:p>
          <a:p>
            <a:pPr algn="just"/>
            <a:r>
              <a:rPr lang="en-US" sz="2800" dirty="0"/>
              <a:t>PHP is a Web programming language and it’s syntax is very similar to C, this leads to a language not general as </a:t>
            </a:r>
            <a:r>
              <a:rPr lang="en-US" sz="2800" dirty="0" smtClean="0"/>
              <a:t>we </a:t>
            </a:r>
            <a:r>
              <a:rPr lang="en-US" sz="2800" dirty="0"/>
              <a:t>want and not simple as </a:t>
            </a:r>
            <a:r>
              <a:rPr lang="en-US" sz="2800" dirty="0" smtClean="0"/>
              <a:t>we </a:t>
            </a:r>
            <a:r>
              <a:rPr lang="en-US" sz="2800" dirty="0"/>
              <a:t>need to have</a:t>
            </a:r>
            <a:r>
              <a:rPr lang="en-US" sz="2800" dirty="0" smtClean="0"/>
              <a:t>.</a:t>
            </a:r>
          </a:p>
          <a:p>
            <a:pPr algn="just"/>
            <a:endParaRPr lang="en-US" sz="2800" dirty="0"/>
          </a:p>
          <a:p>
            <a:pPr algn="just"/>
            <a:r>
              <a:rPr lang="en-US" sz="2800" dirty="0"/>
              <a:t>Python &amp; Ruby are more like what </a:t>
            </a:r>
            <a:r>
              <a:rPr lang="en-US" sz="2800" dirty="0" smtClean="0"/>
              <a:t>we </a:t>
            </a:r>
            <a:r>
              <a:rPr lang="en-US" sz="2800" dirty="0"/>
              <a:t>need, but </a:t>
            </a:r>
            <a:r>
              <a:rPr lang="en-US" sz="2800" dirty="0" smtClean="0"/>
              <a:t>we </a:t>
            </a:r>
            <a:r>
              <a:rPr lang="en-US" sz="2800" dirty="0"/>
              <a:t>need something more simple, smaller, faster &amp; productive.</a:t>
            </a:r>
            <a:endParaRPr lang="en-US" sz="2800" dirty="0" smtClean="0"/>
          </a:p>
        </p:txBody>
      </p:sp>
    </p:spTree>
    <p:extLst>
      <p:ext uri="{BB962C8B-B14F-4D97-AF65-F5344CB8AC3E}">
        <p14:creationId xmlns:p14="http://schemas.microsoft.com/office/powerpoint/2010/main" val="1469838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Python and Ruby are Case-Sensitive, the list index start counting from </a:t>
            </a:r>
            <a:r>
              <a:rPr lang="en-US" sz="2800" dirty="0" smtClean="0"/>
              <a:t>0, </a:t>
            </a:r>
            <a:r>
              <a:rPr lang="en-US" sz="2800" dirty="0"/>
              <a:t>you have to define the function before calling it, Ruby usage of Object-Orientation and message passing is more than what </a:t>
            </a:r>
            <a:r>
              <a:rPr lang="en-US" sz="2800" dirty="0" smtClean="0"/>
              <a:t>we </a:t>
            </a:r>
            <a:r>
              <a:rPr lang="en-US" sz="2800" dirty="0"/>
              <a:t>need and decrease performance, Python syntax (indentation, using self, :, pass &amp; _) is not good for </a:t>
            </a:r>
            <a:r>
              <a:rPr lang="en-US" sz="2800" dirty="0" smtClean="0"/>
              <a:t>our goals.</a:t>
            </a:r>
          </a:p>
          <a:p>
            <a:pPr marL="118872" indent="0" algn="just">
              <a:buNone/>
            </a:pPr>
            <a:endParaRPr lang="en-US" sz="2800" dirty="0"/>
          </a:p>
        </p:txBody>
      </p:sp>
    </p:spTree>
    <p:extLst>
      <p:ext uri="{BB962C8B-B14F-4D97-AF65-F5344CB8AC3E}">
        <p14:creationId xmlns:p14="http://schemas.microsoft.com/office/powerpoint/2010/main" val="150693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All of these languages are successful languages, and very good for their domains, but </a:t>
            </a:r>
            <a:r>
              <a:rPr lang="en-US" sz="2800" dirty="0" smtClean="0"/>
              <a:t>what we need </a:t>
            </a:r>
            <a:r>
              <a:rPr lang="en-US" sz="2800" dirty="0"/>
              <a:t>is a different language that comes with new ideas and intelligent implementation (Innovative, Ready, Simple, Small, </a:t>
            </a:r>
            <a:r>
              <a:rPr lang="en-US" sz="2800" dirty="0" smtClean="0"/>
              <a:t>Flexible </a:t>
            </a:r>
            <a:r>
              <a:rPr lang="en-US" sz="2800" dirty="0"/>
              <a:t>and Fast).</a:t>
            </a:r>
          </a:p>
        </p:txBody>
      </p:sp>
    </p:spTree>
    <p:extLst>
      <p:ext uri="{BB962C8B-B14F-4D97-AF65-F5344CB8AC3E}">
        <p14:creationId xmlns:p14="http://schemas.microsoft.com/office/powerpoint/2010/main" val="560699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smtClean="0"/>
              <a:t>Free Open Source (MIT License)</a:t>
            </a:r>
          </a:p>
          <a:p>
            <a:pPr algn="just"/>
            <a:r>
              <a:rPr lang="en-US" sz="2800" dirty="0" smtClean="0"/>
              <a:t>Written in ANSI C</a:t>
            </a:r>
          </a:p>
          <a:p>
            <a:pPr algn="just"/>
            <a:r>
              <a:rPr lang="en-US" sz="2800" dirty="0" smtClean="0"/>
              <a:t>Simple, Small, Flexible and Fast.</a:t>
            </a:r>
          </a:p>
          <a:p>
            <a:pPr algn="just"/>
            <a:r>
              <a:rPr lang="en-US" sz="2800" dirty="0" smtClean="0"/>
              <a:t>Portable (Windows, Linux, Mac OS X, Android, </a:t>
            </a:r>
            <a:r>
              <a:rPr lang="en-US" sz="2800" dirty="0" err="1" smtClean="0"/>
              <a:t>etc</a:t>
            </a:r>
            <a:r>
              <a:rPr lang="en-US" sz="2800" dirty="0" smtClean="0"/>
              <a:t>)</a:t>
            </a:r>
          </a:p>
          <a:p>
            <a:pPr algn="just"/>
            <a:r>
              <a:rPr lang="en-US" sz="2800" dirty="0" smtClean="0"/>
              <a:t>Can be used for Desktop, Web, Mobile and Games development.</a:t>
            </a:r>
          </a:p>
          <a:p>
            <a:pPr algn="just"/>
            <a:r>
              <a:rPr lang="en-US" sz="2800" dirty="0" smtClean="0"/>
              <a:t>Multi-Paradigm (Imperative, Procedural, Object-Oriented, Functional, Declarative and Natural).</a:t>
            </a:r>
          </a:p>
          <a:p>
            <a:pPr algn="just"/>
            <a:r>
              <a:rPr lang="en-US" sz="2800" dirty="0"/>
              <a:t>Successor to the Supernova programming </a:t>
            </a:r>
            <a:r>
              <a:rPr lang="en-US" sz="2800" dirty="0" smtClean="0"/>
              <a:t>language</a:t>
            </a:r>
          </a:p>
          <a:p>
            <a:pPr algn="just"/>
            <a:r>
              <a:rPr lang="en-US" sz="2800" dirty="0" smtClean="0"/>
              <a:t>Learn a lot from other languages like C,C++, Java, C#, Lisp, Smalltalk, </a:t>
            </a:r>
            <a:r>
              <a:rPr lang="en-US" sz="2800" dirty="0" err="1" smtClean="0"/>
              <a:t>Lua</a:t>
            </a:r>
            <a:r>
              <a:rPr lang="en-US" sz="2800" dirty="0" smtClean="0"/>
              <a:t>, PHP, Python, Ruby, </a:t>
            </a:r>
            <a:r>
              <a:rPr lang="en-US" sz="2800" dirty="0" err="1" smtClean="0"/>
              <a:t>Harbour</a:t>
            </a:r>
            <a:r>
              <a:rPr lang="en-US" sz="2800" dirty="0" smtClean="0"/>
              <a:t>, Visual FoxPro, QML and REBOL.</a:t>
            </a:r>
          </a:p>
        </p:txBody>
      </p:sp>
    </p:spTree>
    <p:extLst>
      <p:ext uri="{BB962C8B-B14F-4D97-AF65-F5344CB8AC3E}">
        <p14:creationId xmlns:p14="http://schemas.microsoft.com/office/powerpoint/2010/main" val="3543039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385</TotalTime>
  <Words>1373</Words>
  <Application>Microsoft Office PowerPoint</Application>
  <PresentationFormat>On-screen Show (4:3)</PresentationFormat>
  <Paragraphs>169</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Corbel</vt:lpstr>
      <vt:lpstr>Tahoma</vt:lpstr>
      <vt:lpstr>Wingdings</vt:lpstr>
      <vt:lpstr>Wingdings 2</vt:lpstr>
      <vt:lpstr>Wingdings 3</vt:lpstr>
      <vt:lpstr>Module</vt:lpstr>
      <vt:lpstr>The Ring Programming Language  Version 1.1  http://ring-lang.net  </vt:lpstr>
      <vt:lpstr>Contents :-  [1] Motivation [2] Features [3] Why Ring? [4] Practical Demo  </vt:lpstr>
      <vt:lpstr>Motivation </vt:lpstr>
      <vt:lpstr>Motivation </vt:lpstr>
      <vt:lpstr>Motivation </vt:lpstr>
      <vt:lpstr>Motivation </vt:lpstr>
      <vt:lpstr>Motivation </vt:lpstr>
      <vt:lpstr>Motivation </vt:lpstr>
      <vt:lpstr>Features </vt:lpstr>
      <vt:lpstr>Why Ring?</vt:lpstr>
      <vt:lpstr>Designed for a Clear Goal</vt:lpstr>
      <vt:lpstr>Simple</vt:lpstr>
      <vt:lpstr>Simple</vt:lpstr>
      <vt:lpstr>Simple</vt:lpstr>
      <vt:lpstr>Trying to be natural</vt:lpstr>
      <vt:lpstr>Trying to be natural</vt:lpstr>
      <vt:lpstr>Trying to be natural</vt:lpstr>
      <vt:lpstr>Trying to be natural</vt:lpstr>
      <vt:lpstr>Trying to be natural</vt:lpstr>
      <vt:lpstr>Encourage Organization</vt:lpstr>
      <vt:lpstr>Comments</vt:lpstr>
      <vt:lpstr>Transparent Implementation</vt:lpstr>
      <vt:lpstr>Transparent Implementation</vt:lpstr>
      <vt:lpstr>Transparent Implementation</vt:lpstr>
      <vt:lpstr>Visual Implementation</vt:lpstr>
      <vt:lpstr>Visual Implementation</vt:lpstr>
      <vt:lpstr>Compact Syntax</vt:lpstr>
      <vt:lpstr>Compact Syntax</vt:lpstr>
      <vt:lpstr>Compact Syntax</vt:lpstr>
      <vt:lpstr>Compact Syntax</vt:lpstr>
      <vt:lpstr>Compact Syntax</vt:lpstr>
      <vt:lpstr>Compact Syntax</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Declarative Languages using Nested Structures based on OOP</vt:lpstr>
      <vt:lpstr>Define Declarative Languages using Nested Structures based on OOP</vt:lpstr>
      <vt:lpstr>Define Declarative Languages using Nested Structures based on OOP</vt:lpstr>
      <vt:lpstr>Smart Garbage Collector</vt:lpstr>
      <vt:lpstr>Smart Garbage Collector</vt:lpstr>
      <vt:lpstr>Syntax Flexibility </vt:lpstr>
      <vt:lpstr>Practical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Business IS 482 KSU CCIS Department of IS</dc:title>
  <dc:creator>msaksoy</dc:creator>
  <cp:lastModifiedBy>mahmoud fayed</cp:lastModifiedBy>
  <cp:revision>114</cp:revision>
  <dcterms:created xsi:type="dcterms:W3CDTF">2010-03-31T10:07:08Z</dcterms:created>
  <dcterms:modified xsi:type="dcterms:W3CDTF">2016-10-26T12:01:21Z</dcterms:modified>
</cp:coreProperties>
</file>