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554" r:id="rId2"/>
    <p:sldId id="556" r:id="rId3"/>
    <p:sldId id="557" r:id="rId4"/>
    <p:sldId id="558" r:id="rId5"/>
    <p:sldId id="559" r:id="rId6"/>
    <p:sldId id="560" r:id="rId7"/>
    <p:sldId id="561" r:id="rId8"/>
    <p:sldId id="566" r:id="rId9"/>
    <p:sldId id="567" r:id="rId10"/>
    <p:sldId id="568" r:id="rId11"/>
    <p:sldId id="569" r:id="rId12"/>
    <p:sldId id="562" r:id="rId13"/>
    <p:sldId id="565" r:id="rId14"/>
    <p:sldId id="563" r:id="rId15"/>
    <p:sldId id="438" r:id="rId16"/>
  </p:sldIdLst>
  <p:sldSz cx="12192000" cy="6858000"/>
  <p:notesSz cx="6858000" cy="9144000"/>
  <p:defaultTextStyle>
    <a:defPPr>
      <a:defRPr lang="es-CO"/>
    </a:defPPr>
    <a:lvl1pPr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3333"/>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963A18E5-A0D9-4DE9-8175-4714BA954D78}" type="datetimeFigureOut">
              <a:rPr lang="es-CO" altLang="es-CO"/>
              <a:pPr>
                <a:defRPr/>
              </a:pPr>
              <a:t>28/03/2023</a:t>
            </a:fld>
            <a:endParaRPr lang="es-CO" alt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CO"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es-ES" altLang="es-CO" noProof="0"/>
              <a:t>Editar el estilo de texto del patrón</a:t>
            </a:r>
          </a:p>
          <a:p>
            <a:pPr lvl="1"/>
            <a:r>
              <a:rPr lang="es-ES" altLang="es-CO" noProof="0"/>
              <a:t>Segundo nivel</a:t>
            </a:r>
          </a:p>
          <a:p>
            <a:pPr lvl="2"/>
            <a:r>
              <a:rPr lang="es-ES" altLang="es-CO" noProof="0"/>
              <a:t>Tercer nivel</a:t>
            </a:r>
          </a:p>
          <a:p>
            <a:pPr lvl="3"/>
            <a:r>
              <a:rPr lang="es-ES" altLang="es-CO" noProof="0"/>
              <a:t>Cuarto nivel</a:t>
            </a:r>
          </a:p>
          <a:p>
            <a:pPr lvl="4"/>
            <a:r>
              <a:rPr lang="es-ES" altLang="es-CO" noProof="0"/>
              <a:t>Quinto nivel</a:t>
            </a:r>
            <a:endParaRPr lang="es-CO" altLang="es-CO"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FC71C11-CB1F-4293-8B42-28E21BCA906D}" type="slidenum">
              <a:rPr lang="es-CO" altLang="es-CO"/>
              <a:pPr>
                <a:defRPr/>
              </a:pPr>
              <a:t>‹Nº›</a:t>
            </a:fld>
            <a:endParaRPr lang="es-CO" altLang="es-CO"/>
          </a:p>
        </p:txBody>
      </p:sp>
    </p:spTree>
    <p:extLst>
      <p:ext uri="{BB962C8B-B14F-4D97-AF65-F5344CB8AC3E}">
        <p14:creationId xmlns:p14="http://schemas.microsoft.com/office/powerpoint/2010/main" val="2354872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a:defRPr/>
            </a:pPr>
            <a:fld id="{7FC71C11-CB1F-4293-8B42-28E21BCA906D}" type="slidenum">
              <a:rPr lang="es-CO" altLang="es-CO" smtClean="0"/>
              <a:pPr>
                <a:defRPr/>
              </a:pPr>
              <a:t>4</a:t>
            </a:fld>
            <a:endParaRPr lang="es-CO" altLang="es-CO"/>
          </a:p>
        </p:txBody>
      </p:sp>
    </p:spTree>
    <p:extLst>
      <p:ext uri="{BB962C8B-B14F-4D97-AF65-F5344CB8AC3E}">
        <p14:creationId xmlns:p14="http://schemas.microsoft.com/office/powerpoint/2010/main" val="1250467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1524000" y="2709644"/>
            <a:ext cx="9144000" cy="1663447"/>
          </a:xfrm>
        </p:spPr>
        <p:txBody>
          <a:bodyPr>
            <a:normAutofit/>
          </a:bodyPr>
          <a:lstStyle>
            <a:lvl1pPr algn="ctr">
              <a:defRPr sz="4000" b="1">
                <a:solidFill>
                  <a:srgbClr val="AD3333"/>
                </a:solidFill>
                <a:latin typeface="+mn-lt"/>
              </a:defRPr>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1524000" y="4554909"/>
            <a:ext cx="9144000" cy="1010540"/>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CO" dirty="0"/>
          </a:p>
        </p:txBody>
      </p:sp>
    </p:spTree>
    <p:extLst>
      <p:ext uri="{BB962C8B-B14F-4D97-AF65-F5344CB8AC3E}">
        <p14:creationId xmlns:p14="http://schemas.microsoft.com/office/powerpoint/2010/main" val="32201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pPr>
              <a:defRPr/>
            </a:pPr>
            <a:fld id="{DB2DA6CB-D3E4-4B23-BD2C-29898E8E8D0A}" type="datetimeFigureOut">
              <a:rPr lang="es-CO" altLang="es-CO"/>
              <a:pPr>
                <a:defRPr/>
              </a:pPr>
              <a:t>28/03/2023</a:t>
            </a:fld>
            <a:endParaRPr lang="es-CO" altLang="es-CO"/>
          </a:p>
        </p:txBody>
      </p:sp>
      <p:sp>
        <p:nvSpPr>
          <p:cNvPr id="5" name="Marcador de pie de página 4"/>
          <p:cNvSpPr>
            <a:spLocks noGrp="1"/>
          </p:cNvSpPr>
          <p:nvPr>
            <p:ph type="ftr" sz="quarter" idx="11"/>
          </p:nvPr>
        </p:nvSpPr>
        <p:spPr/>
        <p:txBody>
          <a:bodyPr/>
          <a:lstStyle>
            <a:lvl1pPr>
              <a:defRPr/>
            </a:lvl1pPr>
          </a:lstStyle>
          <a:p>
            <a:pPr>
              <a:defRPr/>
            </a:pPr>
            <a:endParaRPr lang="es-CO"/>
          </a:p>
        </p:txBody>
      </p:sp>
      <p:sp>
        <p:nvSpPr>
          <p:cNvPr id="6" name="Marcador de número de diapositiva 5"/>
          <p:cNvSpPr>
            <a:spLocks noGrp="1"/>
          </p:cNvSpPr>
          <p:nvPr>
            <p:ph type="sldNum" sz="quarter" idx="12"/>
          </p:nvPr>
        </p:nvSpPr>
        <p:spPr/>
        <p:txBody>
          <a:bodyPr/>
          <a:lstStyle>
            <a:lvl1pPr>
              <a:defRPr/>
            </a:lvl1pPr>
          </a:lstStyle>
          <a:p>
            <a:pPr>
              <a:defRPr/>
            </a:pPr>
            <a:fld id="{F9ED8EA2-5042-4875-A37A-6744D37E4262}" type="slidenum">
              <a:rPr lang="es-CO" altLang="es-CO"/>
              <a:pPr>
                <a:defRPr/>
              </a:pPr>
              <a:t>‹Nº›</a:t>
            </a:fld>
            <a:endParaRPr lang="es-CO" altLang="es-CO"/>
          </a:p>
        </p:txBody>
      </p:sp>
    </p:spTree>
    <p:extLst>
      <p:ext uri="{BB962C8B-B14F-4D97-AF65-F5344CB8AC3E}">
        <p14:creationId xmlns:p14="http://schemas.microsoft.com/office/powerpoint/2010/main" val="294360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2"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2"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pPr>
              <a:defRPr/>
            </a:pPr>
            <a:fld id="{4A97366A-F3A6-4CC4-B840-9EDE02E74CD2}" type="datetimeFigureOut">
              <a:rPr lang="es-CO" altLang="es-CO"/>
              <a:pPr>
                <a:defRPr/>
              </a:pPr>
              <a:t>28/03/2023</a:t>
            </a:fld>
            <a:endParaRPr lang="es-CO" altLang="es-CO"/>
          </a:p>
        </p:txBody>
      </p:sp>
      <p:sp>
        <p:nvSpPr>
          <p:cNvPr id="5" name="Marcador de pie de página 4"/>
          <p:cNvSpPr>
            <a:spLocks noGrp="1"/>
          </p:cNvSpPr>
          <p:nvPr>
            <p:ph type="ftr" sz="quarter" idx="11"/>
          </p:nvPr>
        </p:nvSpPr>
        <p:spPr/>
        <p:txBody>
          <a:bodyPr/>
          <a:lstStyle>
            <a:lvl1pPr>
              <a:defRPr/>
            </a:lvl1pPr>
          </a:lstStyle>
          <a:p>
            <a:pPr>
              <a:defRPr/>
            </a:pPr>
            <a:endParaRPr lang="es-CO"/>
          </a:p>
        </p:txBody>
      </p:sp>
      <p:sp>
        <p:nvSpPr>
          <p:cNvPr id="6" name="Marcador de número de diapositiva 5"/>
          <p:cNvSpPr>
            <a:spLocks noGrp="1"/>
          </p:cNvSpPr>
          <p:nvPr>
            <p:ph type="sldNum" sz="quarter" idx="12"/>
          </p:nvPr>
        </p:nvSpPr>
        <p:spPr/>
        <p:txBody>
          <a:bodyPr/>
          <a:lstStyle>
            <a:lvl1pPr>
              <a:defRPr/>
            </a:lvl1pPr>
          </a:lstStyle>
          <a:p>
            <a:pPr>
              <a:defRPr/>
            </a:pPr>
            <a:fld id="{CAFE0346-D625-4449-9F82-2DA76696FDB3}" type="slidenum">
              <a:rPr lang="es-CO" altLang="es-CO"/>
              <a:pPr>
                <a:defRPr/>
              </a:pPr>
              <a:t>‹Nº›</a:t>
            </a:fld>
            <a:endParaRPr lang="es-CO" altLang="es-CO"/>
          </a:p>
        </p:txBody>
      </p:sp>
    </p:spTree>
    <p:extLst>
      <p:ext uri="{BB962C8B-B14F-4D97-AF65-F5344CB8AC3E}">
        <p14:creationId xmlns:p14="http://schemas.microsoft.com/office/powerpoint/2010/main" val="279179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05811" y="160027"/>
            <a:ext cx="10515600" cy="984562"/>
          </a:xfrm>
        </p:spPr>
        <p:txBody>
          <a:bodyPr anchor="t">
            <a:normAutofit/>
          </a:bodyPr>
          <a:lstStyle>
            <a:lvl1pPr>
              <a:defRPr sz="2800" b="1">
                <a:solidFill>
                  <a:srgbClr val="AD3333"/>
                </a:solidFill>
                <a:latin typeface="Calibri" panose="020F0502020204030204" pitchFamily="34" charset="0"/>
              </a:defRPr>
            </a:lvl1p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633415" y="1304617"/>
            <a:ext cx="10925175" cy="5036362"/>
          </a:xfrm>
        </p:spPr>
        <p:txBody>
          <a:bodyPr/>
          <a:lstStyle>
            <a:lvl1pPr marL="0" indent="0">
              <a:buNone/>
              <a:defRPr/>
            </a:lvl1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15635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49"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49"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lvl1pPr>
              <a:defRPr/>
            </a:lvl1pPr>
          </a:lstStyle>
          <a:p>
            <a:pPr>
              <a:defRPr/>
            </a:pPr>
            <a:fld id="{B41C16E0-D039-44C8-8192-BDED2ABD827A}" type="datetimeFigureOut">
              <a:rPr lang="es-CO" altLang="es-CO"/>
              <a:pPr>
                <a:defRPr/>
              </a:pPr>
              <a:t>28/03/2023</a:t>
            </a:fld>
            <a:endParaRPr lang="es-CO" altLang="es-CO"/>
          </a:p>
        </p:txBody>
      </p:sp>
      <p:sp>
        <p:nvSpPr>
          <p:cNvPr id="5" name="Marcador de pie de página 4"/>
          <p:cNvSpPr>
            <a:spLocks noGrp="1"/>
          </p:cNvSpPr>
          <p:nvPr>
            <p:ph type="ftr" sz="quarter" idx="11"/>
          </p:nvPr>
        </p:nvSpPr>
        <p:spPr/>
        <p:txBody>
          <a:bodyPr/>
          <a:lstStyle>
            <a:lvl1pPr>
              <a:defRPr/>
            </a:lvl1pPr>
          </a:lstStyle>
          <a:p>
            <a:pPr>
              <a:defRPr/>
            </a:pPr>
            <a:endParaRPr lang="es-CO"/>
          </a:p>
        </p:txBody>
      </p:sp>
      <p:sp>
        <p:nvSpPr>
          <p:cNvPr id="6" name="Marcador de número de diapositiva 5"/>
          <p:cNvSpPr>
            <a:spLocks noGrp="1"/>
          </p:cNvSpPr>
          <p:nvPr>
            <p:ph type="sldNum" sz="quarter" idx="12"/>
          </p:nvPr>
        </p:nvSpPr>
        <p:spPr/>
        <p:txBody>
          <a:bodyPr/>
          <a:lstStyle>
            <a:lvl1pPr>
              <a:defRPr/>
            </a:lvl1pPr>
          </a:lstStyle>
          <a:p>
            <a:pPr>
              <a:defRPr/>
            </a:pPr>
            <a:fld id="{BC3F9D22-3D66-4249-AA17-FD6741AF4098}" type="slidenum">
              <a:rPr lang="es-CO" altLang="es-CO"/>
              <a:pPr>
                <a:defRPr/>
              </a:pPr>
              <a:t>‹Nº›</a:t>
            </a:fld>
            <a:endParaRPr lang="es-CO" altLang="es-CO"/>
          </a:p>
        </p:txBody>
      </p:sp>
    </p:spTree>
    <p:extLst>
      <p:ext uri="{BB962C8B-B14F-4D97-AF65-F5344CB8AC3E}">
        <p14:creationId xmlns:p14="http://schemas.microsoft.com/office/powerpoint/2010/main" val="317421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3"/>
          <p:cNvSpPr>
            <a:spLocks noGrp="1"/>
          </p:cNvSpPr>
          <p:nvPr>
            <p:ph type="dt" sz="half" idx="10"/>
          </p:nvPr>
        </p:nvSpPr>
        <p:spPr/>
        <p:txBody>
          <a:bodyPr/>
          <a:lstStyle>
            <a:lvl1pPr>
              <a:defRPr/>
            </a:lvl1pPr>
          </a:lstStyle>
          <a:p>
            <a:pPr>
              <a:defRPr/>
            </a:pPr>
            <a:fld id="{87100998-559D-4EBD-9347-6656379B4AEC}" type="datetimeFigureOut">
              <a:rPr lang="es-CO" altLang="es-CO"/>
              <a:pPr>
                <a:defRPr/>
              </a:pPr>
              <a:t>28/03/2023</a:t>
            </a:fld>
            <a:endParaRPr lang="es-CO" altLang="es-CO"/>
          </a:p>
        </p:txBody>
      </p:sp>
      <p:sp>
        <p:nvSpPr>
          <p:cNvPr id="6" name="Marcador de pie de página 4"/>
          <p:cNvSpPr>
            <a:spLocks noGrp="1"/>
          </p:cNvSpPr>
          <p:nvPr>
            <p:ph type="ftr" sz="quarter" idx="11"/>
          </p:nvPr>
        </p:nvSpPr>
        <p:spPr/>
        <p:txBody>
          <a:bodyPr/>
          <a:lstStyle>
            <a:lvl1pPr>
              <a:defRPr/>
            </a:lvl1pPr>
          </a:lstStyle>
          <a:p>
            <a:pPr>
              <a:defRPr/>
            </a:pPr>
            <a:endParaRPr lang="es-CO"/>
          </a:p>
        </p:txBody>
      </p:sp>
      <p:sp>
        <p:nvSpPr>
          <p:cNvPr id="7" name="Marcador de número de diapositiva 5"/>
          <p:cNvSpPr>
            <a:spLocks noGrp="1"/>
          </p:cNvSpPr>
          <p:nvPr>
            <p:ph type="sldNum" sz="quarter" idx="12"/>
          </p:nvPr>
        </p:nvSpPr>
        <p:spPr/>
        <p:txBody>
          <a:bodyPr/>
          <a:lstStyle>
            <a:lvl1pPr>
              <a:defRPr/>
            </a:lvl1pPr>
          </a:lstStyle>
          <a:p>
            <a:pPr>
              <a:defRPr/>
            </a:pPr>
            <a:fld id="{4DC1419D-0432-4585-A706-2226F93876C0}" type="slidenum">
              <a:rPr lang="es-CO" altLang="es-CO"/>
              <a:pPr>
                <a:defRPr/>
              </a:pPr>
              <a:t>‹Nº›</a:t>
            </a:fld>
            <a:endParaRPr lang="es-CO" altLang="es-CO"/>
          </a:p>
        </p:txBody>
      </p:sp>
    </p:spTree>
    <p:extLst>
      <p:ext uri="{BB962C8B-B14F-4D97-AF65-F5344CB8AC3E}">
        <p14:creationId xmlns:p14="http://schemas.microsoft.com/office/powerpoint/2010/main" val="372170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6"/>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2"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3"/>
          <p:cNvSpPr>
            <a:spLocks noGrp="1"/>
          </p:cNvSpPr>
          <p:nvPr>
            <p:ph type="dt" sz="half" idx="10"/>
          </p:nvPr>
        </p:nvSpPr>
        <p:spPr/>
        <p:txBody>
          <a:bodyPr/>
          <a:lstStyle>
            <a:lvl1pPr>
              <a:defRPr/>
            </a:lvl1pPr>
          </a:lstStyle>
          <a:p>
            <a:pPr>
              <a:defRPr/>
            </a:pPr>
            <a:fld id="{CF0ECEDC-06ED-4C7C-9B03-83046E1325F6}" type="datetimeFigureOut">
              <a:rPr lang="es-CO" altLang="es-CO"/>
              <a:pPr>
                <a:defRPr/>
              </a:pPr>
              <a:t>28/03/2023</a:t>
            </a:fld>
            <a:endParaRPr lang="es-CO" altLang="es-CO"/>
          </a:p>
        </p:txBody>
      </p:sp>
      <p:sp>
        <p:nvSpPr>
          <p:cNvPr id="8" name="Marcador de pie de página 4"/>
          <p:cNvSpPr>
            <a:spLocks noGrp="1"/>
          </p:cNvSpPr>
          <p:nvPr>
            <p:ph type="ftr" sz="quarter" idx="11"/>
          </p:nvPr>
        </p:nvSpPr>
        <p:spPr/>
        <p:txBody>
          <a:bodyPr/>
          <a:lstStyle>
            <a:lvl1pPr>
              <a:defRPr/>
            </a:lvl1pPr>
          </a:lstStyle>
          <a:p>
            <a:pPr>
              <a:defRPr/>
            </a:pPr>
            <a:endParaRPr lang="es-CO"/>
          </a:p>
        </p:txBody>
      </p:sp>
      <p:sp>
        <p:nvSpPr>
          <p:cNvPr id="9" name="Marcador de número de diapositiva 5"/>
          <p:cNvSpPr>
            <a:spLocks noGrp="1"/>
          </p:cNvSpPr>
          <p:nvPr>
            <p:ph type="sldNum" sz="quarter" idx="12"/>
          </p:nvPr>
        </p:nvSpPr>
        <p:spPr/>
        <p:txBody>
          <a:bodyPr/>
          <a:lstStyle>
            <a:lvl1pPr>
              <a:defRPr/>
            </a:lvl1pPr>
          </a:lstStyle>
          <a:p>
            <a:pPr>
              <a:defRPr/>
            </a:pPr>
            <a:fld id="{AE470616-2E74-471E-AAEF-A4D337523D7F}" type="slidenum">
              <a:rPr lang="es-CO" altLang="es-CO"/>
              <a:pPr>
                <a:defRPr/>
              </a:pPr>
              <a:t>‹Nº›</a:t>
            </a:fld>
            <a:endParaRPr lang="es-CO" altLang="es-CO"/>
          </a:p>
        </p:txBody>
      </p:sp>
    </p:spTree>
    <p:extLst>
      <p:ext uri="{BB962C8B-B14F-4D97-AF65-F5344CB8AC3E}">
        <p14:creationId xmlns:p14="http://schemas.microsoft.com/office/powerpoint/2010/main" val="298930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3"/>
          <p:cNvSpPr>
            <a:spLocks noGrp="1"/>
          </p:cNvSpPr>
          <p:nvPr>
            <p:ph type="dt" sz="half" idx="10"/>
          </p:nvPr>
        </p:nvSpPr>
        <p:spPr/>
        <p:txBody>
          <a:bodyPr/>
          <a:lstStyle>
            <a:lvl1pPr>
              <a:defRPr/>
            </a:lvl1pPr>
          </a:lstStyle>
          <a:p>
            <a:pPr>
              <a:defRPr/>
            </a:pPr>
            <a:fld id="{9FBF25C1-17BB-4366-890E-F326F3BED209}" type="datetimeFigureOut">
              <a:rPr lang="es-CO" altLang="es-CO"/>
              <a:pPr>
                <a:defRPr/>
              </a:pPr>
              <a:t>28/03/2023</a:t>
            </a:fld>
            <a:endParaRPr lang="es-CO" altLang="es-CO"/>
          </a:p>
        </p:txBody>
      </p:sp>
      <p:sp>
        <p:nvSpPr>
          <p:cNvPr id="4" name="Marcador de pie de página 4"/>
          <p:cNvSpPr>
            <a:spLocks noGrp="1"/>
          </p:cNvSpPr>
          <p:nvPr>
            <p:ph type="ftr" sz="quarter" idx="11"/>
          </p:nvPr>
        </p:nvSpPr>
        <p:spPr/>
        <p:txBody>
          <a:bodyPr/>
          <a:lstStyle>
            <a:lvl1pPr>
              <a:defRPr/>
            </a:lvl1pPr>
          </a:lstStyle>
          <a:p>
            <a:pPr>
              <a:defRPr/>
            </a:pPr>
            <a:endParaRPr lang="es-CO"/>
          </a:p>
        </p:txBody>
      </p:sp>
      <p:sp>
        <p:nvSpPr>
          <p:cNvPr id="5" name="Marcador de número de diapositiva 5"/>
          <p:cNvSpPr>
            <a:spLocks noGrp="1"/>
          </p:cNvSpPr>
          <p:nvPr>
            <p:ph type="sldNum" sz="quarter" idx="12"/>
          </p:nvPr>
        </p:nvSpPr>
        <p:spPr/>
        <p:txBody>
          <a:bodyPr/>
          <a:lstStyle>
            <a:lvl1pPr>
              <a:defRPr/>
            </a:lvl1pPr>
          </a:lstStyle>
          <a:p>
            <a:pPr>
              <a:defRPr/>
            </a:pPr>
            <a:fld id="{2AFE7D14-50C1-4B66-A5F4-D9657C158CA5}" type="slidenum">
              <a:rPr lang="es-CO" altLang="es-CO"/>
              <a:pPr>
                <a:defRPr/>
              </a:pPr>
              <a:t>‹Nº›</a:t>
            </a:fld>
            <a:endParaRPr lang="es-CO" altLang="es-CO"/>
          </a:p>
        </p:txBody>
      </p:sp>
    </p:spTree>
    <p:extLst>
      <p:ext uri="{BB962C8B-B14F-4D97-AF65-F5344CB8AC3E}">
        <p14:creationId xmlns:p14="http://schemas.microsoft.com/office/powerpoint/2010/main" val="104833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48757D64-DD1B-42F4-B917-98FA35DFC54B}" type="datetimeFigureOut">
              <a:rPr lang="es-CO" altLang="es-CO"/>
              <a:pPr>
                <a:defRPr/>
              </a:pPr>
              <a:t>28/03/2023</a:t>
            </a:fld>
            <a:endParaRPr lang="es-CO" altLang="es-CO"/>
          </a:p>
        </p:txBody>
      </p:sp>
      <p:sp>
        <p:nvSpPr>
          <p:cNvPr id="3" name="Marcador de pie de página 4"/>
          <p:cNvSpPr>
            <a:spLocks noGrp="1"/>
          </p:cNvSpPr>
          <p:nvPr>
            <p:ph type="ftr" sz="quarter" idx="11"/>
          </p:nvPr>
        </p:nvSpPr>
        <p:spPr/>
        <p:txBody>
          <a:bodyPr/>
          <a:lstStyle>
            <a:lvl1pPr>
              <a:defRPr/>
            </a:lvl1pPr>
          </a:lstStyle>
          <a:p>
            <a:pPr>
              <a:defRPr/>
            </a:pPr>
            <a:endParaRPr lang="es-CO"/>
          </a:p>
        </p:txBody>
      </p:sp>
      <p:sp>
        <p:nvSpPr>
          <p:cNvPr id="4" name="Marcador de número de diapositiva 5"/>
          <p:cNvSpPr>
            <a:spLocks noGrp="1"/>
          </p:cNvSpPr>
          <p:nvPr>
            <p:ph type="sldNum" sz="quarter" idx="12"/>
          </p:nvPr>
        </p:nvSpPr>
        <p:spPr/>
        <p:txBody>
          <a:bodyPr/>
          <a:lstStyle>
            <a:lvl1pPr>
              <a:defRPr/>
            </a:lvl1pPr>
          </a:lstStyle>
          <a:p>
            <a:pPr>
              <a:defRPr/>
            </a:pPr>
            <a:fld id="{77ED76F5-E7E0-4616-81B9-CA5B9100DBF2}" type="slidenum">
              <a:rPr lang="es-CO" altLang="es-CO"/>
              <a:pPr>
                <a:defRPr/>
              </a:pPr>
              <a:t>‹Nº›</a:t>
            </a:fld>
            <a:endParaRPr lang="es-CO" altLang="es-CO"/>
          </a:p>
        </p:txBody>
      </p:sp>
    </p:spTree>
    <p:extLst>
      <p:ext uri="{BB962C8B-B14F-4D97-AF65-F5344CB8AC3E}">
        <p14:creationId xmlns:p14="http://schemas.microsoft.com/office/powerpoint/2010/main" val="391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D3D9A324-A69E-4F9E-8265-9E809888D80A}" type="datetimeFigureOut">
              <a:rPr lang="es-CO" altLang="es-CO"/>
              <a:pPr>
                <a:defRPr/>
              </a:pPr>
              <a:t>28/03/2023</a:t>
            </a:fld>
            <a:endParaRPr lang="es-CO" altLang="es-CO"/>
          </a:p>
        </p:txBody>
      </p:sp>
      <p:sp>
        <p:nvSpPr>
          <p:cNvPr id="6" name="Marcador de pie de página 4"/>
          <p:cNvSpPr>
            <a:spLocks noGrp="1"/>
          </p:cNvSpPr>
          <p:nvPr>
            <p:ph type="ftr" sz="quarter" idx="11"/>
          </p:nvPr>
        </p:nvSpPr>
        <p:spPr/>
        <p:txBody>
          <a:bodyPr/>
          <a:lstStyle>
            <a:lvl1pPr>
              <a:defRPr/>
            </a:lvl1pPr>
          </a:lstStyle>
          <a:p>
            <a:pPr>
              <a:defRPr/>
            </a:pPr>
            <a:endParaRPr lang="es-CO"/>
          </a:p>
        </p:txBody>
      </p:sp>
      <p:sp>
        <p:nvSpPr>
          <p:cNvPr id="7" name="Marcador de número de diapositiva 5"/>
          <p:cNvSpPr>
            <a:spLocks noGrp="1"/>
          </p:cNvSpPr>
          <p:nvPr>
            <p:ph type="sldNum" sz="quarter" idx="12"/>
          </p:nvPr>
        </p:nvSpPr>
        <p:spPr/>
        <p:txBody>
          <a:bodyPr/>
          <a:lstStyle>
            <a:lvl1pPr>
              <a:defRPr/>
            </a:lvl1pPr>
          </a:lstStyle>
          <a:p>
            <a:pPr>
              <a:defRPr/>
            </a:pPr>
            <a:fld id="{156040C8-FB79-4E6D-A221-B9C004F27102}" type="slidenum">
              <a:rPr lang="es-CO" altLang="es-CO"/>
              <a:pPr>
                <a:defRPr/>
              </a:pPr>
              <a:t>‹Nº›</a:t>
            </a:fld>
            <a:endParaRPr lang="es-CO" altLang="es-CO"/>
          </a:p>
        </p:txBody>
      </p:sp>
    </p:spTree>
    <p:extLst>
      <p:ext uri="{BB962C8B-B14F-4D97-AF65-F5344CB8AC3E}">
        <p14:creationId xmlns:p14="http://schemas.microsoft.com/office/powerpoint/2010/main" val="22948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120B7F63-9348-4FED-9EED-D818C16FCE77}" type="datetimeFigureOut">
              <a:rPr lang="es-CO" altLang="es-CO"/>
              <a:pPr>
                <a:defRPr/>
              </a:pPr>
              <a:t>28/03/2023</a:t>
            </a:fld>
            <a:endParaRPr lang="es-CO" altLang="es-CO"/>
          </a:p>
        </p:txBody>
      </p:sp>
      <p:sp>
        <p:nvSpPr>
          <p:cNvPr id="6" name="Marcador de pie de página 4"/>
          <p:cNvSpPr>
            <a:spLocks noGrp="1"/>
          </p:cNvSpPr>
          <p:nvPr>
            <p:ph type="ftr" sz="quarter" idx="11"/>
          </p:nvPr>
        </p:nvSpPr>
        <p:spPr/>
        <p:txBody>
          <a:bodyPr/>
          <a:lstStyle>
            <a:lvl1pPr>
              <a:defRPr/>
            </a:lvl1pPr>
          </a:lstStyle>
          <a:p>
            <a:pPr>
              <a:defRPr/>
            </a:pPr>
            <a:endParaRPr lang="es-CO"/>
          </a:p>
        </p:txBody>
      </p:sp>
      <p:sp>
        <p:nvSpPr>
          <p:cNvPr id="7" name="Marcador de número de diapositiva 5"/>
          <p:cNvSpPr>
            <a:spLocks noGrp="1"/>
          </p:cNvSpPr>
          <p:nvPr>
            <p:ph type="sldNum" sz="quarter" idx="12"/>
          </p:nvPr>
        </p:nvSpPr>
        <p:spPr/>
        <p:txBody>
          <a:bodyPr/>
          <a:lstStyle>
            <a:lvl1pPr>
              <a:defRPr/>
            </a:lvl1pPr>
          </a:lstStyle>
          <a:p>
            <a:pPr>
              <a:defRPr/>
            </a:pPr>
            <a:fld id="{2B00772A-1E30-40C1-8DA4-4C4BD7994531}" type="slidenum">
              <a:rPr lang="es-CO" altLang="es-CO"/>
              <a:pPr>
                <a:defRPr/>
              </a:pPr>
              <a:t>‹Nº›</a:t>
            </a:fld>
            <a:endParaRPr lang="es-CO" altLang="es-CO"/>
          </a:p>
        </p:txBody>
      </p:sp>
    </p:spTree>
    <p:extLst>
      <p:ext uri="{BB962C8B-B14F-4D97-AF65-F5344CB8AC3E}">
        <p14:creationId xmlns:p14="http://schemas.microsoft.com/office/powerpoint/2010/main" val="36570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a:t>Haga clic para modificar el estilo de título del patrón</a:t>
            </a:r>
            <a:endParaRPr lang="es-CO" altLang="es-CO"/>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a:t>Editar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s-CO" altLang="es-CO"/>
          </a:p>
        </p:txBody>
      </p:sp>
      <p:sp>
        <p:nvSpPr>
          <p:cNvPr id="4" name="Marcador de fecha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73F7A46F-03D8-4E44-98A7-21D921D8A9B6}" type="datetimeFigureOut">
              <a:rPr lang="es-CO" altLang="es-CO"/>
              <a:pPr>
                <a:defRPr/>
              </a:pPr>
              <a:t>28/03/2023</a:t>
            </a:fld>
            <a:endParaRPr lang="es-CO" alt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5FBB4E2-C74A-4947-B3B8-AA5F80113A4E}" type="slidenum">
              <a:rPr lang="es-CO" altLang="es-CO"/>
              <a:pPr>
                <a:defRPr/>
              </a:pPr>
              <a:t>‹Nº›</a:t>
            </a:fld>
            <a:endParaRPr lang="es-CO" altLang="es-CO"/>
          </a:p>
        </p:txBody>
      </p:sp>
    </p:spTree>
  </p:cSld>
  <p:clrMap bg1="lt1" tx1="dk1" bg2="lt2" tx2="dk2" accent1="accent1" accent2="accent2" accent3="accent3" accent4="accent4" accent5="accent5" accent6="accent6" hlink="hlink" folHlink="folHlink"/>
  <p:sldLayoutIdLst>
    <p:sldLayoutId id="2147483996" r:id="rId1"/>
    <p:sldLayoutId id="2147483997"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1524000" y="1448972"/>
            <a:ext cx="9144000" cy="1663447"/>
          </a:xfrm>
        </p:spPr>
        <p:txBody>
          <a:bodyPr>
            <a:normAutofit/>
          </a:bodyPr>
          <a:lstStyle/>
          <a:p>
            <a:r>
              <a:rPr lang="es-CO" sz="4800" dirty="0">
                <a:latin typeface="Times New Roman" panose="02020603050405020304" pitchFamily="18" charset="0"/>
                <a:cs typeface="Times New Roman" panose="02020603050405020304" pitchFamily="18" charset="0"/>
              </a:rPr>
              <a:t>Git y GitHub</a:t>
            </a:r>
          </a:p>
        </p:txBody>
      </p:sp>
      <p:sp>
        <p:nvSpPr>
          <p:cNvPr id="4" name="Subtítulo 3"/>
          <p:cNvSpPr>
            <a:spLocks noGrp="1"/>
          </p:cNvSpPr>
          <p:nvPr>
            <p:ph type="subTitle" idx="1"/>
          </p:nvPr>
        </p:nvSpPr>
        <p:spPr>
          <a:xfrm>
            <a:off x="1523999" y="3745583"/>
            <a:ext cx="9144000" cy="2620844"/>
          </a:xfrm>
        </p:spPr>
        <p:txBody>
          <a:bodyPr/>
          <a:lstStyle/>
          <a:p>
            <a:pPr marL="342900" indent="-342900">
              <a:buFont typeface="Arial" panose="020B0604020202020204" pitchFamily="34" charset="0"/>
              <a:buChar char="•"/>
            </a:pPr>
            <a:r>
              <a:rPr lang="es-CO" sz="2000" dirty="0">
                <a:solidFill>
                  <a:schemeClr val="tx1"/>
                </a:solidFill>
                <a:latin typeface="Times New Roman" panose="02020603050405020304" pitchFamily="18" charset="0"/>
                <a:cs typeface="Times New Roman" panose="02020603050405020304" pitchFamily="18" charset="0"/>
              </a:rPr>
              <a:t>Michael Felipe Corrales Flores</a:t>
            </a:r>
          </a:p>
          <a:p>
            <a:pPr marL="342900" indent="-342900">
              <a:buFont typeface="Arial" panose="020B0604020202020204" pitchFamily="34" charset="0"/>
              <a:buChar char="•"/>
            </a:pPr>
            <a:r>
              <a:rPr lang="es-CO" sz="2000" dirty="0" err="1">
                <a:solidFill>
                  <a:schemeClr val="tx1"/>
                </a:solidFill>
                <a:latin typeface="Times New Roman" panose="02020603050405020304" pitchFamily="18" charset="0"/>
                <a:cs typeface="Times New Roman" panose="02020603050405020304" pitchFamily="18" charset="0"/>
              </a:rPr>
              <a:t>Jhoan</a:t>
            </a:r>
            <a:r>
              <a:rPr lang="es-CO" sz="2000" dirty="0">
                <a:solidFill>
                  <a:schemeClr val="tx1"/>
                </a:solidFill>
                <a:latin typeface="Times New Roman" panose="02020603050405020304" pitchFamily="18" charset="0"/>
                <a:cs typeface="Times New Roman" panose="02020603050405020304" pitchFamily="18" charset="0"/>
              </a:rPr>
              <a:t> Sebastián Aparicio Rodríguez</a:t>
            </a:r>
          </a:p>
          <a:p>
            <a:pPr marL="342900" indent="-342900">
              <a:buFont typeface="Arial" panose="020B0604020202020204" pitchFamily="34" charset="0"/>
              <a:buChar char="•"/>
            </a:pPr>
            <a:r>
              <a:rPr lang="es-CO" sz="2000" dirty="0">
                <a:solidFill>
                  <a:schemeClr val="tx1"/>
                </a:solidFill>
                <a:latin typeface="Times New Roman" panose="02020603050405020304" pitchFamily="18" charset="0"/>
                <a:cs typeface="Times New Roman" panose="02020603050405020304" pitchFamily="18" charset="0"/>
              </a:rPr>
              <a:t>Edgar Francisco Villamizar Sánchez</a:t>
            </a:r>
          </a:p>
          <a:p>
            <a:pPr marL="342900" indent="-342900">
              <a:buFont typeface="Arial" panose="020B0604020202020204" pitchFamily="34" charset="0"/>
              <a:buChar char="•"/>
            </a:pPr>
            <a:r>
              <a:rPr lang="es-CO" sz="2000" dirty="0">
                <a:solidFill>
                  <a:schemeClr val="tx1"/>
                </a:solidFill>
                <a:latin typeface="Times New Roman" panose="02020603050405020304" pitchFamily="18" charset="0"/>
                <a:cs typeface="Times New Roman" panose="02020603050405020304" pitchFamily="18" charset="0"/>
              </a:rPr>
              <a:t>Ronald Gabriel Ure Carrillo</a:t>
            </a:r>
          </a:p>
          <a:p>
            <a:pPr marL="342900" indent="-342900">
              <a:buFont typeface="Arial" panose="020B0604020202020204" pitchFamily="34" charset="0"/>
              <a:buChar char="•"/>
            </a:pPr>
            <a:r>
              <a:rPr lang="es-CO" sz="2000" dirty="0">
                <a:solidFill>
                  <a:schemeClr val="tx1"/>
                </a:solidFill>
                <a:latin typeface="Times New Roman" panose="02020603050405020304" pitchFamily="18" charset="0"/>
                <a:cs typeface="Times New Roman" panose="02020603050405020304" pitchFamily="18" charset="0"/>
              </a:rPr>
              <a:t>Sergio Andrés Riveros Suescun</a:t>
            </a:r>
          </a:p>
        </p:txBody>
      </p:sp>
      <p:sp>
        <p:nvSpPr>
          <p:cNvPr id="2" name="Subtítulo 3">
            <a:extLst>
              <a:ext uri="{FF2B5EF4-FFF2-40B4-BE49-F238E27FC236}">
                <a16:creationId xmlns:a16="http://schemas.microsoft.com/office/drawing/2014/main" id="{BECB0260-BDED-4DCF-B56A-B316C6099B5A}"/>
              </a:ext>
            </a:extLst>
          </p:cNvPr>
          <p:cNvSpPr txBox="1">
            <a:spLocks/>
          </p:cNvSpPr>
          <p:nvPr/>
        </p:nvSpPr>
        <p:spPr bwMode="auto">
          <a:xfrm>
            <a:off x="1706251" y="3112419"/>
            <a:ext cx="8779497" cy="6437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lumMod val="75000"/>
                    <a:lumOff val="25000"/>
                  </a:schemeClr>
                </a:solidFill>
                <a:latin typeface="+mn-lt"/>
                <a:ea typeface="MS PGothic" panose="020B0600070205080204" pitchFamily="34" charset="-128"/>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S PGothic" panose="020B0600070205080204" pitchFamily="34" charset="-128"/>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S PGothic" panose="020B0600070205080204" pitchFamily="34" charset="-128"/>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S PGothic" panose="020B0600070205080204" pitchFamily="34" charset="-128"/>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S PGothic" panose="020B0600070205080204" pitchFamily="34" charset="-128"/>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O" b="1" dirty="0">
                <a:solidFill>
                  <a:schemeClr val="tx1"/>
                </a:solidFill>
                <a:latin typeface="Times New Roman" panose="02020603050405020304" pitchFamily="18" charset="0"/>
                <a:cs typeface="Times New Roman" panose="02020603050405020304" pitchFamily="18" charset="0"/>
              </a:rPr>
              <a:t>Ingeniería del Software II</a:t>
            </a:r>
          </a:p>
        </p:txBody>
      </p:sp>
    </p:spTree>
    <p:extLst>
      <p:ext uri="{BB962C8B-B14F-4D97-AF65-F5344CB8AC3E}">
        <p14:creationId xmlns:p14="http://schemas.microsoft.com/office/powerpoint/2010/main" val="3894596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A340B-4BBF-41CC-8A5D-9435B9182EA6}"/>
              </a:ext>
            </a:extLst>
          </p:cNvPr>
          <p:cNvSpPr>
            <a:spLocks noGrp="1"/>
          </p:cNvSpPr>
          <p:nvPr>
            <p:ph type="title"/>
          </p:nvPr>
        </p:nvSpPr>
        <p:spPr/>
        <p:txBody>
          <a:bodyPr/>
          <a:lstStyle/>
          <a:p>
            <a:r>
              <a:rPr lang="es-MX" dirty="0"/>
              <a:t>COMANDOS DE GIT</a:t>
            </a:r>
            <a:endParaRPr lang="es-419" dirty="0"/>
          </a:p>
        </p:txBody>
      </p:sp>
      <p:sp>
        <p:nvSpPr>
          <p:cNvPr id="3" name="Marcador de contenido 2">
            <a:extLst>
              <a:ext uri="{FF2B5EF4-FFF2-40B4-BE49-F238E27FC236}">
                <a16:creationId xmlns:a16="http://schemas.microsoft.com/office/drawing/2014/main" id="{949F0D04-B3EF-4F14-914E-3AA758ED045B}"/>
              </a:ext>
            </a:extLst>
          </p:cNvPr>
          <p:cNvSpPr>
            <a:spLocks noGrp="1"/>
          </p:cNvSpPr>
          <p:nvPr>
            <p:ph idx="1"/>
          </p:nvPr>
        </p:nvSpPr>
        <p:spPr/>
        <p:txBody>
          <a:bodyPr/>
          <a:lstStyle/>
          <a:p>
            <a:r>
              <a:rPr lang="es-MX" dirty="0"/>
              <a:t>Git </a:t>
            </a:r>
            <a:r>
              <a:rPr lang="es-MX" dirty="0" err="1"/>
              <a:t>branch</a:t>
            </a:r>
            <a:r>
              <a:rPr lang="es-MX" dirty="0"/>
              <a:t>: </a:t>
            </a:r>
            <a:r>
              <a:rPr lang="es-419" dirty="0"/>
              <a:t>Las ramas (</a:t>
            </a:r>
            <a:r>
              <a:rPr lang="es-419" dirty="0" err="1"/>
              <a:t>branch</a:t>
            </a:r>
            <a:r>
              <a:rPr lang="es-419" dirty="0"/>
              <a:t>) son altamente importantes en el mundo de Git. Usando ramas, varios desarrolladores pueden trabajar en paralelo en el mismo proyecto simultáneamente. Podemos usar el comando </a:t>
            </a:r>
            <a:r>
              <a:rPr lang="es-419" dirty="0" err="1"/>
              <a:t>git</a:t>
            </a:r>
            <a:r>
              <a:rPr lang="es-419" dirty="0"/>
              <a:t> </a:t>
            </a:r>
            <a:r>
              <a:rPr lang="es-419" dirty="0" err="1"/>
              <a:t>branch</a:t>
            </a:r>
            <a:r>
              <a:rPr lang="es-419" dirty="0"/>
              <a:t> para crearlas, listarlas y eliminarlas</a:t>
            </a:r>
          </a:p>
          <a:p>
            <a:endParaRPr lang="es-419" dirty="0"/>
          </a:p>
          <a:p>
            <a:endParaRPr lang="es-419" dirty="0"/>
          </a:p>
          <a:p>
            <a:endParaRPr lang="es-419" dirty="0"/>
          </a:p>
        </p:txBody>
      </p:sp>
      <p:pic>
        <p:nvPicPr>
          <p:cNvPr id="6" name="Imagen 5">
            <a:extLst>
              <a:ext uri="{FF2B5EF4-FFF2-40B4-BE49-F238E27FC236}">
                <a16:creationId xmlns:a16="http://schemas.microsoft.com/office/drawing/2014/main" id="{5F8EDFFD-5EC4-4F80-9AB4-4E50645F9509}"/>
              </a:ext>
            </a:extLst>
          </p:cNvPr>
          <p:cNvPicPr>
            <a:picLocks noChangeAspect="1"/>
          </p:cNvPicPr>
          <p:nvPr/>
        </p:nvPicPr>
        <p:blipFill rotWithShape="1">
          <a:blip r:embed="rId2"/>
          <a:srcRect t="-18135" b="-1"/>
          <a:stretch/>
        </p:blipFill>
        <p:spPr>
          <a:xfrm>
            <a:off x="690561" y="3100383"/>
            <a:ext cx="7624130" cy="579535"/>
          </a:xfrm>
          <a:prstGeom prst="rect">
            <a:avLst/>
          </a:prstGeom>
        </p:spPr>
      </p:pic>
      <p:pic>
        <p:nvPicPr>
          <p:cNvPr id="12" name="Imagen 11">
            <a:extLst>
              <a:ext uri="{FF2B5EF4-FFF2-40B4-BE49-F238E27FC236}">
                <a16:creationId xmlns:a16="http://schemas.microsoft.com/office/drawing/2014/main" id="{40010885-DAD7-4E52-8629-82C7F94022B6}"/>
              </a:ext>
            </a:extLst>
          </p:cNvPr>
          <p:cNvPicPr>
            <a:picLocks noChangeAspect="1"/>
          </p:cNvPicPr>
          <p:nvPr/>
        </p:nvPicPr>
        <p:blipFill>
          <a:blip r:embed="rId3"/>
          <a:stretch>
            <a:fillRect/>
          </a:stretch>
        </p:blipFill>
        <p:spPr>
          <a:xfrm>
            <a:off x="690562" y="3679918"/>
            <a:ext cx="7624130" cy="2351901"/>
          </a:xfrm>
          <a:prstGeom prst="rect">
            <a:avLst/>
          </a:prstGeom>
        </p:spPr>
      </p:pic>
    </p:spTree>
    <p:extLst>
      <p:ext uri="{BB962C8B-B14F-4D97-AF65-F5344CB8AC3E}">
        <p14:creationId xmlns:p14="http://schemas.microsoft.com/office/powerpoint/2010/main" val="47573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25FB3-1BE9-42AC-BB71-5C2CDEB15CA6}"/>
              </a:ext>
            </a:extLst>
          </p:cNvPr>
          <p:cNvSpPr>
            <a:spLocks noGrp="1"/>
          </p:cNvSpPr>
          <p:nvPr>
            <p:ph type="title"/>
          </p:nvPr>
        </p:nvSpPr>
        <p:spPr/>
        <p:txBody>
          <a:bodyPr/>
          <a:lstStyle/>
          <a:p>
            <a:r>
              <a:rPr lang="es-MX" dirty="0"/>
              <a:t>COMANDOS GIT</a:t>
            </a:r>
            <a:endParaRPr lang="es-419" dirty="0"/>
          </a:p>
        </p:txBody>
      </p:sp>
      <p:sp>
        <p:nvSpPr>
          <p:cNvPr id="3" name="Marcador de contenido 2">
            <a:extLst>
              <a:ext uri="{FF2B5EF4-FFF2-40B4-BE49-F238E27FC236}">
                <a16:creationId xmlns:a16="http://schemas.microsoft.com/office/drawing/2014/main" id="{9747966E-3088-4DFA-A6B9-50450A4E3C80}"/>
              </a:ext>
            </a:extLst>
          </p:cNvPr>
          <p:cNvSpPr>
            <a:spLocks noGrp="1"/>
          </p:cNvSpPr>
          <p:nvPr>
            <p:ph idx="1"/>
          </p:nvPr>
        </p:nvSpPr>
        <p:spPr/>
        <p:txBody>
          <a:bodyPr/>
          <a:lstStyle/>
          <a:p>
            <a:r>
              <a:rPr lang="es-MX" dirty="0"/>
              <a:t>Git </a:t>
            </a:r>
            <a:r>
              <a:rPr lang="es-MX" dirty="0" err="1"/>
              <a:t>checkout</a:t>
            </a:r>
            <a:r>
              <a:rPr lang="es-MX" dirty="0"/>
              <a:t>: </a:t>
            </a:r>
            <a:r>
              <a:rPr lang="es-419" dirty="0"/>
              <a:t> Para trabajar en una rama, primero tienes que cambiarte a ella. Usaremos </a:t>
            </a:r>
            <a:r>
              <a:rPr lang="es-419" dirty="0" err="1"/>
              <a:t>git</a:t>
            </a:r>
            <a:r>
              <a:rPr lang="es-419" dirty="0"/>
              <a:t> </a:t>
            </a:r>
            <a:r>
              <a:rPr lang="es-419" dirty="0" err="1"/>
              <a:t>checkout</a:t>
            </a:r>
            <a:r>
              <a:rPr lang="es-419" dirty="0"/>
              <a:t> principalmente para cambiar de una rama a otra. También lo podemos usar para chequear archivos y </a:t>
            </a:r>
            <a:r>
              <a:rPr lang="es-419" dirty="0" err="1"/>
              <a:t>commits</a:t>
            </a:r>
            <a:r>
              <a:rPr lang="es-419" dirty="0"/>
              <a:t>.</a:t>
            </a:r>
          </a:p>
          <a:p>
            <a:endParaRPr lang="es-419" dirty="0"/>
          </a:p>
          <a:p>
            <a:endParaRPr lang="es-419" dirty="0"/>
          </a:p>
        </p:txBody>
      </p:sp>
      <p:pic>
        <p:nvPicPr>
          <p:cNvPr id="7" name="Imagen 6">
            <a:extLst>
              <a:ext uri="{FF2B5EF4-FFF2-40B4-BE49-F238E27FC236}">
                <a16:creationId xmlns:a16="http://schemas.microsoft.com/office/drawing/2014/main" id="{713D7FE4-CFDC-492D-BE55-3A51CD2FDF68}"/>
              </a:ext>
            </a:extLst>
          </p:cNvPr>
          <p:cNvPicPr>
            <a:picLocks noChangeAspect="1"/>
          </p:cNvPicPr>
          <p:nvPr/>
        </p:nvPicPr>
        <p:blipFill>
          <a:blip r:embed="rId2"/>
          <a:stretch>
            <a:fillRect/>
          </a:stretch>
        </p:blipFill>
        <p:spPr>
          <a:xfrm>
            <a:off x="791236" y="2925026"/>
            <a:ext cx="8138819" cy="1795544"/>
          </a:xfrm>
          <a:prstGeom prst="rect">
            <a:avLst/>
          </a:prstGeom>
        </p:spPr>
      </p:pic>
    </p:spTree>
    <p:extLst>
      <p:ext uri="{BB962C8B-B14F-4D97-AF65-F5344CB8AC3E}">
        <p14:creationId xmlns:p14="http://schemas.microsoft.com/office/powerpoint/2010/main" val="366889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1B850-4D9C-299E-8C65-1972CED703C3}"/>
              </a:ext>
            </a:extLst>
          </p:cNvPr>
          <p:cNvSpPr>
            <a:spLocks noGrp="1"/>
          </p:cNvSpPr>
          <p:nvPr>
            <p:ph type="title"/>
          </p:nvPr>
        </p:nvSpPr>
        <p:spPr/>
        <p:txBody>
          <a:bodyPr/>
          <a:lstStyle/>
          <a:p>
            <a:pPr algn="ctr"/>
            <a:br>
              <a:rPr lang="es-CO" dirty="0">
                <a:latin typeface="Times New Roman" panose="02020603050405020304" pitchFamily="18" charset="0"/>
                <a:cs typeface="Times New Roman" panose="02020603050405020304" pitchFamily="18" charset="0"/>
              </a:rPr>
            </a:br>
            <a:r>
              <a:rPr lang="es-CO" dirty="0">
                <a:latin typeface="Times New Roman" panose="02020603050405020304" pitchFamily="18" charset="0"/>
                <a:cs typeface="Times New Roman" panose="02020603050405020304" pitchFamily="18" charset="0"/>
              </a:rPr>
              <a:t>QUÉ ES GITHUB</a:t>
            </a:r>
          </a:p>
        </p:txBody>
      </p:sp>
      <p:sp>
        <p:nvSpPr>
          <p:cNvPr id="3" name="Marcador de contenido 2">
            <a:extLst>
              <a:ext uri="{FF2B5EF4-FFF2-40B4-BE49-F238E27FC236}">
                <a16:creationId xmlns:a16="http://schemas.microsoft.com/office/drawing/2014/main" id="{E256F8D2-0947-4609-2931-1D838B753C56}"/>
              </a:ext>
            </a:extLst>
          </p:cNvPr>
          <p:cNvSpPr>
            <a:spLocks noGrp="1"/>
          </p:cNvSpPr>
          <p:nvPr>
            <p:ph idx="1"/>
          </p:nvPr>
        </p:nvSpPr>
        <p:spPr>
          <a:xfrm>
            <a:off x="938017" y="1799304"/>
            <a:ext cx="5766718" cy="4129548"/>
          </a:xfrm>
        </p:spPr>
        <p:txBody>
          <a:bodyPr/>
          <a:lstStyle/>
          <a:p>
            <a:r>
              <a:rPr lang="es-MX" dirty="0">
                <a:latin typeface="Times New Roman" panose="02020603050405020304" pitchFamily="18" charset="0"/>
                <a:cs typeface="Times New Roman" panose="02020603050405020304" pitchFamily="18" charset="0"/>
              </a:rPr>
              <a:t>GitHub es un portal creado para alojar el código de las aplicaciones de cualquier desarrollador, y que fue comprada por Microsoft en junio del 2018.</a:t>
            </a:r>
          </a:p>
          <a:p>
            <a:r>
              <a:rPr lang="es-MX" dirty="0">
                <a:latin typeface="Times New Roman" panose="02020603050405020304" pitchFamily="18" charset="0"/>
                <a:cs typeface="Times New Roman" panose="02020603050405020304" pitchFamily="18" charset="0"/>
              </a:rPr>
              <a:t>Github fue desarrollado por Chris Wanstrath, P. J. Hyett, Tom Preston-Werner y Scott Chacon usando Ruby </a:t>
            </a:r>
            <a:r>
              <a:rPr lang="es-MX" dirty="0" err="1">
                <a:latin typeface="Times New Roman" panose="02020603050405020304" pitchFamily="18" charset="0"/>
                <a:cs typeface="Times New Roman" panose="02020603050405020304" pitchFamily="18" charset="0"/>
              </a:rPr>
              <a:t>on</a:t>
            </a:r>
            <a:r>
              <a:rPr lang="es-MX" dirty="0">
                <a:latin typeface="Times New Roman" panose="02020603050405020304" pitchFamily="18" charset="0"/>
                <a:cs typeface="Times New Roman" panose="02020603050405020304" pitchFamily="18" charset="0"/>
              </a:rPr>
              <a:t> </a:t>
            </a:r>
            <a:r>
              <a:rPr lang="es-MX" dirty="0" err="1">
                <a:latin typeface="Times New Roman" panose="02020603050405020304" pitchFamily="18" charset="0"/>
                <a:cs typeface="Times New Roman" panose="02020603050405020304" pitchFamily="18" charset="0"/>
              </a:rPr>
              <a:t>Rails</a:t>
            </a:r>
            <a:r>
              <a:rPr lang="es-MX" dirty="0">
                <a:latin typeface="Times New Roman" panose="02020603050405020304" pitchFamily="18" charset="0"/>
                <a:cs typeface="Times New Roman" panose="02020603050405020304" pitchFamily="18" charset="0"/>
              </a:rPr>
              <a:t>, y empezó en 2008.</a:t>
            </a:r>
            <a:endParaRPr lang="es-CO"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BE2CA3B7-E9A6-44C0-9103-A0F6D334C67B}"/>
              </a:ext>
            </a:extLst>
          </p:cNvPr>
          <p:cNvPicPr>
            <a:picLocks noChangeAspect="1"/>
          </p:cNvPicPr>
          <p:nvPr/>
        </p:nvPicPr>
        <p:blipFill>
          <a:blip r:embed="rId2"/>
          <a:stretch>
            <a:fillRect/>
          </a:stretch>
        </p:blipFill>
        <p:spPr>
          <a:xfrm>
            <a:off x="6096000" y="1799304"/>
            <a:ext cx="5855655" cy="3293806"/>
          </a:xfrm>
          <a:prstGeom prst="rect">
            <a:avLst/>
          </a:prstGeom>
        </p:spPr>
      </p:pic>
      <p:sp>
        <p:nvSpPr>
          <p:cNvPr id="7" name="Título 1">
            <a:extLst>
              <a:ext uri="{FF2B5EF4-FFF2-40B4-BE49-F238E27FC236}">
                <a16:creationId xmlns:a16="http://schemas.microsoft.com/office/drawing/2014/main" id="{DDF7C7FE-8939-B656-365F-FA935F793C34}"/>
              </a:ext>
            </a:extLst>
          </p:cNvPr>
          <p:cNvSpPr txBox="1">
            <a:spLocks/>
          </p:cNvSpPr>
          <p:nvPr/>
        </p:nvSpPr>
        <p:spPr bwMode="auto">
          <a:xfrm>
            <a:off x="205811" y="153574"/>
            <a:ext cx="10515600" cy="984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0" fontAlgn="base" hangingPunct="0">
              <a:lnSpc>
                <a:spcPct val="90000"/>
              </a:lnSpc>
              <a:spcBef>
                <a:spcPct val="0"/>
              </a:spcBef>
              <a:spcAft>
                <a:spcPct val="0"/>
              </a:spcAft>
              <a:defRPr sz="2800" b="1" kern="1200">
                <a:solidFill>
                  <a:srgbClr val="AD3333"/>
                </a:solidFill>
                <a:latin typeface="Calibri" panose="020F0502020204030204" pitchFamily="34" charset="0"/>
                <a:ea typeface="MS PGothic" panose="020B0600070205080204" pitchFamily="34" charset="-128"/>
                <a:cs typeface="+mj-cs"/>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a:lstStyle>
          <a:p>
            <a:pPr algn="ctr"/>
            <a:br>
              <a:rPr lang="es-CO">
                <a:latin typeface="Times New Roman" panose="02020603050405020304" pitchFamily="18" charset="0"/>
                <a:cs typeface="Times New Roman" panose="02020603050405020304" pitchFamily="18" charset="0"/>
              </a:rPr>
            </a:br>
            <a:r>
              <a:rPr lang="es-CO">
                <a:latin typeface="Times New Roman" panose="02020603050405020304" pitchFamily="18" charset="0"/>
                <a:cs typeface="Times New Roman" panose="02020603050405020304" pitchFamily="18" charset="0"/>
              </a:rPr>
              <a:t>QUÉ ES GITHUB</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39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42FD05-BC77-E093-D38D-F8CA01B15EB5}"/>
              </a:ext>
            </a:extLst>
          </p:cNvPr>
          <p:cNvSpPr>
            <a:spLocks noGrp="1"/>
          </p:cNvSpPr>
          <p:nvPr>
            <p:ph type="title"/>
          </p:nvPr>
        </p:nvSpPr>
        <p:spPr>
          <a:xfrm>
            <a:off x="205811" y="262396"/>
            <a:ext cx="10515600" cy="1001049"/>
          </a:xfrm>
        </p:spPr>
        <p:txBody>
          <a:bodyPr>
            <a:normAutofit/>
          </a:bodyPr>
          <a:lstStyle/>
          <a:p>
            <a:pPr algn="ctr"/>
            <a:br>
              <a:rPr lang="es-CO" dirty="0">
                <a:latin typeface="Times New Roman" panose="02020603050405020304" pitchFamily="18" charset="0"/>
                <a:cs typeface="Times New Roman" panose="02020603050405020304" pitchFamily="18" charset="0"/>
              </a:rPr>
            </a:br>
            <a:r>
              <a:rPr lang="es-CO" dirty="0">
                <a:latin typeface="Times New Roman" panose="02020603050405020304" pitchFamily="18" charset="0"/>
                <a:cs typeface="Times New Roman" panose="02020603050405020304" pitchFamily="18" charset="0"/>
              </a:rPr>
              <a:t>QUÉ ES GITHUB</a:t>
            </a:r>
          </a:p>
        </p:txBody>
      </p:sp>
      <p:sp>
        <p:nvSpPr>
          <p:cNvPr id="3" name="Marcador de contenido 2">
            <a:extLst>
              <a:ext uri="{FF2B5EF4-FFF2-40B4-BE49-F238E27FC236}">
                <a16:creationId xmlns:a16="http://schemas.microsoft.com/office/drawing/2014/main" id="{D8072884-E381-F625-002C-88566F3B1995}"/>
              </a:ext>
            </a:extLst>
          </p:cNvPr>
          <p:cNvSpPr>
            <a:spLocks noGrp="1"/>
          </p:cNvSpPr>
          <p:nvPr>
            <p:ph idx="1"/>
          </p:nvPr>
        </p:nvSpPr>
        <p:spPr>
          <a:xfrm>
            <a:off x="5732206" y="1641987"/>
            <a:ext cx="5826384" cy="4698991"/>
          </a:xfrm>
        </p:spPr>
        <p:txBody>
          <a:bodyPr/>
          <a:lstStyle/>
          <a:p>
            <a:r>
              <a:rPr lang="es-MX" dirty="0"/>
              <a:t>Github permite que los desarrolladores alojen proyectos creando repositorios de forma gratuita. Pero hay que tener una cosa en mente, y es que para poder subir gratis los proyectos deberán ser de código abierto. Y no quieres que tu aplicación sea de código abierto, la plataforma también tiene una versión de pago para alojar proyectos de forma privada.</a:t>
            </a:r>
            <a:endParaRPr lang="es-CO" dirty="0"/>
          </a:p>
        </p:txBody>
      </p:sp>
      <p:pic>
        <p:nvPicPr>
          <p:cNvPr id="4" name="Imagen 3">
            <a:extLst>
              <a:ext uri="{FF2B5EF4-FFF2-40B4-BE49-F238E27FC236}">
                <a16:creationId xmlns:a16="http://schemas.microsoft.com/office/drawing/2014/main" id="{3015EDC4-819B-F551-B03D-0A863AD52B82}"/>
              </a:ext>
            </a:extLst>
          </p:cNvPr>
          <p:cNvPicPr>
            <a:picLocks noChangeAspect="1"/>
          </p:cNvPicPr>
          <p:nvPr/>
        </p:nvPicPr>
        <p:blipFill>
          <a:blip r:embed="rId2"/>
          <a:stretch>
            <a:fillRect/>
          </a:stretch>
        </p:blipFill>
        <p:spPr>
          <a:xfrm>
            <a:off x="530276" y="1818967"/>
            <a:ext cx="5056221" cy="3775587"/>
          </a:xfrm>
          <a:prstGeom prst="rect">
            <a:avLst/>
          </a:prstGeom>
        </p:spPr>
      </p:pic>
    </p:spTree>
    <p:extLst>
      <p:ext uri="{BB962C8B-B14F-4D97-AF65-F5344CB8AC3E}">
        <p14:creationId xmlns:p14="http://schemas.microsoft.com/office/powerpoint/2010/main" val="138749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9F208-7C3D-B17B-B2DE-039D38043D51}"/>
              </a:ext>
            </a:extLst>
          </p:cNvPr>
          <p:cNvSpPr>
            <a:spLocks noGrp="1"/>
          </p:cNvSpPr>
          <p:nvPr>
            <p:ph type="title"/>
          </p:nvPr>
        </p:nvSpPr>
        <p:spPr/>
        <p:txBody>
          <a:bodyPr/>
          <a:lstStyle/>
          <a:p>
            <a:pPr algn="ctr"/>
            <a:br>
              <a:rPr lang="es-CO" dirty="0"/>
            </a:br>
            <a:r>
              <a:rPr lang="es-CO" dirty="0">
                <a:latin typeface="Times New Roman" panose="02020603050405020304" pitchFamily="18" charset="0"/>
                <a:cs typeface="Times New Roman" panose="02020603050405020304" pitchFamily="18" charset="0"/>
              </a:rPr>
              <a:t>CARACTERISTICAS DE GitHub</a:t>
            </a:r>
          </a:p>
        </p:txBody>
      </p:sp>
      <p:sp>
        <p:nvSpPr>
          <p:cNvPr id="3" name="Marcador de contenido 2">
            <a:extLst>
              <a:ext uri="{FF2B5EF4-FFF2-40B4-BE49-F238E27FC236}">
                <a16:creationId xmlns:a16="http://schemas.microsoft.com/office/drawing/2014/main" id="{C120E1D1-E0AE-A061-2295-E486961401D8}"/>
              </a:ext>
            </a:extLst>
          </p:cNvPr>
          <p:cNvSpPr>
            <a:spLocks noGrp="1"/>
          </p:cNvSpPr>
          <p:nvPr>
            <p:ph idx="1"/>
          </p:nvPr>
        </p:nvSpPr>
        <p:spPr>
          <a:xfrm>
            <a:off x="859557" y="1641986"/>
            <a:ext cx="10201732" cy="4374527"/>
          </a:xfrm>
        </p:spPr>
        <p:txBody>
          <a:bodyPr/>
          <a:lstStyle/>
          <a:p>
            <a:r>
              <a:rPr lang="es-MX" dirty="0">
                <a:latin typeface="Times New Roman" panose="02020603050405020304" pitchFamily="18" charset="0"/>
                <a:cs typeface="Times New Roman" panose="02020603050405020304" pitchFamily="18" charset="0"/>
              </a:rPr>
              <a:t>Una de las características más útiles de GitHub es la capacidad de trabajar en equipo. Los desarrolladores pueden contribuir al código fuente de un proyecto mediante la creación de bifurcaciones (</a:t>
            </a:r>
            <a:r>
              <a:rPr lang="es-MX" dirty="0" err="1">
                <a:latin typeface="Times New Roman" panose="02020603050405020304" pitchFamily="18" charset="0"/>
                <a:cs typeface="Times New Roman" panose="02020603050405020304" pitchFamily="18" charset="0"/>
              </a:rPr>
              <a:t>forks</a:t>
            </a:r>
            <a:r>
              <a:rPr lang="es-MX" dirty="0">
                <a:latin typeface="Times New Roman" panose="02020603050405020304" pitchFamily="18" charset="0"/>
                <a:cs typeface="Times New Roman" panose="02020603050405020304" pitchFamily="18" charset="0"/>
              </a:rPr>
              <a:t>) del repositorio principal. </a:t>
            </a:r>
          </a:p>
          <a:p>
            <a:r>
              <a:rPr lang="es-MX" dirty="0">
                <a:latin typeface="Times New Roman" panose="02020603050405020304" pitchFamily="18" charset="0"/>
                <a:cs typeface="Times New Roman" panose="02020603050405020304" pitchFamily="18" charset="0"/>
              </a:rPr>
              <a:t>Otra característica útil de GitHub es su sistema de seguimiento de problemas (</a:t>
            </a:r>
            <a:r>
              <a:rPr lang="es-MX" dirty="0" err="1">
                <a:latin typeface="Times New Roman" panose="02020603050405020304" pitchFamily="18" charset="0"/>
                <a:cs typeface="Times New Roman" panose="02020603050405020304" pitchFamily="18" charset="0"/>
              </a:rPr>
              <a:t>issue</a:t>
            </a:r>
            <a:r>
              <a:rPr lang="es-MX" dirty="0">
                <a:latin typeface="Times New Roman" panose="02020603050405020304" pitchFamily="18" charset="0"/>
                <a:cs typeface="Times New Roman" panose="02020603050405020304" pitchFamily="18" charset="0"/>
              </a:rPr>
              <a:t> tracking), que permite a los desarrolladores informar de problemas o errores en el código y realizar un seguimiento de los mismos a medida que se resuelven. Los usuarios pueden agregar comentarios y etiquetas a los problemas para facilitar su seguimiento.</a:t>
            </a:r>
          </a:p>
          <a:p>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26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059" name="CuadroTexto 4"/>
          <p:cNvSpPr txBox="1">
            <a:spLocks noChangeArrowheads="1"/>
          </p:cNvSpPr>
          <p:nvPr/>
        </p:nvSpPr>
        <p:spPr bwMode="auto">
          <a:xfrm>
            <a:off x="2650331" y="4535271"/>
            <a:ext cx="6891337"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lnSpc>
                <a:spcPct val="100000"/>
              </a:lnSpc>
              <a:spcBef>
                <a:spcPct val="0"/>
              </a:spcBef>
              <a:buFontTx/>
              <a:buNone/>
            </a:pPr>
            <a:r>
              <a:rPr lang="es-CO" altLang="es-CO" b="1" dirty="0">
                <a:solidFill>
                  <a:srgbClr val="595959"/>
                </a:solidFill>
                <a:latin typeface="Century Gothic" panose="020B0502020202020204" pitchFamily="34" charset="0"/>
              </a:rPr>
              <a:t>Formando líderes </a:t>
            </a:r>
            <a:r>
              <a:rPr lang="es-CO" altLang="es-CO" dirty="0">
                <a:solidFill>
                  <a:srgbClr val="595959"/>
                </a:solidFill>
                <a:latin typeface="Century Gothic" panose="020B0502020202020204" pitchFamily="34" charset="0"/>
              </a:rPr>
              <a:t>para la </a:t>
            </a:r>
            <a:r>
              <a:rPr lang="es-CO" altLang="es-CO" b="1" dirty="0">
                <a:solidFill>
                  <a:srgbClr val="595959"/>
                </a:solidFill>
                <a:latin typeface="Century Gothic" panose="020B0502020202020204" pitchFamily="34" charset="0"/>
              </a:rPr>
              <a:t>construcción</a:t>
            </a:r>
            <a:r>
              <a:rPr lang="es-CO" altLang="es-CO" dirty="0">
                <a:solidFill>
                  <a:srgbClr val="595959"/>
                </a:solidFill>
                <a:latin typeface="Century Gothic" panose="020B0502020202020204" pitchFamily="34" charset="0"/>
              </a:rPr>
              <a:t> de un nuevo </a:t>
            </a:r>
            <a:r>
              <a:rPr lang="es-CO" altLang="es-CO" b="1" dirty="0">
                <a:solidFill>
                  <a:srgbClr val="595959"/>
                </a:solidFill>
                <a:latin typeface="Century Gothic" panose="020B0502020202020204" pitchFamily="34" charset="0"/>
              </a:rPr>
              <a:t>país en paz</a:t>
            </a:r>
          </a:p>
        </p:txBody>
      </p:sp>
      <p:pic>
        <p:nvPicPr>
          <p:cNvPr id="45061" name="Imagen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9863" y="4469644"/>
            <a:ext cx="462550" cy="834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2" name="Imagen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8984091" y="4720091"/>
            <a:ext cx="462550" cy="834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9871"/>
            <a:ext cx="10515600" cy="984562"/>
          </a:xfrm>
        </p:spPr>
        <p:txBody>
          <a:bodyPr/>
          <a:lstStyle/>
          <a:p>
            <a:pPr algn="ctr"/>
            <a:r>
              <a:rPr lang="es-CO" sz="3600" dirty="0">
                <a:effectLst/>
                <a:latin typeface="Times New Roman" panose="02020603050405020304" pitchFamily="18" charset="0"/>
                <a:ea typeface="Calibri" panose="020F0502020204030204" pitchFamily="34" charset="0"/>
                <a:cs typeface="Times New Roman" panose="02020603050405020304" pitchFamily="18" charset="0"/>
              </a:rPr>
              <a:t>¿QUÉ ES GIT?</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contenido 2"/>
          <p:cNvSpPr>
            <a:spLocks noGrp="1"/>
          </p:cNvSpPr>
          <p:nvPr>
            <p:ph idx="1"/>
          </p:nvPr>
        </p:nvSpPr>
        <p:spPr>
          <a:xfrm>
            <a:off x="520955" y="1178393"/>
            <a:ext cx="8538204" cy="1529210"/>
          </a:xfrm>
        </p:spPr>
        <p:txBody>
          <a:bodyPr/>
          <a:lstStyle/>
          <a:p>
            <a:r>
              <a:rPr lang="es-CO" sz="2400" dirty="0">
                <a:effectLst/>
                <a:latin typeface="Times New Roman" panose="02020603050405020304" pitchFamily="18" charset="0"/>
                <a:ea typeface="Calibri" panose="020F0502020204030204" pitchFamily="34" charset="0"/>
                <a:cs typeface="Times New Roman" panose="02020603050405020304" pitchFamily="18" charset="0"/>
              </a:rPr>
              <a:t>Git es un Sistema de Control de Versiones Distribuido, utilizado para guardar diferentes versiones de un archivo (o conjunto de archivos) para que cualquier versión sea recuperable cuando lo desee.</a:t>
            </a:r>
          </a:p>
        </p:txBody>
      </p:sp>
      <p:sp>
        <p:nvSpPr>
          <p:cNvPr id="4" name="Marcador de contenido 2">
            <a:extLst>
              <a:ext uri="{FF2B5EF4-FFF2-40B4-BE49-F238E27FC236}">
                <a16:creationId xmlns:a16="http://schemas.microsoft.com/office/drawing/2014/main" id="{AB1C41DC-4A04-1438-54F8-C92819CAEF42}"/>
              </a:ext>
            </a:extLst>
          </p:cNvPr>
          <p:cNvSpPr txBox="1">
            <a:spLocks/>
          </p:cNvSpPr>
          <p:nvPr/>
        </p:nvSpPr>
        <p:spPr bwMode="auto">
          <a:xfrm>
            <a:off x="5731496" y="3193803"/>
            <a:ext cx="6205979" cy="2001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Font typeface="Arial" panose="020B0604020202020204" pitchFamily="34" charset="0"/>
              <a:buNone/>
              <a:defRPr sz="2800" kern="1200">
                <a:solidFill>
                  <a:schemeClr val="tx1"/>
                </a:solidFill>
                <a:latin typeface="+mn-lt"/>
                <a:ea typeface="MS PGothic" panose="020B0600070205080204" pitchFamily="34" charset="-128"/>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400" dirty="0">
                <a:latin typeface="Times New Roman" panose="02020603050405020304" pitchFamily="18" charset="0"/>
                <a:ea typeface="Calibri" panose="020F0502020204030204" pitchFamily="34" charset="0"/>
                <a:cs typeface="Times New Roman" panose="02020603050405020304" pitchFamily="18" charset="0"/>
              </a:rPr>
              <a:t>Git también facilita el registro y comparación de diferentes versiones de un archivo. Esto significa que los detalles sobre qué cambió, quién cambió qué, o quién ha iniciado una propuesta, se pueden revisar en cualquier momento.</a:t>
            </a:r>
            <a:endParaRPr lang="es-CO" sz="2400" dirty="0">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pic>
        <p:nvPicPr>
          <p:cNvPr id="1026" name="Picture 2" descr="Trabajando con Git: fichero en el histórico de cambios. Vabadus">
            <a:extLst>
              <a:ext uri="{FF2B5EF4-FFF2-40B4-BE49-F238E27FC236}">
                <a16:creationId xmlns:a16="http://schemas.microsoft.com/office/drawing/2014/main" id="{7A9554BB-F450-E138-2374-4E527443BA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861" t="30886" r="20821" b="30958"/>
          <a:stretch/>
        </p:blipFill>
        <p:spPr bwMode="auto">
          <a:xfrm>
            <a:off x="520955" y="3053844"/>
            <a:ext cx="4441330" cy="19131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13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39A11-A727-132B-A710-5D1AF6319AF6}"/>
              </a:ext>
            </a:extLst>
          </p:cNvPr>
          <p:cNvSpPr>
            <a:spLocks noGrp="1"/>
          </p:cNvSpPr>
          <p:nvPr>
            <p:ph type="title"/>
          </p:nvPr>
        </p:nvSpPr>
        <p:spPr>
          <a:xfrm>
            <a:off x="838199" y="261348"/>
            <a:ext cx="10515600" cy="984562"/>
          </a:xfrm>
        </p:spPr>
        <p:txBody>
          <a:bodyPr/>
          <a:lstStyle/>
          <a:p>
            <a:pPr algn="ctr"/>
            <a:r>
              <a:rPr lang="es-CO" sz="3600" dirty="0">
                <a:effectLst/>
                <a:latin typeface="Times New Roman" panose="02020603050405020304" pitchFamily="18" charset="0"/>
                <a:ea typeface="Calibri" panose="020F0502020204030204" pitchFamily="34" charset="0"/>
                <a:cs typeface="Times New Roman" panose="02020603050405020304" pitchFamily="18" charset="0"/>
              </a:rPr>
              <a:t>¿QUÉ SIGNIFICA "DISTRIBUIDO"?</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contenido 2">
            <a:extLst>
              <a:ext uri="{FF2B5EF4-FFF2-40B4-BE49-F238E27FC236}">
                <a16:creationId xmlns:a16="http://schemas.microsoft.com/office/drawing/2014/main" id="{59D41D7D-F01E-40B5-BCD3-4377A92AE2EE}"/>
              </a:ext>
            </a:extLst>
          </p:cNvPr>
          <p:cNvSpPr>
            <a:spLocks noGrp="1"/>
          </p:cNvSpPr>
          <p:nvPr>
            <p:ph idx="1"/>
          </p:nvPr>
        </p:nvSpPr>
        <p:spPr>
          <a:xfrm>
            <a:off x="633412" y="987376"/>
            <a:ext cx="10925175" cy="2138379"/>
          </a:xfrm>
        </p:spPr>
        <p:txBody>
          <a:bodyPr/>
          <a:lstStyle/>
          <a:p>
            <a:pPr>
              <a:lnSpc>
                <a:spcPct val="107000"/>
              </a:lnSpc>
              <a:spcAft>
                <a:spcPts val="800"/>
              </a:spcAft>
            </a:pPr>
            <a:r>
              <a:rPr lang="es-CO" sz="2000" dirty="0">
                <a:effectLst/>
                <a:latin typeface="Times New Roman" panose="02020603050405020304" pitchFamily="18" charset="0"/>
                <a:ea typeface="Calibri" panose="020F0502020204030204" pitchFamily="34" charset="0"/>
                <a:cs typeface="Times New Roman" panose="02020603050405020304" pitchFamily="18" charset="0"/>
              </a:rPr>
              <a:t>El término "distribuido" significa que cuando le instruyes a Git que comparta el directorio de un proyecto, Git no sólo comparte la última versión del archivo. En cambio, distribuye cada versión que ha registrado para ese proyecto.</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r>
              <a:rPr lang="es-CO" sz="2000" dirty="0">
                <a:effectLst/>
                <a:latin typeface="Times New Roman" panose="02020603050405020304" pitchFamily="18" charset="0"/>
                <a:ea typeface="Calibri" panose="020F0502020204030204" pitchFamily="34" charset="0"/>
              </a:rPr>
              <a:t>Este sistema "distribuido" tiene un marcado contraste con otros sistemas de control de versiones. Ellos sólo comparten cualquier versión individual que un usuario haya explícitamente extraído desde la base de datos central/local.</a:t>
            </a:r>
            <a:endParaRPr lang="es-CO" sz="3200" dirty="0"/>
          </a:p>
        </p:txBody>
      </p:sp>
      <p:pic>
        <p:nvPicPr>
          <p:cNvPr id="2050" name="Picture 2" descr="Git - About Version Control">
            <a:extLst>
              <a:ext uri="{FF2B5EF4-FFF2-40B4-BE49-F238E27FC236}">
                <a16:creationId xmlns:a16="http://schemas.microsoft.com/office/drawing/2014/main" id="{5140C38D-7767-4D99-F852-EF39E9AB1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774" y="3196778"/>
            <a:ext cx="3405673" cy="29075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86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3C6A8-7920-82BC-696D-6C8A34187FA6}"/>
              </a:ext>
            </a:extLst>
          </p:cNvPr>
          <p:cNvSpPr>
            <a:spLocks noGrp="1"/>
          </p:cNvSpPr>
          <p:nvPr>
            <p:ph type="title"/>
          </p:nvPr>
        </p:nvSpPr>
        <p:spPr>
          <a:xfrm>
            <a:off x="838200" y="315901"/>
            <a:ext cx="10515600" cy="984562"/>
          </a:xfrm>
        </p:spPr>
        <p:txBody>
          <a:bodyPr>
            <a:normAutofit/>
          </a:bodyPr>
          <a:lstStyle/>
          <a:p>
            <a:pPr algn="ctr"/>
            <a:r>
              <a:rPr lang="es-CO" dirty="0">
                <a:effectLst/>
                <a:latin typeface="Times New Roman" panose="02020603050405020304" pitchFamily="18" charset="0"/>
                <a:ea typeface="Calibri" panose="020F0502020204030204" pitchFamily="34" charset="0"/>
                <a:cs typeface="Times New Roman" panose="02020603050405020304" pitchFamily="18" charset="0"/>
              </a:rPr>
              <a:t>¿QUÉ ES UN SISTEMA DE CONTROL DE VERSIONES?</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contenido 2">
            <a:extLst>
              <a:ext uri="{FF2B5EF4-FFF2-40B4-BE49-F238E27FC236}">
                <a16:creationId xmlns:a16="http://schemas.microsoft.com/office/drawing/2014/main" id="{1C2AE375-A70E-2E66-19CA-D299E823F249}"/>
              </a:ext>
            </a:extLst>
          </p:cNvPr>
          <p:cNvSpPr>
            <a:spLocks noGrp="1"/>
          </p:cNvSpPr>
          <p:nvPr>
            <p:ph idx="1"/>
          </p:nvPr>
        </p:nvSpPr>
        <p:spPr>
          <a:xfrm>
            <a:off x="633413" y="910819"/>
            <a:ext cx="10515600" cy="3026699"/>
          </a:xfrm>
        </p:spPr>
        <p:txBody>
          <a:bodyPr/>
          <a:lstStyle/>
          <a:p>
            <a:pPr>
              <a:lnSpc>
                <a:spcPct val="107000"/>
              </a:lnSpc>
              <a:spcAft>
                <a:spcPts val="800"/>
              </a:spcAft>
            </a:pPr>
            <a:r>
              <a:rPr lang="es-CO" sz="1800" dirty="0">
                <a:effectLst/>
                <a:latin typeface="Times New Roman" panose="02020603050405020304" pitchFamily="18" charset="0"/>
                <a:ea typeface="Calibri" panose="020F0502020204030204" pitchFamily="34" charset="0"/>
                <a:cs typeface="Times New Roman" panose="02020603050405020304" pitchFamily="18" charset="0"/>
              </a:rPr>
              <a:t>Un Sistema de Control de Versiones (VCS) se refiere al método utilizado para guardar las versiones de un archivo para referencia futura.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Times New Roman" panose="02020603050405020304" pitchFamily="18" charset="0"/>
                <a:ea typeface="Calibri" panose="020F0502020204030204" pitchFamily="34" charset="0"/>
                <a:cs typeface="Times New Roman" panose="02020603050405020304" pitchFamily="18" charset="0"/>
              </a:rPr>
              <a:t>De manera intuitiva muchas personas ya utilizan control de versiones en sus proyectos al renombrar las distintas versiones de un mismo archivo de varias formas como blogScript.js, blogScript_v2.js, blogScript_v3.js, blogScript_final.js, blogScript_definite_final.js, etc. Pero esta forma de abordarlo es propensa a errores e inefectivo para proyectos grupales.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Times New Roman" panose="02020603050405020304" pitchFamily="18" charset="0"/>
                <a:ea typeface="Calibri" panose="020F0502020204030204" pitchFamily="34" charset="0"/>
                <a:cs typeface="Times New Roman" panose="02020603050405020304" pitchFamily="18" charset="0"/>
              </a:rPr>
              <a:t>Además, con esta forma de abordarlo, rastrear qué cambió, quién lo cambió y porqué se cambió, es un esfuerzo tedioso. Esto resalta la importancia de un sistema de control de versiones confiable y colaborativo como Git.</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pic>
        <p:nvPicPr>
          <p:cNvPr id="3074" name="Picture 2" descr="Iniciando un repositorio con Git | Alura Cursos Online">
            <a:extLst>
              <a:ext uri="{FF2B5EF4-FFF2-40B4-BE49-F238E27FC236}">
                <a16:creationId xmlns:a16="http://schemas.microsoft.com/office/drawing/2014/main" id="{B4354651-0F2B-082C-C7B3-43349D01F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926" y="4040155"/>
            <a:ext cx="4652573" cy="21097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47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EE90B-ADB2-E6CA-04AE-DA18CC931941}"/>
              </a:ext>
            </a:extLst>
          </p:cNvPr>
          <p:cNvSpPr>
            <a:spLocks noGrp="1"/>
          </p:cNvSpPr>
          <p:nvPr>
            <p:ph type="title"/>
          </p:nvPr>
        </p:nvSpPr>
        <p:spPr>
          <a:xfrm>
            <a:off x="838200" y="73516"/>
            <a:ext cx="10515600" cy="887009"/>
          </a:xfrm>
        </p:spPr>
        <p:txBody>
          <a:bodyPr>
            <a:normAutofit/>
          </a:bodyPr>
          <a:lstStyle/>
          <a:p>
            <a:pPr algn="ctr"/>
            <a:br>
              <a:rPr lang="es-ES" dirty="0">
                <a:latin typeface="Times New Roman" panose="02020603050405020304" pitchFamily="18" charset="0"/>
                <a:cs typeface="Times New Roman" panose="02020603050405020304" pitchFamily="18" charset="0"/>
              </a:rPr>
            </a:br>
            <a:r>
              <a:rPr lang="es-ES" dirty="0">
                <a:latin typeface="Times New Roman" panose="02020603050405020304" pitchFamily="18" charset="0"/>
                <a:cs typeface="Times New Roman" panose="02020603050405020304" pitchFamily="18" charset="0"/>
              </a:rPr>
              <a:t>ESTADOS DE LOS ARCHIVOS EN GIT</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3BDD81C1-0511-00BB-F519-6F3DE9C288CC}"/>
              </a:ext>
            </a:extLst>
          </p:cNvPr>
          <p:cNvSpPr>
            <a:spLocks noGrp="1"/>
          </p:cNvSpPr>
          <p:nvPr>
            <p:ph idx="1"/>
          </p:nvPr>
        </p:nvSpPr>
        <p:spPr/>
        <p:txBody>
          <a:bodyPr/>
          <a:lstStyle/>
          <a:p>
            <a:r>
              <a:rPr lang="es-CO" sz="1800" dirty="0">
                <a:solidFill>
                  <a:srgbClr val="0A0A23"/>
                </a:solidFill>
                <a:effectLst/>
                <a:latin typeface="Times New Roman" panose="02020603050405020304" pitchFamily="18" charset="0"/>
                <a:ea typeface="Times New Roman" panose="02020603050405020304" pitchFamily="18" charset="0"/>
                <a:cs typeface="Times New Roman" panose="02020603050405020304" pitchFamily="18" charset="0"/>
              </a:rPr>
              <a:t>En Git hay tres etapas primarias (condiciones) en las cuales un archivo puede estar:</a:t>
            </a:r>
          </a:p>
          <a:p>
            <a:endParaRPr lang="es-CO" sz="18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CO" sz="1800" b="1" dirty="0">
                <a:solidFill>
                  <a:srgbClr val="0A0A23"/>
                </a:solidFill>
                <a:latin typeface="Times New Roman" panose="02020603050405020304" pitchFamily="18" charset="0"/>
                <a:ea typeface="Times New Roman" panose="02020603050405020304" pitchFamily="18" charset="0"/>
                <a:cs typeface="Times New Roman" panose="02020603050405020304" pitchFamily="18" charset="0"/>
              </a:rPr>
              <a:t>E</a:t>
            </a:r>
            <a:r>
              <a:rPr lang="es-CO" sz="1800" b="1" dirty="0">
                <a:solidFill>
                  <a:srgbClr val="0A0A23"/>
                </a:solidFill>
                <a:effectLst/>
                <a:latin typeface="Times New Roman" panose="02020603050405020304" pitchFamily="18" charset="0"/>
                <a:ea typeface="Times New Roman" panose="02020603050405020304" pitchFamily="18" charset="0"/>
                <a:cs typeface="Times New Roman" panose="02020603050405020304" pitchFamily="18" charset="0"/>
              </a:rPr>
              <a:t>stado modificado: </a:t>
            </a:r>
            <a:r>
              <a:rPr lang="es-CO" sz="1800" dirty="0">
                <a:solidFill>
                  <a:srgbClr val="0A0A23"/>
                </a:solidFill>
                <a:effectLst/>
                <a:latin typeface="Times New Roman" panose="02020603050405020304" pitchFamily="18" charset="0"/>
                <a:ea typeface="Times New Roman" panose="02020603050405020304" pitchFamily="18" charset="0"/>
                <a:cs typeface="Times New Roman" panose="02020603050405020304" pitchFamily="18" charset="0"/>
              </a:rPr>
              <a:t>Un archivo en el estado modificado es un archivo revisado pero no guardado (sin registrar).</a:t>
            </a:r>
            <a:endParaRPr lang="es-CO" sz="18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s-C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CO" sz="1800" b="1" dirty="0">
                <a:latin typeface="Times New Roman" panose="02020603050405020304" pitchFamily="18" charset="0"/>
                <a:cs typeface="Times New Roman" panose="02020603050405020304" pitchFamily="18" charset="0"/>
              </a:rPr>
              <a:t>Estado preparado: </a:t>
            </a:r>
            <a:r>
              <a:rPr lang="es-CO" sz="1800" b="1" dirty="0">
                <a:solidFill>
                  <a:srgbClr val="0A0A23"/>
                </a:solidFill>
                <a:latin typeface="Times New Roman" panose="02020603050405020304" pitchFamily="18" charset="0"/>
                <a:cs typeface="Times New Roman" panose="02020603050405020304" pitchFamily="18" charset="0"/>
              </a:rPr>
              <a:t>S</a:t>
            </a:r>
            <a:r>
              <a:rPr lang="es-CO" sz="1800" dirty="0">
                <a:solidFill>
                  <a:srgbClr val="0A0A23"/>
                </a:solidFill>
                <a:effectLst/>
                <a:latin typeface="Times New Roman" panose="02020603050405020304" pitchFamily="18" charset="0"/>
                <a:ea typeface="Times New Roman" panose="02020603050405020304" pitchFamily="18" charset="0"/>
                <a:cs typeface="Times New Roman" panose="02020603050405020304" pitchFamily="18" charset="0"/>
              </a:rPr>
              <a:t>on archivos modificados que han sido seleccionados en su estado (versión) actual y están siendo preparados para ser guardados al repositorio .</a:t>
            </a:r>
            <a:r>
              <a:rPr lang="es-CO" sz="1800" dirty="0" err="1">
                <a:solidFill>
                  <a:srgbClr val="0A0A23"/>
                </a:solidFill>
                <a:effectLst/>
                <a:latin typeface="Times New Roman" panose="02020603050405020304" pitchFamily="18" charset="0"/>
                <a:ea typeface="Times New Roman" panose="02020603050405020304" pitchFamily="18" charset="0"/>
                <a:cs typeface="Times New Roman" panose="02020603050405020304" pitchFamily="18" charset="0"/>
              </a:rPr>
              <a:t>git</a:t>
            </a:r>
            <a:r>
              <a:rPr lang="es-CO" sz="1800" dirty="0">
                <a:solidFill>
                  <a:srgbClr val="0A0A23"/>
                </a:solidFill>
                <a:effectLst/>
                <a:latin typeface="Times New Roman" panose="02020603050405020304" pitchFamily="18" charset="0"/>
                <a:ea typeface="Times New Roman" panose="02020603050405020304" pitchFamily="18" charset="0"/>
                <a:cs typeface="Times New Roman" panose="02020603050405020304" pitchFamily="18" charset="0"/>
              </a:rPr>
              <a:t> durante la próxima instantánea de confirmación.</a:t>
            </a:r>
            <a:endParaRPr lang="es-C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fontAlgn="base">
              <a:lnSpc>
                <a:spcPct val="107000"/>
              </a:lnSpc>
              <a:spcAft>
                <a:spcPts val="800"/>
              </a:spcAft>
              <a:buFont typeface="Arial" panose="020B0604020202020204" pitchFamily="34" charset="0"/>
              <a:buChar char="•"/>
            </a:pPr>
            <a:endParaRPr lang="es-CO"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CO" sz="1800" b="1" dirty="0">
                <a:solidFill>
                  <a:srgbClr val="0A0A23"/>
                </a:solidFill>
                <a:latin typeface="Times New Roman" panose="02020603050405020304" pitchFamily="18" charset="0"/>
                <a:ea typeface="Times New Roman" panose="02020603050405020304" pitchFamily="18" charset="0"/>
                <a:cs typeface="Times New Roman" panose="02020603050405020304" pitchFamily="18" charset="0"/>
              </a:rPr>
              <a:t>E</a:t>
            </a:r>
            <a:r>
              <a:rPr lang="es-CO" sz="1800" b="1" dirty="0">
                <a:solidFill>
                  <a:srgbClr val="0A0A23"/>
                </a:solidFill>
                <a:effectLst/>
                <a:latin typeface="Times New Roman" panose="02020603050405020304" pitchFamily="18" charset="0"/>
                <a:ea typeface="Times New Roman" panose="02020603050405020304" pitchFamily="18" charset="0"/>
                <a:cs typeface="Times New Roman" panose="02020603050405020304" pitchFamily="18" charset="0"/>
              </a:rPr>
              <a:t>stado confirmado: </a:t>
            </a:r>
            <a:r>
              <a:rPr lang="es-CO" sz="1800" dirty="0">
                <a:solidFill>
                  <a:srgbClr val="0A0A23"/>
                </a:solidFill>
                <a:effectLst/>
                <a:latin typeface="Times New Roman" panose="02020603050405020304" pitchFamily="18" charset="0"/>
                <a:ea typeface="Times New Roman" panose="02020603050405020304" pitchFamily="18" charset="0"/>
                <a:cs typeface="Times New Roman" panose="02020603050405020304" pitchFamily="18" charset="0"/>
              </a:rPr>
              <a:t>Archivos en el estado confirmado son archivos que se guardaron en el repositorio .</a:t>
            </a:r>
            <a:r>
              <a:rPr lang="es-CO" sz="1800" dirty="0" err="1">
                <a:solidFill>
                  <a:srgbClr val="0A0A23"/>
                </a:solidFill>
                <a:effectLst/>
                <a:latin typeface="Times New Roman" panose="02020603050405020304" pitchFamily="18" charset="0"/>
                <a:ea typeface="Times New Roman" panose="02020603050405020304" pitchFamily="18" charset="0"/>
                <a:cs typeface="Times New Roman" panose="02020603050405020304" pitchFamily="18" charset="0"/>
              </a:rPr>
              <a:t>git</a:t>
            </a:r>
            <a:r>
              <a:rPr lang="es-CO" sz="1800" dirty="0">
                <a:solidFill>
                  <a:srgbClr val="0A0A23"/>
                </a:solidFill>
                <a:effectLst/>
                <a:latin typeface="Times New Roman" panose="02020603050405020304" pitchFamily="18" charset="0"/>
                <a:ea typeface="Times New Roman" panose="02020603050405020304" pitchFamily="18" charset="0"/>
                <a:cs typeface="Times New Roman" panose="02020603050405020304" pitchFamily="18" charset="0"/>
              </a:rPr>
              <a:t> exitosamente.</a:t>
            </a:r>
            <a:endParaRPr lang="es-CO"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CO"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53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C5238-FD41-461F-B9C0-D1FA00B2BA8F}"/>
              </a:ext>
            </a:extLst>
          </p:cNvPr>
          <p:cNvSpPr>
            <a:spLocks noGrp="1"/>
          </p:cNvSpPr>
          <p:nvPr>
            <p:ph type="title"/>
          </p:nvPr>
        </p:nvSpPr>
        <p:spPr>
          <a:xfrm>
            <a:off x="838200" y="517021"/>
            <a:ext cx="10515600" cy="984562"/>
          </a:xfrm>
        </p:spPr>
        <p:txBody>
          <a:bodyPr/>
          <a:lstStyle/>
          <a:p>
            <a:pPr algn="ctr"/>
            <a:r>
              <a:rPr lang="es-CO" dirty="0">
                <a:latin typeface="Times New Roman" panose="02020603050405020304" pitchFamily="18" charset="0"/>
                <a:cs typeface="Times New Roman" panose="02020603050405020304" pitchFamily="18" charset="0"/>
              </a:rPr>
              <a:t>UBICACIÓN DE ARCHIVOS</a:t>
            </a:r>
          </a:p>
        </p:txBody>
      </p:sp>
      <p:sp>
        <p:nvSpPr>
          <p:cNvPr id="3" name="Marcador de contenido 2">
            <a:extLst>
              <a:ext uri="{FF2B5EF4-FFF2-40B4-BE49-F238E27FC236}">
                <a16:creationId xmlns:a16="http://schemas.microsoft.com/office/drawing/2014/main" id="{97756D55-56A1-4F72-8903-5EB77DF6E75D}"/>
              </a:ext>
            </a:extLst>
          </p:cNvPr>
          <p:cNvSpPr>
            <a:spLocks noGrp="1"/>
          </p:cNvSpPr>
          <p:nvPr>
            <p:ph idx="1"/>
          </p:nvPr>
        </p:nvSpPr>
        <p:spPr>
          <a:xfrm>
            <a:off x="633415" y="1144589"/>
            <a:ext cx="10925175" cy="5196390"/>
          </a:xfrm>
        </p:spPr>
        <p:txBody>
          <a:bodyPr/>
          <a:lstStyle/>
          <a:p>
            <a:endParaRPr lang="es-CO" sz="1800" dirty="0">
              <a:solidFill>
                <a:srgbClr val="0A0A2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Existen tres lugares principales donde pueden residir las versiones de un archivo cuando se hace control de versiones con Git: </a:t>
            </a:r>
          </a:p>
          <a:p>
            <a:endParaRPr lang="es-CO" sz="18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CO" sz="1800" b="1" dirty="0">
                <a:latin typeface="Times New Roman" panose="02020603050405020304" pitchFamily="18" charset="0"/>
                <a:ea typeface="Times New Roman" panose="02020603050405020304" pitchFamily="18" charset="0"/>
                <a:cs typeface="Times New Roman" panose="02020603050405020304" pitchFamily="18" charset="0"/>
              </a:rPr>
              <a:t>E</a:t>
            </a:r>
            <a:r>
              <a:rPr lang="es-CO" sz="1800" b="1" dirty="0">
                <a:effectLst/>
                <a:latin typeface="Times New Roman" panose="02020603050405020304" pitchFamily="18" charset="0"/>
                <a:ea typeface="Times New Roman" panose="02020603050405020304" pitchFamily="18" charset="0"/>
                <a:cs typeface="Times New Roman" panose="02020603050405020304" pitchFamily="18" charset="0"/>
              </a:rPr>
              <a:t>l directorio de trabajo</a:t>
            </a: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El directorio de trabajo es una carpeta local para los archivos de un proyecto. Esto significa que cualquier carpeta creada en cualquier lugar en un sistema es un directorio de trabajo.</a:t>
            </a:r>
            <a:endParaRPr lang="es-C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s-CO"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CO" sz="1800" b="1" dirty="0">
                <a:effectLst/>
                <a:latin typeface="Times New Roman" panose="02020603050405020304" pitchFamily="18" charset="0"/>
                <a:ea typeface="Times New Roman" panose="02020603050405020304" pitchFamily="18" charset="0"/>
                <a:cs typeface="Times New Roman" panose="02020603050405020304" pitchFamily="18" charset="0"/>
              </a:rPr>
              <a:t>La zona de preparación: </a:t>
            </a: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La zona de preparación técnicamente llamado “</a:t>
            </a:r>
            <a:r>
              <a:rPr lang="es-CO" sz="1800" dirty="0" err="1">
                <a:effectLst/>
                <a:latin typeface="Times New Roman" panose="02020603050405020304" pitchFamily="18" charset="0"/>
                <a:ea typeface="Times New Roman" panose="02020603050405020304" pitchFamily="18" charset="0"/>
                <a:cs typeface="Times New Roman" panose="02020603050405020304" pitchFamily="18" charset="0"/>
              </a:rPr>
              <a:t>index</a:t>
            </a: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en lenguaje Git  es un archivo normalmente ubicado en el directorio .</a:t>
            </a:r>
            <a:r>
              <a:rPr lang="es-CO" sz="1800" dirty="0" err="1">
                <a:effectLst/>
                <a:latin typeface="Times New Roman" panose="02020603050405020304" pitchFamily="18" charset="0"/>
                <a:ea typeface="Times New Roman" panose="02020603050405020304" pitchFamily="18" charset="0"/>
                <a:cs typeface="Times New Roman" panose="02020603050405020304" pitchFamily="18" charset="0"/>
              </a:rPr>
              <a:t>git</a:t>
            </a: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que guarda información sobre archivos próximos a ser guardados en el directorio .</a:t>
            </a:r>
            <a:r>
              <a:rPr lang="es-CO" sz="1800" dirty="0" err="1">
                <a:effectLst/>
                <a:latin typeface="Times New Roman" panose="02020603050405020304" pitchFamily="18" charset="0"/>
                <a:ea typeface="Times New Roman" panose="02020603050405020304" pitchFamily="18" charset="0"/>
                <a:cs typeface="Times New Roman" panose="02020603050405020304" pitchFamily="18" charset="0"/>
              </a:rPr>
              <a:t>git</a:t>
            </a: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C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s-CO"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CO" sz="1800" b="1" dirty="0">
                <a:effectLst/>
                <a:latin typeface="Times New Roman" panose="02020603050405020304" pitchFamily="18" charset="0"/>
                <a:ea typeface="Times New Roman" panose="02020603050405020304" pitchFamily="18" charset="0"/>
                <a:cs typeface="Times New Roman" panose="02020603050405020304" pitchFamily="18" charset="0"/>
              </a:rPr>
              <a:t>El directorio Git: </a:t>
            </a: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El directorio .</a:t>
            </a:r>
            <a:r>
              <a:rPr lang="es-CO" sz="1800" dirty="0" err="1">
                <a:effectLst/>
                <a:latin typeface="Times New Roman" panose="02020603050405020304" pitchFamily="18" charset="0"/>
                <a:ea typeface="Times New Roman" panose="02020603050405020304" pitchFamily="18" charset="0"/>
                <a:cs typeface="Times New Roman" panose="02020603050405020304" pitchFamily="18" charset="0"/>
              </a:rPr>
              <a:t>git</a:t>
            </a: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es la carpeta (también llamada "repositorio") que Git crea dentro del directorio de trabajo que le has instruido para realizar un seguimiento.</a:t>
            </a:r>
            <a:endParaRPr lang="es-CO"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387086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13CE4-2DFB-40FC-A15D-524D27057536}"/>
              </a:ext>
            </a:extLst>
          </p:cNvPr>
          <p:cNvSpPr>
            <a:spLocks noGrp="1"/>
          </p:cNvSpPr>
          <p:nvPr>
            <p:ph type="title"/>
          </p:nvPr>
        </p:nvSpPr>
        <p:spPr>
          <a:xfrm>
            <a:off x="838200" y="517021"/>
            <a:ext cx="10515600" cy="984562"/>
          </a:xfrm>
        </p:spPr>
        <p:txBody>
          <a:bodyPr/>
          <a:lstStyle/>
          <a:p>
            <a:pPr algn="ctr"/>
            <a:r>
              <a:rPr lang="es-ES" dirty="0">
                <a:latin typeface="Times New Roman" panose="02020603050405020304" pitchFamily="18" charset="0"/>
                <a:cs typeface="Times New Roman" panose="02020603050405020304" pitchFamily="18" charset="0"/>
              </a:rPr>
              <a:t>EL FLUJO DE TRABAJO BÁSICO DE GIT</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CB6AD1BF-9C9D-4B4B-BE75-9BC962650E34}"/>
              </a:ext>
            </a:extLst>
          </p:cNvPr>
          <p:cNvSpPr>
            <a:spLocks noGrp="1"/>
          </p:cNvSpPr>
          <p:nvPr>
            <p:ph idx="1"/>
          </p:nvPr>
        </p:nvSpPr>
        <p:spPr/>
        <p:txBody>
          <a:bodyPr/>
          <a:lstStyle/>
          <a:p>
            <a:r>
              <a:rPr lang="es-CO" sz="1800" dirty="0">
                <a:effectLst/>
                <a:latin typeface="Times New Roman" panose="02020603050405020304" pitchFamily="18" charset="0"/>
                <a:ea typeface="Calibri" panose="020F0502020204030204" pitchFamily="34" charset="0"/>
                <a:cs typeface="Times New Roman" panose="02020603050405020304" pitchFamily="18" charset="0"/>
              </a:rPr>
              <a:t>Trabajar con el Sistema de Control de Versiones Git se ve algo así:</a:t>
            </a:r>
          </a:p>
          <a:p>
            <a:endParaRPr lang="es-CO" dirty="0"/>
          </a:p>
        </p:txBody>
      </p:sp>
      <p:pic>
        <p:nvPicPr>
          <p:cNvPr id="5" name="Imagen 4">
            <a:extLst>
              <a:ext uri="{FF2B5EF4-FFF2-40B4-BE49-F238E27FC236}">
                <a16:creationId xmlns:a16="http://schemas.microsoft.com/office/drawing/2014/main" id="{6ED75B29-CA87-43A1-9EC2-39F117773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82182"/>
            <a:ext cx="10639158" cy="3433880"/>
          </a:xfrm>
          <a:prstGeom prst="rect">
            <a:avLst/>
          </a:prstGeom>
        </p:spPr>
      </p:pic>
    </p:spTree>
    <p:extLst>
      <p:ext uri="{BB962C8B-B14F-4D97-AF65-F5344CB8AC3E}">
        <p14:creationId xmlns:p14="http://schemas.microsoft.com/office/powerpoint/2010/main" val="361592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17785-9A16-4F1A-9629-CD24574425A4}"/>
              </a:ext>
            </a:extLst>
          </p:cNvPr>
          <p:cNvSpPr>
            <a:spLocks noGrp="1"/>
          </p:cNvSpPr>
          <p:nvPr>
            <p:ph type="title"/>
          </p:nvPr>
        </p:nvSpPr>
        <p:spPr/>
        <p:txBody>
          <a:bodyPr/>
          <a:lstStyle/>
          <a:p>
            <a:r>
              <a:rPr lang="es-MX" dirty="0"/>
              <a:t>GIT BASH</a:t>
            </a:r>
            <a:endParaRPr lang="es-419" dirty="0"/>
          </a:p>
        </p:txBody>
      </p:sp>
      <p:sp>
        <p:nvSpPr>
          <p:cNvPr id="3" name="Marcador de contenido 2">
            <a:extLst>
              <a:ext uri="{FF2B5EF4-FFF2-40B4-BE49-F238E27FC236}">
                <a16:creationId xmlns:a16="http://schemas.microsoft.com/office/drawing/2014/main" id="{2D00644B-910E-45B7-9C04-0BE51090C8DF}"/>
              </a:ext>
            </a:extLst>
          </p:cNvPr>
          <p:cNvSpPr>
            <a:spLocks noGrp="1"/>
          </p:cNvSpPr>
          <p:nvPr>
            <p:ph idx="1"/>
          </p:nvPr>
        </p:nvSpPr>
        <p:spPr/>
        <p:txBody>
          <a:bodyPr/>
          <a:lstStyle/>
          <a:p>
            <a:r>
              <a:rPr lang="es-419" dirty="0"/>
              <a:t>Git Bash es una aplicación para entornos de Microsoft Windows que ofrece una capa de emulación para una experiencia de líneas de comandos de Git. Bash es el acrónimo en inglés de Bourne Again Shell. Una shell es una aplicación de terminal que se utiliza como interfaz con un sistema operativo mediante comandos escritos. Bash es una shell predeterminada popular en Linux y macOS. Git Bash es un paquete que instala Bash, algunas utilidades comunes de </a:t>
            </a:r>
            <a:r>
              <a:rPr lang="es-419" dirty="0" err="1"/>
              <a:t>bash</a:t>
            </a:r>
            <a:r>
              <a:rPr lang="es-419" dirty="0"/>
              <a:t> y Git en un sistema operativo Windows.</a:t>
            </a:r>
          </a:p>
        </p:txBody>
      </p:sp>
    </p:spTree>
    <p:extLst>
      <p:ext uri="{BB962C8B-B14F-4D97-AF65-F5344CB8AC3E}">
        <p14:creationId xmlns:p14="http://schemas.microsoft.com/office/powerpoint/2010/main" val="326028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A340B-4BBF-41CC-8A5D-9435B9182EA6}"/>
              </a:ext>
            </a:extLst>
          </p:cNvPr>
          <p:cNvSpPr>
            <a:spLocks noGrp="1"/>
          </p:cNvSpPr>
          <p:nvPr>
            <p:ph type="title"/>
          </p:nvPr>
        </p:nvSpPr>
        <p:spPr/>
        <p:txBody>
          <a:bodyPr/>
          <a:lstStyle/>
          <a:p>
            <a:r>
              <a:rPr lang="es-MX" dirty="0"/>
              <a:t>COMANDOS DE GIT</a:t>
            </a:r>
            <a:endParaRPr lang="es-419" dirty="0"/>
          </a:p>
        </p:txBody>
      </p:sp>
      <p:sp>
        <p:nvSpPr>
          <p:cNvPr id="3" name="Marcador de contenido 2">
            <a:extLst>
              <a:ext uri="{FF2B5EF4-FFF2-40B4-BE49-F238E27FC236}">
                <a16:creationId xmlns:a16="http://schemas.microsoft.com/office/drawing/2014/main" id="{949F0D04-B3EF-4F14-914E-3AA758ED045B}"/>
              </a:ext>
            </a:extLst>
          </p:cNvPr>
          <p:cNvSpPr>
            <a:spLocks noGrp="1"/>
          </p:cNvSpPr>
          <p:nvPr>
            <p:ph idx="1"/>
          </p:nvPr>
        </p:nvSpPr>
        <p:spPr/>
        <p:txBody>
          <a:bodyPr/>
          <a:lstStyle/>
          <a:p>
            <a:r>
              <a:rPr lang="es-MX" dirty="0"/>
              <a:t>Git clone: </a:t>
            </a:r>
            <a:r>
              <a:rPr lang="es-419" dirty="0"/>
              <a:t>es un comando para descargarte el código fuente existente desde un repositorio remoto como GitHub. </a:t>
            </a:r>
          </a:p>
          <a:p>
            <a:endParaRPr lang="es-419" dirty="0"/>
          </a:p>
          <a:p>
            <a:endParaRPr lang="es-419" dirty="0"/>
          </a:p>
        </p:txBody>
      </p:sp>
      <p:pic>
        <p:nvPicPr>
          <p:cNvPr id="5" name="Imagen 4">
            <a:extLst>
              <a:ext uri="{FF2B5EF4-FFF2-40B4-BE49-F238E27FC236}">
                <a16:creationId xmlns:a16="http://schemas.microsoft.com/office/drawing/2014/main" id="{51622B1D-21BC-480A-BAA4-AF016C587572}"/>
              </a:ext>
            </a:extLst>
          </p:cNvPr>
          <p:cNvPicPr>
            <a:picLocks noChangeAspect="1"/>
          </p:cNvPicPr>
          <p:nvPr/>
        </p:nvPicPr>
        <p:blipFill>
          <a:blip r:embed="rId2"/>
          <a:stretch>
            <a:fillRect/>
          </a:stretch>
        </p:blipFill>
        <p:spPr>
          <a:xfrm>
            <a:off x="558269" y="2600325"/>
            <a:ext cx="6266612" cy="3328987"/>
          </a:xfrm>
          <a:prstGeom prst="rect">
            <a:avLst/>
          </a:prstGeom>
        </p:spPr>
      </p:pic>
      <p:pic>
        <p:nvPicPr>
          <p:cNvPr id="7" name="Imagen 6">
            <a:extLst>
              <a:ext uri="{FF2B5EF4-FFF2-40B4-BE49-F238E27FC236}">
                <a16:creationId xmlns:a16="http://schemas.microsoft.com/office/drawing/2014/main" id="{69F74244-CA87-436A-A5EC-F5D6EE671736}"/>
              </a:ext>
            </a:extLst>
          </p:cNvPr>
          <p:cNvPicPr>
            <a:picLocks noChangeAspect="1"/>
          </p:cNvPicPr>
          <p:nvPr/>
        </p:nvPicPr>
        <p:blipFill>
          <a:blip r:embed="rId3"/>
          <a:stretch>
            <a:fillRect/>
          </a:stretch>
        </p:blipFill>
        <p:spPr>
          <a:xfrm>
            <a:off x="7081215" y="2845500"/>
            <a:ext cx="4733709" cy="2526599"/>
          </a:xfrm>
          <a:prstGeom prst="rect">
            <a:avLst/>
          </a:prstGeom>
        </p:spPr>
      </p:pic>
      <p:sp>
        <p:nvSpPr>
          <p:cNvPr id="8" name="Flecha: a la derecha 7">
            <a:extLst>
              <a:ext uri="{FF2B5EF4-FFF2-40B4-BE49-F238E27FC236}">
                <a16:creationId xmlns:a16="http://schemas.microsoft.com/office/drawing/2014/main" id="{2FB4C3F1-CAA2-4A94-A3C4-CEA94ECBCDF0}"/>
              </a:ext>
            </a:extLst>
          </p:cNvPr>
          <p:cNvSpPr/>
          <p:nvPr/>
        </p:nvSpPr>
        <p:spPr>
          <a:xfrm rot="16200000">
            <a:off x="4772025" y="4693444"/>
            <a:ext cx="185738" cy="185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32553682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4852</TotalTime>
  <Words>1048</Words>
  <Application>Microsoft Office PowerPoint</Application>
  <PresentationFormat>Panorámica</PresentationFormat>
  <Paragraphs>56</Paragraphs>
  <Slides>15</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Century Gothic</vt:lpstr>
      <vt:lpstr>Times New Roman</vt:lpstr>
      <vt:lpstr>Tema de Office</vt:lpstr>
      <vt:lpstr>Git y GitHub</vt:lpstr>
      <vt:lpstr>¿QUÉ ES GIT? </vt:lpstr>
      <vt:lpstr>¿QUÉ SIGNIFICA "DISTRIBUIDO"? </vt:lpstr>
      <vt:lpstr>¿QUÉ ES UN SISTEMA DE CONTROL DE VERSIONES? </vt:lpstr>
      <vt:lpstr> ESTADOS DE LOS ARCHIVOS EN GIT</vt:lpstr>
      <vt:lpstr>UBICACIÓN DE ARCHIVOS</vt:lpstr>
      <vt:lpstr>EL FLUJO DE TRABAJO BÁSICO DE GIT</vt:lpstr>
      <vt:lpstr>GIT BASH</vt:lpstr>
      <vt:lpstr>COMANDOS DE GIT</vt:lpstr>
      <vt:lpstr>COMANDOS DE GIT</vt:lpstr>
      <vt:lpstr>COMANDOS GIT</vt:lpstr>
      <vt:lpstr> QUÉ ES GITHUB</vt:lpstr>
      <vt:lpstr> QUÉ ES GITHUB</vt:lpstr>
      <vt:lpstr> CARACTERISTICAS DE GitHub</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Aramirezp</dc:creator>
  <cp:lastModifiedBy>yeimer ricardo villamizar granados</cp:lastModifiedBy>
  <cp:revision>1039</cp:revision>
  <cp:lastPrinted>2017-04-25T23:06:26Z</cp:lastPrinted>
  <dcterms:created xsi:type="dcterms:W3CDTF">2017-03-31T14:04:32Z</dcterms:created>
  <dcterms:modified xsi:type="dcterms:W3CDTF">2023-03-29T02:45:04Z</dcterms:modified>
</cp:coreProperties>
</file>