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5"/>
  </p:notesMasterIdLst>
  <p:sldIdLst>
    <p:sldId id="258" r:id="rId2"/>
    <p:sldId id="260" r:id="rId3"/>
    <p:sldId id="257" r:id="rId4"/>
    <p:sldId id="259" r:id="rId5"/>
    <p:sldId id="261" r:id="rId6"/>
    <p:sldId id="262" r:id="rId7"/>
    <p:sldId id="263" r:id="rId8"/>
    <p:sldId id="265" r:id="rId9"/>
    <p:sldId id="264"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5" autoAdjust="0"/>
    <p:restoredTop sz="94660"/>
  </p:normalViewPr>
  <p:slideViewPr>
    <p:cSldViewPr>
      <p:cViewPr varScale="1">
        <p:scale>
          <a:sx n="91" d="100"/>
          <a:sy n="91" d="100"/>
        </p:scale>
        <p:origin x="48"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_rels/data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0708DE40-C6A6-494E-9569-C4996F69FF00}"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E85E05A4-9880-4E2B-BF3A-6D6AEC3C9D81}">
      <dgm:prSet/>
      <dgm:spPr/>
      <dgm:t>
        <a:bodyPr/>
        <a:lstStyle/>
        <a:p>
          <a:r>
            <a:rPr lang="en-US"/>
            <a:t>How can you organize and summarize the data set to make it more comprehensible and meaningful? </a:t>
          </a:r>
        </a:p>
      </dgm:t>
    </dgm:pt>
    <dgm:pt modelId="{8765C60B-8B28-4DAB-AEF2-B056A52C698B}" type="parTrans" cxnId="{F4BC5752-5CD9-4608-8309-B264AAD1B07B}">
      <dgm:prSet/>
      <dgm:spPr/>
      <dgm:t>
        <a:bodyPr/>
        <a:lstStyle/>
        <a:p>
          <a:endParaRPr lang="en-US"/>
        </a:p>
      </dgm:t>
    </dgm:pt>
    <dgm:pt modelId="{2B5B4FDB-5F14-4058-A504-7B3FF85DD67C}" type="sibTrans" cxnId="{F4BC5752-5CD9-4608-8309-B264AAD1B07B}">
      <dgm:prSet/>
      <dgm:spPr/>
      <dgm:t>
        <a:bodyPr/>
        <a:lstStyle/>
        <a:p>
          <a:endParaRPr lang="en-US"/>
        </a:p>
      </dgm:t>
    </dgm:pt>
    <dgm:pt modelId="{C5B0D190-C809-41BB-8166-DA62B9CE31AB}">
      <dgm:prSet/>
      <dgm:spPr/>
      <dgm:t>
        <a:bodyPr/>
        <a:lstStyle/>
        <a:p>
          <a:r>
            <a:rPr lang="en-US"/>
            <a:t>These involve graphs and charts that rapidly convey a visual picture of the data, and numerical measures that describe certain features of the data. </a:t>
          </a:r>
        </a:p>
      </dgm:t>
    </dgm:pt>
    <dgm:pt modelId="{44E14C45-0B1D-47F5-8D9E-DCBCBC5BF524}" type="parTrans" cxnId="{C81FADD3-D97B-479B-9DCA-81F8CB7AF5F8}">
      <dgm:prSet/>
      <dgm:spPr/>
      <dgm:t>
        <a:bodyPr/>
        <a:lstStyle/>
        <a:p>
          <a:endParaRPr lang="en-US"/>
        </a:p>
      </dgm:t>
    </dgm:pt>
    <dgm:pt modelId="{FB8ED0DB-E867-48C5-A3EA-8AFC1C74E4D2}" type="sibTrans" cxnId="{C81FADD3-D97B-479B-9DCA-81F8CB7AF5F8}">
      <dgm:prSet/>
      <dgm:spPr/>
      <dgm:t>
        <a:bodyPr/>
        <a:lstStyle/>
        <a:p>
          <a:endParaRPr lang="en-US"/>
        </a:p>
      </dgm:t>
    </dgm:pt>
    <dgm:pt modelId="{83658B2C-73D0-4629-9A18-A7E626FF0B3B}">
      <dgm:prSet/>
      <dgm:spPr/>
      <dgm:t>
        <a:bodyPr/>
        <a:lstStyle/>
        <a:p>
          <a:r>
            <a:rPr lang="en-US"/>
            <a:t>Procedure to use depends on the type of data (quantitative or qualitative) that we want to describe</a:t>
          </a:r>
        </a:p>
      </dgm:t>
    </dgm:pt>
    <dgm:pt modelId="{38480BF1-CC0A-462B-BC02-ECEDC6747466}" type="parTrans" cxnId="{FD9B72E0-10B6-4AC7-BF87-89A0AC66C3C5}">
      <dgm:prSet/>
      <dgm:spPr/>
      <dgm:t>
        <a:bodyPr/>
        <a:lstStyle/>
        <a:p>
          <a:endParaRPr lang="en-US"/>
        </a:p>
      </dgm:t>
    </dgm:pt>
    <dgm:pt modelId="{8489E51F-765F-497F-B4B8-94ABF2C6598C}" type="sibTrans" cxnId="{FD9B72E0-10B6-4AC7-BF87-89A0AC66C3C5}">
      <dgm:prSet/>
      <dgm:spPr/>
      <dgm:t>
        <a:bodyPr/>
        <a:lstStyle/>
        <a:p>
          <a:endParaRPr lang="en-US"/>
        </a:p>
      </dgm:t>
    </dgm:pt>
    <dgm:pt modelId="{CF1BE359-03F5-4327-B032-007D1F20F9AC}" type="pres">
      <dgm:prSet presAssocID="{0708DE40-C6A6-494E-9569-C4996F69FF00}" presName="linear" presStyleCnt="0">
        <dgm:presLayoutVars>
          <dgm:animLvl val="lvl"/>
          <dgm:resizeHandles val="exact"/>
        </dgm:presLayoutVars>
      </dgm:prSet>
      <dgm:spPr/>
    </dgm:pt>
    <dgm:pt modelId="{D13740AE-41F3-4C8E-95EF-73F98DDF11D6}" type="pres">
      <dgm:prSet presAssocID="{E85E05A4-9880-4E2B-BF3A-6D6AEC3C9D81}" presName="parentText" presStyleLbl="node1" presStyleIdx="0" presStyleCnt="3">
        <dgm:presLayoutVars>
          <dgm:chMax val="0"/>
          <dgm:bulletEnabled val="1"/>
        </dgm:presLayoutVars>
      </dgm:prSet>
      <dgm:spPr/>
    </dgm:pt>
    <dgm:pt modelId="{199DCD58-8C96-4178-B594-DA5F0F14A9EB}" type="pres">
      <dgm:prSet presAssocID="{2B5B4FDB-5F14-4058-A504-7B3FF85DD67C}" presName="spacer" presStyleCnt="0"/>
      <dgm:spPr/>
    </dgm:pt>
    <dgm:pt modelId="{AB355DFC-52E7-4452-B04E-60AB2043FF0C}" type="pres">
      <dgm:prSet presAssocID="{C5B0D190-C809-41BB-8166-DA62B9CE31AB}" presName="parentText" presStyleLbl="node1" presStyleIdx="1" presStyleCnt="3">
        <dgm:presLayoutVars>
          <dgm:chMax val="0"/>
          <dgm:bulletEnabled val="1"/>
        </dgm:presLayoutVars>
      </dgm:prSet>
      <dgm:spPr/>
    </dgm:pt>
    <dgm:pt modelId="{895CDDB8-EB97-4CC3-BE9D-2F4D4254669E}" type="pres">
      <dgm:prSet presAssocID="{FB8ED0DB-E867-48C5-A3EA-8AFC1C74E4D2}" presName="spacer" presStyleCnt="0"/>
      <dgm:spPr/>
    </dgm:pt>
    <dgm:pt modelId="{DD4253C8-A7DA-4F68-AF7C-E92C707C5797}" type="pres">
      <dgm:prSet presAssocID="{83658B2C-73D0-4629-9A18-A7E626FF0B3B}" presName="parentText" presStyleLbl="node1" presStyleIdx="2" presStyleCnt="3">
        <dgm:presLayoutVars>
          <dgm:chMax val="0"/>
          <dgm:bulletEnabled val="1"/>
        </dgm:presLayoutVars>
      </dgm:prSet>
      <dgm:spPr/>
    </dgm:pt>
  </dgm:ptLst>
  <dgm:cxnLst>
    <dgm:cxn modelId="{1AF03B14-C620-4926-8AE0-1D805A160511}" type="presOf" srcId="{83658B2C-73D0-4629-9A18-A7E626FF0B3B}" destId="{DD4253C8-A7DA-4F68-AF7C-E92C707C5797}" srcOrd="0" destOrd="0" presId="urn:microsoft.com/office/officeart/2005/8/layout/vList2"/>
    <dgm:cxn modelId="{30CD1570-5142-4A8E-A545-D6A039EE473D}" type="presOf" srcId="{E85E05A4-9880-4E2B-BF3A-6D6AEC3C9D81}" destId="{D13740AE-41F3-4C8E-95EF-73F98DDF11D6}" srcOrd="0" destOrd="0" presId="urn:microsoft.com/office/officeart/2005/8/layout/vList2"/>
    <dgm:cxn modelId="{F4BC5752-5CD9-4608-8309-B264AAD1B07B}" srcId="{0708DE40-C6A6-494E-9569-C4996F69FF00}" destId="{E85E05A4-9880-4E2B-BF3A-6D6AEC3C9D81}" srcOrd="0" destOrd="0" parTransId="{8765C60B-8B28-4DAB-AEF2-B056A52C698B}" sibTransId="{2B5B4FDB-5F14-4058-A504-7B3FF85DD67C}"/>
    <dgm:cxn modelId="{C81FADD3-D97B-479B-9DCA-81F8CB7AF5F8}" srcId="{0708DE40-C6A6-494E-9569-C4996F69FF00}" destId="{C5B0D190-C809-41BB-8166-DA62B9CE31AB}" srcOrd="1" destOrd="0" parTransId="{44E14C45-0B1D-47F5-8D9E-DCBCBC5BF524}" sibTransId="{FB8ED0DB-E867-48C5-A3EA-8AFC1C74E4D2}"/>
    <dgm:cxn modelId="{28A433D6-598C-4CB8-B341-1BD2E6F21962}" type="presOf" srcId="{0708DE40-C6A6-494E-9569-C4996F69FF00}" destId="{CF1BE359-03F5-4327-B032-007D1F20F9AC}" srcOrd="0" destOrd="0" presId="urn:microsoft.com/office/officeart/2005/8/layout/vList2"/>
    <dgm:cxn modelId="{FD9B72E0-10B6-4AC7-BF87-89A0AC66C3C5}" srcId="{0708DE40-C6A6-494E-9569-C4996F69FF00}" destId="{83658B2C-73D0-4629-9A18-A7E626FF0B3B}" srcOrd="2" destOrd="0" parTransId="{38480BF1-CC0A-462B-BC02-ECEDC6747466}" sibTransId="{8489E51F-765F-497F-B4B8-94ABF2C6598C}"/>
    <dgm:cxn modelId="{73C223EA-88D4-443A-9691-881F77A4A22D}" type="presOf" srcId="{C5B0D190-C809-41BB-8166-DA62B9CE31AB}" destId="{AB355DFC-52E7-4452-B04E-60AB2043FF0C}" srcOrd="0" destOrd="0" presId="urn:microsoft.com/office/officeart/2005/8/layout/vList2"/>
    <dgm:cxn modelId="{45B78655-85E6-48F4-A230-E55FD25FDA09}" type="presParOf" srcId="{CF1BE359-03F5-4327-B032-007D1F20F9AC}" destId="{D13740AE-41F3-4C8E-95EF-73F98DDF11D6}" srcOrd="0" destOrd="0" presId="urn:microsoft.com/office/officeart/2005/8/layout/vList2"/>
    <dgm:cxn modelId="{0082D727-46E9-49B3-88E9-DC6CD0E28E6B}" type="presParOf" srcId="{CF1BE359-03F5-4327-B032-007D1F20F9AC}" destId="{199DCD58-8C96-4178-B594-DA5F0F14A9EB}" srcOrd="1" destOrd="0" presId="urn:microsoft.com/office/officeart/2005/8/layout/vList2"/>
    <dgm:cxn modelId="{B823EEF8-3256-4E6E-BBDD-FD2BDD2CAD9E}" type="presParOf" srcId="{CF1BE359-03F5-4327-B032-007D1F20F9AC}" destId="{AB355DFC-52E7-4452-B04E-60AB2043FF0C}" srcOrd="2" destOrd="0" presId="urn:microsoft.com/office/officeart/2005/8/layout/vList2"/>
    <dgm:cxn modelId="{1110CBC2-F77B-4EBC-9D8A-3B3F2688048F}" type="presParOf" srcId="{CF1BE359-03F5-4327-B032-007D1F20F9AC}" destId="{895CDDB8-EB97-4CC3-BE9D-2F4D4254669E}" srcOrd="3" destOrd="0" presId="urn:microsoft.com/office/officeart/2005/8/layout/vList2"/>
    <dgm:cxn modelId="{6605E221-7AC2-4301-AC96-8AD98489360E}" type="presParOf" srcId="{CF1BE359-03F5-4327-B032-007D1F20F9AC}" destId="{DD4253C8-A7DA-4F68-AF7C-E92C707C5797}"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B60E3DF-C347-413D-A0EB-C15FD57F3522}"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3C7ED3A8-8828-4037-9E38-766D2B03C370}">
      <dgm:prSet/>
      <dgm:spPr/>
      <dgm:t>
        <a:bodyPr/>
        <a:lstStyle/>
        <a:p>
          <a:r>
            <a:rPr lang="en-US"/>
            <a:t>When describing qualitative observations, we define the categories in such a way that each observation can fall in one and only one category (or class). </a:t>
          </a:r>
        </a:p>
      </dgm:t>
    </dgm:pt>
    <dgm:pt modelId="{A361E938-D822-4920-8210-080A28064778}" type="parTrans" cxnId="{5BEB1473-E032-4334-94DB-FD767B1BFD00}">
      <dgm:prSet/>
      <dgm:spPr/>
      <dgm:t>
        <a:bodyPr/>
        <a:lstStyle/>
        <a:p>
          <a:endParaRPr lang="en-US"/>
        </a:p>
      </dgm:t>
    </dgm:pt>
    <dgm:pt modelId="{8F4C6809-92C3-463B-9B62-10FE79C1F08E}" type="sibTrans" cxnId="{5BEB1473-E032-4334-94DB-FD767B1BFD00}">
      <dgm:prSet/>
      <dgm:spPr/>
      <dgm:t>
        <a:bodyPr/>
        <a:lstStyle/>
        <a:p>
          <a:endParaRPr lang="en-US"/>
        </a:p>
      </dgm:t>
    </dgm:pt>
    <dgm:pt modelId="{D40CE4D1-F172-4025-AB96-79F8C40299FD}">
      <dgm:prSet/>
      <dgm:spPr/>
      <dgm:t>
        <a:bodyPr/>
        <a:lstStyle/>
        <a:p>
          <a:r>
            <a:rPr lang="en-US"/>
            <a:t>The data set is then described numerically by giving the number of observations, or the proportion of the total number of observations, that fall in each of the categories.</a:t>
          </a:r>
        </a:p>
      </dgm:t>
    </dgm:pt>
    <dgm:pt modelId="{5EFF35D3-AC34-4FA1-9B28-9B700B27A089}" type="parTrans" cxnId="{D5B77F50-486F-48E7-B04E-B9CE0AE4FE36}">
      <dgm:prSet/>
      <dgm:spPr/>
      <dgm:t>
        <a:bodyPr/>
        <a:lstStyle/>
        <a:p>
          <a:endParaRPr lang="en-US"/>
        </a:p>
      </dgm:t>
    </dgm:pt>
    <dgm:pt modelId="{62A78A16-E6DD-4660-9E99-0465E2FEDE26}" type="sibTrans" cxnId="{D5B77F50-486F-48E7-B04E-B9CE0AE4FE36}">
      <dgm:prSet/>
      <dgm:spPr/>
      <dgm:t>
        <a:bodyPr/>
        <a:lstStyle/>
        <a:p>
          <a:endParaRPr lang="en-US"/>
        </a:p>
      </dgm:t>
    </dgm:pt>
    <dgm:pt modelId="{D571F17B-CBEF-49A7-A3ED-5C0187DEC8F0}" type="pres">
      <dgm:prSet presAssocID="{9B60E3DF-C347-413D-A0EB-C15FD57F3522}" presName="hierChild1" presStyleCnt="0">
        <dgm:presLayoutVars>
          <dgm:chPref val="1"/>
          <dgm:dir/>
          <dgm:animOne val="branch"/>
          <dgm:animLvl val="lvl"/>
          <dgm:resizeHandles/>
        </dgm:presLayoutVars>
      </dgm:prSet>
      <dgm:spPr/>
    </dgm:pt>
    <dgm:pt modelId="{C1F699CD-0531-4FDA-8F38-1A4ACB9D837E}" type="pres">
      <dgm:prSet presAssocID="{3C7ED3A8-8828-4037-9E38-766D2B03C370}" presName="hierRoot1" presStyleCnt="0"/>
      <dgm:spPr/>
    </dgm:pt>
    <dgm:pt modelId="{1602EB1D-803C-438F-8D1E-9AC945AC9DDF}" type="pres">
      <dgm:prSet presAssocID="{3C7ED3A8-8828-4037-9E38-766D2B03C370}" presName="composite" presStyleCnt="0"/>
      <dgm:spPr/>
    </dgm:pt>
    <dgm:pt modelId="{DAF3A22D-9452-45CA-B26A-D3CEB9DA7E83}" type="pres">
      <dgm:prSet presAssocID="{3C7ED3A8-8828-4037-9E38-766D2B03C370}" presName="background" presStyleLbl="node0" presStyleIdx="0" presStyleCnt="2"/>
      <dgm:spPr/>
    </dgm:pt>
    <dgm:pt modelId="{BA5F44BD-2480-44A2-8189-1A8A0199C10B}" type="pres">
      <dgm:prSet presAssocID="{3C7ED3A8-8828-4037-9E38-766D2B03C370}" presName="text" presStyleLbl="fgAcc0" presStyleIdx="0" presStyleCnt="2">
        <dgm:presLayoutVars>
          <dgm:chPref val="3"/>
        </dgm:presLayoutVars>
      </dgm:prSet>
      <dgm:spPr/>
    </dgm:pt>
    <dgm:pt modelId="{F143F5F9-CC51-40B2-991E-18878B67DFD5}" type="pres">
      <dgm:prSet presAssocID="{3C7ED3A8-8828-4037-9E38-766D2B03C370}" presName="hierChild2" presStyleCnt="0"/>
      <dgm:spPr/>
    </dgm:pt>
    <dgm:pt modelId="{E77CFC52-7B38-4803-B6D5-85F111D28807}" type="pres">
      <dgm:prSet presAssocID="{D40CE4D1-F172-4025-AB96-79F8C40299FD}" presName="hierRoot1" presStyleCnt="0"/>
      <dgm:spPr/>
    </dgm:pt>
    <dgm:pt modelId="{EB41B35A-7A54-4ADC-9A8F-557080F7B51A}" type="pres">
      <dgm:prSet presAssocID="{D40CE4D1-F172-4025-AB96-79F8C40299FD}" presName="composite" presStyleCnt="0"/>
      <dgm:spPr/>
    </dgm:pt>
    <dgm:pt modelId="{15583827-36AE-4D77-8B92-901F5FFFF06C}" type="pres">
      <dgm:prSet presAssocID="{D40CE4D1-F172-4025-AB96-79F8C40299FD}" presName="background" presStyleLbl="node0" presStyleIdx="1" presStyleCnt="2"/>
      <dgm:spPr/>
    </dgm:pt>
    <dgm:pt modelId="{768BC55B-C25B-45A7-9DD7-5B47CCBDD238}" type="pres">
      <dgm:prSet presAssocID="{D40CE4D1-F172-4025-AB96-79F8C40299FD}" presName="text" presStyleLbl="fgAcc0" presStyleIdx="1" presStyleCnt="2">
        <dgm:presLayoutVars>
          <dgm:chPref val="3"/>
        </dgm:presLayoutVars>
      </dgm:prSet>
      <dgm:spPr/>
    </dgm:pt>
    <dgm:pt modelId="{9885B908-E68D-4054-B156-CD9937A11698}" type="pres">
      <dgm:prSet presAssocID="{D40CE4D1-F172-4025-AB96-79F8C40299FD}" presName="hierChild2" presStyleCnt="0"/>
      <dgm:spPr/>
    </dgm:pt>
  </dgm:ptLst>
  <dgm:cxnLst>
    <dgm:cxn modelId="{0EE9D236-F6E5-4371-BD5D-39CAD978203E}" type="presOf" srcId="{9B60E3DF-C347-413D-A0EB-C15FD57F3522}" destId="{D571F17B-CBEF-49A7-A3ED-5C0187DEC8F0}" srcOrd="0" destOrd="0" presId="urn:microsoft.com/office/officeart/2005/8/layout/hierarchy1"/>
    <dgm:cxn modelId="{D5B77F50-486F-48E7-B04E-B9CE0AE4FE36}" srcId="{9B60E3DF-C347-413D-A0EB-C15FD57F3522}" destId="{D40CE4D1-F172-4025-AB96-79F8C40299FD}" srcOrd="1" destOrd="0" parTransId="{5EFF35D3-AC34-4FA1-9B28-9B700B27A089}" sibTransId="{62A78A16-E6DD-4660-9E99-0465E2FEDE26}"/>
    <dgm:cxn modelId="{5BEB1473-E032-4334-94DB-FD767B1BFD00}" srcId="{9B60E3DF-C347-413D-A0EB-C15FD57F3522}" destId="{3C7ED3A8-8828-4037-9E38-766D2B03C370}" srcOrd="0" destOrd="0" parTransId="{A361E938-D822-4920-8210-080A28064778}" sibTransId="{8F4C6809-92C3-463B-9B62-10FE79C1F08E}"/>
    <dgm:cxn modelId="{5CE26A76-CB9B-44CC-8D7A-B3A470D86CA2}" type="presOf" srcId="{3C7ED3A8-8828-4037-9E38-766D2B03C370}" destId="{BA5F44BD-2480-44A2-8189-1A8A0199C10B}" srcOrd="0" destOrd="0" presId="urn:microsoft.com/office/officeart/2005/8/layout/hierarchy1"/>
    <dgm:cxn modelId="{9B85B37F-12E5-4957-8249-278D5496C3B3}" type="presOf" srcId="{D40CE4D1-F172-4025-AB96-79F8C40299FD}" destId="{768BC55B-C25B-45A7-9DD7-5B47CCBDD238}" srcOrd="0" destOrd="0" presId="urn:microsoft.com/office/officeart/2005/8/layout/hierarchy1"/>
    <dgm:cxn modelId="{AA02CD6B-E6DC-46EB-A64D-1B8E21F5AF0F}" type="presParOf" srcId="{D571F17B-CBEF-49A7-A3ED-5C0187DEC8F0}" destId="{C1F699CD-0531-4FDA-8F38-1A4ACB9D837E}" srcOrd="0" destOrd="0" presId="urn:microsoft.com/office/officeart/2005/8/layout/hierarchy1"/>
    <dgm:cxn modelId="{227231B6-A9A3-4BDA-A82F-13315B7C52D9}" type="presParOf" srcId="{C1F699CD-0531-4FDA-8F38-1A4ACB9D837E}" destId="{1602EB1D-803C-438F-8D1E-9AC945AC9DDF}" srcOrd="0" destOrd="0" presId="urn:microsoft.com/office/officeart/2005/8/layout/hierarchy1"/>
    <dgm:cxn modelId="{EDD3D185-3719-4ABC-A80A-9FEF75134F97}" type="presParOf" srcId="{1602EB1D-803C-438F-8D1E-9AC945AC9DDF}" destId="{DAF3A22D-9452-45CA-B26A-D3CEB9DA7E83}" srcOrd="0" destOrd="0" presId="urn:microsoft.com/office/officeart/2005/8/layout/hierarchy1"/>
    <dgm:cxn modelId="{4AA8DBEB-D3AC-4D89-97EE-A3AC4EDB91D9}" type="presParOf" srcId="{1602EB1D-803C-438F-8D1E-9AC945AC9DDF}" destId="{BA5F44BD-2480-44A2-8189-1A8A0199C10B}" srcOrd="1" destOrd="0" presId="urn:microsoft.com/office/officeart/2005/8/layout/hierarchy1"/>
    <dgm:cxn modelId="{FF81F658-8568-46E6-8C61-C23C772B609B}" type="presParOf" srcId="{C1F699CD-0531-4FDA-8F38-1A4ACB9D837E}" destId="{F143F5F9-CC51-40B2-991E-18878B67DFD5}" srcOrd="1" destOrd="0" presId="urn:microsoft.com/office/officeart/2005/8/layout/hierarchy1"/>
    <dgm:cxn modelId="{F59D9D6E-AD03-4CA3-B68B-442AA2B22057}" type="presParOf" srcId="{D571F17B-CBEF-49A7-A3ED-5C0187DEC8F0}" destId="{E77CFC52-7B38-4803-B6D5-85F111D28807}" srcOrd="1" destOrd="0" presId="urn:microsoft.com/office/officeart/2005/8/layout/hierarchy1"/>
    <dgm:cxn modelId="{3E158DAA-9B8A-485C-BEAA-22275265EE40}" type="presParOf" srcId="{E77CFC52-7B38-4803-B6D5-85F111D28807}" destId="{EB41B35A-7A54-4ADC-9A8F-557080F7B51A}" srcOrd="0" destOrd="0" presId="urn:microsoft.com/office/officeart/2005/8/layout/hierarchy1"/>
    <dgm:cxn modelId="{28AFD84C-AD68-491B-BEE4-EF5277CB2DD6}" type="presParOf" srcId="{EB41B35A-7A54-4ADC-9A8F-557080F7B51A}" destId="{15583827-36AE-4D77-8B92-901F5FFFF06C}" srcOrd="0" destOrd="0" presId="urn:microsoft.com/office/officeart/2005/8/layout/hierarchy1"/>
    <dgm:cxn modelId="{E2BDC1FA-3D8C-4B39-94E0-BD59BC220FAD}" type="presParOf" srcId="{EB41B35A-7A54-4ADC-9A8F-557080F7B51A}" destId="{768BC55B-C25B-45A7-9DD7-5B47CCBDD238}" srcOrd="1" destOrd="0" presId="urn:microsoft.com/office/officeart/2005/8/layout/hierarchy1"/>
    <dgm:cxn modelId="{B40A546E-D060-4DB9-900D-135E5AB7FB32}" type="presParOf" srcId="{E77CFC52-7B38-4803-B6D5-85F111D28807}" destId="{9885B908-E68D-4054-B156-CD9937A11698}"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AA47D0F-FC1D-421E-9F89-BD89E5C2D698}"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8EE05B5-F3E5-4D90-8308-7891D08F3705}">
      <dgm:prSet/>
      <dgm:spPr/>
      <dgm:t>
        <a:bodyPr/>
        <a:lstStyle/>
        <a:p>
          <a:r>
            <a:rPr lang="en-US"/>
            <a:t>Most statistical software packages can be used to generate histograms, stem-and-leaf displays, and dot plots. </a:t>
          </a:r>
        </a:p>
      </dgm:t>
    </dgm:pt>
    <dgm:pt modelId="{485C2BFF-559F-45D9-9C00-0EF267DF4A84}" type="parTrans" cxnId="{3C02FD25-D555-49EA-B88A-E7C76EB5441D}">
      <dgm:prSet/>
      <dgm:spPr/>
      <dgm:t>
        <a:bodyPr/>
        <a:lstStyle/>
        <a:p>
          <a:endParaRPr lang="en-US"/>
        </a:p>
      </dgm:t>
    </dgm:pt>
    <dgm:pt modelId="{E567E6A0-5986-429D-8064-24D7F1DEAF23}" type="sibTrans" cxnId="{3C02FD25-D555-49EA-B88A-E7C76EB5441D}">
      <dgm:prSet/>
      <dgm:spPr/>
      <dgm:t>
        <a:bodyPr/>
        <a:lstStyle/>
        <a:p>
          <a:endParaRPr lang="en-US"/>
        </a:p>
      </dgm:t>
    </dgm:pt>
    <dgm:pt modelId="{407E76B0-1809-423F-A56D-13A2896A0A74}">
      <dgm:prSet/>
      <dgm:spPr/>
      <dgm:t>
        <a:bodyPr/>
        <a:lstStyle/>
        <a:p>
          <a:r>
            <a:rPr lang="en-US"/>
            <a:t>You'll find that histograms are generally more useful for very large data sets, while stem-and-leaf displays and dot plots provide useful detail for smaller data sets.</a:t>
          </a:r>
        </a:p>
      </dgm:t>
    </dgm:pt>
    <dgm:pt modelId="{F92300DA-AB52-4FA1-B032-01D845749A05}" type="parTrans" cxnId="{81DEC2A0-C088-4F58-8816-F182196C1F5F}">
      <dgm:prSet/>
      <dgm:spPr/>
      <dgm:t>
        <a:bodyPr/>
        <a:lstStyle/>
        <a:p>
          <a:endParaRPr lang="en-US"/>
        </a:p>
      </dgm:t>
    </dgm:pt>
    <dgm:pt modelId="{81C9E045-45F6-49B6-BF88-DF4218D88C05}" type="sibTrans" cxnId="{81DEC2A0-C088-4F58-8816-F182196C1F5F}">
      <dgm:prSet/>
      <dgm:spPr/>
      <dgm:t>
        <a:bodyPr/>
        <a:lstStyle/>
        <a:p>
          <a:endParaRPr lang="en-US"/>
        </a:p>
      </dgm:t>
    </dgm:pt>
    <dgm:pt modelId="{C22896FE-59F6-428D-8FE8-2C1434576FD8}" type="pres">
      <dgm:prSet presAssocID="{2AA47D0F-FC1D-421E-9F89-BD89E5C2D698}" presName="root" presStyleCnt="0">
        <dgm:presLayoutVars>
          <dgm:dir/>
          <dgm:resizeHandles val="exact"/>
        </dgm:presLayoutVars>
      </dgm:prSet>
      <dgm:spPr/>
    </dgm:pt>
    <dgm:pt modelId="{FD17EF17-F1C7-4CE0-BA98-113CA283D00C}" type="pres">
      <dgm:prSet presAssocID="{E8EE05B5-F3E5-4D90-8308-7891D08F3705}" presName="compNode" presStyleCnt="0"/>
      <dgm:spPr/>
    </dgm:pt>
    <dgm:pt modelId="{A11E0F44-B51D-4ED9-A572-E279B3A18A7A}" type="pres">
      <dgm:prSet presAssocID="{E8EE05B5-F3E5-4D90-8308-7891D08F3705}" presName="bgRect" presStyleLbl="bgShp" presStyleIdx="0" presStyleCnt="2"/>
      <dgm:spPr/>
    </dgm:pt>
    <dgm:pt modelId="{6550CA2E-6016-44FE-86A7-9BEBAA32A4CB}" type="pres">
      <dgm:prSet presAssocID="{E8EE05B5-F3E5-4D90-8308-7891D08F370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esentation with Pie Chart"/>
        </a:ext>
      </dgm:extLst>
    </dgm:pt>
    <dgm:pt modelId="{630AB244-F8C2-4BE0-AD17-DC4855923915}" type="pres">
      <dgm:prSet presAssocID="{E8EE05B5-F3E5-4D90-8308-7891D08F3705}" presName="spaceRect" presStyleCnt="0"/>
      <dgm:spPr/>
    </dgm:pt>
    <dgm:pt modelId="{81707E3E-C870-4224-B520-99161F1E52BD}" type="pres">
      <dgm:prSet presAssocID="{E8EE05B5-F3E5-4D90-8308-7891D08F3705}" presName="parTx" presStyleLbl="revTx" presStyleIdx="0" presStyleCnt="2">
        <dgm:presLayoutVars>
          <dgm:chMax val="0"/>
          <dgm:chPref val="0"/>
        </dgm:presLayoutVars>
      </dgm:prSet>
      <dgm:spPr/>
    </dgm:pt>
    <dgm:pt modelId="{35D43774-37C1-4692-8E5C-99B7826FEB63}" type="pres">
      <dgm:prSet presAssocID="{E567E6A0-5986-429D-8064-24D7F1DEAF23}" presName="sibTrans" presStyleCnt="0"/>
      <dgm:spPr/>
    </dgm:pt>
    <dgm:pt modelId="{BDE94199-44CA-4B70-BF7C-E08551FFDEA5}" type="pres">
      <dgm:prSet presAssocID="{407E76B0-1809-423F-A56D-13A2896A0A74}" presName="compNode" presStyleCnt="0"/>
      <dgm:spPr/>
    </dgm:pt>
    <dgm:pt modelId="{C5D2C042-3C18-4728-83C7-9148DD12A96A}" type="pres">
      <dgm:prSet presAssocID="{407E76B0-1809-423F-A56D-13A2896A0A74}" presName="bgRect" presStyleLbl="bgShp" presStyleIdx="1" presStyleCnt="2"/>
      <dgm:spPr/>
    </dgm:pt>
    <dgm:pt modelId="{000CAE28-205D-40E1-954F-63CE7048476B}" type="pres">
      <dgm:prSet presAssocID="{407E76B0-1809-423F-A56D-13A2896A0A7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ie chart"/>
        </a:ext>
      </dgm:extLst>
    </dgm:pt>
    <dgm:pt modelId="{9DE89B28-DDA9-4961-B286-48A2B189EE43}" type="pres">
      <dgm:prSet presAssocID="{407E76B0-1809-423F-A56D-13A2896A0A74}" presName="spaceRect" presStyleCnt="0"/>
      <dgm:spPr/>
    </dgm:pt>
    <dgm:pt modelId="{E24DE3B0-F53D-4B3F-B949-5B4E917EB390}" type="pres">
      <dgm:prSet presAssocID="{407E76B0-1809-423F-A56D-13A2896A0A74}" presName="parTx" presStyleLbl="revTx" presStyleIdx="1" presStyleCnt="2">
        <dgm:presLayoutVars>
          <dgm:chMax val="0"/>
          <dgm:chPref val="0"/>
        </dgm:presLayoutVars>
      </dgm:prSet>
      <dgm:spPr/>
    </dgm:pt>
  </dgm:ptLst>
  <dgm:cxnLst>
    <dgm:cxn modelId="{3C02FD25-D555-49EA-B88A-E7C76EB5441D}" srcId="{2AA47D0F-FC1D-421E-9F89-BD89E5C2D698}" destId="{E8EE05B5-F3E5-4D90-8308-7891D08F3705}" srcOrd="0" destOrd="0" parTransId="{485C2BFF-559F-45D9-9C00-0EF267DF4A84}" sibTransId="{E567E6A0-5986-429D-8064-24D7F1DEAF23}"/>
    <dgm:cxn modelId="{C0CD9A73-E202-4E47-BC40-E7114ACA65E8}" type="presOf" srcId="{E8EE05B5-F3E5-4D90-8308-7891D08F3705}" destId="{81707E3E-C870-4224-B520-99161F1E52BD}" srcOrd="0" destOrd="0" presId="urn:microsoft.com/office/officeart/2018/2/layout/IconVerticalSolidList"/>
    <dgm:cxn modelId="{99B78796-DAE8-4065-9BFC-9EDDA484985C}" type="presOf" srcId="{2AA47D0F-FC1D-421E-9F89-BD89E5C2D698}" destId="{C22896FE-59F6-428D-8FE8-2C1434576FD8}" srcOrd="0" destOrd="0" presId="urn:microsoft.com/office/officeart/2018/2/layout/IconVerticalSolidList"/>
    <dgm:cxn modelId="{81DEC2A0-C088-4F58-8816-F182196C1F5F}" srcId="{2AA47D0F-FC1D-421E-9F89-BD89E5C2D698}" destId="{407E76B0-1809-423F-A56D-13A2896A0A74}" srcOrd="1" destOrd="0" parTransId="{F92300DA-AB52-4FA1-B032-01D845749A05}" sibTransId="{81C9E045-45F6-49B6-BF88-DF4218D88C05}"/>
    <dgm:cxn modelId="{7B270AD5-F931-43F5-AE37-8DF6485AE6CB}" type="presOf" srcId="{407E76B0-1809-423F-A56D-13A2896A0A74}" destId="{E24DE3B0-F53D-4B3F-B949-5B4E917EB390}" srcOrd="0" destOrd="0" presId="urn:microsoft.com/office/officeart/2018/2/layout/IconVerticalSolidList"/>
    <dgm:cxn modelId="{D313F0A1-D33B-4FE3-9611-23B0B7514EA6}" type="presParOf" srcId="{C22896FE-59F6-428D-8FE8-2C1434576FD8}" destId="{FD17EF17-F1C7-4CE0-BA98-113CA283D00C}" srcOrd="0" destOrd="0" presId="urn:microsoft.com/office/officeart/2018/2/layout/IconVerticalSolidList"/>
    <dgm:cxn modelId="{460162F2-174B-40E3-8201-23A864DB7035}" type="presParOf" srcId="{FD17EF17-F1C7-4CE0-BA98-113CA283D00C}" destId="{A11E0F44-B51D-4ED9-A572-E279B3A18A7A}" srcOrd="0" destOrd="0" presId="urn:microsoft.com/office/officeart/2018/2/layout/IconVerticalSolidList"/>
    <dgm:cxn modelId="{84C0CF26-0D50-4158-B1BA-D720A3DE2C4A}" type="presParOf" srcId="{FD17EF17-F1C7-4CE0-BA98-113CA283D00C}" destId="{6550CA2E-6016-44FE-86A7-9BEBAA32A4CB}" srcOrd="1" destOrd="0" presId="urn:microsoft.com/office/officeart/2018/2/layout/IconVerticalSolidList"/>
    <dgm:cxn modelId="{6B9B5AFA-1007-40E8-9B79-2C93305F8529}" type="presParOf" srcId="{FD17EF17-F1C7-4CE0-BA98-113CA283D00C}" destId="{630AB244-F8C2-4BE0-AD17-DC4855923915}" srcOrd="2" destOrd="0" presId="urn:microsoft.com/office/officeart/2018/2/layout/IconVerticalSolidList"/>
    <dgm:cxn modelId="{49020050-0CFC-4B9A-A103-B4131A3353CF}" type="presParOf" srcId="{FD17EF17-F1C7-4CE0-BA98-113CA283D00C}" destId="{81707E3E-C870-4224-B520-99161F1E52BD}" srcOrd="3" destOrd="0" presId="urn:microsoft.com/office/officeart/2018/2/layout/IconVerticalSolidList"/>
    <dgm:cxn modelId="{28255DBB-36C2-417A-868B-9A627BD990D4}" type="presParOf" srcId="{C22896FE-59F6-428D-8FE8-2C1434576FD8}" destId="{35D43774-37C1-4692-8E5C-99B7826FEB63}" srcOrd="1" destOrd="0" presId="urn:microsoft.com/office/officeart/2018/2/layout/IconVerticalSolidList"/>
    <dgm:cxn modelId="{48BC19D3-85D2-467B-901E-BCE4FCAA4C2A}" type="presParOf" srcId="{C22896FE-59F6-428D-8FE8-2C1434576FD8}" destId="{BDE94199-44CA-4B70-BF7C-E08551FFDEA5}" srcOrd="2" destOrd="0" presId="urn:microsoft.com/office/officeart/2018/2/layout/IconVerticalSolidList"/>
    <dgm:cxn modelId="{D3B14833-C838-40CF-BFD4-430136536FE6}" type="presParOf" srcId="{BDE94199-44CA-4B70-BF7C-E08551FFDEA5}" destId="{C5D2C042-3C18-4728-83C7-9148DD12A96A}" srcOrd="0" destOrd="0" presId="urn:microsoft.com/office/officeart/2018/2/layout/IconVerticalSolidList"/>
    <dgm:cxn modelId="{A77ABE20-6E02-4572-B30F-D8F7F25CE382}" type="presParOf" srcId="{BDE94199-44CA-4B70-BF7C-E08551FFDEA5}" destId="{000CAE28-205D-40E1-954F-63CE7048476B}" srcOrd="1" destOrd="0" presId="urn:microsoft.com/office/officeart/2018/2/layout/IconVerticalSolidList"/>
    <dgm:cxn modelId="{6919AA83-F9F7-4461-88F4-03A2BF3E9DAA}" type="presParOf" srcId="{BDE94199-44CA-4B70-BF7C-E08551FFDEA5}" destId="{9DE89B28-DDA9-4961-B286-48A2B189EE43}" srcOrd="2" destOrd="0" presId="urn:microsoft.com/office/officeart/2018/2/layout/IconVerticalSolidList"/>
    <dgm:cxn modelId="{AB51FB1A-1405-4160-B9C4-05210723B4E6}" type="presParOf" srcId="{BDE94199-44CA-4B70-BF7C-E08551FFDEA5}" destId="{E24DE3B0-F53D-4B3F-B949-5B4E917EB39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3740AE-41F3-4C8E-95EF-73F98DDF11D6}">
      <dsp:nvSpPr>
        <dsp:cNvPr id="0" name=""/>
        <dsp:cNvSpPr/>
      </dsp:nvSpPr>
      <dsp:spPr>
        <a:xfrm>
          <a:off x="0" y="147033"/>
          <a:ext cx="4699509" cy="1492920"/>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How can you organize and summarize the data set to make it more comprehensible and meaningful? </a:t>
          </a:r>
        </a:p>
      </dsp:txBody>
      <dsp:txXfrm>
        <a:off x="72878" y="219911"/>
        <a:ext cx="4553753" cy="1347164"/>
      </dsp:txXfrm>
    </dsp:sp>
    <dsp:sp modelId="{AB355DFC-52E7-4452-B04E-60AB2043FF0C}">
      <dsp:nvSpPr>
        <dsp:cNvPr id="0" name=""/>
        <dsp:cNvSpPr/>
      </dsp:nvSpPr>
      <dsp:spPr>
        <a:xfrm>
          <a:off x="0" y="1703313"/>
          <a:ext cx="4699509" cy="1492920"/>
        </a:xfrm>
        <a:prstGeom prst="roundRect">
          <a:avLst/>
        </a:prstGeom>
        <a:gradFill rotWithShape="0">
          <a:gsLst>
            <a:gs pos="0">
              <a:schemeClr val="accent2">
                <a:hueOff val="-355029"/>
                <a:satOff val="-2934"/>
                <a:lumOff val="-6274"/>
                <a:alphaOff val="0"/>
                <a:tint val="96000"/>
                <a:lumMod val="104000"/>
              </a:schemeClr>
            </a:gs>
            <a:gs pos="100000">
              <a:schemeClr val="accent2">
                <a:hueOff val="-355029"/>
                <a:satOff val="-2934"/>
                <a:lumOff val="-6274"/>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These involve graphs and charts that rapidly convey a visual picture of the data, and numerical measures that describe certain features of the data. </a:t>
          </a:r>
        </a:p>
      </dsp:txBody>
      <dsp:txXfrm>
        <a:off x="72878" y="1776191"/>
        <a:ext cx="4553753" cy="1347164"/>
      </dsp:txXfrm>
    </dsp:sp>
    <dsp:sp modelId="{DD4253C8-A7DA-4F68-AF7C-E92C707C5797}">
      <dsp:nvSpPr>
        <dsp:cNvPr id="0" name=""/>
        <dsp:cNvSpPr/>
      </dsp:nvSpPr>
      <dsp:spPr>
        <a:xfrm>
          <a:off x="0" y="3259593"/>
          <a:ext cx="4699509" cy="1492920"/>
        </a:xfrm>
        <a:prstGeom prst="roundRect">
          <a:avLst/>
        </a:prstGeom>
        <a:gradFill rotWithShape="0">
          <a:gsLst>
            <a:gs pos="0">
              <a:schemeClr val="accent2">
                <a:hueOff val="-710059"/>
                <a:satOff val="-5868"/>
                <a:lumOff val="-12549"/>
                <a:alphaOff val="0"/>
                <a:tint val="96000"/>
                <a:lumMod val="104000"/>
              </a:schemeClr>
            </a:gs>
            <a:gs pos="100000">
              <a:schemeClr val="accent2">
                <a:hueOff val="-710059"/>
                <a:satOff val="-5868"/>
                <a:lumOff val="-12549"/>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Procedure to use depends on the type of data (quantitative or qualitative) that we want to describe</a:t>
          </a:r>
        </a:p>
      </dsp:txBody>
      <dsp:txXfrm>
        <a:off x="72878" y="3332471"/>
        <a:ext cx="4553753" cy="13471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F3A22D-9452-45CA-B26A-D3CEB9DA7E83}">
      <dsp:nvSpPr>
        <dsp:cNvPr id="0" name=""/>
        <dsp:cNvSpPr/>
      </dsp:nvSpPr>
      <dsp:spPr>
        <a:xfrm>
          <a:off x="947" y="797647"/>
          <a:ext cx="3327154" cy="2112743"/>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BA5F44BD-2480-44A2-8189-1A8A0199C10B}">
      <dsp:nvSpPr>
        <dsp:cNvPr id="0" name=""/>
        <dsp:cNvSpPr/>
      </dsp:nvSpPr>
      <dsp:spPr>
        <a:xfrm>
          <a:off x="370631" y="1148846"/>
          <a:ext cx="3327154" cy="2112743"/>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When describing qualitative observations, we define the categories in such a way that each observation can fall in one and only one category (or class). </a:t>
          </a:r>
        </a:p>
      </dsp:txBody>
      <dsp:txXfrm>
        <a:off x="432511" y="1210726"/>
        <a:ext cx="3203394" cy="1988983"/>
      </dsp:txXfrm>
    </dsp:sp>
    <dsp:sp modelId="{15583827-36AE-4D77-8B92-901F5FFFF06C}">
      <dsp:nvSpPr>
        <dsp:cNvPr id="0" name=""/>
        <dsp:cNvSpPr/>
      </dsp:nvSpPr>
      <dsp:spPr>
        <a:xfrm>
          <a:off x="4067469" y="797647"/>
          <a:ext cx="3327154" cy="2112743"/>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768BC55B-C25B-45A7-9DD7-5B47CCBDD238}">
      <dsp:nvSpPr>
        <dsp:cNvPr id="0" name=""/>
        <dsp:cNvSpPr/>
      </dsp:nvSpPr>
      <dsp:spPr>
        <a:xfrm>
          <a:off x="4437153" y="1148846"/>
          <a:ext cx="3327154" cy="2112743"/>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The data set is then described numerically by giving the number of observations, or the proportion of the total number of observations, that fall in each of the categories.</a:t>
          </a:r>
        </a:p>
      </dsp:txBody>
      <dsp:txXfrm>
        <a:off x="4499033" y="1210726"/>
        <a:ext cx="3203394" cy="198898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1E0F44-B51D-4ED9-A572-E279B3A18A7A}">
      <dsp:nvSpPr>
        <dsp:cNvPr id="0" name=""/>
        <dsp:cNvSpPr/>
      </dsp:nvSpPr>
      <dsp:spPr>
        <a:xfrm>
          <a:off x="0" y="659626"/>
          <a:ext cx="7765256" cy="121777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50CA2E-6016-44FE-86A7-9BEBAA32A4CB}">
      <dsp:nvSpPr>
        <dsp:cNvPr id="0" name=""/>
        <dsp:cNvSpPr/>
      </dsp:nvSpPr>
      <dsp:spPr>
        <a:xfrm>
          <a:off x="368375" y="933624"/>
          <a:ext cx="669774" cy="66977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1707E3E-C870-4224-B520-99161F1E52BD}">
      <dsp:nvSpPr>
        <dsp:cNvPr id="0" name=""/>
        <dsp:cNvSpPr/>
      </dsp:nvSpPr>
      <dsp:spPr>
        <a:xfrm>
          <a:off x="1406525" y="659626"/>
          <a:ext cx="6358730" cy="12177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881" tIns="128881" rIns="128881" bIns="128881" numCol="1" spcCol="1270" anchor="ctr" anchorCtr="0">
          <a:noAutofit/>
        </a:bodyPr>
        <a:lstStyle/>
        <a:p>
          <a:pPr marL="0" lvl="0" indent="0" algn="l" defTabSz="889000">
            <a:lnSpc>
              <a:spcPct val="90000"/>
            </a:lnSpc>
            <a:spcBef>
              <a:spcPct val="0"/>
            </a:spcBef>
            <a:spcAft>
              <a:spcPct val="35000"/>
            </a:spcAft>
            <a:buNone/>
          </a:pPr>
          <a:r>
            <a:rPr lang="en-US" sz="2000" kern="1200"/>
            <a:t>Most statistical software packages can be used to generate histograms, stem-and-leaf displays, and dot plots. </a:t>
          </a:r>
        </a:p>
      </dsp:txBody>
      <dsp:txXfrm>
        <a:off x="1406525" y="659626"/>
        <a:ext cx="6358730" cy="1217771"/>
      </dsp:txXfrm>
    </dsp:sp>
    <dsp:sp modelId="{C5D2C042-3C18-4728-83C7-9148DD12A96A}">
      <dsp:nvSpPr>
        <dsp:cNvPr id="0" name=""/>
        <dsp:cNvSpPr/>
      </dsp:nvSpPr>
      <dsp:spPr>
        <a:xfrm>
          <a:off x="0" y="2181839"/>
          <a:ext cx="7765256" cy="121777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0CAE28-205D-40E1-954F-63CE7048476B}">
      <dsp:nvSpPr>
        <dsp:cNvPr id="0" name=""/>
        <dsp:cNvSpPr/>
      </dsp:nvSpPr>
      <dsp:spPr>
        <a:xfrm>
          <a:off x="368375" y="2455838"/>
          <a:ext cx="669774" cy="66977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24DE3B0-F53D-4B3F-B949-5B4E917EB390}">
      <dsp:nvSpPr>
        <dsp:cNvPr id="0" name=""/>
        <dsp:cNvSpPr/>
      </dsp:nvSpPr>
      <dsp:spPr>
        <a:xfrm>
          <a:off x="1406525" y="2181839"/>
          <a:ext cx="6358730" cy="12177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881" tIns="128881" rIns="128881" bIns="128881" numCol="1" spcCol="1270" anchor="ctr" anchorCtr="0">
          <a:noAutofit/>
        </a:bodyPr>
        <a:lstStyle/>
        <a:p>
          <a:pPr marL="0" lvl="0" indent="0" algn="l" defTabSz="889000">
            <a:lnSpc>
              <a:spcPct val="90000"/>
            </a:lnSpc>
            <a:spcBef>
              <a:spcPct val="0"/>
            </a:spcBef>
            <a:spcAft>
              <a:spcPct val="35000"/>
            </a:spcAft>
            <a:buNone/>
          </a:pPr>
          <a:r>
            <a:rPr lang="en-US" sz="2000" kern="1200"/>
            <a:t>You'll find that histograms are generally more useful for very large data sets, while stem-and-leaf displays and dot plots provide useful detail for smaller data sets.</a:t>
          </a:r>
        </a:p>
      </dsp:txBody>
      <dsp:txXfrm>
        <a:off x="1406525" y="2181839"/>
        <a:ext cx="6358730" cy="121777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816C61-8C7D-4C92-9A02-83B659FFE906}" type="datetimeFigureOut">
              <a:rPr lang="en-US" smtClean="0"/>
              <a:t>8/9/2020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92EB10-CDC6-4CC7-835F-2648E8E17E3D}"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C86EDD3-E756-4F7A-90DA-079398689E0D}"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8020" y="1769541"/>
            <a:ext cx="7080026"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028020" y="3598339"/>
            <a:ext cx="7080026"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1BC39E1-9108-418B-A54F-5AC828B74C22}" type="datetimeFigureOut">
              <a:rPr lang="en-US" smtClean="0"/>
              <a:t>8/9/2020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41DBC1-F256-41D2-A16D-240B903BD3B9}" type="slidenum">
              <a:rPr lang="en-US" smtClean="0"/>
              <a:t>‹#›</a:t>
            </a:fld>
            <a:endParaRPr lang="en-US"/>
          </a:p>
        </p:txBody>
      </p:sp>
    </p:spTree>
    <p:extLst>
      <p:ext uri="{BB962C8B-B14F-4D97-AF65-F5344CB8AC3E}">
        <p14:creationId xmlns:p14="http://schemas.microsoft.com/office/powerpoint/2010/main" val="1661077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Slate-V2-S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995" y="540085"/>
            <a:ext cx="7656010" cy="3834374"/>
          </a:xfrm>
          <a:prstGeom prst="rect">
            <a:avLst/>
          </a:prstGeom>
        </p:spPr>
      </p:pic>
      <p:sp>
        <p:nvSpPr>
          <p:cNvPr id="2" name="Title 1"/>
          <p:cNvSpPr>
            <a:spLocks noGrp="1"/>
          </p:cNvSpPr>
          <p:nvPr>
            <p:ph type="title"/>
          </p:nvPr>
        </p:nvSpPr>
        <p:spPr>
          <a:xfrm>
            <a:off x="685354" y="4565255"/>
            <a:ext cx="7766495"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26217" y="695010"/>
            <a:ext cx="7285600"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5108728"/>
            <a:ext cx="776532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BC39E1-9108-418B-A54F-5AC828B74C22}" type="datetimeFigureOut">
              <a:rPr lang="en-US" smtClean="0"/>
              <a:t>8/9/2020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41DBC1-F256-41D2-A16D-240B903BD3B9}" type="slidenum">
              <a:rPr lang="en-US" smtClean="0"/>
              <a:t>‹#›</a:t>
            </a:fld>
            <a:endParaRPr lang="en-US"/>
          </a:p>
        </p:txBody>
      </p:sp>
    </p:spTree>
    <p:extLst>
      <p:ext uri="{BB962C8B-B14F-4D97-AF65-F5344CB8AC3E}">
        <p14:creationId xmlns:p14="http://schemas.microsoft.com/office/powerpoint/2010/main" val="813241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608437"/>
            <a:ext cx="776532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6" y="4295180"/>
            <a:ext cx="7765322"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BC39E1-9108-418B-A54F-5AC828B74C22}" type="datetimeFigureOut">
              <a:rPr lang="en-US" smtClean="0"/>
              <a:t>8/9/2020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41DBC1-F256-41D2-A16D-240B903BD3B9}" type="slidenum">
              <a:rPr lang="en-US" smtClean="0"/>
              <a:t>‹#›</a:t>
            </a:fld>
            <a:endParaRPr lang="en-US"/>
          </a:p>
        </p:txBody>
      </p:sp>
    </p:spTree>
    <p:extLst>
      <p:ext uri="{BB962C8B-B14F-4D97-AF65-F5344CB8AC3E}">
        <p14:creationId xmlns:p14="http://schemas.microsoft.com/office/powerpoint/2010/main" val="4642728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3"/>
            <a:ext cx="6564224"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346" y="4304353"/>
            <a:ext cx="7765322"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BC39E1-9108-418B-A54F-5AC828B74C22}" type="datetimeFigureOut">
              <a:rPr lang="en-US" smtClean="0"/>
              <a:t>8/9/2020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41DBC1-F256-41D2-A16D-240B903BD3B9}" type="slidenum">
              <a:rPr lang="en-US" smtClean="0"/>
              <a:t>‹#›</a:t>
            </a:fld>
            <a:endParaRPr lang="en-US"/>
          </a:p>
        </p:txBody>
      </p:sp>
      <p:sp>
        <p:nvSpPr>
          <p:cNvPr id="11" name="TextBox 10"/>
          <p:cNvSpPr txBox="1"/>
          <p:nvPr/>
        </p:nvSpPr>
        <p:spPr>
          <a:xfrm>
            <a:off x="627459" y="87391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7828359" y="2933245"/>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385982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46" y="2126943"/>
            <a:ext cx="7765322"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9" y="4650556"/>
            <a:ext cx="776414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BC39E1-9108-418B-A54F-5AC828B74C22}" type="datetimeFigureOut">
              <a:rPr lang="en-US" smtClean="0"/>
              <a:t>8/9/2020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41DBC1-F256-41D2-A16D-240B903BD3B9}" type="slidenum">
              <a:rPr lang="en-US" smtClean="0"/>
              <a:t>‹#›</a:t>
            </a:fld>
            <a:endParaRPr lang="en-US"/>
          </a:p>
        </p:txBody>
      </p:sp>
    </p:spTree>
    <p:extLst>
      <p:ext uri="{BB962C8B-B14F-4D97-AF65-F5344CB8AC3E}">
        <p14:creationId xmlns:p14="http://schemas.microsoft.com/office/powerpoint/2010/main" val="36374646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6" y="609600"/>
            <a:ext cx="776532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46"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346"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35033"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31076"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74929"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74929"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1BC39E1-9108-418B-A54F-5AC828B74C22}" type="datetimeFigureOut">
              <a:rPr lang="en-US" smtClean="0"/>
              <a:t>8/9/2020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41DBC1-F256-41D2-A16D-240B903BD3B9}" type="slidenum">
              <a:rPr lang="en-US" smtClean="0"/>
              <a:t>‹#›</a:t>
            </a:fld>
            <a:endParaRPr lang="en-US"/>
          </a:p>
        </p:txBody>
      </p:sp>
    </p:spTree>
    <p:extLst>
      <p:ext uri="{BB962C8B-B14F-4D97-AF65-F5344CB8AC3E}">
        <p14:creationId xmlns:p14="http://schemas.microsoft.com/office/powerpoint/2010/main" val="19330416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6" name="Picture 5"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239" y="1826045"/>
            <a:ext cx="2529046" cy="1833558"/>
          </a:xfrm>
          <a:prstGeom prst="rect">
            <a:avLst/>
          </a:prstGeom>
        </p:spPr>
      </p:pic>
      <p:pic>
        <p:nvPicPr>
          <p:cNvPr id="28" name="Picture 27"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3813" y="1826045"/>
            <a:ext cx="2529046" cy="1833558"/>
          </a:xfrm>
          <a:prstGeom prst="rect">
            <a:avLst/>
          </a:prstGeom>
        </p:spPr>
      </p:pic>
      <p:pic>
        <p:nvPicPr>
          <p:cNvPr id="29" name="Picture 28"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1715" y="1826045"/>
            <a:ext cx="2529046" cy="1833558"/>
          </a:xfrm>
          <a:prstGeom prst="rect">
            <a:avLst/>
          </a:prstGeom>
        </p:spPr>
      </p:pic>
      <p:sp>
        <p:nvSpPr>
          <p:cNvPr id="30" name="Title 1"/>
          <p:cNvSpPr>
            <a:spLocks noGrp="1"/>
          </p:cNvSpPr>
          <p:nvPr>
            <p:ph type="title"/>
          </p:nvPr>
        </p:nvSpPr>
        <p:spPr>
          <a:xfrm>
            <a:off x="685346" y="609600"/>
            <a:ext cx="7765322"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46"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763577" y="1938918"/>
            <a:ext cx="2319276"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46" y="4480369"/>
            <a:ext cx="2475738"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32091"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409307" y="1939094"/>
            <a:ext cx="2319276"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75" y="4480368"/>
            <a:ext cx="2476753"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75023"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6056774" y="1934432"/>
            <a:ext cx="2319276"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4929" y="4480366"/>
            <a:ext cx="2475738"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1BC39E1-9108-418B-A54F-5AC828B74C22}" type="datetimeFigureOut">
              <a:rPr lang="en-US" smtClean="0"/>
              <a:t>8/9/2020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41DBC1-F256-41D2-A16D-240B903BD3B9}" type="slidenum">
              <a:rPr lang="en-US" smtClean="0"/>
              <a:t>‹#›</a:t>
            </a:fld>
            <a:endParaRPr lang="en-US"/>
          </a:p>
        </p:txBody>
      </p:sp>
    </p:spTree>
    <p:extLst>
      <p:ext uri="{BB962C8B-B14F-4D97-AF65-F5344CB8AC3E}">
        <p14:creationId xmlns:p14="http://schemas.microsoft.com/office/powerpoint/2010/main" val="38903980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BC39E1-9108-418B-A54F-5AC828B74C22}" type="datetimeFigureOut">
              <a:rPr lang="en-US" smtClean="0"/>
              <a:t>8/9/2020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41DBC1-F256-41D2-A16D-240B903BD3B9}" type="slidenum">
              <a:rPr lang="en-US" smtClean="0"/>
              <a:t>‹#›</a:t>
            </a:fld>
            <a:endParaRPr lang="en-US"/>
          </a:p>
        </p:txBody>
      </p:sp>
    </p:spTree>
    <p:extLst>
      <p:ext uri="{BB962C8B-B14F-4D97-AF65-F5344CB8AC3E}">
        <p14:creationId xmlns:p14="http://schemas.microsoft.com/office/powerpoint/2010/main" val="38493502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37302" y="609600"/>
            <a:ext cx="1713365"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347" y="609600"/>
            <a:ext cx="5937654"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BC39E1-9108-418B-A54F-5AC828B74C22}" type="datetimeFigureOut">
              <a:rPr lang="en-US" smtClean="0"/>
              <a:t>8/9/2020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41DBC1-F256-41D2-A16D-240B903BD3B9}" type="slidenum">
              <a:rPr lang="en-US" smtClean="0"/>
              <a:t>‹#›</a:t>
            </a:fld>
            <a:endParaRPr lang="en-US"/>
          </a:p>
        </p:txBody>
      </p:sp>
    </p:spTree>
    <p:extLst>
      <p:ext uri="{BB962C8B-B14F-4D97-AF65-F5344CB8AC3E}">
        <p14:creationId xmlns:p14="http://schemas.microsoft.com/office/powerpoint/2010/main" val="3701010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BC39E1-9108-418B-A54F-5AC828B74C22}" type="datetimeFigureOut">
              <a:rPr lang="en-US" smtClean="0"/>
              <a:t>8/9/2020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41DBC1-F256-41D2-A16D-240B903BD3B9}" type="slidenum">
              <a:rPr lang="en-US" smtClean="0"/>
              <a:t>‹#›</a:t>
            </a:fld>
            <a:endParaRPr lang="en-US"/>
          </a:p>
        </p:txBody>
      </p:sp>
    </p:spTree>
    <p:extLst>
      <p:ext uri="{BB962C8B-B14F-4D97-AF65-F5344CB8AC3E}">
        <p14:creationId xmlns:p14="http://schemas.microsoft.com/office/powerpoint/2010/main" val="2347883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71551" y="1761068"/>
            <a:ext cx="7192913"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971551" y="3589879"/>
            <a:ext cx="7192913"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BC39E1-9108-418B-A54F-5AC828B74C22}" type="datetimeFigureOut">
              <a:rPr lang="en-US" smtClean="0"/>
              <a:t>8/9/2020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41DBC1-F256-41D2-A16D-240B903BD3B9}" type="slidenum">
              <a:rPr lang="en-US" smtClean="0"/>
              <a:t>‹#›</a:t>
            </a:fld>
            <a:endParaRPr lang="en-US"/>
          </a:p>
        </p:txBody>
      </p:sp>
    </p:spTree>
    <p:extLst>
      <p:ext uri="{BB962C8B-B14F-4D97-AF65-F5344CB8AC3E}">
        <p14:creationId xmlns:p14="http://schemas.microsoft.com/office/powerpoint/2010/main" val="1720212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347" y="1732449"/>
            <a:ext cx="3795373"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52169" y="1732450"/>
            <a:ext cx="3798499"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BC39E1-9108-418B-A54F-5AC828B74C22}" type="datetimeFigureOut">
              <a:rPr lang="en-US" smtClean="0"/>
              <a:t>8/9/2020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41DBC1-F256-41D2-A16D-240B903BD3B9}" type="slidenum">
              <a:rPr lang="en-US" smtClean="0"/>
              <a:t>‹#›</a:t>
            </a:fld>
            <a:endParaRPr lang="en-US"/>
          </a:p>
        </p:txBody>
      </p:sp>
    </p:spTree>
    <p:extLst>
      <p:ext uri="{BB962C8B-B14F-4D97-AF65-F5344CB8AC3E}">
        <p14:creationId xmlns:p14="http://schemas.microsoft.com/office/powerpoint/2010/main" val="1080061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Slate-V2-S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345" y="1770323"/>
            <a:ext cx="3787423" cy="4112953"/>
          </a:xfrm>
          <a:prstGeom prst="rect">
            <a:avLst/>
          </a:prstGeom>
        </p:spPr>
      </p:pic>
      <p:pic>
        <p:nvPicPr>
          <p:cNvPr id="14" name="Picture 13" descr="Slate-V2-S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245" y="1770323"/>
            <a:ext cx="3787423" cy="4112953"/>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54404" y="1835254"/>
            <a:ext cx="3657258"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54404" y="2380138"/>
            <a:ext cx="3657258"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21225" y="1835255"/>
            <a:ext cx="3671498"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21225" y="2380138"/>
            <a:ext cx="3671498"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1BC39E1-9108-418B-A54F-5AC828B74C22}" type="datetimeFigureOut">
              <a:rPr lang="en-US" smtClean="0"/>
              <a:t>8/9/2020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41DBC1-F256-41D2-A16D-240B903BD3B9}" type="slidenum">
              <a:rPr lang="en-US" smtClean="0"/>
              <a:t>‹#›</a:t>
            </a:fld>
            <a:endParaRPr lang="en-US"/>
          </a:p>
        </p:txBody>
      </p:sp>
    </p:spTree>
    <p:extLst>
      <p:ext uri="{BB962C8B-B14F-4D97-AF65-F5344CB8AC3E}">
        <p14:creationId xmlns:p14="http://schemas.microsoft.com/office/powerpoint/2010/main" val="349845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1BC39E1-9108-418B-A54F-5AC828B74C22}" type="datetimeFigureOut">
              <a:rPr lang="en-US" smtClean="0"/>
              <a:t>8/9/2020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41DBC1-F256-41D2-A16D-240B903BD3B9}" type="slidenum">
              <a:rPr lang="en-US" smtClean="0"/>
              <a:t>‹#›</a:t>
            </a:fld>
            <a:endParaRPr lang="en-US"/>
          </a:p>
        </p:txBody>
      </p:sp>
    </p:spTree>
    <p:extLst>
      <p:ext uri="{BB962C8B-B14F-4D97-AF65-F5344CB8AC3E}">
        <p14:creationId xmlns:p14="http://schemas.microsoft.com/office/powerpoint/2010/main" val="2235076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BC39E1-9108-418B-A54F-5AC828B74C22}" type="datetimeFigureOut">
              <a:rPr lang="en-US" smtClean="0"/>
              <a:t>8/9/2020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41DBC1-F256-41D2-A16D-240B903BD3B9}" type="slidenum">
              <a:rPr lang="en-US" smtClean="0"/>
              <a:t>‹#›</a:t>
            </a:fld>
            <a:endParaRPr lang="en-US"/>
          </a:p>
        </p:txBody>
      </p:sp>
    </p:spTree>
    <p:extLst>
      <p:ext uri="{BB962C8B-B14F-4D97-AF65-F5344CB8AC3E}">
        <p14:creationId xmlns:p14="http://schemas.microsoft.com/office/powerpoint/2010/main" val="3616791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0"/>
            <a:ext cx="2780167"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641725" y="609600"/>
            <a:ext cx="4808943"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347" y="2431518"/>
            <a:ext cx="2780167"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BC39E1-9108-418B-A54F-5AC828B74C22}" type="datetimeFigureOut">
              <a:rPr lang="en-US" smtClean="0"/>
              <a:t>8/9/2020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41DBC1-F256-41D2-A16D-240B903BD3B9}" type="slidenum">
              <a:rPr lang="en-US" smtClean="0"/>
              <a:t>‹#›</a:t>
            </a:fld>
            <a:endParaRPr lang="en-US"/>
          </a:p>
        </p:txBody>
      </p:sp>
    </p:spTree>
    <p:extLst>
      <p:ext uri="{BB962C8B-B14F-4D97-AF65-F5344CB8AC3E}">
        <p14:creationId xmlns:p14="http://schemas.microsoft.com/office/powerpoint/2010/main" val="932734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2" name="Picture 11" descr="Slate-V2-S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4987" y="609923"/>
            <a:ext cx="3428146" cy="5205472"/>
          </a:xfrm>
          <a:prstGeom prst="rect">
            <a:avLst/>
          </a:prstGeom>
        </p:spPr>
      </p:pic>
      <p:sp>
        <p:nvSpPr>
          <p:cNvPr id="2" name="Title 1"/>
          <p:cNvSpPr>
            <a:spLocks noGrp="1"/>
          </p:cNvSpPr>
          <p:nvPr>
            <p:ph type="title"/>
          </p:nvPr>
        </p:nvSpPr>
        <p:spPr>
          <a:xfrm>
            <a:off x="685347" y="609923"/>
            <a:ext cx="3924676"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976728" y="743989"/>
            <a:ext cx="3165375"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347" y="2439261"/>
            <a:ext cx="3924676"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BC39E1-9108-418B-A54F-5AC828B74C22}" type="datetimeFigureOut">
              <a:rPr lang="en-US" smtClean="0"/>
              <a:t>8/9/2020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41DBC1-F256-41D2-A16D-240B903BD3B9}" type="slidenum">
              <a:rPr lang="en-US" smtClean="0"/>
              <a:t>‹#›</a:t>
            </a:fld>
            <a:endParaRPr lang="en-US"/>
          </a:p>
        </p:txBody>
      </p:sp>
    </p:spTree>
    <p:extLst>
      <p:ext uri="{BB962C8B-B14F-4D97-AF65-F5344CB8AC3E}">
        <p14:creationId xmlns:p14="http://schemas.microsoft.com/office/powerpoint/2010/main" val="3036451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6" y="609600"/>
            <a:ext cx="776532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46" y="1732450"/>
            <a:ext cx="776532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1BC39E1-9108-418B-A54F-5AC828B74C22}" type="datetimeFigureOut">
              <a:rPr lang="en-US" smtClean="0"/>
              <a:t>8/9/2020</a:t>
            </a:fld>
            <a:endParaRPr lang="en-US"/>
          </a:p>
        </p:txBody>
      </p:sp>
      <p:sp>
        <p:nvSpPr>
          <p:cNvPr id="5" name="Footer Placeholder 4"/>
          <p:cNvSpPr>
            <a:spLocks noGrp="1"/>
          </p:cNvSpPr>
          <p:nvPr>
            <p:ph type="ftr" sz="quarter" idx="3"/>
          </p:nvPr>
        </p:nvSpPr>
        <p:spPr>
          <a:xfrm>
            <a:off x="685347" y="5883276"/>
            <a:ext cx="5004649"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1041DBC1-F256-41D2-A16D-240B903BD3B9}" type="slidenum">
              <a:rPr lang="en-US" smtClean="0"/>
              <a:t>‹#›</a:t>
            </a:fld>
            <a:endParaRPr lang="en-US"/>
          </a:p>
        </p:txBody>
      </p:sp>
    </p:spTree>
    <p:extLst>
      <p:ext uri="{BB962C8B-B14F-4D97-AF65-F5344CB8AC3E}">
        <p14:creationId xmlns:p14="http://schemas.microsoft.com/office/powerpoint/2010/main" val="202755673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7.png"/><Relationship Id="rId7" Type="http://schemas.openxmlformats.org/officeDocument/2006/relationships/diagramColors" Target="../diagrams/colors1.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t>Chapter 2 (part1)</a:t>
            </a:r>
            <a:br>
              <a:rPr lang="en-US"/>
            </a:br>
            <a:r>
              <a:rPr lang="en-US" sz="2000"/>
              <a:t>Instructor: Shuchi  Jain</a:t>
            </a:r>
            <a:br>
              <a:rPr lang="en-US" sz="2000"/>
            </a:br>
            <a:r>
              <a:rPr lang="en-US" sz="2000"/>
              <a:t>Virginia Commonwealth University</a:t>
            </a:r>
            <a:br>
              <a:rPr lang="en-US"/>
            </a:br>
            <a:endParaRPr lang="en-US" dirty="0"/>
          </a:p>
        </p:txBody>
      </p:sp>
      <p:sp>
        <p:nvSpPr>
          <p:cNvPr id="3" name="Subtitle 2"/>
          <p:cNvSpPr>
            <a:spLocks noGrp="1"/>
          </p:cNvSpPr>
          <p:nvPr>
            <p:ph type="subTitle" idx="1"/>
          </p:nvPr>
        </p:nvSpPr>
        <p:spPr/>
        <p:txBody>
          <a:bodyPr>
            <a:normAutofit/>
          </a:bodyPr>
          <a:lstStyle/>
          <a:p>
            <a:r>
              <a:rPr lang="en-US" sz="3200"/>
              <a:t>STAT 441</a:t>
            </a:r>
            <a:endParaRPr lang="en-US"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Pie Chart</a:t>
            </a:r>
          </a:p>
        </p:txBody>
      </p:sp>
      <p:pic>
        <p:nvPicPr>
          <p:cNvPr id="3074" name="Picture 2"/>
          <p:cNvPicPr>
            <a:picLocks noGrp="1" noChangeAspect="1" noChangeArrowheads="1"/>
          </p:cNvPicPr>
          <p:nvPr>
            <p:ph idx="1"/>
          </p:nvPr>
        </p:nvPicPr>
        <p:blipFill>
          <a:blip r:embed="rId2" cstate="print"/>
          <a:stretch>
            <a:fillRect/>
          </a:stretch>
        </p:blipFill>
        <p:spPr bwMode="auto">
          <a:xfrm>
            <a:off x="1780094" y="1731963"/>
            <a:ext cx="5575875" cy="4059237"/>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a:t>Graphical Methods for Describing Quantitative Data</a:t>
            </a:r>
            <a:endParaRPr lang="en-US" dirty="0"/>
          </a:p>
        </p:txBody>
      </p:sp>
      <p:sp>
        <p:nvSpPr>
          <p:cNvPr id="3" name="Content Placeholder 2"/>
          <p:cNvSpPr>
            <a:spLocks noGrp="1"/>
          </p:cNvSpPr>
          <p:nvPr>
            <p:ph idx="1"/>
          </p:nvPr>
        </p:nvSpPr>
        <p:spPr/>
        <p:txBody>
          <a:bodyPr>
            <a:normAutofit/>
          </a:bodyPr>
          <a:lstStyle/>
          <a:p>
            <a:pPr marL="118872" indent="0">
              <a:buNone/>
            </a:pPr>
            <a:r>
              <a:rPr lang="en-US" sz="2800" dirty="0">
                <a:latin typeface="Times New Roman" panose="02020603050405020304" pitchFamily="18" charset="0"/>
                <a:cs typeface="Times New Roman" panose="02020603050405020304" pitchFamily="18" charset="0"/>
              </a:rPr>
              <a:t>Quantitative data sets consist of data that are recorded on a meaningful numerical scale. For describing, summarizing, and detecting patterns in such data, we can use three graphical methods: </a:t>
            </a:r>
          </a:p>
          <a:p>
            <a:r>
              <a:rPr lang="en-US" sz="2800" dirty="0">
                <a:latin typeface="Times New Roman" panose="02020603050405020304" pitchFamily="18" charset="0"/>
                <a:cs typeface="Times New Roman" panose="02020603050405020304" pitchFamily="18" charset="0"/>
              </a:rPr>
              <a:t>dot plots,</a:t>
            </a:r>
          </a:p>
          <a:p>
            <a:r>
              <a:rPr lang="en-US" sz="2800" dirty="0">
                <a:latin typeface="Times New Roman" panose="02020603050405020304" pitchFamily="18" charset="0"/>
                <a:cs typeface="Times New Roman" panose="02020603050405020304" pitchFamily="18" charset="0"/>
              </a:rPr>
              <a:t> stem-and-leaf displays, </a:t>
            </a:r>
          </a:p>
          <a:p>
            <a:r>
              <a:rPr lang="en-US" sz="2800" dirty="0">
                <a:latin typeface="Times New Roman" panose="02020603050405020304" pitchFamily="18" charset="0"/>
                <a:cs typeface="Times New Roman" panose="02020603050405020304" pitchFamily="18" charset="0"/>
              </a:rPr>
              <a:t>and histograms.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0" dirty="0"/>
              <a:t>EPA Mileage Ratings on 100 Cars</a:t>
            </a:r>
            <a:endParaRPr lang="en-US" sz="2800" dirty="0"/>
          </a:p>
        </p:txBody>
      </p:sp>
      <p:pic>
        <p:nvPicPr>
          <p:cNvPr id="4098" name="Picture 2"/>
          <p:cNvPicPr>
            <a:picLocks noGrp="1" noChangeAspect="1" noChangeArrowheads="1"/>
          </p:cNvPicPr>
          <p:nvPr>
            <p:ph idx="1"/>
          </p:nvPr>
        </p:nvPicPr>
        <p:blipFill>
          <a:blip r:embed="rId2" cstate="print"/>
          <a:stretch>
            <a:fillRect/>
          </a:stretch>
        </p:blipFill>
        <p:spPr bwMode="auto">
          <a:xfrm>
            <a:off x="685800" y="2041140"/>
            <a:ext cx="7764463" cy="3440883"/>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Dot Plot</a:t>
            </a:r>
          </a:p>
        </p:txBody>
      </p:sp>
      <p:sp>
        <p:nvSpPr>
          <p:cNvPr id="3" name="Content Placeholder 2"/>
          <p:cNvSpPr>
            <a:spLocks noGrp="1"/>
          </p:cNvSpPr>
          <p:nvPr>
            <p:ph idx="1"/>
          </p:nvPr>
        </p:nvSpPr>
        <p:spPr/>
        <p:txBody>
          <a:bodyPr>
            <a:normAutofit/>
          </a:bodyPr>
          <a:lstStyle/>
          <a:p>
            <a:pPr marL="118872" indent="0">
              <a:buNone/>
            </a:pPr>
            <a:r>
              <a:rPr lang="en-US" sz="2800" dirty="0">
                <a:latin typeface="Times New Roman" panose="02020603050405020304" pitchFamily="18" charset="0"/>
                <a:cs typeface="Times New Roman" panose="02020603050405020304" pitchFamily="18" charset="0"/>
              </a:rPr>
              <a:t>Dot Plot: The numerical value of each quantitative measurement in the data set is represented by a dot on a horizontal scale. When data values repeat, the dots are placed above one another vertically.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Dot Plot for EPA mileage data</a:t>
            </a:r>
          </a:p>
        </p:txBody>
      </p:sp>
      <p:pic>
        <p:nvPicPr>
          <p:cNvPr id="5122" name="Picture 2"/>
          <p:cNvPicPr>
            <a:picLocks noGrp="1" noChangeAspect="1" noChangeArrowheads="1"/>
          </p:cNvPicPr>
          <p:nvPr>
            <p:ph idx="1"/>
          </p:nvPr>
        </p:nvPicPr>
        <p:blipFill>
          <a:blip r:embed="rId2" cstate="print"/>
          <a:stretch>
            <a:fillRect/>
          </a:stretch>
        </p:blipFill>
        <p:spPr bwMode="auto">
          <a:xfrm>
            <a:off x="685800" y="2475542"/>
            <a:ext cx="7764463" cy="2572078"/>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Stem-and-Leaf Display</a:t>
            </a:r>
            <a:endParaRPr lang="en-US" dirty="0"/>
          </a:p>
        </p:txBody>
      </p:sp>
      <p:sp>
        <p:nvSpPr>
          <p:cNvPr id="3" name="Content Placeholder 2"/>
          <p:cNvSpPr>
            <a:spLocks noGrp="1"/>
          </p:cNvSpPr>
          <p:nvPr>
            <p:ph idx="1"/>
          </p:nvPr>
        </p:nvSpPr>
        <p:spPr/>
        <p:txBody>
          <a:bodyPr>
            <a:normAutofit/>
          </a:bodyPr>
          <a:lstStyle/>
          <a:p>
            <a:pPr marL="118872" indent="0">
              <a:buNone/>
            </a:pPr>
            <a:r>
              <a:rPr lang="en-US" sz="2800" dirty="0">
                <a:latin typeface="Times New Roman" panose="02020603050405020304" pitchFamily="18" charset="0"/>
                <a:cs typeface="Times New Roman" panose="02020603050405020304" pitchFamily="18" charset="0"/>
              </a:rPr>
              <a:t>The numerical value of the quantitative variable is partitioned into a “stem” and a “leaf.” The possible stems are listed in order in a column. The leaf for each quantitative measurement in the data set is placed in the corresponding stem row. Leaves for observations with the same stem value are listed in increasing order horizontally.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Stem and Leaf Plot</a:t>
            </a:r>
          </a:p>
        </p:txBody>
      </p:sp>
      <p:pic>
        <p:nvPicPr>
          <p:cNvPr id="6146" name="Picture 2"/>
          <p:cNvPicPr>
            <a:picLocks noGrp="1" noChangeAspect="1" noChangeArrowheads="1"/>
          </p:cNvPicPr>
          <p:nvPr>
            <p:ph idx="1"/>
          </p:nvPr>
        </p:nvPicPr>
        <p:blipFill>
          <a:blip r:embed="rId2" cstate="print"/>
          <a:stretch>
            <a:fillRect/>
          </a:stretch>
        </p:blipFill>
        <p:spPr bwMode="auto">
          <a:xfrm>
            <a:off x="3053391" y="1731963"/>
            <a:ext cx="3029281" cy="4059237"/>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a:t>Histograms</a:t>
            </a:r>
            <a:br>
              <a:rPr lang="en-US" b="0" dirty="0"/>
            </a:br>
            <a:endParaRPr lang="en-US" dirty="0"/>
          </a:p>
        </p:txBody>
      </p:sp>
      <p:sp>
        <p:nvSpPr>
          <p:cNvPr id="3" name="Content Placeholder 2"/>
          <p:cNvSpPr>
            <a:spLocks noGrp="1"/>
          </p:cNvSpPr>
          <p:nvPr>
            <p:ph idx="1"/>
          </p:nvPr>
        </p:nvSpPr>
        <p:spPr/>
        <p:txBody>
          <a:bodyPr>
            <a:normAutofit/>
          </a:bodyPr>
          <a:lstStyle/>
          <a:p>
            <a:pPr marL="118872" indent="0">
              <a:buNone/>
            </a:pPr>
            <a:r>
              <a:rPr lang="en-US" sz="2800" dirty="0">
                <a:latin typeface="Times New Roman" panose="02020603050405020304" pitchFamily="18" charset="0"/>
                <a:cs typeface="Times New Roman" panose="02020603050405020304" pitchFamily="18" charset="0"/>
              </a:rPr>
              <a:t>Histograms can be used to display either the frequency or relative frequency of the measurements falling into the class intervals.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0" dirty="0"/>
              <a:t>Histogram for EPA Gas Mileage Ratings</a:t>
            </a:r>
            <a:endParaRPr lang="en-US" sz="2800" dirty="0"/>
          </a:p>
        </p:txBody>
      </p:sp>
      <p:pic>
        <p:nvPicPr>
          <p:cNvPr id="7170" name="Picture 2"/>
          <p:cNvPicPr>
            <a:picLocks noGrp="1" noChangeAspect="1" noChangeArrowheads="1"/>
          </p:cNvPicPr>
          <p:nvPr>
            <p:ph idx="1"/>
          </p:nvPr>
        </p:nvPicPr>
        <p:blipFill>
          <a:blip r:embed="rId2" cstate="print"/>
          <a:stretch>
            <a:fillRect/>
          </a:stretch>
        </p:blipFill>
        <p:spPr bwMode="auto">
          <a:xfrm>
            <a:off x="2653340" y="1731963"/>
            <a:ext cx="3829382" cy="4059237"/>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5509" y="1115568"/>
            <a:ext cx="2615712" cy="4626864"/>
          </a:xfrm>
        </p:spPr>
        <p:txBody>
          <a:bodyPr>
            <a:normAutofit/>
          </a:bodyPr>
          <a:lstStyle/>
          <a:p>
            <a:pPr algn="l"/>
            <a:r>
              <a:rPr lang="en-US" sz="3100" b="0"/>
              <a:t>Class Intervals, Frequencies, and Relative Frequencies for the Car Mileage Data</a:t>
            </a:r>
            <a:endParaRPr lang="en-US" sz="3100"/>
          </a:p>
        </p:txBody>
      </p:sp>
      <p:cxnSp>
        <p:nvCxnSpPr>
          <p:cNvPr id="15" name="Straight Connector 9">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953"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829048" y="1115568"/>
            <a:ext cx="4684014" cy="4626864"/>
          </a:xfrm>
        </p:spPr>
        <p:txBody>
          <a:bodyPr anchor="ctr">
            <a:normAutofit/>
          </a:bodyPr>
          <a:lstStyle/>
          <a:p>
            <a:pPr marL="118872" indent="0">
              <a:lnSpc>
                <a:spcPct val="90000"/>
              </a:lnSpc>
              <a:buNone/>
            </a:pPr>
            <a:r>
              <a:rPr lang="en-US" sz="1100"/>
              <a:t>Class Interval Frequency Relative Frequency</a:t>
            </a:r>
          </a:p>
          <a:p>
            <a:pPr marL="118872" indent="0">
              <a:lnSpc>
                <a:spcPct val="90000"/>
              </a:lnSpc>
              <a:buNone/>
            </a:pPr>
            <a:r>
              <a:rPr lang="en-US" sz="1100"/>
              <a:t> 30–31 		1 		.01 </a:t>
            </a:r>
          </a:p>
          <a:p>
            <a:pPr marL="118872" indent="0">
              <a:lnSpc>
                <a:spcPct val="90000"/>
              </a:lnSpc>
              <a:buNone/>
            </a:pPr>
            <a:r>
              <a:rPr lang="en-US" sz="1100"/>
              <a:t>31–32 		1 		.01 </a:t>
            </a:r>
          </a:p>
          <a:p>
            <a:pPr marL="118872" indent="0">
              <a:lnSpc>
                <a:spcPct val="90000"/>
              </a:lnSpc>
              <a:buNone/>
            </a:pPr>
            <a:r>
              <a:rPr lang="en-US" sz="1100"/>
              <a:t>32–33		 4		 .04 </a:t>
            </a:r>
          </a:p>
          <a:p>
            <a:pPr marL="118872" indent="0">
              <a:lnSpc>
                <a:spcPct val="90000"/>
              </a:lnSpc>
              <a:buNone/>
            </a:pPr>
            <a:r>
              <a:rPr lang="en-US" sz="1100"/>
              <a:t>33–34 		6 		.06 </a:t>
            </a:r>
          </a:p>
          <a:p>
            <a:pPr marL="118872" indent="0">
              <a:lnSpc>
                <a:spcPct val="90000"/>
              </a:lnSpc>
              <a:buNone/>
            </a:pPr>
            <a:r>
              <a:rPr lang="en-US" sz="1100"/>
              <a:t>34–35 		6 		.06 </a:t>
            </a:r>
          </a:p>
          <a:p>
            <a:pPr marL="118872" indent="0">
              <a:lnSpc>
                <a:spcPct val="90000"/>
              </a:lnSpc>
              <a:buNone/>
            </a:pPr>
            <a:r>
              <a:rPr lang="en-US" sz="1100"/>
              <a:t>35–36 		11		 .11 </a:t>
            </a:r>
          </a:p>
          <a:p>
            <a:pPr marL="118872" indent="0">
              <a:lnSpc>
                <a:spcPct val="90000"/>
              </a:lnSpc>
              <a:buNone/>
            </a:pPr>
            <a:r>
              <a:rPr lang="en-US" sz="1100"/>
              <a:t>36–37 		20		 .20 </a:t>
            </a:r>
          </a:p>
          <a:p>
            <a:pPr marL="118872" indent="0">
              <a:lnSpc>
                <a:spcPct val="90000"/>
              </a:lnSpc>
              <a:buNone/>
            </a:pPr>
            <a:r>
              <a:rPr lang="en-US" sz="1100"/>
              <a:t>37–38 		21		 .21 </a:t>
            </a:r>
          </a:p>
          <a:p>
            <a:pPr marL="118872" indent="0">
              <a:lnSpc>
                <a:spcPct val="90000"/>
              </a:lnSpc>
              <a:buNone/>
            </a:pPr>
            <a:r>
              <a:rPr lang="en-US" sz="1100"/>
              <a:t>38–39		 10 		.10 </a:t>
            </a:r>
          </a:p>
          <a:p>
            <a:pPr marL="118872" indent="0">
              <a:lnSpc>
                <a:spcPct val="90000"/>
              </a:lnSpc>
              <a:buNone/>
            </a:pPr>
            <a:r>
              <a:rPr lang="en-US" sz="1100"/>
              <a:t>39–40 		8 		.08 </a:t>
            </a:r>
          </a:p>
          <a:p>
            <a:pPr marL="118872" indent="0">
              <a:lnSpc>
                <a:spcPct val="90000"/>
              </a:lnSpc>
              <a:buNone/>
            </a:pPr>
            <a:r>
              <a:rPr lang="en-US" sz="1100"/>
              <a:t>40–41 		7		 .07 </a:t>
            </a:r>
          </a:p>
          <a:p>
            <a:pPr marL="118872" indent="0">
              <a:lnSpc>
                <a:spcPct val="90000"/>
              </a:lnSpc>
              <a:buNone/>
            </a:pPr>
            <a:r>
              <a:rPr lang="en-US" sz="1100"/>
              <a:t>41–42 		3 		.03 </a:t>
            </a:r>
          </a:p>
          <a:p>
            <a:pPr marL="118872" indent="0">
              <a:lnSpc>
                <a:spcPct val="90000"/>
              </a:lnSpc>
              <a:buNone/>
            </a:pPr>
            <a:r>
              <a:rPr lang="en-US" sz="1100"/>
              <a:t>42–43 		1 		.01 </a:t>
            </a:r>
          </a:p>
          <a:p>
            <a:pPr marL="118872" indent="0">
              <a:lnSpc>
                <a:spcPct val="90000"/>
              </a:lnSpc>
              <a:buNone/>
            </a:pPr>
            <a:r>
              <a:rPr lang="en-US" sz="1100"/>
              <a:t>43–44 		0 		.00 </a:t>
            </a:r>
          </a:p>
          <a:p>
            <a:pPr marL="118872" indent="0">
              <a:lnSpc>
                <a:spcPct val="90000"/>
              </a:lnSpc>
              <a:buNone/>
            </a:pPr>
            <a:r>
              <a:rPr lang="en-US" sz="1100"/>
              <a:t>44–45 		1 		.01 </a:t>
            </a:r>
          </a:p>
          <a:p>
            <a:pPr marL="118872" indent="0">
              <a:lnSpc>
                <a:spcPct val="90000"/>
              </a:lnSpc>
              <a:buNone/>
            </a:pPr>
            <a:r>
              <a:rPr lang="en-US" sz="1100"/>
              <a:t>Totals 		100		 1.00</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a:t>Descriptive Statistics</a:t>
            </a:r>
            <a:endParaRPr lang="en-US" dirty="0"/>
          </a:p>
        </p:txBody>
      </p:sp>
      <p:sp>
        <p:nvSpPr>
          <p:cNvPr id="3" name="Content Placeholder 2"/>
          <p:cNvSpPr>
            <a:spLocks noGrp="1"/>
          </p:cNvSpPr>
          <p:nvPr>
            <p:ph idx="1"/>
          </p:nvPr>
        </p:nvSpPr>
        <p:spPr/>
        <p:txBody>
          <a:bodyPr>
            <a:normAutofit/>
          </a:bodyPr>
          <a:lstStyle/>
          <a:p>
            <a:pPr>
              <a:buNone/>
            </a:pPr>
            <a:r>
              <a:rPr lang="en-US" dirty="0">
                <a:latin typeface="Times New Roman" panose="02020603050405020304" pitchFamily="18" charset="0"/>
                <a:cs typeface="Times New Roman" panose="02020603050405020304" pitchFamily="18" charset="0"/>
              </a:rPr>
              <a:t>To present graphical and numerical methods for exploring, summarizing, and describing data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0" dirty="0"/>
              <a:t>Steps to Follow in Constructing a Histogram</a:t>
            </a:r>
            <a:endParaRPr lang="en-US" sz="2800" dirty="0"/>
          </a:p>
        </p:txBody>
      </p:sp>
      <p:sp>
        <p:nvSpPr>
          <p:cNvPr id="3" name="Content Placeholder 2"/>
          <p:cNvSpPr>
            <a:spLocks noGrp="1"/>
          </p:cNvSpPr>
          <p:nvPr>
            <p:ph idx="1"/>
          </p:nvPr>
        </p:nvSpPr>
        <p:spPr/>
        <p:txBody>
          <a:bodyPr/>
          <a:lstStyle/>
          <a:p>
            <a:pPr marL="118872" indent="0">
              <a:buNone/>
            </a:pPr>
            <a:r>
              <a:rPr lang="en-US" sz="2800" dirty="0">
                <a:latin typeface="Times New Roman" panose="02020603050405020304" pitchFamily="18" charset="0"/>
                <a:cs typeface="Times New Roman" panose="02020603050405020304" pitchFamily="18" charset="0"/>
              </a:rPr>
              <a:t>Step 1: Calculate the range of the data:</a:t>
            </a:r>
          </a:p>
          <a:p>
            <a:endParaRPr lang="en-US" dirty="0"/>
          </a:p>
        </p:txBody>
      </p:sp>
      <p:pic>
        <p:nvPicPr>
          <p:cNvPr id="8195" name="Picture 3"/>
          <p:cNvPicPr>
            <a:picLocks noChangeAspect="1" noChangeArrowheads="1"/>
          </p:cNvPicPr>
          <p:nvPr/>
        </p:nvPicPr>
        <p:blipFill>
          <a:blip r:embed="rId2" cstate="print"/>
          <a:srcRect/>
          <a:stretch>
            <a:fillRect/>
          </a:stretch>
        </p:blipFill>
        <p:spPr bwMode="auto">
          <a:xfrm>
            <a:off x="2590800" y="2667000"/>
            <a:ext cx="3448050" cy="142875"/>
          </a:xfrm>
          <a:prstGeom prst="rect">
            <a:avLst/>
          </a:prstGeom>
          <a:noFill/>
          <a:ln w="9525">
            <a:noFill/>
            <a:miter lim="800000"/>
            <a:headEnd/>
            <a:tailEnd/>
          </a:ln>
        </p:spPr>
      </p:pic>
      <p:sp>
        <p:nvSpPr>
          <p:cNvPr id="6" name="Rectangle 5"/>
          <p:cNvSpPr/>
          <p:nvPr/>
        </p:nvSpPr>
        <p:spPr>
          <a:xfrm>
            <a:off x="685800" y="3505200"/>
            <a:ext cx="7772400" cy="1815882"/>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Step 2: Divide the range into between 5 and 15 classes of equal width. Use a small number of classes for a small amount of data and a larger number of classes for larger data sets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Steps to Follow in Constructing a Histogram</a:t>
            </a:r>
          </a:p>
        </p:txBody>
      </p:sp>
      <p:sp>
        <p:nvSpPr>
          <p:cNvPr id="3" name="Content Placeholder 2"/>
          <p:cNvSpPr>
            <a:spLocks noGrp="1"/>
          </p:cNvSpPr>
          <p:nvPr>
            <p:ph idx="1"/>
          </p:nvPr>
        </p:nvSpPr>
        <p:spPr/>
        <p:txBody>
          <a:bodyPr>
            <a:normAutofit/>
          </a:bodyPr>
          <a:lstStyle/>
          <a:p>
            <a:pPr marL="118872" indent="0">
              <a:buNone/>
            </a:pPr>
            <a:r>
              <a:rPr lang="en-US" sz="2800" dirty="0">
                <a:latin typeface="Times New Roman" panose="02020603050405020304" pitchFamily="18" charset="0"/>
                <a:cs typeface="Times New Roman" panose="02020603050405020304" pitchFamily="18" charset="0"/>
              </a:rPr>
              <a:t>Step 3: For each class, count the number of observations that fall in that class. This number is called the class frequency.</a:t>
            </a:r>
          </a:p>
          <a:p>
            <a:pPr marL="118872" indent="0">
              <a:buNone/>
            </a:pPr>
            <a:r>
              <a:rPr lang="en-US" sz="2800" dirty="0">
                <a:latin typeface="Times New Roman" panose="02020603050405020304" pitchFamily="18" charset="0"/>
                <a:cs typeface="Times New Roman" panose="02020603050405020304" pitchFamily="18" charset="0"/>
              </a:rPr>
              <a:t>Step 4: Calculate each class relative frequency:</a:t>
            </a:r>
          </a:p>
        </p:txBody>
      </p:sp>
      <p:pic>
        <p:nvPicPr>
          <p:cNvPr id="9219" name="Picture 3"/>
          <p:cNvPicPr>
            <a:picLocks noChangeAspect="1" noChangeArrowheads="1"/>
          </p:cNvPicPr>
          <p:nvPr/>
        </p:nvPicPr>
        <p:blipFill>
          <a:blip r:embed="rId2" cstate="print"/>
          <a:srcRect/>
          <a:stretch>
            <a:fillRect/>
          </a:stretch>
        </p:blipFill>
        <p:spPr bwMode="auto">
          <a:xfrm>
            <a:off x="2667000" y="4419600"/>
            <a:ext cx="3762375" cy="34290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Steps to Follow in Constructing a Histogram</a:t>
            </a:r>
          </a:p>
        </p:txBody>
      </p:sp>
      <p:sp>
        <p:nvSpPr>
          <p:cNvPr id="3" name="Content Placeholder 2"/>
          <p:cNvSpPr>
            <a:spLocks noGrp="1"/>
          </p:cNvSpPr>
          <p:nvPr>
            <p:ph idx="1"/>
          </p:nvPr>
        </p:nvSpPr>
        <p:spPr/>
        <p:txBody>
          <a:bodyPr>
            <a:normAutofit/>
          </a:bodyPr>
          <a:lstStyle/>
          <a:p>
            <a:pPr marL="118872" indent="0">
              <a:buNone/>
            </a:pPr>
            <a:r>
              <a:rPr lang="en-US" sz="2800" dirty="0">
                <a:latin typeface="Times New Roman" panose="02020603050405020304" pitchFamily="18" charset="0"/>
                <a:cs typeface="Times New Roman" panose="02020603050405020304" pitchFamily="18" charset="0"/>
              </a:rPr>
              <a:t>Step 5: The histogram is essentially a bar graph in which the categories are classes. In a frequency histogram, the heights of the bars are determined by the class frequency. Similarly, in a relative frequency histogram, the heights of the bars are determined by the class relative frequency.</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346" y="609600"/>
            <a:ext cx="7765321" cy="970450"/>
          </a:xfrm>
        </p:spPr>
        <p:txBody>
          <a:bodyPr>
            <a:normAutofit/>
          </a:bodyPr>
          <a:lstStyle/>
          <a:p>
            <a:endParaRPr lang="en-US"/>
          </a:p>
        </p:txBody>
      </p:sp>
      <p:graphicFrame>
        <p:nvGraphicFramePr>
          <p:cNvPr id="5" name="Content Placeholder 2">
            <a:extLst>
              <a:ext uri="{FF2B5EF4-FFF2-40B4-BE49-F238E27FC236}">
                <a16:creationId xmlns:a16="http://schemas.microsoft.com/office/drawing/2014/main" id="{2468ECD0-8D62-47FE-92B7-6BBA9A0DC4E1}"/>
              </a:ext>
            </a:extLst>
          </p:cNvPr>
          <p:cNvGraphicFramePr>
            <a:graphicFrameLocks noGrp="1"/>
          </p:cNvGraphicFramePr>
          <p:nvPr>
            <p:ph idx="1"/>
            <p:extLst>
              <p:ext uri="{D42A27DB-BD31-4B8C-83A1-F6EECF244321}">
                <p14:modId xmlns:p14="http://schemas.microsoft.com/office/powerpoint/2010/main" val="346503496"/>
              </p:ext>
            </p:extLst>
          </p:nvPr>
        </p:nvGraphicFramePr>
        <p:xfrm>
          <a:off x="685800" y="1731963"/>
          <a:ext cx="7765256" cy="40592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5307" y="609599"/>
            <a:ext cx="2559867" cy="5273675"/>
          </a:xfrm>
        </p:spPr>
        <p:txBody>
          <a:bodyPr>
            <a:normAutofit/>
          </a:bodyPr>
          <a:lstStyle/>
          <a:p>
            <a:r>
              <a:rPr lang="en-US" sz="3700"/>
              <a:t>Descriptive Statistics</a:t>
            </a:r>
          </a:p>
        </p:txBody>
      </p:sp>
      <p:pic>
        <p:nvPicPr>
          <p:cNvPr id="9" name="Picture 8">
            <a:extLst>
              <a:ext uri="{FF2B5EF4-FFF2-40B4-BE49-F238E27FC236}">
                <a16:creationId xmlns:a16="http://schemas.microsoft.com/office/drawing/2014/main" id="{82AABC82-C2D1-4340-A6DF-6E73DF06FC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3479292" y="2"/>
            <a:ext cx="5664708" cy="6857998"/>
          </a:xfrm>
          <a:prstGeom prst="rect">
            <a:avLst/>
          </a:prstGeom>
        </p:spPr>
      </p:pic>
      <p:graphicFrame>
        <p:nvGraphicFramePr>
          <p:cNvPr id="5" name="Content Placeholder 2">
            <a:extLst>
              <a:ext uri="{FF2B5EF4-FFF2-40B4-BE49-F238E27FC236}">
                <a16:creationId xmlns:a16="http://schemas.microsoft.com/office/drawing/2014/main" id="{E7B89B5C-B7E3-4BB5-86D7-049E06529614}"/>
              </a:ext>
            </a:extLst>
          </p:cNvPr>
          <p:cNvGraphicFramePr>
            <a:graphicFrameLocks noGrp="1"/>
          </p:cNvGraphicFramePr>
          <p:nvPr>
            <p:ph idx="1"/>
            <p:extLst>
              <p:ext uri="{D42A27DB-BD31-4B8C-83A1-F6EECF244321}">
                <p14:modId xmlns:p14="http://schemas.microsoft.com/office/powerpoint/2010/main" val="3222046075"/>
              </p:ext>
            </p:extLst>
          </p:nvPr>
        </p:nvGraphicFramePr>
        <p:xfrm>
          <a:off x="3961890" y="709683"/>
          <a:ext cx="4699509" cy="489954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346" y="609600"/>
            <a:ext cx="7765321" cy="970450"/>
          </a:xfrm>
        </p:spPr>
        <p:txBody>
          <a:bodyPr>
            <a:normAutofit/>
          </a:bodyPr>
          <a:lstStyle/>
          <a:p>
            <a:pPr>
              <a:lnSpc>
                <a:spcPct val="90000"/>
              </a:lnSpc>
            </a:pPr>
            <a:r>
              <a:rPr lang="en-US" sz="3100" b="0"/>
              <a:t>Graphical and Numerical Methods for Describing Qualitative Data</a:t>
            </a:r>
            <a:endParaRPr lang="en-US" sz="3100"/>
          </a:p>
        </p:txBody>
      </p:sp>
      <p:graphicFrame>
        <p:nvGraphicFramePr>
          <p:cNvPr id="5" name="Content Placeholder 2">
            <a:extLst>
              <a:ext uri="{FF2B5EF4-FFF2-40B4-BE49-F238E27FC236}">
                <a16:creationId xmlns:a16="http://schemas.microsoft.com/office/drawing/2014/main" id="{48CF3B60-68EF-4FF4-9B81-8220D0294CD2}"/>
              </a:ext>
            </a:extLst>
          </p:cNvPr>
          <p:cNvGraphicFramePr>
            <a:graphicFrameLocks noGrp="1"/>
          </p:cNvGraphicFramePr>
          <p:nvPr>
            <p:ph idx="1"/>
            <p:extLst>
              <p:ext uri="{D42A27DB-BD31-4B8C-83A1-F6EECF244321}">
                <p14:modId xmlns:p14="http://schemas.microsoft.com/office/powerpoint/2010/main" val="928013276"/>
              </p:ext>
            </p:extLst>
          </p:nvPr>
        </p:nvGraphicFramePr>
        <p:xfrm>
          <a:off x="685800" y="1731963"/>
          <a:ext cx="7765256" cy="40592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Definitions</a:t>
            </a:r>
          </a:p>
        </p:txBody>
      </p:sp>
      <p:sp>
        <p:nvSpPr>
          <p:cNvPr id="3" name="Content Placeholder 2"/>
          <p:cNvSpPr>
            <a:spLocks noGrp="1"/>
          </p:cNvSpPr>
          <p:nvPr>
            <p:ph idx="1"/>
          </p:nvPr>
        </p:nvSpPr>
        <p:spPr/>
        <p:txBody>
          <a:bodyPr>
            <a:normAutofit lnSpcReduction="10000"/>
          </a:bodyPr>
          <a:lstStyle/>
          <a:p>
            <a:r>
              <a:rPr lang="en-US" sz="2800" dirty="0">
                <a:latin typeface="Times New Roman" panose="02020603050405020304" pitchFamily="18" charset="0"/>
                <a:cs typeface="Times New Roman" panose="02020603050405020304" pitchFamily="18" charset="0"/>
              </a:rPr>
              <a:t>A class is one of the categories into which qualitative data can be classified.</a:t>
            </a:r>
          </a:p>
          <a:p>
            <a:r>
              <a:rPr lang="en-US" sz="2800" dirty="0">
                <a:latin typeface="Times New Roman" panose="02020603050405020304" pitchFamily="18" charset="0"/>
                <a:cs typeface="Times New Roman" panose="02020603050405020304" pitchFamily="18" charset="0"/>
              </a:rPr>
              <a:t>The category (or class) frequency for a given category is the number of observations that fall in that category.</a:t>
            </a:r>
          </a:p>
          <a:p>
            <a:r>
              <a:rPr lang="en-US" sz="2800" dirty="0">
                <a:latin typeface="Times New Roman" panose="02020603050405020304" pitchFamily="18" charset="0"/>
                <a:cs typeface="Times New Roman" panose="02020603050405020304" pitchFamily="18" charset="0"/>
              </a:rPr>
              <a:t>The category (or class) relative frequency for a given category is the proportion of the total number of observations n that fall in that category, i.e</a:t>
            </a:r>
            <a:r>
              <a:rPr lang="en-US" dirty="0"/>
              <a:t>.</a:t>
            </a:r>
          </a:p>
        </p:txBody>
      </p:sp>
      <p:pic>
        <p:nvPicPr>
          <p:cNvPr id="1028" name="Picture 4"/>
          <p:cNvPicPr>
            <a:picLocks noChangeAspect="1" noChangeArrowheads="1"/>
          </p:cNvPicPr>
          <p:nvPr/>
        </p:nvPicPr>
        <p:blipFill>
          <a:blip r:embed="rId2" cstate="print"/>
          <a:srcRect/>
          <a:stretch>
            <a:fillRect/>
          </a:stretch>
        </p:blipFill>
        <p:spPr bwMode="auto">
          <a:xfrm>
            <a:off x="2585358" y="5867400"/>
            <a:ext cx="2739118" cy="4191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5509" y="1115568"/>
            <a:ext cx="2615712" cy="4626864"/>
          </a:xfrm>
        </p:spPr>
        <p:txBody>
          <a:bodyPr>
            <a:normAutofit/>
          </a:bodyPr>
          <a:lstStyle/>
          <a:p>
            <a:pPr algn="l"/>
            <a:r>
              <a:rPr lang="en-US" sz="3100" b="0"/>
              <a:t>Summary Frequency Table for Cause of Energy-Related Fatal Accidents</a:t>
            </a:r>
            <a:endParaRPr lang="en-US" sz="3100"/>
          </a:p>
        </p:txBody>
      </p:sp>
      <p:cxnSp>
        <p:nvCxnSpPr>
          <p:cNvPr id="10" name="Straight Connector 9">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953"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490953" y="990600"/>
            <a:ext cx="5022109" cy="4751832"/>
          </a:xfrm>
        </p:spPr>
        <p:txBody>
          <a:bodyPr anchor="ctr">
            <a:normAutofit/>
          </a:bodyPr>
          <a:lstStyle/>
          <a:p>
            <a:pPr marL="118872" indent="0">
              <a:buNone/>
            </a:pPr>
            <a:r>
              <a:rPr lang="en-US" dirty="0">
                <a:latin typeface="Times New Roman" panose="02020603050405020304" pitchFamily="18" charset="0"/>
                <a:cs typeface="Times New Roman" panose="02020603050405020304" pitchFamily="18" charset="0"/>
              </a:rPr>
              <a:t>Category (Cause)     Frequency (Number of Accidents)      Relative Frequency </a:t>
            </a:r>
          </a:p>
          <a:p>
            <a:pPr marL="118872" indent="0">
              <a:buNone/>
            </a:pPr>
            <a:r>
              <a:rPr lang="en-US" dirty="0">
                <a:latin typeface="Times New Roman" panose="02020603050405020304" pitchFamily="18" charset="0"/>
                <a:cs typeface="Times New Roman" panose="02020603050405020304" pitchFamily="18" charset="0"/>
              </a:rPr>
              <a:t>Coal mine collapse 	9			 .145 </a:t>
            </a:r>
          </a:p>
          <a:p>
            <a:pPr marL="118872" indent="0">
              <a:buNone/>
            </a:pPr>
            <a:r>
              <a:rPr lang="en-US" dirty="0">
                <a:latin typeface="Times New Roman" panose="02020603050405020304" pitchFamily="18" charset="0"/>
                <a:cs typeface="Times New Roman" panose="02020603050405020304" pitchFamily="18" charset="0"/>
              </a:rPr>
              <a:t>Dam failure 		4 			.065 </a:t>
            </a:r>
          </a:p>
          <a:p>
            <a:pPr marL="118872" indent="0">
              <a:buNone/>
            </a:pPr>
            <a:r>
              <a:rPr lang="en-US" dirty="0">
                <a:latin typeface="Times New Roman" panose="02020603050405020304" pitchFamily="18" charset="0"/>
                <a:cs typeface="Times New Roman" panose="02020603050405020304" pitchFamily="18" charset="0"/>
              </a:rPr>
              <a:t>Gas explosion 		40 			.645 </a:t>
            </a:r>
          </a:p>
          <a:p>
            <a:pPr marL="118872" indent="0">
              <a:buNone/>
            </a:pPr>
            <a:r>
              <a:rPr lang="en-US" dirty="0">
                <a:latin typeface="Times New Roman" panose="02020603050405020304" pitchFamily="18" charset="0"/>
                <a:cs typeface="Times New Roman" panose="02020603050405020304" pitchFamily="18" charset="0"/>
              </a:rPr>
              <a:t>Nuclear reactor 		1 			.016 </a:t>
            </a:r>
          </a:p>
          <a:p>
            <a:pPr marL="118872" indent="0">
              <a:buNone/>
            </a:pPr>
            <a:r>
              <a:rPr lang="en-US" dirty="0">
                <a:latin typeface="Times New Roman" panose="02020603050405020304" pitchFamily="18" charset="0"/>
                <a:cs typeface="Times New Roman" panose="02020603050405020304" pitchFamily="18" charset="0"/>
              </a:rPr>
              <a:t>Oil fire 			6			 .097 </a:t>
            </a:r>
          </a:p>
          <a:p>
            <a:pPr marL="118872" indent="0">
              <a:buNone/>
            </a:pPr>
            <a:r>
              <a:rPr lang="en-US" dirty="0">
                <a:latin typeface="Times New Roman" panose="02020603050405020304" pitchFamily="18" charset="0"/>
                <a:cs typeface="Times New Roman" panose="02020603050405020304" pitchFamily="18" charset="0"/>
              </a:rPr>
              <a:t>Other (Lightening)	2 			.032</a:t>
            </a:r>
          </a:p>
          <a:p>
            <a:pPr marL="118872" indent="0">
              <a:buNone/>
            </a:pPr>
            <a:r>
              <a:rPr lang="en-US" dirty="0">
                <a:latin typeface="Times New Roman" panose="02020603050405020304" pitchFamily="18" charset="0"/>
                <a:cs typeface="Times New Roman" panose="02020603050405020304" pitchFamily="18" charset="0"/>
              </a:rPr>
              <a:t> Totals 			      62 			1.000</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0" dirty="0"/>
              <a:t>Graphical descriptions of qualitative data</a:t>
            </a:r>
            <a:endParaRPr lang="en-US" sz="2800" dirty="0"/>
          </a:p>
        </p:txBody>
      </p:sp>
      <p:sp>
        <p:nvSpPr>
          <p:cNvPr id="3" name="Content Placeholder 2"/>
          <p:cNvSpPr>
            <a:spLocks noGrp="1"/>
          </p:cNvSpPr>
          <p:nvPr>
            <p:ph idx="1"/>
          </p:nvPr>
        </p:nvSpPr>
        <p:spPr/>
        <p:txBody>
          <a:bodyPr>
            <a:normAutofit/>
          </a:bodyPr>
          <a:lstStyle/>
          <a:p>
            <a:pPr marL="118872" indent="0">
              <a:buNone/>
            </a:pPr>
            <a:r>
              <a:rPr lang="en-US" sz="2800" dirty="0">
                <a:solidFill>
                  <a:srgbClr val="FF0000"/>
                </a:solidFill>
                <a:latin typeface="Times New Roman" panose="02020603050405020304" pitchFamily="18" charset="0"/>
                <a:cs typeface="Times New Roman" panose="02020603050405020304" pitchFamily="18" charset="0"/>
              </a:rPr>
              <a:t>Bar graphs </a:t>
            </a:r>
            <a:r>
              <a:rPr lang="en-US" sz="2800" dirty="0">
                <a:latin typeface="Times New Roman" panose="02020603050405020304" pitchFamily="18" charset="0"/>
                <a:cs typeface="Times New Roman" panose="02020603050405020304" pitchFamily="18" charset="0"/>
              </a:rPr>
              <a:t>give the frequency (or relative frequency) corresponding to each category, with the height or length of the bar proportional to the category frequency (or relative frequency).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Bar Graph</a:t>
            </a:r>
          </a:p>
        </p:txBody>
      </p:sp>
      <p:pic>
        <p:nvPicPr>
          <p:cNvPr id="2050" name="Picture 2"/>
          <p:cNvPicPr>
            <a:picLocks noGrp="1" noChangeAspect="1" noChangeArrowheads="1"/>
          </p:cNvPicPr>
          <p:nvPr>
            <p:ph idx="1"/>
          </p:nvPr>
        </p:nvPicPr>
        <p:blipFill>
          <a:blip r:embed="rId2" cstate="print"/>
          <a:stretch>
            <a:fillRect/>
          </a:stretch>
        </p:blipFill>
        <p:spPr bwMode="auto">
          <a:xfrm>
            <a:off x="1490148" y="1731963"/>
            <a:ext cx="6155766" cy="4059237"/>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Pie Charts</a:t>
            </a:r>
          </a:p>
        </p:txBody>
      </p:sp>
      <p:sp>
        <p:nvSpPr>
          <p:cNvPr id="3" name="Content Placeholder 2"/>
          <p:cNvSpPr>
            <a:spLocks noGrp="1"/>
          </p:cNvSpPr>
          <p:nvPr>
            <p:ph idx="1"/>
          </p:nvPr>
        </p:nvSpPr>
        <p:spPr/>
        <p:txBody>
          <a:bodyPr/>
          <a:lstStyle/>
          <a:p>
            <a:pPr marL="118872" indent="0">
              <a:buNone/>
            </a:pPr>
            <a:r>
              <a:rPr lang="en-US" sz="2800" dirty="0">
                <a:solidFill>
                  <a:srgbClr val="FF0000"/>
                </a:solidFill>
                <a:latin typeface="Times New Roman" panose="02020603050405020304" pitchFamily="18" charset="0"/>
                <a:cs typeface="Times New Roman" panose="02020603050405020304" pitchFamily="18" charset="0"/>
              </a:rPr>
              <a:t>Pie charts </a:t>
            </a:r>
            <a:r>
              <a:rPr lang="en-US" sz="2800" dirty="0">
                <a:latin typeface="Times New Roman" panose="02020603050405020304" pitchFamily="18" charset="0"/>
                <a:cs typeface="Times New Roman" panose="02020603050405020304" pitchFamily="18" charset="0"/>
              </a:rPr>
              <a:t>divide a complete circle (a pie) into slices, one corresponding to each category, with the central angle of the slice proportional to the category relative frequency.</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7094</TotalTime>
  <Words>968</Words>
  <Application>Microsoft Office PowerPoint</Application>
  <PresentationFormat>On-screen Show (4:3)</PresentationFormat>
  <Paragraphs>74</Paragraphs>
  <Slides>23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Calibri</vt:lpstr>
      <vt:lpstr>Calisto MT</vt:lpstr>
      <vt:lpstr>Times New Roman</vt:lpstr>
      <vt:lpstr>Wingdings 2</vt:lpstr>
      <vt:lpstr>Slate</vt:lpstr>
      <vt:lpstr>Chapter 2 (part1) Instructor: Shuchi  Jain Virginia Commonwealth University </vt:lpstr>
      <vt:lpstr>Descriptive Statistics</vt:lpstr>
      <vt:lpstr>Descriptive Statistics</vt:lpstr>
      <vt:lpstr>Graphical and Numerical Methods for Describing Qualitative Data</vt:lpstr>
      <vt:lpstr>Definitions</vt:lpstr>
      <vt:lpstr>Summary Frequency Table for Cause of Energy-Related Fatal Accidents</vt:lpstr>
      <vt:lpstr>Graphical descriptions of qualitative data</vt:lpstr>
      <vt:lpstr>Bar Graph</vt:lpstr>
      <vt:lpstr>Pie Charts</vt:lpstr>
      <vt:lpstr>Pie Chart</vt:lpstr>
      <vt:lpstr>Graphical Methods for Describing Quantitative Data</vt:lpstr>
      <vt:lpstr>EPA Mileage Ratings on 100 Cars</vt:lpstr>
      <vt:lpstr>Dot Plot</vt:lpstr>
      <vt:lpstr>Dot Plot for EPA mileage data</vt:lpstr>
      <vt:lpstr>Stem-and-Leaf Display</vt:lpstr>
      <vt:lpstr>Stem and Leaf Plot</vt:lpstr>
      <vt:lpstr>Histograms </vt:lpstr>
      <vt:lpstr>Histogram for EPA Gas Mileage Ratings</vt:lpstr>
      <vt:lpstr>Class Intervals, Frequencies, and Relative Frequencies for the Car Mileage Data</vt:lpstr>
      <vt:lpstr>Steps to Follow in Constructing a Histogram</vt:lpstr>
      <vt:lpstr>Steps to Follow in Constructing a Histogram</vt:lpstr>
      <vt:lpstr>Steps to Follow in Constructing a Histogram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(part1) Instructor: Shuchi  Jain Virginia Commonwealth University </dc:title>
  <dc:creator>Shuchi Jain</dc:creator>
  <cp:lastModifiedBy>Shuchi Jain</cp:lastModifiedBy>
  <cp:revision>6</cp:revision>
  <dcterms:created xsi:type="dcterms:W3CDTF">2020-08-05T15:15:52Z</dcterms:created>
  <dcterms:modified xsi:type="dcterms:W3CDTF">2020-08-12T04:13:13Z</dcterms:modified>
</cp:coreProperties>
</file>