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73" r:id="rId11"/>
    <p:sldId id="265" r:id="rId12"/>
    <p:sldId id="266" r:id="rId13"/>
    <p:sldId id="268" r:id="rId14"/>
    <p:sldId id="270" r:id="rId15"/>
    <p:sldId id="271" r:id="rId16"/>
    <p:sldId id="272" r:id="rId17"/>
    <p:sldId id="274" r:id="rId18"/>
    <p:sldId id="275" r:id="rId19"/>
    <p:sldId id="276" r:id="rId20"/>
    <p:sldId id="277" r:id="rId21"/>
    <p:sldId id="280" r:id="rId22"/>
    <p:sldId id="281" r:id="rId23"/>
    <p:sldId id="278" r:id="rId24"/>
    <p:sldId id="27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p:cViewPr varScale="1">
        <p:scale>
          <a:sx n="91" d="100"/>
          <a:sy n="91" d="100"/>
        </p:scale>
        <p:origin x="4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309915C-F3E0-4D4D-954C-3C5B12B46F7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65B3D54-7012-4B85-AB4D-797AB16ADD73}">
      <dgm:prSet/>
      <dgm:spPr/>
      <dgm:t>
        <a:bodyPr/>
        <a:lstStyle/>
        <a:p>
          <a:r>
            <a:rPr lang="en-US"/>
            <a:t>The measures that we will present fall into three categories:</a:t>
          </a:r>
        </a:p>
      </dgm:t>
    </dgm:pt>
    <dgm:pt modelId="{C2277E2A-A2D2-4C9B-928F-6727D4E3ACE7}" type="parTrans" cxnId="{C9CEE7F1-4949-459D-BA60-0FE330485956}">
      <dgm:prSet/>
      <dgm:spPr/>
      <dgm:t>
        <a:bodyPr/>
        <a:lstStyle/>
        <a:p>
          <a:endParaRPr lang="en-US"/>
        </a:p>
      </dgm:t>
    </dgm:pt>
    <dgm:pt modelId="{D7A429EC-906F-4C4C-8777-D058062A78F1}" type="sibTrans" cxnId="{C9CEE7F1-4949-459D-BA60-0FE330485956}">
      <dgm:prSet/>
      <dgm:spPr/>
      <dgm:t>
        <a:bodyPr/>
        <a:lstStyle/>
        <a:p>
          <a:endParaRPr lang="en-US"/>
        </a:p>
      </dgm:t>
    </dgm:pt>
    <dgm:pt modelId="{EAE494A5-EFE5-45E3-91F2-E56EFE3F5855}">
      <dgm:prSet/>
      <dgm:spPr/>
      <dgm:t>
        <a:bodyPr/>
        <a:lstStyle/>
        <a:p>
          <a:r>
            <a:rPr lang="en-US"/>
            <a:t>(1) those that help to locate the center of the relative frequency distribution, </a:t>
          </a:r>
        </a:p>
      </dgm:t>
    </dgm:pt>
    <dgm:pt modelId="{393456E3-518D-4660-A864-6D759CFACF55}" type="parTrans" cxnId="{4F7E29DC-2008-4FF8-BCA0-7EF11C157237}">
      <dgm:prSet/>
      <dgm:spPr/>
      <dgm:t>
        <a:bodyPr/>
        <a:lstStyle/>
        <a:p>
          <a:endParaRPr lang="en-US"/>
        </a:p>
      </dgm:t>
    </dgm:pt>
    <dgm:pt modelId="{DA9F69CE-2495-4751-8468-CBE9E02CDA8D}" type="sibTrans" cxnId="{4F7E29DC-2008-4FF8-BCA0-7EF11C157237}">
      <dgm:prSet/>
      <dgm:spPr/>
      <dgm:t>
        <a:bodyPr/>
        <a:lstStyle/>
        <a:p>
          <a:endParaRPr lang="en-US"/>
        </a:p>
      </dgm:t>
    </dgm:pt>
    <dgm:pt modelId="{19B17CF0-B67F-4066-AC37-3D8E3D6FF01A}">
      <dgm:prSet/>
      <dgm:spPr/>
      <dgm:t>
        <a:bodyPr/>
        <a:lstStyle/>
        <a:p>
          <a:r>
            <a:rPr lang="en-US"/>
            <a:t>(2) those that measure its spread around the center, and</a:t>
          </a:r>
        </a:p>
      </dgm:t>
    </dgm:pt>
    <dgm:pt modelId="{3744105E-D691-4966-9DF4-9D1E40F5EC7E}" type="parTrans" cxnId="{FCF1174B-D709-4D16-A4E6-8F94575727AE}">
      <dgm:prSet/>
      <dgm:spPr/>
      <dgm:t>
        <a:bodyPr/>
        <a:lstStyle/>
        <a:p>
          <a:endParaRPr lang="en-US"/>
        </a:p>
      </dgm:t>
    </dgm:pt>
    <dgm:pt modelId="{1687C335-2E36-452A-ADB0-6B04FD9E5210}" type="sibTrans" cxnId="{FCF1174B-D709-4D16-A4E6-8F94575727AE}">
      <dgm:prSet/>
      <dgm:spPr/>
      <dgm:t>
        <a:bodyPr/>
        <a:lstStyle/>
        <a:p>
          <a:endParaRPr lang="en-US"/>
        </a:p>
      </dgm:t>
    </dgm:pt>
    <dgm:pt modelId="{7D6E3193-8B25-4709-9B7B-04445B85FDAA}">
      <dgm:prSet/>
      <dgm:spPr/>
      <dgm:t>
        <a:bodyPr/>
        <a:lstStyle/>
        <a:p>
          <a:r>
            <a:rPr lang="en-US"/>
            <a:t>(3) those that describe the relative position of an observation within the data set.</a:t>
          </a:r>
        </a:p>
      </dgm:t>
    </dgm:pt>
    <dgm:pt modelId="{39509F71-7EBC-4D93-9348-5E094D894304}" type="parTrans" cxnId="{A28B549A-309E-463E-BC17-361AB1330354}">
      <dgm:prSet/>
      <dgm:spPr/>
      <dgm:t>
        <a:bodyPr/>
        <a:lstStyle/>
        <a:p>
          <a:endParaRPr lang="en-US"/>
        </a:p>
      </dgm:t>
    </dgm:pt>
    <dgm:pt modelId="{B81692D6-E6AD-407C-B8C1-28A5357125F8}" type="sibTrans" cxnId="{A28B549A-309E-463E-BC17-361AB1330354}">
      <dgm:prSet/>
      <dgm:spPr/>
      <dgm:t>
        <a:bodyPr/>
        <a:lstStyle/>
        <a:p>
          <a:endParaRPr lang="en-US"/>
        </a:p>
      </dgm:t>
    </dgm:pt>
    <dgm:pt modelId="{45576363-7AEA-449A-B221-07C914B4BEDD}" type="pres">
      <dgm:prSet presAssocID="{9309915C-F3E0-4D4D-954C-3C5B12B46F7B}" presName="root" presStyleCnt="0">
        <dgm:presLayoutVars>
          <dgm:dir/>
          <dgm:resizeHandles val="exact"/>
        </dgm:presLayoutVars>
      </dgm:prSet>
      <dgm:spPr/>
    </dgm:pt>
    <dgm:pt modelId="{71D582A6-28EC-4897-8EF2-487892CB1DE8}" type="pres">
      <dgm:prSet presAssocID="{565B3D54-7012-4B85-AB4D-797AB16ADD73}" presName="compNode" presStyleCnt="0"/>
      <dgm:spPr/>
    </dgm:pt>
    <dgm:pt modelId="{C70EC405-EC23-48AD-96E1-5F44674957A4}" type="pres">
      <dgm:prSet presAssocID="{565B3D54-7012-4B85-AB4D-797AB16ADD73}" presName="bgRect" presStyleLbl="bgShp" presStyleIdx="0" presStyleCnt="4"/>
      <dgm:spPr/>
    </dgm:pt>
    <dgm:pt modelId="{0AF57658-4385-40AA-B4DC-EA3D7EF2F932}" type="pres">
      <dgm:prSet presAssocID="{565B3D54-7012-4B85-AB4D-797AB16ADD73}" presName="iconRect" presStyleLbl="node1" presStyleIdx="0" presStyleCnt="4" custScaleX="120664"/>
      <dgm:spPr>
        <a:ln>
          <a:noFill/>
        </a:ln>
      </dgm:spPr>
    </dgm:pt>
    <dgm:pt modelId="{F7C3E6F3-D322-4B54-9B44-F2BAC812D48D}" type="pres">
      <dgm:prSet presAssocID="{565B3D54-7012-4B85-AB4D-797AB16ADD73}" presName="spaceRect" presStyleCnt="0"/>
      <dgm:spPr/>
    </dgm:pt>
    <dgm:pt modelId="{450177E9-AC8D-496A-9E38-E06B58D8877F}" type="pres">
      <dgm:prSet presAssocID="{565B3D54-7012-4B85-AB4D-797AB16ADD73}" presName="parTx" presStyleLbl="revTx" presStyleIdx="0" presStyleCnt="4">
        <dgm:presLayoutVars>
          <dgm:chMax val="0"/>
          <dgm:chPref val="0"/>
        </dgm:presLayoutVars>
      </dgm:prSet>
      <dgm:spPr/>
    </dgm:pt>
    <dgm:pt modelId="{57E2960C-0379-4FE1-8EFA-4613983B288D}" type="pres">
      <dgm:prSet presAssocID="{D7A429EC-906F-4C4C-8777-D058062A78F1}" presName="sibTrans" presStyleCnt="0"/>
      <dgm:spPr/>
    </dgm:pt>
    <dgm:pt modelId="{B2421408-3709-40D4-8008-F64E6B0AB7B4}" type="pres">
      <dgm:prSet presAssocID="{EAE494A5-EFE5-45E3-91F2-E56EFE3F5855}" presName="compNode" presStyleCnt="0"/>
      <dgm:spPr/>
    </dgm:pt>
    <dgm:pt modelId="{B4CFDB95-E026-4223-BFFC-8FF41CC1C255}" type="pres">
      <dgm:prSet presAssocID="{EAE494A5-EFE5-45E3-91F2-E56EFE3F5855}" presName="bgRect" presStyleLbl="bgShp" presStyleIdx="1" presStyleCnt="4"/>
      <dgm:spPr/>
    </dgm:pt>
    <dgm:pt modelId="{CD26F738-FE7B-456F-A45F-D803160F14A6}" type="pres">
      <dgm:prSet presAssocID="{EAE494A5-EFE5-45E3-91F2-E56EFE3F5855}" presName="iconRect" presStyleLbl="node1" presStyleIdx="1"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chart"/>
        </a:ext>
      </dgm:extLst>
    </dgm:pt>
    <dgm:pt modelId="{AED42923-4E7E-44A0-903E-F286E5E1E00B}" type="pres">
      <dgm:prSet presAssocID="{EAE494A5-EFE5-45E3-91F2-E56EFE3F5855}" presName="spaceRect" presStyleCnt="0"/>
      <dgm:spPr/>
    </dgm:pt>
    <dgm:pt modelId="{B4F1E413-6FB5-4936-9B3F-E749AFE75A4A}" type="pres">
      <dgm:prSet presAssocID="{EAE494A5-EFE5-45E3-91F2-E56EFE3F5855}" presName="parTx" presStyleLbl="revTx" presStyleIdx="1" presStyleCnt="4">
        <dgm:presLayoutVars>
          <dgm:chMax val="0"/>
          <dgm:chPref val="0"/>
        </dgm:presLayoutVars>
      </dgm:prSet>
      <dgm:spPr/>
    </dgm:pt>
    <dgm:pt modelId="{A18CAA8A-6D67-4EAE-BE57-02D9B47BD5FC}" type="pres">
      <dgm:prSet presAssocID="{DA9F69CE-2495-4751-8468-CBE9E02CDA8D}" presName="sibTrans" presStyleCnt="0"/>
      <dgm:spPr/>
    </dgm:pt>
    <dgm:pt modelId="{CA5443D3-344D-4EFE-ACC7-AC1D277C4781}" type="pres">
      <dgm:prSet presAssocID="{19B17CF0-B67F-4066-AC37-3D8E3D6FF01A}" presName="compNode" presStyleCnt="0"/>
      <dgm:spPr/>
    </dgm:pt>
    <dgm:pt modelId="{62311A41-A3F1-4C9A-A10C-C1EE95B74B73}" type="pres">
      <dgm:prSet presAssocID="{19B17CF0-B67F-4066-AC37-3D8E3D6FF01A}" presName="bgRect" presStyleLbl="bgShp" presStyleIdx="2" presStyleCnt="4"/>
      <dgm:spPr/>
    </dgm:pt>
    <dgm:pt modelId="{FCA4EB34-8EF6-45BB-946C-25F06D7E81B7}" type="pres">
      <dgm:prSet presAssocID="{19B17CF0-B67F-4066-AC37-3D8E3D6FF01A}" presName="iconRect" presStyleLbl="node1" presStyleIdx="2"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 graph with upward trend"/>
        </a:ext>
      </dgm:extLst>
    </dgm:pt>
    <dgm:pt modelId="{60EC6F66-FFE0-49FC-A67B-D621A0B76D8F}" type="pres">
      <dgm:prSet presAssocID="{19B17CF0-B67F-4066-AC37-3D8E3D6FF01A}" presName="spaceRect" presStyleCnt="0"/>
      <dgm:spPr/>
    </dgm:pt>
    <dgm:pt modelId="{EFEDF462-227A-409B-917A-BB43610FD831}" type="pres">
      <dgm:prSet presAssocID="{19B17CF0-B67F-4066-AC37-3D8E3D6FF01A}" presName="parTx" presStyleLbl="revTx" presStyleIdx="2" presStyleCnt="4">
        <dgm:presLayoutVars>
          <dgm:chMax val="0"/>
          <dgm:chPref val="0"/>
        </dgm:presLayoutVars>
      </dgm:prSet>
      <dgm:spPr/>
    </dgm:pt>
    <dgm:pt modelId="{57F61B47-AD84-4448-80ED-8338CBFC5DA3}" type="pres">
      <dgm:prSet presAssocID="{1687C335-2E36-452A-ADB0-6B04FD9E5210}" presName="sibTrans" presStyleCnt="0"/>
      <dgm:spPr/>
    </dgm:pt>
    <dgm:pt modelId="{94C46130-11AD-4372-813A-1C297D06DA14}" type="pres">
      <dgm:prSet presAssocID="{7D6E3193-8B25-4709-9B7B-04445B85FDAA}" presName="compNode" presStyleCnt="0"/>
      <dgm:spPr/>
    </dgm:pt>
    <dgm:pt modelId="{528FF6DB-44ED-4AAB-9255-1C29AB2783E1}" type="pres">
      <dgm:prSet presAssocID="{7D6E3193-8B25-4709-9B7B-04445B85FDAA}" presName="bgRect" presStyleLbl="bgShp" presStyleIdx="3" presStyleCnt="4"/>
      <dgm:spPr/>
    </dgm:pt>
    <dgm:pt modelId="{0E1D1BF4-C8A2-4D4B-86F3-EA36BD5E1B53}" type="pres">
      <dgm:prSet presAssocID="{7D6E3193-8B25-4709-9B7B-04445B85FDAA}"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tabase"/>
        </a:ext>
      </dgm:extLst>
    </dgm:pt>
    <dgm:pt modelId="{723DEC80-D813-40C7-96DA-0ABAF4050BA3}" type="pres">
      <dgm:prSet presAssocID="{7D6E3193-8B25-4709-9B7B-04445B85FDAA}" presName="spaceRect" presStyleCnt="0"/>
      <dgm:spPr/>
    </dgm:pt>
    <dgm:pt modelId="{389261FC-A487-4856-AC59-AFCAE7430737}" type="pres">
      <dgm:prSet presAssocID="{7D6E3193-8B25-4709-9B7B-04445B85FDAA}" presName="parTx" presStyleLbl="revTx" presStyleIdx="3" presStyleCnt="4">
        <dgm:presLayoutVars>
          <dgm:chMax val="0"/>
          <dgm:chPref val="0"/>
        </dgm:presLayoutVars>
      </dgm:prSet>
      <dgm:spPr/>
    </dgm:pt>
  </dgm:ptLst>
  <dgm:cxnLst>
    <dgm:cxn modelId="{8EF40B3E-BCEF-434C-B118-58850BD2E8E8}" type="presOf" srcId="{EAE494A5-EFE5-45E3-91F2-E56EFE3F5855}" destId="{B4F1E413-6FB5-4936-9B3F-E749AFE75A4A}" srcOrd="0" destOrd="0" presId="urn:microsoft.com/office/officeart/2018/2/layout/IconVerticalSolidList"/>
    <dgm:cxn modelId="{4AE5A863-7CB5-4E95-9E9E-430542210805}" type="presOf" srcId="{565B3D54-7012-4B85-AB4D-797AB16ADD73}" destId="{450177E9-AC8D-496A-9E38-E06B58D8877F}" srcOrd="0" destOrd="0" presId="urn:microsoft.com/office/officeart/2018/2/layout/IconVerticalSolidList"/>
    <dgm:cxn modelId="{FCF1174B-D709-4D16-A4E6-8F94575727AE}" srcId="{9309915C-F3E0-4D4D-954C-3C5B12B46F7B}" destId="{19B17CF0-B67F-4066-AC37-3D8E3D6FF01A}" srcOrd="2" destOrd="0" parTransId="{3744105E-D691-4966-9DF4-9D1E40F5EC7E}" sibTransId="{1687C335-2E36-452A-ADB0-6B04FD9E5210}"/>
    <dgm:cxn modelId="{A28B549A-309E-463E-BC17-361AB1330354}" srcId="{9309915C-F3E0-4D4D-954C-3C5B12B46F7B}" destId="{7D6E3193-8B25-4709-9B7B-04445B85FDAA}" srcOrd="3" destOrd="0" parTransId="{39509F71-7EBC-4D93-9348-5E094D894304}" sibTransId="{B81692D6-E6AD-407C-B8C1-28A5357125F8}"/>
    <dgm:cxn modelId="{8AEC5BBC-314C-4AEB-92A2-4F3D1D07C24D}" type="presOf" srcId="{9309915C-F3E0-4D4D-954C-3C5B12B46F7B}" destId="{45576363-7AEA-449A-B221-07C914B4BEDD}" srcOrd="0" destOrd="0" presId="urn:microsoft.com/office/officeart/2018/2/layout/IconVerticalSolidList"/>
    <dgm:cxn modelId="{BB3619CA-0A05-4A44-AD1C-7FDFBDC8D751}" type="presOf" srcId="{19B17CF0-B67F-4066-AC37-3D8E3D6FF01A}" destId="{EFEDF462-227A-409B-917A-BB43610FD831}" srcOrd="0" destOrd="0" presId="urn:microsoft.com/office/officeart/2018/2/layout/IconVerticalSolidList"/>
    <dgm:cxn modelId="{4F7E29DC-2008-4FF8-BCA0-7EF11C157237}" srcId="{9309915C-F3E0-4D4D-954C-3C5B12B46F7B}" destId="{EAE494A5-EFE5-45E3-91F2-E56EFE3F5855}" srcOrd="1" destOrd="0" parTransId="{393456E3-518D-4660-A864-6D759CFACF55}" sibTransId="{DA9F69CE-2495-4751-8468-CBE9E02CDA8D}"/>
    <dgm:cxn modelId="{1F6938DC-CFB2-4DA9-A5AA-B8D85C2B8C96}" type="presOf" srcId="{7D6E3193-8B25-4709-9B7B-04445B85FDAA}" destId="{389261FC-A487-4856-AC59-AFCAE7430737}" srcOrd="0" destOrd="0" presId="urn:microsoft.com/office/officeart/2018/2/layout/IconVerticalSolidList"/>
    <dgm:cxn modelId="{C9CEE7F1-4949-459D-BA60-0FE330485956}" srcId="{9309915C-F3E0-4D4D-954C-3C5B12B46F7B}" destId="{565B3D54-7012-4B85-AB4D-797AB16ADD73}" srcOrd="0" destOrd="0" parTransId="{C2277E2A-A2D2-4C9B-928F-6727D4E3ACE7}" sibTransId="{D7A429EC-906F-4C4C-8777-D058062A78F1}"/>
    <dgm:cxn modelId="{5DCF8A8A-C03D-4FF4-9EAA-24A31648BB95}" type="presParOf" srcId="{45576363-7AEA-449A-B221-07C914B4BEDD}" destId="{71D582A6-28EC-4897-8EF2-487892CB1DE8}" srcOrd="0" destOrd="0" presId="urn:microsoft.com/office/officeart/2018/2/layout/IconVerticalSolidList"/>
    <dgm:cxn modelId="{8100860D-6F5E-4A03-B979-77BDF62A3BEC}" type="presParOf" srcId="{71D582A6-28EC-4897-8EF2-487892CB1DE8}" destId="{C70EC405-EC23-48AD-96E1-5F44674957A4}" srcOrd="0" destOrd="0" presId="urn:microsoft.com/office/officeart/2018/2/layout/IconVerticalSolidList"/>
    <dgm:cxn modelId="{15CAB9AC-2894-461B-BB33-F30882E12957}" type="presParOf" srcId="{71D582A6-28EC-4897-8EF2-487892CB1DE8}" destId="{0AF57658-4385-40AA-B4DC-EA3D7EF2F932}" srcOrd="1" destOrd="0" presId="urn:microsoft.com/office/officeart/2018/2/layout/IconVerticalSolidList"/>
    <dgm:cxn modelId="{04FFC281-B224-4FAA-8695-59DC6C88F97E}" type="presParOf" srcId="{71D582A6-28EC-4897-8EF2-487892CB1DE8}" destId="{F7C3E6F3-D322-4B54-9B44-F2BAC812D48D}" srcOrd="2" destOrd="0" presId="urn:microsoft.com/office/officeart/2018/2/layout/IconVerticalSolidList"/>
    <dgm:cxn modelId="{9DCC6A49-CACA-46F0-82DE-05D4C61DE3E3}" type="presParOf" srcId="{71D582A6-28EC-4897-8EF2-487892CB1DE8}" destId="{450177E9-AC8D-496A-9E38-E06B58D8877F}" srcOrd="3" destOrd="0" presId="urn:microsoft.com/office/officeart/2018/2/layout/IconVerticalSolidList"/>
    <dgm:cxn modelId="{1B1CF76B-F713-4E47-8FC5-90A59E137B48}" type="presParOf" srcId="{45576363-7AEA-449A-B221-07C914B4BEDD}" destId="{57E2960C-0379-4FE1-8EFA-4613983B288D}" srcOrd="1" destOrd="0" presId="urn:microsoft.com/office/officeart/2018/2/layout/IconVerticalSolidList"/>
    <dgm:cxn modelId="{E6ADEF75-7D83-45F3-BE5F-DFC58B161875}" type="presParOf" srcId="{45576363-7AEA-449A-B221-07C914B4BEDD}" destId="{B2421408-3709-40D4-8008-F64E6B0AB7B4}" srcOrd="2" destOrd="0" presId="urn:microsoft.com/office/officeart/2018/2/layout/IconVerticalSolidList"/>
    <dgm:cxn modelId="{C10B4FC3-993F-4808-99DA-7C8959152C9C}" type="presParOf" srcId="{B2421408-3709-40D4-8008-F64E6B0AB7B4}" destId="{B4CFDB95-E026-4223-BFFC-8FF41CC1C255}" srcOrd="0" destOrd="0" presId="urn:microsoft.com/office/officeart/2018/2/layout/IconVerticalSolidList"/>
    <dgm:cxn modelId="{37A566F6-3002-4A8E-921B-2B981471010C}" type="presParOf" srcId="{B2421408-3709-40D4-8008-F64E6B0AB7B4}" destId="{CD26F738-FE7B-456F-A45F-D803160F14A6}" srcOrd="1" destOrd="0" presId="urn:microsoft.com/office/officeart/2018/2/layout/IconVerticalSolidList"/>
    <dgm:cxn modelId="{2B74C753-C1F3-4EB6-B31D-957D66D4C095}" type="presParOf" srcId="{B2421408-3709-40D4-8008-F64E6B0AB7B4}" destId="{AED42923-4E7E-44A0-903E-F286E5E1E00B}" srcOrd="2" destOrd="0" presId="urn:microsoft.com/office/officeart/2018/2/layout/IconVerticalSolidList"/>
    <dgm:cxn modelId="{F2DAACE9-97A9-4CFE-8E4E-DD1E76990AE7}" type="presParOf" srcId="{B2421408-3709-40D4-8008-F64E6B0AB7B4}" destId="{B4F1E413-6FB5-4936-9B3F-E749AFE75A4A}" srcOrd="3" destOrd="0" presId="urn:microsoft.com/office/officeart/2018/2/layout/IconVerticalSolidList"/>
    <dgm:cxn modelId="{0AAD00B4-18FC-48CA-82E2-347BCACBC6FF}" type="presParOf" srcId="{45576363-7AEA-449A-B221-07C914B4BEDD}" destId="{A18CAA8A-6D67-4EAE-BE57-02D9B47BD5FC}" srcOrd="3" destOrd="0" presId="urn:microsoft.com/office/officeart/2018/2/layout/IconVerticalSolidList"/>
    <dgm:cxn modelId="{4C1E74F6-08B9-4000-8B52-17DC337816C4}" type="presParOf" srcId="{45576363-7AEA-449A-B221-07C914B4BEDD}" destId="{CA5443D3-344D-4EFE-ACC7-AC1D277C4781}" srcOrd="4" destOrd="0" presId="urn:microsoft.com/office/officeart/2018/2/layout/IconVerticalSolidList"/>
    <dgm:cxn modelId="{EB391F79-FEBB-4EE9-B2D4-C7324E0C137C}" type="presParOf" srcId="{CA5443D3-344D-4EFE-ACC7-AC1D277C4781}" destId="{62311A41-A3F1-4C9A-A10C-C1EE95B74B73}" srcOrd="0" destOrd="0" presId="urn:microsoft.com/office/officeart/2018/2/layout/IconVerticalSolidList"/>
    <dgm:cxn modelId="{A3F78018-A675-4913-A328-FE72FC4EAE0E}" type="presParOf" srcId="{CA5443D3-344D-4EFE-ACC7-AC1D277C4781}" destId="{FCA4EB34-8EF6-45BB-946C-25F06D7E81B7}" srcOrd="1" destOrd="0" presId="urn:microsoft.com/office/officeart/2018/2/layout/IconVerticalSolidList"/>
    <dgm:cxn modelId="{76F44ECD-7D4A-4A04-AF5C-A32288342CDF}" type="presParOf" srcId="{CA5443D3-344D-4EFE-ACC7-AC1D277C4781}" destId="{60EC6F66-FFE0-49FC-A67B-D621A0B76D8F}" srcOrd="2" destOrd="0" presId="urn:microsoft.com/office/officeart/2018/2/layout/IconVerticalSolidList"/>
    <dgm:cxn modelId="{B90063B2-2189-4AAE-881E-C3E4F899E703}" type="presParOf" srcId="{CA5443D3-344D-4EFE-ACC7-AC1D277C4781}" destId="{EFEDF462-227A-409B-917A-BB43610FD831}" srcOrd="3" destOrd="0" presId="urn:microsoft.com/office/officeart/2018/2/layout/IconVerticalSolidList"/>
    <dgm:cxn modelId="{8F23C966-87A9-448C-9901-3DCAD271D272}" type="presParOf" srcId="{45576363-7AEA-449A-B221-07C914B4BEDD}" destId="{57F61B47-AD84-4448-80ED-8338CBFC5DA3}" srcOrd="5" destOrd="0" presId="urn:microsoft.com/office/officeart/2018/2/layout/IconVerticalSolidList"/>
    <dgm:cxn modelId="{80E33178-8B12-4660-827F-60D87739B87B}" type="presParOf" srcId="{45576363-7AEA-449A-B221-07C914B4BEDD}" destId="{94C46130-11AD-4372-813A-1C297D06DA14}" srcOrd="6" destOrd="0" presId="urn:microsoft.com/office/officeart/2018/2/layout/IconVerticalSolidList"/>
    <dgm:cxn modelId="{CE79A98F-86C9-42E7-BCB0-34C27A8D8F19}" type="presParOf" srcId="{94C46130-11AD-4372-813A-1C297D06DA14}" destId="{528FF6DB-44ED-4AAB-9255-1C29AB2783E1}" srcOrd="0" destOrd="0" presId="urn:microsoft.com/office/officeart/2018/2/layout/IconVerticalSolidList"/>
    <dgm:cxn modelId="{543BD4BF-D636-4AB5-9EC6-8B035428E271}" type="presParOf" srcId="{94C46130-11AD-4372-813A-1C297D06DA14}" destId="{0E1D1BF4-C8A2-4D4B-86F3-EA36BD5E1B53}" srcOrd="1" destOrd="0" presId="urn:microsoft.com/office/officeart/2018/2/layout/IconVerticalSolidList"/>
    <dgm:cxn modelId="{7809A4C7-E8E1-42B9-94FE-C275A0852793}" type="presParOf" srcId="{94C46130-11AD-4372-813A-1C297D06DA14}" destId="{723DEC80-D813-40C7-96DA-0ABAF4050BA3}" srcOrd="2" destOrd="0" presId="urn:microsoft.com/office/officeart/2018/2/layout/IconVerticalSolidList"/>
    <dgm:cxn modelId="{89FDE5AB-1485-4844-9FF2-3819F3FBD5D8}" type="presParOf" srcId="{94C46130-11AD-4372-813A-1C297D06DA14}" destId="{389261FC-A487-4856-AC59-AFCAE743073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77E897-BED2-4BEF-900A-5718025EDB5D}"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BEF73EED-043C-47C0-98F2-E527051B20C6}">
      <dgm:prSet/>
      <dgm:spPr/>
      <dgm:t>
        <a:bodyPr/>
        <a:lstStyle/>
        <a:p>
          <a:r>
            <a:rPr lang="en-US"/>
            <a:t>The three most common measures of central tendency are </a:t>
          </a:r>
        </a:p>
      </dgm:t>
    </dgm:pt>
    <dgm:pt modelId="{922EC2BC-9BB7-42C3-AB30-FCE4AB8DED2F}" type="parTrans" cxnId="{3478D2D9-293E-45D2-8E28-04066802163A}">
      <dgm:prSet/>
      <dgm:spPr/>
      <dgm:t>
        <a:bodyPr/>
        <a:lstStyle/>
        <a:p>
          <a:endParaRPr lang="en-US"/>
        </a:p>
      </dgm:t>
    </dgm:pt>
    <dgm:pt modelId="{72A47BF9-07BA-4525-A9DE-E7AAB477508D}" type="sibTrans" cxnId="{3478D2D9-293E-45D2-8E28-04066802163A}">
      <dgm:prSet/>
      <dgm:spPr/>
      <dgm:t>
        <a:bodyPr/>
        <a:lstStyle/>
        <a:p>
          <a:endParaRPr lang="en-US"/>
        </a:p>
      </dgm:t>
    </dgm:pt>
    <dgm:pt modelId="{F25310D3-00D3-4A23-9714-594DAD90118E}">
      <dgm:prSet/>
      <dgm:spPr/>
      <dgm:t>
        <a:bodyPr/>
        <a:lstStyle/>
        <a:p>
          <a:r>
            <a:rPr lang="en-US"/>
            <a:t>the arithmetic mean, </a:t>
          </a:r>
        </a:p>
      </dgm:t>
    </dgm:pt>
    <dgm:pt modelId="{7B5F76AC-0ACB-46C4-A632-EBF473327E20}" type="parTrans" cxnId="{086EFC32-2B84-4167-9DB0-29BA7A991BCD}">
      <dgm:prSet/>
      <dgm:spPr/>
      <dgm:t>
        <a:bodyPr/>
        <a:lstStyle/>
        <a:p>
          <a:endParaRPr lang="en-US"/>
        </a:p>
      </dgm:t>
    </dgm:pt>
    <dgm:pt modelId="{C28471DB-0C4C-4BD4-A1B4-CACB377B95F1}" type="sibTrans" cxnId="{086EFC32-2B84-4167-9DB0-29BA7A991BCD}">
      <dgm:prSet/>
      <dgm:spPr/>
      <dgm:t>
        <a:bodyPr/>
        <a:lstStyle/>
        <a:p>
          <a:endParaRPr lang="en-US"/>
        </a:p>
      </dgm:t>
    </dgm:pt>
    <dgm:pt modelId="{B3CEC4F8-1892-49BF-B47B-824CCD542C91}">
      <dgm:prSet/>
      <dgm:spPr/>
      <dgm:t>
        <a:bodyPr/>
        <a:lstStyle/>
        <a:p>
          <a:r>
            <a:rPr lang="en-US"/>
            <a:t>the median, </a:t>
          </a:r>
        </a:p>
      </dgm:t>
    </dgm:pt>
    <dgm:pt modelId="{EBD691C0-764F-48F5-9DB7-A2701BE76830}" type="parTrans" cxnId="{4BD12727-1576-43FE-BF7C-3D3F356CDAB9}">
      <dgm:prSet/>
      <dgm:spPr/>
      <dgm:t>
        <a:bodyPr/>
        <a:lstStyle/>
        <a:p>
          <a:endParaRPr lang="en-US"/>
        </a:p>
      </dgm:t>
    </dgm:pt>
    <dgm:pt modelId="{A9396433-5702-4318-A95B-C82D7FFBF44F}" type="sibTrans" cxnId="{4BD12727-1576-43FE-BF7C-3D3F356CDAB9}">
      <dgm:prSet/>
      <dgm:spPr/>
      <dgm:t>
        <a:bodyPr/>
        <a:lstStyle/>
        <a:p>
          <a:endParaRPr lang="en-US"/>
        </a:p>
      </dgm:t>
    </dgm:pt>
    <dgm:pt modelId="{EA5D4C37-81FA-4FA6-B364-9AA0DBAD6900}">
      <dgm:prSet/>
      <dgm:spPr/>
      <dgm:t>
        <a:bodyPr/>
        <a:lstStyle/>
        <a:p>
          <a:r>
            <a:rPr lang="en-US"/>
            <a:t>the mode</a:t>
          </a:r>
        </a:p>
      </dgm:t>
    </dgm:pt>
    <dgm:pt modelId="{597BB3B4-7D34-416A-A15A-EA6BDE517349}" type="parTrans" cxnId="{4F70A5FA-93E8-41A4-8ECA-A66635C9184F}">
      <dgm:prSet/>
      <dgm:spPr/>
      <dgm:t>
        <a:bodyPr/>
        <a:lstStyle/>
        <a:p>
          <a:endParaRPr lang="en-US"/>
        </a:p>
      </dgm:t>
    </dgm:pt>
    <dgm:pt modelId="{520BE509-E05F-4385-A689-9886B5CE2E42}" type="sibTrans" cxnId="{4F70A5FA-93E8-41A4-8ECA-A66635C9184F}">
      <dgm:prSet/>
      <dgm:spPr/>
      <dgm:t>
        <a:bodyPr/>
        <a:lstStyle/>
        <a:p>
          <a:endParaRPr lang="en-US"/>
        </a:p>
      </dgm:t>
    </dgm:pt>
    <dgm:pt modelId="{66AC070F-86B7-47D9-AAC8-F3E488E9FD0A}" type="pres">
      <dgm:prSet presAssocID="{AE77E897-BED2-4BEF-900A-5718025EDB5D}" presName="matrix" presStyleCnt="0">
        <dgm:presLayoutVars>
          <dgm:chMax val="1"/>
          <dgm:dir/>
          <dgm:resizeHandles val="exact"/>
        </dgm:presLayoutVars>
      </dgm:prSet>
      <dgm:spPr/>
    </dgm:pt>
    <dgm:pt modelId="{2A3BF434-AC94-498D-B563-FD5EED34F7DF}" type="pres">
      <dgm:prSet presAssocID="{AE77E897-BED2-4BEF-900A-5718025EDB5D}" presName="diamond" presStyleLbl="bgShp" presStyleIdx="0" presStyleCnt="1"/>
      <dgm:spPr/>
    </dgm:pt>
    <dgm:pt modelId="{EC6F410A-1DBD-40AC-A946-9BF00584771B}" type="pres">
      <dgm:prSet presAssocID="{AE77E897-BED2-4BEF-900A-5718025EDB5D}" presName="quad1" presStyleLbl="node1" presStyleIdx="0" presStyleCnt="4">
        <dgm:presLayoutVars>
          <dgm:chMax val="0"/>
          <dgm:chPref val="0"/>
          <dgm:bulletEnabled val="1"/>
        </dgm:presLayoutVars>
      </dgm:prSet>
      <dgm:spPr/>
    </dgm:pt>
    <dgm:pt modelId="{092722EE-47A8-49F8-957B-D9B051BCD2AD}" type="pres">
      <dgm:prSet presAssocID="{AE77E897-BED2-4BEF-900A-5718025EDB5D}" presName="quad2" presStyleLbl="node1" presStyleIdx="1" presStyleCnt="4">
        <dgm:presLayoutVars>
          <dgm:chMax val="0"/>
          <dgm:chPref val="0"/>
          <dgm:bulletEnabled val="1"/>
        </dgm:presLayoutVars>
      </dgm:prSet>
      <dgm:spPr/>
    </dgm:pt>
    <dgm:pt modelId="{78F07800-6899-4410-9BFD-A1DB26F4A356}" type="pres">
      <dgm:prSet presAssocID="{AE77E897-BED2-4BEF-900A-5718025EDB5D}" presName="quad3" presStyleLbl="node1" presStyleIdx="2" presStyleCnt="4">
        <dgm:presLayoutVars>
          <dgm:chMax val="0"/>
          <dgm:chPref val="0"/>
          <dgm:bulletEnabled val="1"/>
        </dgm:presLayoutVars>
      </dgm:prSet>
      <dgm:spPr/>
    </dgm:pt>
    <dgm:pt modelId="{4D5F327D-2D51-4054-9B8A-A727A3179026}" type="pres">
      <dgm:prSet presAssocID="{AE77E897-BED2-4BEF-900A-5718025EDB5D}" presName="quad4" presStyleLbl="node1" presStyleIdx="3" presStyleCnt="4">
        <dgm:presLayoutVars>
          <dgm:chMax val="0"/>
          <dgm:chPref val="0"/>
          <dgm:bulletEnabled val="1"/>
        </dgm:presLayoutVars>
      </dgm:prSet>
      <dgm:spPr/>
    </dgm:pt>
  </dgm:ptLst>
  <dgm:cxnLst>
    <dgm:cxn modelId="{6E489D05-DB83-4D4F-B712-71B824B9E569}" type="presOf" srcId="{EA5D4C37-81FA-4FA6-B364-9AA0DBAD6900}" destId="{4D5F327D-2D51-4054-9B8A-A727A3179026}" srcOrd="0" destOrd="0" presId="urn:microsoft.com/office/officeart/2005/8/layout/matrix3"/>
    <dgm:cxn modelId="{4BD12727-1576-43FE-BF7C-3D3F356CDAB9}" srcId="{AE77E897-BED2-4BEF-900A-5718025EDB5D}" destId="{B3CEC4F8-1892-49BF-B47B-824CCD542C91}" srcOrd="2" destOrd="0" parTransId="{EBD691C0-764F-48F5-9DB7-A2701BE76830}" sibTransId="{A9396433-5702-4318-A95B-C82D7FFBF44F}"/>
    <dgm:cxn modelId="{086EFC32-2B84-4167-9DB0-29BA7A991BCD}" srcId="{AE77E897-BED2-4BEF-900A-5718025EDB5D}" destId="{F25310D3-00D3-4A23-9714-594DAD90118E}" srcOrd="1" destOrd="0" parTransId="{7B5F76AC-0ACB-46C4-A632-EBF473327E20}" sibTransId="{C28471DB-0C4C-4BD4-A1B4-CACB377B95F1}"/>
    <dgm:cxn modelId="{CCCF2833-792F-4B47-A3A2-1BDBDE272279}" type="presOf" srcId="{AE77E897-BED2-4BEF-900A-5718025EDB5D}" destId="{66AC070F-86B7-47D9-AAC8-F3E488E9FD0A}" srcOrd="0" destOrd="0" presId="urn:microsoft.com/office/officeart/2005/8/layout/matrix3"/>
    <dgm:cxn modelId="{C8E6D138-6BCA-4F3C-AC16-DE6C66718A49}" type="presOf" srcId="{F25310D3-00D3-4A23-9714-594DAD90118E}" destId="{092722EE-47A8-49F8-957B-D9B051BCD2AD}" srcOrd="0" destOrd="0" presId="urn:microsoft.com/office/officeart/2005/8/layout/matrix3"/>
    <dgm:cxn modelId="{E93E2C4E-F85A-4A69-84DC-FF2D1D5E129F}" type="presOf" srcId="{B3CEC4F8-1892-49BF-B47B-824CCD542C91}" destId="{78F07800-6899-4410-9BFD-A1DB26F4A356}" srcOrd="0" destOrd="0" presId="urn:microsoft.com/office/officeart/2005/8/layout/matrix3"/>
    <dgm:cxn modelId="{27214BAA-088D-48F3-A0D9-4B70848005B6}" type="presOf" srcId="{BEF73EED-043C-47C0-98F2-E527051B20C6}" destId="{EC6F410A-1DBD-40AC-A946-9BF00584771B}" srcOrd="0" destOrd="0" presId="urn:microsoft.com/office/officeart/2005/8/layout/matrix3"/>
    <dgm:cxn modelId="{3478D2D9-293E-45D2-8E28-04066802163A}" srcId="{AE77E897-BED2-4BEF-900A-5718025EDB5D}" destId="{BEF73EED-043C-47C0-98F2-E527051B20C6}" srcOrd="0" destOrd="0" parTransId="{922EC2BC-9BB7-42C3-AB30-FCE4AB8DED2F}" sibTransId="{72A47BF9-07BA-4525-A9DE-E7AAB477508D}"/>
    <dgm:cxn modelId="{4F70A5FA-93E8-41A4-8ECA-A66635C9184F}" srcId="{AE77E897-BED2-4BEF-900A-5718025EDB5D}" destId="{EA5D4C37-81FA-4FA6-B364-9AA0DBAD6900}" srcOrd="3" destOrd="0" parTransId="{597BB3B4-7D34-416A-A15A-EA6BDE517349}" sibTransId="{520BE509-E05F-4385-A689-9886B5CE2E42}"/>
    <dgm:cxn modelId="{4269989E-AECC-4772-9577-782CE47F255C}" type="presParOf" srcId="{66AC070F-86B7-47D9-AAC8-F3E488E9FD0A}" destId="{2A3BF434-AC94-498D-B563-FD5EED34F7DF}" srcOrd="0" destOrd="0" presId="urn:microsoft.com/office/officeart/2005/8/layout/matrix3"/>
    <dgm:cxn modelId="{11BEBBD3-5662-46C4-A9C8-056A1E93C7AB}" type="presParOf" srcId="{66AC070F-86B7-47D9-AAC8-F3E488E9FD0A}" destId="{EC6F410A-1DBD-40AC-A946-9BF00584771B}" srcOrd="1" destOrd="0" presId="urn:microsoft.com/office/officeart/2005/8/layout/matrix3"/>
    <dgm:cxn modelId="{010A6B9A-A0F0-4F32-830F-51FBC1E84753}" type="presParOf" srcId="{66AC070F-86B7-47D9-AAC8-F3E488E9FD0A}" destId="{092722EE-47A8-49F8-957B-D9B051BCD2AD}" srcOrd="2" destOrd="0" presId="urn:microsoft.com/office/officeart/2005/8/layout/matrix3"/>
    <dgm:cxn modelId="{DBB1AE34-8DBE-419F-A89D-8A498D39859D}" type="presParOf" srcId="{66AC070F-86B7-47D9-AAC8-F3E488E9FD0A}" destId="{78F07800-6899-4410-9BFD-A1DB26F4A356}" srcOrd="3" destOrd="0" presId="urn:microsoft.com/office/officeart/2005/8/layout/matrix3"/>
    <dgm:cxn modelId="{A9EC5D03-900C-48E5-B7E8-D615CC26DA92}" type="presParOf" srcId="{66AC070F-86B7-47D9-AAC8-F3E488E9FD0A}" destId="{4D5F327D-2D51-4054-9B8A-A727A3179026}"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AB2FAD-920F-48D2-9942-65FAEF4FF21E}"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FB44A6CA-899A-489F-A67A-DE1EBB4BBC1C}">
      <dgm:prSet/>
      <dgm:spPr/>
      <dgm:t>
        <a:bodyPr/>
        <a:lstStyle/>
        <a:p>
          <a:r>
            <a:rPr lang="en-US"/>
            <a:t>Although the mean is often the preferred measure of central tendency, it is sensitive to very large or very small observations. Consequently, the mean will shift toward the direction of skewness (i.e., the tail of the distribution) and may be misleading in some situations.</a:t>
          </a:r>
        </a:p>
      </dgm:t>
    </dgm:pt>
    <dgm:pt modelId="{33684556-5016-45F7-9355-8733F2B4F429}" type="parTrans" cxnId="{EEEF60A7-818B-4838-992E-8801C77EA568}">
      <dgm:prSet/>
      <dgm:spPr/>
      <dgm:t>
        <a:bodyPr/>
        <a:lstStyle/>
        <a:p>
          <a:endParaRPr lang="en-US"/>
        </a:p>
      </dgm:t>
    </dgm:pt>
    <dgm:pt modelId="{CEFCCFDE-1958-4518-A335-9FA56216A4D1}" type="sibTrans" cxnId="{EEEF60A7-818B-4838-992E-8801C77EA568}">
      <dgm:prSet/>
      <dgm:spPr/>
      <dgm:t>
        <a:bodyPr/>
        <a:lstStyle/>
        <a:p>
          <a:endParaRPr lang="en-US"/>
        </a:p>
      </dgm:t>
    </dgm:pt>
    <dgm:pt modelId="{05715942-78B1-4655-8B32-F1C6F14016B8}">
      <dgm:prSet/>
      <dgm:spPr/>
      <dgm:t>
        <a:bodyPr/>
        <a:lstStyle/>
        <a:p>
          <a:r>
            <a:rPr lang="en-US"/>
            <a:t>For example, if a data set consists of the first-year starting salaries of civil engineering graduates, the high starting salaries of a few graduates will influence the mean more than the median.</a:t>
          </a:r>
        </a:p>
      </dgm:t>
    </dgm:pt>
    <dgm:pt modelId="{A58F1811-C5A6-400E-8269-590AFD16093A}" type="parTrans" cxnId="{ACE0BDA2-AE21-4FFA-8B62-226220A171AE}">
      <dgm:prSet/>
      <dgm:spPr/>
      <dgm:t>
        <a:bodyPr/>
        <a:lstStyle/>
        <a:p>
          <a:endParaRPr lang="en-US"/>
        </a:p>
      </dgm:t>
    </dgm:pt>
    <dgm:pt modelId="{A13756ED-7AF5-4FE2-8BC8-3952A434ED6D}" type="sibTrans" cxnId="{ACE0BDA2-AE21-4FFA-8B62-226220A171AE}">
      <dgm:prSet/>
      <dgm:spPr/>
      <dgm:t>
        <a:bodyPr/>
        <a:lstStyle/>
        <a:p>
          <a:endParaRPr lang="en-US"/>
        </a:p>
      </dgm:t>
    </dgm:pt>
    <dgm:pt modelId="{5B28E68C-2931-4602-AC90-65E558B682BD}" type="pres">
      <dgm:prSet presAssocID="{C5AB2FAD-920F-48D2-9942-65FAEF4FF21E}" presName="outerComposite" presStyleCnt="0">
        <dgm:presLayoutVars>
          <dgm:chMax val="5"/>
          <dgm:dir/>
          <dgm:resizeHandles val="exact"/>
        </dgm:presLayoutVars>
      </dgm:prSet>
      <dgm:spPr/>
    </dgm:pt>
    <dgm:pt modelId="{3F25CECA-D777-4D05-B672-1778D7181894}" type="pres">
      <dgm:prSet presAssocID="{C5AB2FAD-920F-48D2-9942-65FAEF4FF21E}" presName="dummyMaxCanvas" presStyleCnt="0">
        <dgm:presLayoutVars/>
      </dgm:prSet>
      <dgm:spPr/>
    </dgm:pt>
    <dgm:pt modelId="{72118563-F3DC-44B1-9985-0E80E64126DC}" type="pres">
      <dgm:prSet presAssocID="{C5AB2FAD-920F-48D2-9942-65FAEF4FF21E}" presName="TwoNodes_1" presStyleLbl="node1" presStyleIdx="0" presStyleCnt="2">
        <dgm:presLayoutVars>
          <dgm:bulletEnabled val="1"/>
        </dgm:presLayoutVars>
      </dgm:prSet>
      <dgm:spPr/>
    </dgm:pt>
    <dgm:pt modelId="{56E785CF-7DFA-4D26-8024-61F2C88D9065}" type="pres">
      <dgm:prSet presAssocID="{C5AB2FAD-920F-48D2-9942-65FAEF4FF21E}" presName="TwoNodes_2" presStyleLbl="node1" presStyleIdx="1" presStyleCnt="2">
        <dgm:presLayoutVars>
          <dgm:bulletEnabled val="1"/>
        </dgm:presLayoutVars>
      </dgm:prSet>
      <dgm:spPr/>
    </dgm:pt>
    <dgm:pt modelId="{0F1FC038-2EB4-4EB8-BC0D-318BFB98F605}" type="pres">
      <dgm:prSet presAssocID="{C5AB2FAD-920F-48D2-9942-65FAEF4FF21E}" presName="TwoConn_1-2" presStyleLbl="fgAccFollowNode1" presStyleIdx="0" presStyleCnt="1">
        <dgm:presLayoutVars>
          <dgm:bulletEnabled val="1"/>
        </dgm:presLayoutVars>
      </dgm:prSet>
      <dgm:spPr/>
    </dgm:pt>
    <dgm:pt modelId="{C1BF8499-05F7-4FED-8557-5A3E68F3F0EB}" type="pres">
      <dgm:prSet presAssocID="{C5AB2FAD-920F-48D2-9942-65FAEF4FF21E}" presName="TwoNodes_1_text" presStyleLbl="node1" presStyleIdx="1" presStyleCnt="2">
        <dgm:presLayoutVars>
          <dgm:bulletEnabled val="1"/>
        </dgm:presLayoutVars>
      </dgm:prSet>
      <dgm:spPr/>
    </dgm:pt>
    <dgm:pt modelId="{96AB737E-DD35-440F-8DE1-7A4A7C3C65DC}" type="pres">
      <dgm:prSet presAssocID="{C5AB2FAD-920F-48D2-9942-65FAEF4FF21E}" presName="TwoNodes_2_text" presStyleLbl="node1" presStyleIdx="1" presStyleCnt="2">
        <dgm:presLayoutVars>
          <dgm:bulletEnabled val="1"/>
        </dgm:presLayoutVars>
      </dgm:prSet>
      <dgm:spPr/>
    </dgm:pt>
  </dgm:ptLst>
  <dgm:cxnLst>
    <dgm:cxn modelId="{FB2CA652-0ADB-47BA-90D9-042C309F95C1}" type="presOf" srcId="{05715942-78B1-4655-8B32-F1C6F14016B8}" destId="{56E785CF-7DFA-4D26-8024-61F2C88D9065}" srcOrd="0" destOrd="0" presId="urn:microsoft.com/office/officeart/2005/8/layout/vProcess5"/>
    <dgm:cxn modelId="{ED254187-573B-449E-87A3-F0FFF0D12868}" type="presOf" srcId="{FB44A6CA-899A-489F-A67A-DE1EBB4BBC1C}" destId="{C1BF8499-05F7-4FED-8557-5A3E68F3F0EB}" srcOrd="1" destOrd="0" presId="urn:microsoft.com/office/officeart/2005/8/layout/vProcess5"/>
    <dgm:cxn modelId="{ACE0BDA2-AE21-4FFA-8B62-226220A171AE}" srcId="{C5AB2FAD-920F-48D2-9942-65FAEF4FF21E}" destId="{05715942-78B1-4655-8B32-F1C6F14016B8}" srcOrd="1" destOrd="0" parTransId="{A58F1811-C5A6-400E-8269-590AFD16093A}" sibTransId="{A13756ED-7AF5-4FE2-8BC8-3952A434ED6D}"/>
    <dgm:cxn modelId="{B0389DA4-F8B1-4872-B86B-CBEAF305A498}" type="presOf" srcId="{CEFCCFDE-1958-4518-A335-9FA56216A4D1}" destId="{0F1FC038-2EB4-4EB8-BC0D-318BFB98F605}" srcOrd="0" destOrd="0" presId="urn:microsoft.com/office/officeart/2005/8/layout/vProcess5"/>
    <dgm:cxn modelId="{EEEF60A7-818B-4838-992E-8801C77EA568}" srcId="{C5AB2FAD-920F-48D2-9942-65FAEF4FF21E}" destId="{FB44A6CA-899A-489F-A67A-DE1EBB4BBC1C}" srcOrd="0" destOrd="0" parTransId="{33684556-5016-45F7-9355-8733F2B4F429}" sibTransId="{CEFCCFDE-1958-4518-A335-9FA56216A4D1}"/>
    <dgm:cxn modelId="{86533AD8-8DC7-4094-B42C-6B336755C5C0}" type="presOf" srcId="{C5AB2FAD-920F-48D2-9942-65FAEF4FF21E}" destId="{5B28E68C-2931-4602-AC90-65E558B682BD}" srcOrd="0" destOrd="0" presId="urn:microsoft.com/office/officeart/2005/8/layout/vProcess5"/>
    <dgm:cxn modelId="{0C4026F4-F329-40D7-840E-7576F63FFF6B}" type="presOf" srcId="{FB44A6CA-899A-489F-A67A-DE1EBB4BBC1C}" destId="{72118563-F3DC-44B1-9985-0E80E64126DC}" srcOrd="0" destOrd="0" presId="urn:microsoft.com/office/officeart/2005/8/layout/vProcess5"/>
    <dgm:cxn modelId="{4900B8FA-F1BC-4418-8924-F37B79791861}" type="presOf" srcId="{05715942-78B1-4655-8B32-F1C6F14016B8}" destId="{96AB737E-DD35-440F-8DE1-7A4A7C3C65DC}" srcOrd="1" destOrd="0" presId="urn:microsoft.com/office/officeart/2005/8/layout/vProcess5"/>
    <dgm:cxn modelId="{4EB86D61-5470-4747-BA44-575D3A9619B4}" type="presParOf" srcId="{5B28E68C-2931-4602-AC90-65E558B682BD}" destId="{3F25CECA-D777-4D05-B672-1778D7181894}" srcOrd="0" destOrd="0" presId="urn:microsoft.com/office/officeart/2005/8/layout/vProcess5"/>
    <dgm:cxn modelId="{0C05C636-08A6-499E-A8D0-2D00CA60489D}" type="presParOf" srcId="{5B28E68C-2931-4602-AC90-65E558B682BD}" destId="{72118563-F3DC-44B1-9985-0E80E64126DC}" srcOrd="1" destOrd="0" presId="urn:microsoft.com/office/officeart/2005/8/layout/vProcess5"/>
    <dgm:cxn modelId="{28A5B580-A51E-4E10-88A8-4E52459B96A5}" type="presParOf" srcId="{5B28E68C-2931-4602-AC90-65E558B682BD}" destId="{56E785CF-7DFA-4D26-8024-61F2C88D9065}" srcOrd="2" destOrd="0" presId="urn:microsoft.com/office/officeart/2005/8/layout/vProcess5"/>
    <dgm:cxn modelId="{E8093348-1A5F-430D-A310-5C39F7CDBD9D}" type="presParOf" srcId="{5B28E68C-2931-4602-AC90-65E558B682BD}" destId="{0F1FC038-2EB4-4EB8-BC0D-318BFB98F605}" srcOrd="3" destOrd="0" presId="urn:microsoft.com/office/officeart/2005/8/layout/vProcess5"/>
    <dgm:cxn modelId="{43BF863E-8829-44D2-AD9D-88E6ACE1C488}" type="presParOf" srcId="{5B28E68C-2931-4602-AC90-65E558B682BD}" destId="{C1BF8499-05F7-4FED-8557-5A3E68F3F0EB}" srcOrd="4" destOrd="0" presId="urn:microsoft.com/office/officeart/2005/8/layout/vProcess5"/>
    <dgm:cxn modelId="{43AAFC1F-632F-4DC9-8E42-3165989EE44E}" type="presParOf" srcId="{5B28E68C-2931-4602-AC90-65E558B682BD}" destId="{96AB737E-DD35-440F-8DE1-7A4A7C3C65DC}"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15F19B-13BC-441E-9EC4-8AF147175D52}"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EB2F2FD1-B2D5-4CBA-A1CE-41EA71A63CC0}">
      <dgm:prSet/>
      <dgm:spPr/>
      <dgm:t>
        <a:bodyPr/>
        <a:lstStyle/>
        <a:p>
          <a:r>
            <a:rPr lang="en-US"/>
            <a:t>The median is sometimes called a resistant measure of central tendency, since it, unlike the mean, is resistant to the influence of extreme observations. </a:t>
          </a:r>
        </a:p>
      </dgm:t>
    </dgm:pt>
    <dgm:pt modelId="{AC988C7F-3897-4BB4-BEB8-A89F0737BD56}" type="parTrans" cxnId="{582CF86B-9E35-4C7D-BDCE-D259347DC86D}">
      <dgm:prSet/>
      <dgm:spPr/>
      <dgm:t>
        <a:bodyPr/>
        <a:lstStyle/>
        <a:p>
          <a:endParaRPr lang="en-US"/>
        </a:p>
      </dgm:t>
    </dgm:pt>
    <dgm:pt modelId="{EE98A55E-B63E-453C-8A87-D44DAB3A103F}" type="sibTrans" cxnId="{582CF86B-9E35-4C7D-BDCE-D259347DC86D}">
      <dgm:prSet/>
      <dgm:spPr/>
      <dgm:t>
        <a:bodyPr/>
        <a:lstStyle/>
        <a:p>
          <a:endParaRPr lang="en-US"/>
        </a:p>
      </dgm:t>
    </dgm:pt>
    <dgm:pt modelId="{1D50D0DF-7688-488E-A382-B66FB499B491}">
      <dgm:prSet/>
      <dgm:spPr/>
      <dgm:t>
        <a:bodyPr/>
        <a:lstStyle/>
        <a:p>
          <a:r>
            <a:rPr lang="en-US"/>
            <a:t>For data sets that are extremely skewed, (e.g., the starting salaries of civil engineering graduates), the median would better represent the “center” of the distribution data.</a:t>
          </a:r>
        </a:p>
      </dgm:t>
    </dgm:pt>
    <dgm:pt modelId="{DC0C8C7F-71B2-4CFD-9C8F-3822DBA8FFD0}" type="parTrans" cxnId="{3DDD8838-C0AA-468C-8431-43731D95EEDC}">
      <dgm:prSet/>
      <dgm:spPr/>
      <dgm:t>
        <a:bodyPr/>
        <a:lstStyle/>
        <a:p>
          <a:endParaRPr lang="en-US"/>
        </a:p>
      </dgm:t>
    </dgm:pt>
    <dgm:pt modelId="{AFE2FB11-1839-4725-ADA5-0D5A5FDDFDAE}" type="sibTrans" cxnId="{3DDD8838-C0AA-468C-8431-43731D95EEDC}">
      <dgm:prSet/>
      <dgm:spPr/>
      <dgm:t>
        <a:bodyPr/>
        <a:lstStyle/>
        <a:p>
          <a:endParaRPr lang="en-US"/>
        </a:p>
      </dgm:t>
    </dgm:pt>
    <dgm:pt modelId="{3D2982FF-465F-4617-ADDD-0002E42E959E}" type="pres">
      <dgm:prSet presAssocID="{B015F19B-13BC-441E-9EC4-8AF147175D52}" presName="outerComposite" presStyleCnt="0">
        <dgm:presLayoutVars>
          <dgm:chMax val="5"/>
          <dgm:dir/>
          <dgm:resizeHandles val="exact"/>
        </dgm:presLayoutVars>
      </dgm:prSet>
      <dgm:spPr/>
    </dgm:pt>
    <dgm:pt modelId="{B6DC8A69-C4D0-415F-A806-288BB6476AFC}" type="pres">
      <dgm:prSet presAssocID="{B015F19B-13BC-441E-9EC4-8AF147175D52}" presName="dummyMaxCanvas" presStyleCnt="0">
        <dgm:presLayoutVars/>
      </dgm:prSet>
      <dgm:spPr/>
    </dgm:pt>
    <dgm:pt modelId="{7A8C0205-1C16-4AA1-8355-DCFC8A2721FA}" type="pres">
      <dgm:prSet presAssocID="{B015F19B-13BC-441E-9EC4-8AF147175D52}" presName="TwoNodes_1" presStyleLbl="node1" presStyleIdx="0" presStyleCnt="2">
        <dgm:presLayoutVars>
          <dgm:bulletEnabled val="1"/>
        </dgm:presLayoutVars>
      </dgm:prSet>
      <dgm:spPr/>
    </dgm:pt>
    <dgm:pt modelId="{4B106891-CC2F-40C0-ADCD-4A6F04CFFA45}" type="pres">
      <dgm:prSet presAssocID="{B015F19B-13BC-441E-9EC4-8AF147175D52}" presName="TwoNodes_2" presStyleLbl="node1" presStyleIdx="1" presStyleCnt="2">
        <dgm:presLayoutVars>
          <dgm:bulletEnabled val="1"/>
        </dgm:presLayoutVars>
      </dgm:prSet>
      <dgm:spPr/>
    </dgm:pt>
    <dgm:pt modelId="{E09B830D-5BA1-4AC9-94C2-D208000C0556}" type="pres">
      <dgm:prSet presAssocID="{B015F19B-13BC-441E-9EC4-8AF147175D52}" presName="TwoConn_1-2" presStyleLbl="fgAccFollowNode1" presStyleIdx="0" presStyleCnt="1">
        <dgm:presLayoutVars>
          <dgm:bulletEnabled val="1"/>
        </dgm:presLayoutVars>
      </dgm:prSet>
      <dgm:spPr/>
    </dgm:pt>
    <dgm:pt modelId="{95E6098F-500B-42C0-9B8C-8BEA329AFEA0}" type="pres">
      <dgm:prSet presAssocID="{B015F19B-13BC-441E-9EC4-8AF147175D52}" presName="TwoNodes_1_text" presStyleLbl="node1" presStyleIdx="1" presStyleCnt="2">
        <dgm:presLayoutVars>
          <dgm:bulletEnabled val="1"/>
        </dgm:presLayoutVars>
      </dgm:prSet>
      <dgm:spPr/>
    </dgm:pt>
    <dgm:pt modelId="{AD54EB8B-5DFA-419E-8EF2-EDFD68E2A51B}" type="pres">
      <dgm:prSet presAssocID="{B015F19B-13BC-441E-9EC4-8AF147175D52}" presName="TwoNodes_2_text" presStyleLbl="node1" presStyleIdx="1" presStyleCnt="2">
        <dgm:presLayoutVars>
          <dgm:bulletEnabled val="1"/>
        </dgm:presLayoutVars>
      </dgm:prSet>
      <dgm:spPr/>
    </dgm:pt>
  </dgm:ptLst>
  <dgm:cxnLst>
    <dgm:cxn modelId="{63E6AC13-137F-4158-AE15-58A00A2C1221}" type="presOf" srcId="{EE98A55E-B63E-453C-8A87-D44DAB3A103F}" destId="{E09B830D-5BA1-4AC9-94C2-D208000C0556}" srcOrd="0" destOrd="0" presId="urn:microsoft.com/office/officeart/2005/8/layout/vProcess5"/>
    <dgm:cxn modelId="{9DC68218-EDB0-4486-9124-0FAD1633E9A2}" type="presOf" srcId="{1D50D0DF-7688-488E-A382-B66FB499B491}" destId="{4B106891-CC2F-40C0-ADCD-4A6F04CFFA45}" srcOrd="0" destOrd="0" presId="urn:microsoft.com/office/officeart/2005/8/layout/vProcess5"/>
    <dgm:cxn modelId="{3DDD8838-C0AA-468C-8431-43731D95EEDC}" srcId="{B015F19B-13BC-441E-9EC4-8AF147175D52}" destId="{1D50D0DF-7688-488E-A382-B66FB499B491}" srcOrd="1" destOrd="0" parTransId="{DC0C8C7F-71B2-4CFD-9C8F-3822DBA8FFD0}" sibTransId="{AFE2FB11-1839-4725-ADA5-0D5A5FDDFDAE}"/>
    <dgm:cxn modelId="{8152AF62-5E31-43AF-AA84-E581B55872EC}" type="presOf" srcId="{B015F19B-13BC-441E-9EC4-8AF147175D52}" destId="{3D2982FF-465F-4617-ADDD-0002E42E959E}" srcOrd="0" destOrd="0" presId="urn:microsoft.com/office/officeart/2005/8/layout/vProcess5"/>
    <dgm:cxn modelId="{582CF86B-9E35-4C7D-BDCE-D259347DC86D}" srcId="{B015F19B-13BC-441E-9EC4-8AF147175D52}" destId="{EB2F2FD1-B2D5-4CBA-A1CE-41EA71A63CC0}" srcOrd="0" destOrd="0" parTransId="{AC988C7F-3897-4BB4-BEB8-A89F0737BD56}" sibTransId="{EE98A55E-B63E-453C-8A87-D44DAB3A103F}"/>
    <dgm:cxn modelId="{3757F4A8-1B82-4941-BA8D-D62F20D1D8E4}" type="presOf" srcId="{EB2F2FD1-B2D5-4CBA-A1CE-41EA71A63CC0}" destId="{7A8C0205-1C16-4AA1-8355-DCFC8A2721FA}" srcOrd="0" destOrd="0" presId="urn:microsoft.com/office/officeart/2005/8/layout/vProcess5"/>
    <dgm:cxn modelId="{F49B03E4-4E4A-4F48-A778-E95DDEBFC8C0}" type="presOf" srcId="{EB2F2FD1-B2D5-4CBA-A1CE-41EA71A63CC0}" destId="{95E6098F-500B-42C0-9B8C-8BEA329AFEA0}" srcOrd="1" destOrd="0" presId="urn:microsoft.com/office/officeart/2005/8/layout/vProcess5"/>
    <dgm:cxn modelId="{768E0CFD-8730-4CA7-93B0-47852DCD639C}" type="presOf" srcId="{1D50D0DF-7688-488E-A382-B66FB499B491}" destId="{AD54EB8B-5DFA-419E-8EF2-EDFD68E2A51B}" srcOrd="1" destOrd="0" presId="urn:microsoft.com/office/officeart/2005/8/layout/vProcess5"/>
    <dgm:cxn modelId="{B0974E86-1561-48FA-A536-5DFD5FE54D2C}" type="presParOf" srcId="{3D2982FF-465F-4617-ADDD-0002E42E959E}" destId="{B6DC8A69-C4D0-415F-A806-288BB6476AFC}" srcOrd="0" destOrd="0" presId="urn:microsoft.com/office/officeart/2005/8/layout/vProcess5"/>
    <dgm:cxn modelId="{16E4AF81-F7B9-497E-A123-9107E251A364}" type="presParOf" srcId="{3D2982FF-465F-4617-ADDD-0002E42E959E}" destId="{7A8C0205-1C16-4AA1-8355-DCFC8A2721FA}" srcOrd="1" destOrd="0" presId="urn:microsoft.com/office/officeart/2005/8/layout/vProcess5"/>
    <dgm:cxn modelId="{97761924-4E49-4C74-9564-1EEC70B45C52}" type="presParOf" srcId="{3D2982FF-465F-4617-ADDD-0002E42E959E}" destId="{4B106891-CC2F-40C0-ADCD-4A6F04CFFA45}" srcOrd="2" destOrd="0" presId="urn:microsoft.com/office/officeart/2005/8/layout/vProcess5"/>
    <dgm:cxn modelId="{A93015E5-947F-4559-B59F-B9C63797F360}" type="presParOf" srcId="{3D2982FF-465F-4617-ADDD-0002E42E959E}" destId="{E09B830D-5BA1-4AC9-94C2-D208000C0556}" srcOrd="3" destOrd="0" presId="urn:microsoft.com/office/officeart/2005/8/layout/vProcess5"/>
    <dgm:cxn modelId="{9F6DCCD5-D94F-4B41-A3CE-D14F9B34F7F6}" type="presParOf" srcId="{3D2982FF-465F-4617-ADDD-0002E42E959E}" destId="{95E6098F-500B-42C0-9B8C-8BEA329AFEA0}" srcOrd="4" destOrd="0" presId="urn:microsoft.com/office/officeart/2005/8/layout/vProcess5"/>
    <dgm:cxn modelId="{720E236B-8A0C-4888-999F-327E29BB6A41}" type="presParOf" srcId="{3D2982FF-465F-4617-ADDD-0002E42E959E}" destId="{AD54EB8B-5DFA-419E-8EF2-EDFD68E2A51B}"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7BF1B1-B1C6-4D58-A9A3-6880E3B5C74B}"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B14A68BB-B6D9-4673-9008-B9B0923440A6}">
      <dgm:prSet/>
      <dgm:spPr/>
      <dgm:t>
        <a:bodyPr/>
        <a:lstStyle/>
        <a:p>
          <a:r>
            <a:rPr lang="en-US"/>
            <a:t>The mean, median, and mode of the inter-arrival times of the aftershocks are 9.77, 6.0, and 2.0 minutes, respectively. </a:t>
          </a:r>
        </a:p>
      </dgm:t>
    </dgm:pt>
    <dgm:pt modelId="{B3DA2202-FC06-4901-AA48-DF08382DD068}" type="parTrans" cxnId="{76336071-D326-4638-B71B-D2675624AE1A}">
      <dgm:prSet/>
      <dgm:spPr/>
      <dgm:t>
        <a:bodyPr/>
        <a:lstStyle/>
        <a:p>
          <a:endParaRPr lang="en-US"/>
        </a:p>
      </dgm:t>
    </dgm:pt>
    <dgm:pt modelId="{D6C04888-2F6D-4042-BF07-1ACAA4D50F89}" type="sibTrans" cxnId="{76336071-D326-4638-B71B-D2675624AE1A}">
      <dgm:prSet/>
      <dgm:spPr/>
      <dgm:t>
        <a:bodyPr/>
        <a:lstStyle/>
        <a:p>
          <a:endParaRPr lang="en-US"/>
        </a:p>
      </dgm:t>
    </dgm:pt>
    <dgm:pt modelId="{974F1173-B3F9-4230-8B1B-03C19B9133C3}">
      <dgm:prSet/>
      <dgm:spPr/>
      <dgm:t>
        <a:bodyPr/>
        <a:lstStyle/>
        <a:p>
          <a:r>
            <a:rPr lang="en-US"/>
            <a:t>On average, the aftershocks arrive 9.77 minutes apart; half the aftershocks have inter-arrival times below 6.0 minutes; and, the most commonly occurring inter-arrival time is 2.0 minutes.</a:t>
          </a:r>
        </a:p>
      </dgm:t>
    </dgm:pt>
    <dgm:pt modelId="{044563E4-4E1A-4FD1-8BDD-6D6568D7AB55}" type="parTrans" cxnId="{35DD0E1D-E267-4355-ADE6-D37D55A117ED}">
      <dgm:prSet/>
      <dgm:spPr/>
      <dgm:t>
        <a:bodyPr/>
        <a:lstStyle/>
        <a:p>
          <a:endParaRPr lang="en-US"/>
        </a:p>
      </dgm:t>
    </dgm:pt>
    <dgm:pt modelId="{0EBBFE42-AA7D-40D1-A9A2-011E5991ED61}" type="sibTrans" cxnId="{35DD0E1D-E267-4355-ADE6-D37D55A117ED}">
      <dgm:prSet/>
      <dgm:spPr/>
      <dgm:t>
        <a:bodyPr/>
        <a:lstStyle/>
        <a:p>
          <a:endParaRPr lang="en-US"/>
        </a:p>
      </dgm:t>
    </dgm:pt>
    <dgm:pt modelId="{59F74BB0-C7F9-4E56-A61E-24C3A47170C3}" type="pres">
      <dgm:prSet presAssocID="{827BF1B1-B1C6-4D58-A9A3-6880E3B5C74B}" presName="hierChild1" presStyleCnt="0">
        <dgm:presLayoutVars>
          <dgm:chPref val="1"/>
          <dgm:dir/>
          <dgm:animOne val="branch"/>
          <dgm:animLvl val="lvl"/>
          <dgm:resizeHandles/>
        </dgm:presLayoutVars>
      </dgm:prSet>
      <dgm:spPr/>
    </dgm:pt>
    <dgm:pt modelId="{52676F01-8E0E-4001-8702-D777ED44437F}" type="pres">
      <dgm:prSet presAssocID="{B14A68BB-B6D9-4673-9008-B9B0923440A6}" presName="hierRoot1" presStyleCnt="0"/>
      <dgm:spPr/>
    </dgm:pt>
    <dgm:pt modelId="{F2B295D9-5B8E-43F2-90F8-390498393B96}" type="pres">
      <dgm:prSet presAssocID="{B14A68BB-B6D9-4673-9008-B9B0923440A6}" presName="composite" presStyleCnt="0"/>
      <dgm:spPr/>
    </dgm:pt>
    <dgm:pt modelId="{9F6AC634-7037-4404-9A91-152F62F89B25}" type="pres">
      <dgm:prSet presAssocID="{B14A68BB-B6D9-4673-9008-B9B0923440A6}" presName="background" presStyleLbl="node0" presStyleIdx="0" presStyleCnt="2"/>
      <dgm:spPr/>
    </dgm:pt>
    <dgm:pt modelId="{E346586B-4814-454B-8AA2-FDAA58A3711C}" type="pres">
      <dgm:prSet presAssocID="{B14A68BB-B6D9-4673-9008-B9B0923440A6}" presName="text" presStyleLbl="fgAcc0" presStyleIdx="0" presStyleCnt="2">
        <dgm:presLayoutVars>
          <dgm:chPref val="3"/>
        </dgm:presLayoutVars>
      </dgm:prSet>
      <dgm:spPr/>
    </dgm:pt>
    <dgm:pt modelId="{64A853A9-D8CD-470C-939B-418B34335A40}" type="pres">
      <dgm:prSet presAssocID="{B14A68BB-B6D9-4673-9008-B9B0923440A6}" presName="hierChild2" presStyleCnt="0"/>
      <dgm:spPr/>
    </dgm:pt>
    <dgm:pt modelId="{2082EBCD-8623-4562-977B-3B69D95F1C34}" type="pres">
      <dgm:prSet presAssocID="{974F1173-B3F9-4230-8B1B-03C19B9133C3}" presName="hierRoot1" presStyleCnt="0"/>
      <dgm:spPr/>
    </dgm:pt>
    <dgm:pt modelId="{861845C8-8B54-489B-A878-CDC890FA11CB}" type="pres">
      <dgm:prSet presAssocID="{974F1173-B3F9-4230-8B1B-03C19B9133C3}" presName="composite" presStyleCnt="0"/>
      <dgm:spPr/>
    </dgm:pt>
    <dgm:pt modelId="{10754EAA-5051-48AD-BC3B-FB6EB376D080}" type="pres">
      <dgm:prSet presAssocID="{974F1173-B3F9-4230-8B1B-03C19B9133C3}" presName="background" presStyleLbl="node0" presStyleIdx="1" presStyleCnt="2"/>
      <dgm:spPr/>
    </dgm:pt>
    <dgm:pt modelId="{64B7B4AD-2BCC-4B1C-98EF-2B2BDFDEA2FC}" type="pres">
      <dgm:prSet presAssocID="{974F1173-B3F9-4230-8B1B-03C19B9133C3}" presName="text" presStyleLbl="fgAcc0" presStyleIdx="1" presStyleCnt="2">
        <dgm:presLayoutVars>
          <dgm:chPref val="3"/>
        </dgm:presLayoutVars>
      </dgm:prSet>
      <dgm:spPr/>
    </dgm:pt>
    <dgm:pt modelId="{1961BD82-D17F-41A4-8E14-E18B3BEC9F09}" type="pres">
      <dgm:prSet presAssocID="{974F1173-B3F9-4230-8B1B-03C19B9133C3}" presName="hierChild2" presStyleCnt="0"/>
      <dgm:spPr/>
    </dgm:pt>
  </dgm:ptLst>
  <dgm:cxnLst>
    <dgm:cxn modelId="{031D8B0D-946C-4418-85C2-28C379218A65}" type="presOf" srcId="{B14A68BB-B6D9-4673-9008-B9B0923440A6}" destId="{E346586B-4814-454B-8AA2-FDAA58A3711C}" srcOrd="0" destOrd="0" presId="urn:microsoft.com/office/officeart/2005/8/layout/hierarchy1"/>
    <dgm:cxn modelId="{35DD0E1D-E267-4355-ADE6-D37D55A117ED}" srcId="{827BF1B1-B1C6-4D58-A9A3-6880E3B5C74B}" destId="{974F1173-B3F9-4230-8B1B-03C19B9133C3}" srcOrd="1" destOrd="0" parTransId="{044563E4-4E1A-4FD1-8BDD-6D6568D7AB55}" sibTransId="{0EBBFE42-AA7D-40D1-A9A2-011E5991ED61}"/>
    <dgm:cxn modelId="{15535B6D-BA52-4E91-B194-B43A1A97D738}" type="presOf" srcId="{974F1173-B3F9-4230-8B1B-03C19B9133C3}" destId="{64B7B4AD-2BCC-4B1C-98EF-2B2BDFDEA2FC}" srcOrd="0" destOrd="0" presId="urn:microsoft.com/office/officeart/2005/8/layout/hierarchy1"/>
    <dgm:cxn modelId="{76336071-D326-4638-B71B-D2675624AE1A}" srcId="{827BF1B1-B1C6-4D58-A9A3-6880E3B5C74B}" destId="{B14A68BB-B6D9-4673-9008-B9B0923440A6}" srcOrd="0" destOrd="0" parTransId="{B3DA2202-FC06-4901-AA48-DF08382DD068}" sibTransId="{D6C04888-2F6D-4042-BF07-1ACAA4D50F89}"/>
    <dgm:cxn modelId="{82CD8B5A-16DB-41F6-A0C9-3ED05AF18A73}" type="presOf" srcId="{827BF1B1-B1C6-4D58-A9A3-6880E3B5C74B}" destId="{59F74BB0-C7F9-4E56-A61E-24C3A47170C3}" srcOrd="0" destOrd="0" presId="urn:microsoft.com/office/officeart/2005/8/layout/hierarchy1"/>
    <dgm:cxn modelId="{DB6E2191-7685-43F9-A6A0-801FBE087F5C}" type="presParOf" srcId="{59F74BB0-C7F9-4E56-A61E-24C3A47170C3}" destId="{52676F01-8E0E-4001-8702-D777ED44437F}" srcOrd="0" destOrd="0" presId="urn:microsoft.com/office/officeart/2005/8/layout/hierarchy1"/>
    <dgm:cxn modelId="{CAC1BE69-DBD8-424E-BAB6-F8B40CF541BC}" type="presParOf" srcId="{52676F01-8E0E-4001-8702-D777ED44437F}" destId="{F2B295D9-5B8E-43F2-90F8-390498393B96}" srcOrd="0" destOrd="0" presId="urn:microsoft.com/office/officeart/2005/8/layout/hierarchy1"/>
    <dgm:cxn modelId="{7F0EEBE0-81D3-48F6-94B9-239388C78A65}" type="presParOf" srcId="{F2B295D9-5B8E-43F2-90F8-390498393B96}" destId="{9F6AC634-7037-4404-9A91-152F62F89B25}" srcOrd="0" destOrd="0" presId="urn:microsoft.com/office/officeart/2005/8/layout/hierarchy1"/>
    <dgm:cxn modelId="{F2A9F130-D8DB-4A86-B4A1-F77E2B95CA58}" type="presParOf" srcId="{F2B295D9-5B8E-43F2-90F8-390498393B96}" destId="{E346586B-4814-454B-8AA2-FDAA58A3711C}" srcOrd="1" destOrd="0" presId="urn:microsoft.com/office/officeart/2005/8/layout/hierarchy1"/>
    <dgm:cxn modelId="{761B948B-A097-4BA7-8410-C14A48B8F43F}" type="presParOf" srcId="{52676F01-8E0E-4001-8702-D777ED44437F}" destId="{64A853A9-D8CD-470C-939B-418B34335A40}" srcOrd="1" destOrd="0" presId="urn:microsoft.com/office/officeart/2005/8/layout/hierarchy1"/>
    <dgm:cxn modelId="{40CD50D8-EB0C-4169-BF0C-6FA62E9DDD1A}" type="presParOf" srcId="{59F74BB0-C7F9-4E56-A61E-24C3A47170C3}" destId="{2082EBCD-8623-4562-977B-3B69D95F1C34}" srcOrd="1" destOrd="0" presId="urn:microsoft.com/office/officeart/2005/8/layout/hierarchy1"/>
    <dgm:cxn modelId="{54A15EFF-A6B6-49D4-AD43-8A35BA945C1E}" type="presParOf" srcId="{2082EBCD-8623-4562-977B-3B69D95F1C34}" destId="{861845C8-8B54-489B-A878-CDC890FA11CB}" srcOrd="0" destOrd="0" presId="urn:microsoft.com/office/officeart/2005/8/layout/hierarchy1"/>
    <dgm:cxn modelId="{E43BE83C-EA81-4982-95ED-2F3269D5F2E3}" type="presParOf" srcId="{861845C8-8B54-489B-A878-CDC890FA11CB}" destId="{10754EAA-5051-48AD-BC3B-FB6EB376D080}" srcOrd="0" destOrd="0" presId="urn:microsoft.com/office/officeart/2005/8/layout/hierarchy1"/>
    <dgm:cxn modelId="{9CB77D3F-F775-4A7D-8570-6F0107DFCB09}" type="presParOf" srcId="{861845C8-8B54-489B-A878-CDC890FA11CB}" destId="{64B7B4AD-2BCC-4B1C-98EF-2B2BDFDEA2FC}" srcOrd="1" destOrd="0" presId="urn:microsoft.com/office/officeart/2005/8/layout/hierarchy1"/>
    <dgm:cxn modelId="{253E770D-5E16-435B-8019-C59F0ECC7AB2}" type="presParOf" srcId="{2082EBCD-8623-4562-977B-3B69D95F1C34}" destId="{1961BD82-D17F-41A4-8E14-E18B3BEC9F0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A70956-477C-4202-B2CE-3D11FF5F0EA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30340E2-C197-4EEF-BDB7-BFCCFC3502AD}">
      <dgm:prSet/>
      <dgm:spPr/>
      <dgm:t>
        <a:bodyPr/>
        <a:lstStyle/>
        <a:p>
          <a:r>
            <a:rPr lang="en-US"/>
            <a:t>The mean is much larger than the median, implying that the distribution of inter-arrival times is highly skewed to the right.</a:t>
          </a:r>
        </a:p>
      </dgm:t>
    </dgm:pt>
    <dgm:pt modelId="{4C7AAD1E-00AD-48C2-91A7-45CA7D32BAF5}" type="parTrans" cxnId="{BA1D2FBB-C064-4EF9-B48A-E71B2548802B}">
      <dgm:prSet/>
      <dgm:spPr/>
      <dgm:t>
        <a:bodyPr/>
        <a:lstStyle/>
        <a:p>
          <a:endParaRPr lang="en-US"/>
        </a:p>
      </dgm:t>
    </dgm:pt>
    <dgm:pt modelId="{46939465-F8A7-4605-83D2-23FD61266BB4}" type="sibTrans" cxnId="{BA1D2FBB-C064-4EF9-B48A-E71B2548802B}">
      <dgm:prSet/>
      <dgm:spPr/>
      <dgm:t>
        <a:bodyPr/>
        <a:lstStyle/>
        <a:p>
          <a:endParaRPr lang="en-US"/>
        </a:p>
      </dgm:t>
    </dgm:pt>
    <dgm:pt modelId="{12FEBC73-986D-4E3A-ABF9-330D79CFBBB1}">
      <dgm:prSet/>
      <dgm:spPr/>
      <dgm:t>
        <a:bodyPr/>
        <a:lstStyle/>
        <a:p>
          <a:r>
            <a:rPr lang="en-US"/>
            <a:t>This extreme rightward skewness is shown graphically in the histogram,</a:t>
          </a:r>
        </a:p>
      </dgm:t>
    </dgm:pt>
    <dgm:pt modelId="{8171754F-C40C-4F1F-AF9C-EFA04D4D61E8}" type="parTrans" cxnId="{D5CF2ADF-FA0A-439F-AA72-8D33A3E5AB3B}">
      <dgm:prSet/>
      <dgm:spPr/>
      <dgm:t>
        <a:bodyPr/>
        <a:lstStyle/>
        <a:p>
          <a:endParaRPr lang="en-US"/>
        </a:p>
      </dgm:t>
    </dgm:pt>
    <dgm:pt modelId="{DE09D2E7-9B07-42F3-943A-8B7FB9B12430}" type="sibTrans" cxnId="{D5CF2ADF-FA0A-439F-AA72-8D33A3E5AB3B}">
      <dgm:prSet/>
      <dgm:spPr/>
      <dgm:t>
        <a:bodyPr/>
        <a:lstStyle/>
        <a:p>
          <a:endParaRPr lang="en-US"/>
        </a:p>
      </dgm:t>
    </dgm:pt>
    <dgm:pt modelId="{BC440669-9228-47E4-8EA6-35EE03114377}" type="pres">
      <dgm:prSet presAssocID="{70A70956-477C-4202-B2CE-3D11FF5F0EA2}" presName="root" presStyleCnt="0">
        <dgm:presLayoutVars>
          <dgm:dir/>
          <dgm:resizeHandles val="exact"/>
        </dgm:presLayoutVars>
      </dgm:prSet>
      <dgm:spPr/>
    </dgm:pt>
    <dgm:pt modelId="{80535D9B-DC06-4BC2-924C-1A9E1EBC5B48}" type="pres">
      <dgm:prSet presAssocID="{C30340E2-C197-4EEF-BDB7-BFCCFC3502AD}" presName="compNode" presStyleCnt="0"/>
      <dgm:spPr/>
    </dgm:pt>
    <dgm:pt modelId="{91D37538-2405-4F22-B0EC-AB4E83563627}" type="pres">
      <dgm:prSet presAssocID="{C30340E2-C197-4EEF-BDB7-BFCCFC3502AD}" presName="bgRect" presStyleLbl="bgShp" presStyleIdx="0" presStyleCnt="2"/>
      <dgm:spPr/>
    </dgm:pt>
    <dgm:pt modelId="{38D8E2DD-D52D-445E-A374-089C4576028D}" type="pres">
      <dgm:prSet presAssocID="{C30340E2-C197-4EEF-BDB7-BFCCFC3502A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Zoom Out"/>
        </a:ext>
      </dgm:extLst>
    </dgm:pt>
    <dgm:pt modelId="{0C465EB1-9D02-4DB4-A6B7-24390F082C36}" type="pres">
      <dgm:prSet presAssocID="{C30340E2-C197-4EEF-BDB7-BFCCFC3502AD}" presName="spaceRect" presStyleCnt="0"/>
      <dgm:spPr/>
    </dgm:pt>
    <dgm:pt modelId="{B0CDC748-1A07-4FF0-BF99-087720AAB393}" type="pres">
      <dgm:prSet presAssocID="{C30340E2-C197-4EEF-BDB7-BFCCFC3502AD}" presName="parTx" presStyleLbl="revTx" presStyleIdx="0" presStyleCnt="2">
        <dgm:presLayoutVars>
          <dgm:chMax val="0"/>
          <dgm:chPref val="0"/>
        </dgm:presLayoutVars>
      </dgm:prSet>
      <dgm:spPr/>
    </dgm:pt>
    <dgm:pt modelId="{66A9036A-647E-4BEA-97E6-74D4554CCF52}" type="pres">
      <dgm:prSet presAssocID="{46939465-F8A7-4605-83D2-23FD61266BB4}" presName="sibTrans" presStyleCnt="0"/>
      <dgm:spPr/>
    </dgm:pt>
    <dgm:pt modelId="{73857C0F-2AF6-4AD6-B7D1-7D4EBCDDF1E1}" type="pres">
      <dgm:prSet presAssocID="{12FEBC73-986D-4E3A-ABF9-330D79CFBBB1}" presName="compNode" presStyleCnt="0"/>
      <dgm:spPr/>
    </dgm:pt>
    <dgm:pt modelId="{EF3A28C1-DF6D-470D-904D-D7160A16939B}" type="pres">
      <dgm:prSet presAssocID="{12FEBC73-986D-4E3A-ABF9-330D79CFBBB1}" presName="bgRect" presStyleLbl="bgShp" presStyleIdx="1" presStyleCnt="2"/>
      <dgm:spPr/>
    </dgm:pt>
    <dgm:pt modelId="{120DF5C0-DEE0-4DA1-9061-7F52707ABBC5}" type="pres">
      <dgm:prSet presAssocID="{12FEBC73-986D-4E3A-ABF9-330D79CFBBB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now"/>
        </a:ext>
      </dgm:extLst>
    </dgm:pt>
    <dgm:pt modelId="{1BDD3480-B6CA-41C0-833F-90CCFDA3F5C1}" type="pres">
      <dgm:prSet presAssocID="{12FEBC73-986D-4E3A-ABF9-330D79CFBBB1}" presName="spaceRect" presStyleCnt="0"/>
      <dgm:spPr/>
    </dgm:pt>
    <dgm:pt modelId="{01918726-A3E3-4994-BEE3-8B2EEFCAA09F}" type="pres">
      <dgm:prSet presAssocID="{12FEBC73-986D-4E3A-ABF9-330D79CFBBB1}" presName="parTx" presStyleLbl="revTx" presStyleIdx="1" presStyleCnt="2">
        <dgm:presLayoutVars>
          <dgm:chMax val="0"/>
          <dgm:chPref val="0"/>
        </dgm:presLayoutVars>
      </dgm:prSet>
      <dgm:spPr/>
    </dgm:pt>
  </dgm:ptLst>
  <dgm:cxnLst>
    <dgm:cxn modelId="{6FE9EE40-28F3-42C6-BB2E-3242D8A6FFC6}" type="presOf" srcId="{70A70956-477C-4202-B2CE-3D11FF5F0EA2}" destId="{BC440669-9228-47E4-8EA6-35EE03114377}" srcOrd="0" destOrd="0" presId="urn:microsoft.com/office/officeart/2018/2/layout/IconVerticalSolidList"/>
    <dgm:cxn modelId="{2A551B62-5FD8-4BDB-BE49-97BC430185DC}" type="presOf" srcId="{12FEBC73-986D-4E3A-ABF9-330D79CFBBB1}" destId="{01918726-A3E3-4994-BEE3-8B2EEFCAA09F}" srcOrd="0" destOrd="0" presId="urn:microsoft.com/office/officeart/2018/2/layout/IconVerticalSolidList"/>
    <dgm:cxn modelId="{BA1D2FBB-C064-4EF9-B48A-E71B2548802B}" srcId="{70A70956-477C-4202-B2CE-3D11FF5F0EA2}" destId="{C30340E2-C197-4EEF-BDB7-BFCCFC3502AD}" srcOrd="0" destOrd="0" parTransId="{4C7AAD1E-00AD-48C2-91A7-45CA7D32BAF5}" sibTransId="{46939465-F8A7-4605-83D2-23FD61266BB4}"/>
    <dgm:cxn modelId="{2E9F06D8-527D-482A-9436-91F2728B35E1}" type="presOf" srcId="{C30340E2-C197-4EEF-BDB7-BFCCFC3502AD}" destId="{B0CDC748-1A07-4FF0-BF99-087720AAB393}" srcOrd="0" destOrd="0" presId="urn:microsoft.com/office/officeart/2018/2/layout/IconVerticalSolidList"/>
    <dgm:cxn modelId="{D5CF2ADF-FA0A-439F-AA72-8D33A3E5AB3B}" srcId="{70A70956-477C-4202-B2CE-3D11FF5F0EA2}" destId="{12FEBC73-986D-4E3A-ABF9-330D79CFBBB1}" srcOrd="1" destOrd="0" parTransId="{8171754F-C40C-4F1F-AF9C-EFA04D4D61E8}" sibTransId="{DE09D2E7-9B07-42F3-943A-8B7FB9B12430}"/>
    <dgm:cxn modelId="{A10B52A9-5F91-41BC-9C6C-7AB87704516B}" type="presParOf" srcId="{BC440669-9228-47E4-8EA6-35EE03114377}" destId="{80535D9B-DC06-4BC2-924C-1A9E1EBC5B48}" srcOrd="0" destOrd="0" presId="urn:microsoft.com/office/officeart/2018/2/layout/IconVerticalSolidList"/>
    <dgm:cxn modelId="{4AF443F8-D87C-4FA6-AE6C-62516E672786}" type="presParOf" srcId="{80535D9B-DC06-4BC2-924C-1A9E1EBC5B48}" destId="{91D37538-2405-4F22-B0EC-AB4E83563627}" srcOrd="0" destOrd="0" presId="urn:microsoft.com/office/officeart/2018/2/layout/IconVerticalSolidList"/>
    <dgm:cxn modelId="{D5020C77-8B27-4C0A-85CF-CA2CBA609271}" type="presParOf" srcId="{80535D9B-DC06-4BC2-924C-1A9E1EBC5B48}" destId="{38D8E2DD-D52D-445E-A374-089C4576028D}" srcOrd="1" destOrd="0" presId="urn:microsoft.com/office/officeart/2018/2/layout/IconVerticalSolidList"/>
    <dgm:cxn modelId="{BF584209-4D09-4CF6-BCE9-3E03394A42F9}" type="presParOf" srcId="{80535D9B-DC06-4BC2-924C-1A9E1EBC5B48}" destId="{0C465EB1-9D02-4DB4-A6B7-24390F082C36}" srcOrd="2" destOrd="0" presId="urn:microsoft.com/office/officeart/2018/2/layout/IconVerticalSolidList"/>
    <dgm:cxn modelId="{A410EA86-E796-4D8E-87A7-A6CE77AA8515}" type="presParOf" srcId="{80535D9B-DC06-4BC2-924C-1A9E1EBC5B48}" destId="{B0CDC748-1A07-4FF0-BF99-087720AAB393}" srcOrd="3" destOrd="0" presId="urn:microsoft.com/office/officeart/2018/2/layout/IconVerticalSolidList"/>
    <dgm:cxn modelId="{66EDDE1C-1894-415F-AA51-9D12BE319514}" type="presParOf" srcId="{BC440669-9228-47E4-8EA6-35EE03114377}" destId="{66A9036A-647E-4BEA-97E6-74D4554CCF52}" srcOrd="1" destOrd="0" presId="urn:microsoft.com/office/officeart/2018/2/layout/IconVerticalSolidList"/>
    <dgm:cxn modelId="{48977B62-5913-41C3-AE5A-C079C0B18B23}" type="presParOf" srcId="{BC440669-9228-47E4-8EA6-35EE03114377}" destId="{73857C0F-2AF6-4AD6-B7D1-7D4EBCDDF1E1}" srcOrd="2" destOrd="0" presId="urn:microsoft.com/office/officeart/2018/2/layout/IconVerticalSolidList"/>
    <dgm:cxn modelId="{34F70CD9-3F3E-49DA-B482-05E4B46DFEDE}" type="presParOf" srcId="{73857C0F-2AF6-4AD6-B7D1-7D4EBCDDF1E1}" destId="{EF3A28C1-DF6D-470D-904D-D7160A16939B}" srcOrd="0" destOrd="0" presId="urn:microsoft.com/office/officeart/2018/2/layout/IconVerticalSolidList"/>
    <dgm:cxn modelId="{B1F2F207-FB0B-477D-870B-61AB4CA26EA0}" type="presParOf" srcId="{73857C0F-2AF6-4AD6-B7D1-7D4EBCDDF1E1}" destId="{120DF5C0-DEE0-4DA1-9061-7F52707ABBC5}" srcOrd="1" destOrd="0" presId="urn:microsoft.com/office/officeart/2018/2/layout/IconVerticalSolidList"/>
    <dgm:cxn modelId="{47E375DB-80D1-45E7-80DC-5384310B2908}" type="presParOf" srcId="{73857C0F-2AF6-4AD6-B7D1-7D4EBCDDF1E1}" destId="{1BDD3480-B6CA-41C0-833F-90CCFDA3F5C1}" srcOrd="2" destOrd="0" presId="urn:microsoft.com/office/officeart/2018/2/layout/IconVerticalSolidList"/>
    <dgm:cxn modelId="{95A851E5-3DB6-4F7B-BCC9-53B386343633}" type="presParOf" srcId="{73857C0F-2AF6-4AD6-B7D1-7D4EBCDDF1E1}" destId="{01918726-A3E3-4994-BEE3-8B2EEFCAA09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EC405-EC23-48AD-96E1-5F44674957A4}">
      <dsp:nvSpPr>
        <dsp:cNvPr id="0" name=""/>
        <dsp:cNvSpPr/>
      </dsp:nvSpPr>
      <dsp:spPr>
        <a:xfrm>
          <a:off x="0" y="1617"/>
          <a:ext cx="7765256" cy="8200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F57658-4385-40AA-B4DC-EA3D7EF2F932}">
      <dsp:nvSpPr>
        <dsp:cNvPr id="0" name=""/>
        <dsp:cNvSpPr/>
      </dsp:nvSpPr>
      <dsp:spPr>
        <a:xfrm>
          <a:off x="201459" y="186124"/>
          <a:ext cx="544213" cy="451015"/>
        </a:xfrm>
        <a:prstGeom prst="rect">
          <a:avLst/>
        </a:prstGeom>
        <a:solidFill>
          <a:schemeClr val="bg1">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0177E9-AC8D-496A-9E38-E06B58D8877F}">
      <dsp:nvSpPr>
        <dsp:cNvPr id="0" name=""/>
        <dsp:cNvSpPr/>
      </dsp:nvSpPr>
      <dsp:spPr>
        <a:xfrm>
          <a:off x="947132" y="1617"/>
          <a:ext cx="6818123" cy="820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86" tIns="86786" rIns="86786" bIns="86786" numCol="1" spcCol="1270" anchor="ctr" anchorCtr="0">
          <a:noAutofit/>
        </a:bodyPr>
        <a:lstStyle/>
        <a:p>
          <a:pPr marL="0" lvl="0" indent="0" algn="l" defTabSz="977900">
            <a:lnSpc>
              <a:spcPct val="90000"/>
            </a:lnSpc>
            <a:spcBef>
              <a:spcPct val="0"/>
            </a:spcBef>
            <a:spcAft>
              <a:spcPct val="35000"/>
            </a:spcAft>
            <a:buNone/>
          </a:pPr>
          <a:r>
            <a:rPr lang="en-US" sz="2200" kern="1200"/>
            <a:t>The measures that we will present fall into three categories:</a:t>
          </a:r>
        </a:p>
      </dsp:txBody>
      <dsp:txXfrm>
        <a:off x="947132" y="1617"/>
        <a:ext cx="6818123" cy="820028"/>
      </dsp:txXfrm>
    </dsp:sp>
    <dsp:sp modelId="{B4CFDB95-E026-4223-BFFC-8FF41CC1C255}">
      <dsp:nvSpPr>
        <dsp:cNvPr id="0" name=""/>
        <dsp:cNvSpPr/>
      </dsp:nvSpPr>
      <dsp:spPr>
        <a:xfrm>
          <a:off x="0" y="1026652"/>
          <a:ext cx="7765256" cy="8200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26F738-FE7B-456F-A45F-D803160F14A6}">
      <dsp:nvSpPr>
        <dsp:cNvPr id="0" name=""/>
        <dsp:cNvSpPr/>
      </dsp:nvSpPr>
      <dsp:spPr>
        <a:xfrm>
          <a:off x="248058" y="1211159"/>
          <a:ext cx="451015" cy="45101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F1E413-6FB5-4936-9B3F-E749AFE75A4A}">
      <dsp:nvSpPr>
        <dsp:cNvPr id="0" name=""/>
        <dsp:cNvSpPr/>
      </dsp:nvSpPr>
      <dsp:spPr>
        <a:xfrm>
          <a:off x="947132" y="1026652"/>
          <a:ext cx="6818123" cy="820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86" tIns="86786" rIns="86786" bIns="86786" numCol="1" spcCol="1270" anchor="ctr" anchorCtr="0">
          <a:noAutofit/>
        </a:bodyPr>
        <a:lstStyle/>
        <a:p>
          <a:pPr marL="0" lvl="0" indent="0" algn="l" defTabSz="977900">
            <a:lnSpc>
              <a:spcPct val="90000"/>
            </a:lnSpc>
            <a:spcBef>
              <a:spcPct val="0"/>
            </a:spcBef>
            <a:spcAft>
              <a:spcPct val="35000"/>
            </a:spcAft>
            <a:buNone/>
          </a:pPr>
          <a:r>
            <a:rPr lang="en-US" sz="2200" kern="1200"/>
            <a:t>(1) those that help to locate the center of the relative frequency distribution, </a:t>
          </a:r>
        </a:p>
      </dsp:txBody>
      <dsp:txXfrm>
        <a:off x="947132" y="1026652"/>
        <a:ext cx="6818123" cy="820028"/>
      </dsp:txXfrm>
    </dsp:sp>
    <dsp:sp modelId="{62311A41-A3F1-4C9A-A10C-C1EE95B74B73}">
      <dsp:nvSpPr>
        <dsp:cNvPr id="0" name=""/>
        <dsp:cNvSpPr/>
      </dsp:nvSpPr>
      <dsp:spPr>
        <a:xfrm>
          <a:off x="0" y="2051688"/>
          <a:ext cx="7765256" cy="8200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A4EB34-8EF6-45BB-946C-25F06D7E81B7}">
      <dsp:nvSpPr>
        <dsp:cNvPr id="0" name=""/>
        <dsp:cNvSpPr/>
      </dsp:nvSpPr>
      <dsp:spPr>
        <a:xfrm>
          <a:off x="248058" y="2236194"/>
          <a:ext cx="451015" cy="45101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EDF462-227A-409B-917A-BB43610FD831}">
      <dsp:nvSpPr>
        <dsp:cNvPr id="0" name=""/>
        <dsp:cNvSpPr/>
      </dsp:nvSpPr>
      <dsp:spPr>
        <a:xfrm>
          <a:off x="947132" y="2051688"/>
          <a:ext cx="6818123" cy="820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86" tIns="86786" rIns="86786" bIns="86786" numCol="1" spcCol="1270" anchor="ctr" anchorCtr="0">
          <a:noAutofit/>
        </a:bodyPr>
        <a:lstStyle/>
        <a:p>
          <a:pPr marL="0" lvl="0" indent="0" algn="l" defTabSz="977900">
            <a:lnSpc>
              <a:spcPct val="90000"/>
            </a:lnSpc>
            <a:spcBef>
              <a:spcPct val="0"/>
            </a:spcBef>
            <a:spcAft>
              <a:spcPct val="35000"/>
            </a:spcAft>
            <a:buNone/>
          </a:pPr>
          <a:r>
            <a:rPr lang="en-US" sz="2200" kern="1200"/>
            <a:t>(2) those that measure its spread around the center, and</a:t>
          </a:r>
        </a:p>
      </dsp:txBody>
      <dsp:txXfrm>
        <a:off x="947132" y="2051688"/>
        <a:ext cx="6818123" cy="820028"/>
      </dsp:txXfrm>
    </dsp:sp>
    <dsp:sp modelId="{528FF6DB-44ED-4AAB-9255-1C29AB2783E1}">
      <dsp:nvSpPr>
        <dsp:cNvPr id="0" name=""/>
        <dsp:cNvSpPr/>
      </dsp:nvSpPr>
      <dsp:spPr>
        <a:xfrm>
          <a:off x="0" y="3076723"/>
          <a:ext cx="7765256" cy="82002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1D1BF4-C8A2-4D4B-86F3-EA36BD5E1B53}">
      <dsp:nvSpPr>
        <dsp:cNvPr id="0" name=""/>
        <dsp:cNvSpPr/>
      </dsp:nvSpPr>
      <dsp:spPr>
        <a:xfrm>
          <a:off x="248058" y="3261229"/>
          <a:ext cx="451015" cy="4510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9261FC-A487-4856-AC59-AFCAE7430737}">
      <dsp:nvSpPr>
        <dsp:cNvPr id="0" name=""/>
        <dsp:cNvSpPr/>
      </dsp:nvSpPr>
      <dsp:spPr>
        <a:xfrm>
          <a:off x="947132" y="3076723"/>
          <a:ext cx="6818123" cy="820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86" tIns="86786" rIns="86786" bIns="86786" numCol="1" spcCol="1270" anchor="ctr" anchorCtr="0">
          <a:noAutofit/>
        </a:bodyPr>
        <a:lstStyle/>
        <a:p>
          <a:pPr marL="0" lvl="0" indent="0" algn="l" defTabSz="977900">
            <a:lnSpc>
              <a:spcPct val="90000"/>
            </a:lnSpc>
            <a:spcBef>
              <a:spcPct val="0"/>
            </a:spcBef>
            <a:spcAft>
              <a:spcPct val="35000"/>
            </a:spcAft>
            <a:buNone/>
          </a:pPr>
          <a:r>
            <a:rPr lang="en-US" sz="2200" kern="1200"/>
            <a:t>(3) those that describe the relative position of an observation within the data set.</a:t>
          </a:r>
        </a:p>
      </dsp:txBody>
      <dsp:txXfrm>
        <a:off x="947132" y="3076723"/>
        <a:ext cx="6818123" cy="8200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BF434-AC94-498D-B563-FD5EED34F7DF}">
      <dsp:nvSpPr>
        <dsp:cNvPr id="0" name=""/>
        <dsp:cNvSpPr/>
      </dsp:nvSpPr>
      <dsp:spPr>
        <a:xfrm>
          <a:off x="6763" y="0"/>
          <a:ext cx="4718448" cy="471844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6F410A-1DBD-40AC-A946-9BF00584771B}">
      <dsp:nvSpPr>
        <dsp:cNvPr id="0" name=""/>
        <dsp:cNvSpPr/>
      </dsp:nvSpPr>
      <dsp:spPr>
        <a:xfrm>
          <a:off x="455016" y="448252"/>
          <a:ext cx="1840194" cy="184019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three most common measures of central tendency are </a:t>
          </a:r>
        </a:p>
      </dsp:txBody>
      <dsp:txXfrm>
        <a:off x="544847" y="538083"/>
        <a:ext cx="1660532" cy="1660532"/>
      </dsp:txXfrm>
    </dsp:sp>
    <dsp:sp modelId="{092722EE-47A8-49F8-957B-D9B051BCD2AD}">
      <dsp:nvSpPr>
        <dsp:cNvPr id="0" name=""/>
        <dsp:cNvSpPr/>
      </dsp:nvSpPr>
      <dsp:spPr>
        <a:xfrm>
          <a:off x="2436764" y="448252"/>
          <a:ext cx="1840194" cy="184019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arithmetic mean, </a:t>
          </a:r>
        </a:p>
      </dsp:txBody>
      <dsp:txXfrm>
        <a:off x="2526595" y="538083"/>
        <a:ext cx="1660532" cy="1660532"/>
      </dsp:txXfrm>
    </dsp:sp>
    <dsp:sp modelId="{78F07800-6899-4410-9BFD-A1DB26F4A356}">
      <dsp:nvSpPr>
        <dsp:cNvPr id="0" name=""/>
        <dsp:cNvSpPr/>
      </dsp:nvSpPr>
      <dsp:spPr>
        <a:xfrm>
          <a:off x="455016" y="2430000"/>
          <a:ext cx="1840194" cy="184019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median, </a:t>
          </a:r>
        </a:p>
      </dsp:txBody>
      <dsp:txXfrm>
        <a:off x="544847" y="2519831"/>
        <a:ext cx="1660532" cy="1660532"/>
      </dsp:txXfrm>
    </dsp:sp>
    <dsp:sp modelId="{4D5F327D-2D51-4054-9B8A-A727A3179026}">
      <dsp:nvSpPr>
        <dsp:cNvPr id="0" name=""/>
        <dsp:cNvSpPr/>
      </dsp:nvSpPr>
      <dsp:spPr>
        <a:xfrm>
          <a:off x="2436764" y="2430000"/>
          <a:ext cx="1840194" cy="184019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mode</a:t>
          </a:r>
        </a:p>
      </dsp:txBody>
      <dsp:txXfrm>
        <a:off x="2526595" y="2519831"/>
        <a:ext cx="1660532" cy="16605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18563-F3DC-44B1-9985-0E80E64126DC}">
      <dsp:nvSpPr>
        <dsp:cNvPr id="0" name=""/>
        <dsp:cNvSpPr/>
      </dsp:nvSpPr>
      <dsp:spPr>
        <a:xfrm>
          <a:off x="0" y="0"/>
          <a:ext cx="6600467" cy="1826656"/>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Although the mean is often the preferred measure of central tendency, it is sensitive to very large or very small observations. Consequently, the mean will shift toward the direction of skewness (i.e., the tail of the distribution) and may be misleading in some situations.</a:t>
          </a:r>
        </a:p>
      </dsp:txBody>
      <dsp:txXfrm>
        <a:off x="53501" y="53501"/>
        <a:ext cx="4712475" cy="1719654"/>
      </dsp:txXfrm>
    </dsp:sp>
    <dsp:sp modelId="{56E785CF-7DFA-4D26-8024-61F2C88D9065}">
      <dsp:nvSpPr>
        <dsp:cNvPr id="0" name=""/>
        <dsp:cNvSpPr/>
      </dsp:nvSpPr>
      <dsp:spPr>
        <a:xfrm>
          <a:off x="1164788" y="2232580"/>
          <a:ext cx="6600467" cy="1826656"/>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For example, if a data set consists of the first-year starting salaries of civil engineering graduates, the high starting salaries of a few graduates will influence the mean more than the median.</a:t>
          </a:r>
        </a:p>
      </dsp:txBody>
      <dsp:txXfrm>
        <a:off x="1218289" y="2286081"/>
        <a:ext cx="4141350" cy="1719654"/>
      </dsp:txXfrm>
    </dsp:sp>
    <dsp:sp modelId="{0F1FC038-2EB4-4EB8-BC0D-318BFB98F605}">
      <dsp:nvSpPr>
        <dsp:cNvPr id="0" name=""/>
        <dsp:cNvSpPr/>
      </dsp:nvSpPr>
      <dsp:spPr>
        <a:xfrm>
          <a:off x="5413140" y="1435955"/>
          <a:ext cx="1187326" cy="1187326"/>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680288" y="1435955"/>
        <a:ext cx="653030" cy="8934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C0205-1C16-4AA1-8355-DCFC8A2721FA}">
      <dsp:nvSpPr>
        <dsp:cNvPr id="0" name=""/>
        <dsp:cNvSpPr/>
      </dsp:nvSpPr>
      <dsp:spPr>
        <a:xfrm>
          <a:off x="0" y="0"/>
          <a:ext cx="6600467" cy="1754266"/>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median is sometimes called a resistant measure of central tendency, since it, unlike the mean, is resistant to the influence of extreme observations. </a:t>
          </a:r>
        </a:p>
      </dsp:txBody>
      <dsp:txXfrm>
        <a:off x="51381" y="51381"/>
        <a:ext cx="4787296" cy="1651504"/>
      </dsp:txXfrm>
    </dsp:sp>
    <dsp:sp modelId="{4B106891-CC2F-40C0-ADCD-4A6F04CFFA45}">
      <dsp:nvSpPr>
        <dsp:cNvPr id="0" name=""/>
        <dsp:cNvSpPr/>
      </dsp:nvSpPr>
      <dsp:spPr>
        <a:xfrm>
          <a:off x="1164788" y="2144102"/>
          <a:ext cx="6600467" cy="1754266"/>
        </a:xfrm>
        <a:prstGeom prst="roundRect">
          <a:avLst>
            <a:gd name="adj" fmla="val 10000"/>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For data sets that are extremely skewed, (e.g., the starting salaries of civil engineering graduates), the median would better represent the “center” of the distribution data.</a:t>
          </a:r>
        </a:p>
      </dsp:txBody>
      <dsp:txXfrm>
        <a:off x="1216169" y="2195483"/>
        <a:ext cx="4192644" cy="1651504"/>
      </dsp:txXfrm>
    </dsp:sp>
    <dsp:sp modelId="{E09B830D-5BA1-4AC9-94C2-D208000C0556}">
      <dsp:nvSpPr>
        <dsp:cNvPr id="0" name=""/>
        <dsp:cNvSpPr/>
      </dsp:nvSpPr>
      <dsp:spPr>
        <a:xfrm>
          <a:off x="5460194" y="1379048"/>
          <a:ext cx="1140272" cy="1140272"/>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716755" y="1379048"/>
        <a:ext cx="627150" cy="8580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AC634-7037-4404-9A91-152F62F89B25}">
      <dsp:nvSpPr>
        <dsp:cNvPr id="0" name=""/>
        <dsp:cNvSpPr/>
      </dsp:nvSpPr>
      <dsp:spPr>
        <a:xfrm>
          <a:off x="947" y="797647"/>
          <a:ext cx="3327154" cy="2112743"/>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E346586B-4814-454B-8AA2-FDAA58A3711C}">
      <dsp:nvSpPr>
        <dsp:cNvPr id="0" name=""/>
        <dsp:cNvSpPr/>
      </dsp:nvSpPr>
      <dsp:spPr>
        <a:xfrm>
          <a:off x="370631" y="1148846"/>
          <a:ext cx="3327154" cy="211274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mean, median, and mode of the inter-arrival times of the aftershocks are 9.77, 6.0, and 2.0 minutes, respectively. </a:t>
          </a:r>
        </a:p>
      </dsp:txBody>
      <dsp:txXfrm>
        <a:off x="432511" y="1210726"/>
        <a:ext cx="3203394" cy="1988983"/>
      </dsp:txXfrm>
    </dsp:sp>
    <dsp:sp modelId="{10754EAA-5051-48AD-BC3B-FB6EB376D080}">
      <dsp:nvSpPr>
        <dsp:cNvPr id="0" name=""/>
        <dsp:cNvSpPr/>
      </dsp:nvSpPr>
      <dsp:spPr>
        <a:xfrm>
          <a:off x="4067469" y="797647"/>
          <a:ext cx="3327154" cy="2112743"/>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64B7B4AD-2BCC-4B1C-98EF-2B2BDFDEA2FC}">
      <dsp:nvSpPr>
        <dsp:cNvPr id="0" name=""/>
        <dsp:cNvSpPr/>
      </dsp:nvSpPr>
      <dsp:spPr>
        <a:xfrm>
          <a:off x="4437153" y="1148846"/>
          <a:ext cx="3327154" cy="211274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On average, the aftershocks arrive 9.77 minutes apart; half the aftershocks have inter-arrival times below 6.0 minutes; and, the most commonly occurring inter-arrival time is 2.0 minutes.</a:t>
          </a:r>
        </a:p>
      </dsp:txBody>
      <dsp:txXfrm>
        <a:off x="4499033" y="1210726"/>
        <a:ext cx="3203394" cy="19889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37538-2405-4F22-B0EC-AB4E83563627}">
      <dsp:nvSpPr>
        <dsp:cNvPr id="0" name=""/>
        <dsp:cNvSpPr/>
      </dsp:nvSpPr>
      <dsp:spPr>
        <a:xfrm>
          <a:off x="0" y="659626"/>
          <a:ext cx="7765256" cy="12177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D8E2DD-D52D-445E-A374-089C4576028D}">
      <dsp:nvSpPr>
        <dsp:cNvPr id="0" name=""/>
        <dsp:cNvSpPr/>
      </dsp:nvSpPr>
      <dsp:spPr>
        <a:xfrm>
          <a:off x="368375" y="933624"/>
          <a:ext cx="669774" cy="6697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CDC748-1A07-4FF0-BF99-087720AAB393}">
      <dsp:nvSpPr>
        <dsp:cNvPr id="0" name=""/>
        <dsp:cNvSpPr/>
      </dsp:nvSpPr>
      <dsp:spPr>
        <a:xfrm>
          <a:off x="1406525" y="659626"/>
          <a:ext cx="6358730" cy="1217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81" tIns="128881" rIns="128881" bIns="128881" numCol="1" spcCol="1270" anchor="ctr" anchorCtr="0">
          <a:noAutofit/>
        </a:bodyPr>
        <a:lstStyle/>
        <a:p>
          <a:pPr marL="0" lvl="0" indent="0" algn="l" defTabSz="1066800">
            <a:lnSpc>
              <a:spcPct val="90000"/>
            </a:lnSpc>
            <a:spcBef>
              <a:spcPct val="0"/>
            </a:spcBef>
            <a:spcAft>
              <a:spcPct val="35000"/>
            </a:spcAft>
            <a:buNone/>
          </a:pPr>
          <a:r>
            <a:rPr lang="en-US" sz="2400" kern="1200"/>
            <a:t>The mean is much larger than the median, implying that the distribution of inter-arrival times is highly skewed to the right.</a:t>
          </a:r>
        </a:p>
      </dsp:txBody>
      <dsp:txXfrm>
        <a:off x="1406525" y="659626"/>
        <a:ext cx="6358730" cy="1217771"/>
      </dsp:txXfrm>
    </dsp:sp>
    <dsp:sp modelId="{EF3A28C1-DF6D-470D-904D-D7160A16939B}">
      <dsp:nvSpPr>
        <dsp:cNvPr id="0" name=""/>
        <dsp:cNvSpPr/>
      </dsp:nvSpPr>
      <dsp:spPr>
        <a:xfrm>
          <a:off x="0" y="2181839"/>
          <a:ext cx="7765256" cy="121777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0DF5C0-DEE0-4DA1-9061-7F52707ABBC5}">
      <dsp:nvSpPr>
        <dsp:cNvPr id="0" name=""/>
        <dsp:cNvSpPr/>
      </dsp:nvSpPr>
      <dsp:spPr>
        <a:xfrm>
          <a:off x="368375" y="2455838"/>
          <a:ext cx="669774" cy="6697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918726-A3E3-4994-BEE3-8B2EEFCAA09F}">
      <dsp:nvSpPr>
        <dsp:cNvPr id="0" name=""/>
        <dsp:cNvSpPr/>
      </dsp:nvSpPr>
      <dsp:spPr>
        <a:xfrm>
          <a:off x="1406525" y="2181839"/>
          <a:ext cx="6358730" cy="1217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81" tIns="128881" rIns="128881" bIns="128881" numCol="1" spcCol="1270" anchor="ctr" anchorCtr="0">
          <a:noAutofit/>
        </a:bodyPr>
        <a:lstStyle/>
        <a:p>
          <a:pPr marL="0" lvl="0" indent="0" algn="l" defTabSz="1066800">
            <a:lnSpc>
              <a:spcPct val="90000"/>
            </a:lnSpc>
            <a:spcBef>
              <a:spcPct val="0"/>
            </a:spcBef>
            <a:spcAft>
              <a:spcPct val="35000"/>
            </a:spcAft>
            <a:buNone/>
          </a:pPr>
          <a:r>
            <a:rPr lang="en-US" sz="2400" kern="1200"/>
            <a:t>This extreme rightward skewness is shown graphically in the histogram,</a:t>
          </a:r>
        </a:p>
      </dsp:txBody>
      <dsp:txXfrm>
        <a:off x="1406525" y="2181839"/>
        <a:ext cx="6358730" cy="12177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4824E4-56D2-4487-A967-5D31CECD622B}" type="datetimeFigureOut">
              <a:rPr lang="en-US" smtClean="0"/>
              <a:pPr/>
              <a:t>8/9/2020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B7609A-B2D9-4FCA-B177-D2475C4853D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p:spPr>
        <p:txBody>
          <a:bodyPr/>
          <a:lstStyle/>
          <a:p>
            <a:endParaRPr lang="en-US"/>
          </a:p>
        </p:txBody>
      </p:sp>
      <p:sp>
        <p:nvSpPr>
          <p:cNvPr id="89092" name="Slide Number Placeholder 3"/>
          <p:cNvSpPr>
            <a:spLocks noGrp="1"/>
          </p:cNvSpPr>
          <p:nvPr>
            <p:ph type="sldNum" sz="quarter" idx="5"/>
          </p:nvPr>
        </p:nvSpPr>
        <p:spPr>
          <a:noFill/>
          <a:ln>
            <a:miter lim="800000"/>
            <a:headEnd/>
            <a:tailEnd/>
          </a:ln>
        </p:spPr>
        <p:txBody>
          <a:bodyPr/>
          <a:lstStyle/>
          <a:p>
            <a:fld id="{A96FBE6C-CFC2-4191-A9A3-F04A1B7D7437}"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347281-4B8C-4702-BAC0-EAD486F917E8}" type="datetimeFigureOut">
              <a:rPr lang="en-US" smtClean="0"/>
              <a:pPr/>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A6F55-B302-49B9-B965-DB10D654F359}" type="slidenum">
              <a:rPr lang="en-US" smtClean="0"/>
              <a:pPr/>
              <a:t>‹#›</a:t>
            </a:fld>
            <a:endParaRPr lang="en-US"/>
          </a:p>
        </p:txBody>
      </p:sp>
    </p:spTree>
    <p:extLst>
      <p:ext uri="{BB962C8B-B14F-4D97-AF65-F5344CB8AC3E}">
        <p14:creationId xmlns:p14="http://schemas.microsoft.com/office/powerpoint/2010/main" val="181583507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347281-4B8C-4702-BAC0-EAD486F917E8}" type="datetimeFigureOut">
              <a:rPr lang="en-US" smtClean="0"/>
              <a:pPr/>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3A6F55-B302-49B9-B965-DB10D654F359}" type="slidenum">
              <a:rPr lang="en-US" smtClean="0"/>
              <a:pPr/>
              <a:t>‹#›</a:t>
            </a:fld>
            <a:endParaRPr lang="en-US"/>
          </a:p>
        </p:txBody>
      </p:sp>
    </p:spTree>
    <p:extLst>
      <p:ext uri="{BB962C8B-B14F-4D97-AF65-F5344CB8AC3E}">
        <p14:creationId xmlns:p14="http://schemas.microsoft.com/office/powerpoint/2010/main" val="689563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347281-4B8C-4702-BAC0-EAD486F917E8}" type="datetimeFigureOut">
              <a:rPr lang="en-US" smtClean="0"/>
              <a:pPr/>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3A6F55-B302-49B9-B965-DB10D654F359}" type="slidenum">
              <a:rPr lang="en-US" smtClean="0"/>
              <a:pPr/>
              <a:t>‹#›</a:t>
            </a:fld>
            <a:endParaRPr lang="en-US"/>
          </a:p>
        </p:txBody>
      </p:sp>
    </p:spTree>
    <p:extLst>
      <p:ext uri="{BB962C8B-B14F-4D97-AF65-F5344CB8AC3E}">
        <p14:creationId xmlns:p14="http://schemas.microsoft.com/office/powerpoint/2010/main" val="2311862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347281-4B8C-4702-BAC0-EAD486F917E8}" type="datetimeFigureOut">
              <a:rPr lang="en-US" smtClean="0"/>
              <a:pPr/>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3A6F55-B302-49B9-B965-DB10D654F359}" type="slidenum">
              <a:rPr lang="en-US" smtClean="0"/>
              <a:pPr/>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11691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347281-4B8C-4702-BAC0-EAD486F917E8}" type="datetimeFigureOut">
              <a:rPr lang="en-US" smtClean="0"/>
              <a:pPr/>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3A6F55-B302-49B9-B965-DB10D654F359}" type="slidenum">
              <a:rPr lang="en-US" smtClean="0"/>
              <a:pPr/>
              <a:t>‹#›</a:t>
            </a:fld>
            <a:endParaRPr lang="en-US"/>
          </a:p>
        </p:txBody>
      </p:sp>
    </p:spTree>
    <p:extLst>
      <p:ext uri="{BB962C8B-B14F-4D97-AF65-F5344CB8AC3E}">
        <p14:creationId xmlns:p14="http://schemas.microsoft.com/office/powerpoint/2010/main" val="1496864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347281-4B8C-4702-BAC0-EAD486F917E8}" type="datetimeFigureOut">
              <a:rPr lang="en-US" smtClean="0"/>
              <a:pPr/>
              <a:t>8/9/2020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3A6F55-B302-49B9-B965-DB10D654F359}" type="slidenum">
              <a:rPr lang="en-US" smtClean="0"/>
              <a:pPr/>
              <a:t>‹#›</a:t>
            </a:fld>
            <a:endParaRPr lang="en-US"/>
          </a:p>
        </p:txBody>
      </p:sp>
    </p:spTree>
    <p:extLst>
      <p:ext uri="{BB962C8B-B14F-4D97-AF65-F5344CB8AC3E}">
        <p14:creationId xmlns:p14="http://schemas.microsoft.com/office/powerpoint/2010/main" val="4172133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347281-4B8C-4702-BAC0-EAD486F917E8}" type="datetimeFigureOut">
              <a:rPr lang="en-US" smtClean="0"/>
              <a:pPr/>
              <a:t>8/9/2020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3A6F55-B302-49B9-B965-DB10D654F359}" type="slidenum">
              <a:rPr lang="en-US" smtClean="0"/>
              <a:pPr/>
              <a:t>‹#›</a:t>
            </a:fld>
            <a:endParaRPr lang="en-US"/>
          </a:p>
        </p:txBody>
      </p:sp>
    </p:spTree>
    <p:extLst>
      <p:ext uri="{BB962C8B-B14F-4D97-AF65-F5344CB8AC3E}">
        <p14:creationId xmlns:p14="http://schemas.microsoft.com/office/powerpoint/2010/main" val="3425541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347281-4B8C-4702-BAC0-EAD486F917E8}" type="datetimeFigureOut">
              <a:rPr lang="en-US" smtClean="0"/>
              <a:pPr/>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A6F55-B302-49B9-B965-DB10D654F359}" type="slidenum">
              <a:rPr lang="en-US" smtClean="0"/>
              <a:pPr/>
              <a:t>‹#›</a:t>
            </a:fld>
            <a:endParaRPr lang="en-US"/>
          </a:p>
        </p:txBody>
      </p:sp>
    </p:spTree>
    <p:extLst>
      <p:ext uri="{BB962C8B-B14F-4D97-AF65-F5344CB8AC3E}">
        <p14:creationId xmlns:p14="http://schemas.microsoft.com/office/powerpoint/2010/main" val="624334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347281-4B8C-4702-BAC0-EAD486F917E8}" type="datetimeFigureOut">
              <a:rPr lang="en-US" smtClean="0"/>
              <a:pPr/>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A6F55-B302-49B9-B965-DB10D654F359}" type="slidenum">
              <a:rPr lang="en-US" smtClean="0"/>
              <a:pPr/>
              <a:t>‹#›</a:t>
            </a:fld>
            <a:endParaRPr lang="en-US"/>
          </a:p>
        </p:txBody>
      </p:sp>
    </p:spTree>
    <p:extLst>
      <p:ext uri="{BB962C8B-B14F-4D97-AF65-F5344CB8AC3E}">
        <p14:creationId xmlns:p14="http://schemas.microsoft.com/office/powerpoint/2010/main" val="25344890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347281-4B8C-4702-BAC0-EAD486F917E8}" type="datetimeFigureOut">
              <a:rPr lang="en-US" smtClean="0"/>
              <a:pPr/>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A6F55-B302-49B9-B965-DB10D654F359}" type="slidenum">
              <a:rPr lang="en-US" smtClean="0"/>
              <a:pPr/>
              <a:t>‹#›</a:t>
            </a:fld>
            <a:endParaRPr lang="en-US"/>
          </a:p>
        </p:txBody>
      </p:sp>
    </p:spTree>
    <p:extLst>
      <p:ext uri="{BB962C8B-B14F-4D97-AF65-F5344CB8AC3E}">
        <p14:creationId xmlns:p14="http://schemas.microsoft.com/office/powerpoint/2010/main" val="234381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347281-4B8C-4702-BAC0-EAD486F917E8}" type="datetimeFigureOut">
              <a:rPr lang="en-US" smtClean="0"/>
              <a:pPr/>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3A6F55-B302-49B9-B965-DB10D654F359}" type="slidenum">
              <a:rPr lang="en-US" smtClean="0"/>
              <a:pPr/>
              <a:t>‹#›</a:t>
            </a:fld>
            <a:endParaRPr lang="en-US"/>
          </a:p>
        </p:txBody>
      </p:sp>
    </p:spTree>
    <p:extLst>
      <p:ext uri="{BB962C8B-B14F-4D97-AF65-F5344CB8AC3E}">
        <p14:creationId xmlns:p14="http://schemas.microsoft.com/office/powerpoint/2010/main" val="104321324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347281-4B8C-4702-BAC0-EAD486F917E8}" type="datetimeFigureOut">
              <a:rPr lang="en-US" smtClean="0"/>
              <a:pPr/>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3A6F55-B302-49B9-B965-DB10D654F359}" type="slidenum">
              <a:rPr lang="en-US" smtClean="0"/>
              <a:pPr/>
              <a:t>‹#›</a:t>
            </a:fld>
            <a:endParaRPr lang="en-US"/>
          </a:p>
        </p:txBody>
      </p:sp>
    </p:spTree>
    <p:extLst>
      <p:ext uri="{BB962C8B-B14F-4D97-AF65-F5344CB8AC3E}">
        <p14:creationId xmlns:p14="http://schemas.microsoft.com/office/powerpoint/2010/main" val="19858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347281-4B8C-4702-BAC0-EAD486F917E8}" type="datetimeFigureOut">
              <a:rPr lang="en-US" smtClean="0"/>
              <a:pPr/>
              <a:t>8/9/2020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3A6F55-B302-49B9-B965-DB10D654F359}" type="slidenum">
              <a:rPr lang="en-US" smtClean="0"/>
              <a:pPr/>
              <a:t>‹#›</a:t>
            </a:fld>
            <a:endParaRPr lang="en-US"/>
          </a:p>
        </p:txBody>
      </p:sp>
    </p:spTree>
    <p:extLst>
      <p:ext uri="{BB962C8B-B14F-4D97-AF65-F5344CB8AC3E}">
        <p14:creationId xmlns:p14="http://schemas.microsoft.com/office/powerpoint/2010/main" val="121781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347281-4B8C-4702-BAC0-EAD486F917E8}" type="datetimeFigureOut">
              <a:rPr lang="en-US" smtClean="0"/>
              <a:pPr/>
              <a:t>8/9/2020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3A6F55-B302-49B9-B965-DB10D654F359}" type="slidenum">
              <a:rPr lang="en-US" smtClean="0"/>
              <a:pPr/>
              <a:t>‹#›</a:t>
            </a:fld>
            <a:endParaRPr lang="en-US"/>
          </a:p>
        </p:txBody>
      </p:sp>
    </p:spTree>
    <p:extLst>
      <p:ext uri="{BB962C8B-B14F-4D97-AF65-F5344CB8AC3E}">
        <p14:creationId xmlns:p14="http://schemas.microsoft.com/office/powerpoint/2010/main" val="2312632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347281-4B8C-4702-BAC0-EAD486F917E8}" type="datetimeFigureOut">
              <a:rPr lang="en-US" smtClean="0"/>
              <a:pPr/>
              <a:t>8/9/2020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3A6F55-B302-49B9-B965-DB10D654F359}" type="slidenum">
              <a:rPr lang="en-US" smtClean="0"/>
              <a:pPr/>
              <a:t>‹#›</a:t>
            </a:fld>
            <a:endParaRPr lang="en-US"/>
          </a:p>
        </p:txBody>
      </p:sp>
    </p:spTree>
    <p:extLst>
      <p:ext uri="{BB962C8B-B14F-4D97-AF65-F5344CB8AC3E}">
        <p14:creationId xmlns:p14="http://schemas.microsoft.com/office/powerpoint/2010/main" val="26652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347281-4B8C-4702-BAC0-EAD486F917E8}" type="datetimeFigureOut">
              <a:rPr lang="en-US" smtClean="0"/>
              <a:pPr/>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3A6F55-B302-49B9-B965-DB10D654F359}" type="slidenum">
              <a:rPr lang="en-US" smtClean="0"/>
              <a:pPr/>
              <a:t>‹#›</a:t>
            </a:fld>
            <a:endParaRPr lang="en-US"/>
          </a:p>
        </p:txBody>
      </p:sp>
    </p:spTree>
    <p:extLst>
      <p:ext uri="{BB962C8B-B14F-4D97-AF65-F5344CB8AC3E}">
        <p14:creationId xmlns:p14="http://schemas.microsoft.com/office/powerpoint/2010/main" val="93276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347281-4B8C-4702-BAC0-EAD486F917E8}" type="datetimeFigureOut">
              <a:rPr lang="en-US" smtClean="0"/>
              <a:pPr/>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3A6F55-B302-49B9-B965-DB10D654F359}" type="slidenum">
              <a:rPr lang="en-US" smtClean="0"/>
              <a:pPr/>
              <a:t>‹#›</a:t>
            </a:fld>
            <a:endParaRPr lang="en-US"/>
          </a:p>
        </p:txBody>
      </p:sp>
    </p:spTree>
    <p:extLst>
      <p:ext uri="{BB962C8B-B14F-4D97-AF65-F5344CB8AC3E}">
        <p14:creationId xmlns:p14="http://schemas.microsoft.com/office/powerpoint/2010/main" val="620227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C347281-4B8C-4702-BAC0-EAD486F917E8}" type="datetimeFigureOut">
              <a:rPr lang="en-US" smtClean="0"/>
              <a:pPr/>
              <a:t>8/9/2020</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23A6F55-B302-49B9-B965-DB10D654F359}" type="slidenum">
              <a:rPr lang="en-US" smtClean="0"/>
              <a:pPr/>
              <a:t>‹#›</a:t>
            </a:fld>
            <a:endParaRPr lang="en-US"/>
          </a:p>
        </p:txBody>
      </p:sp>
    </p:spTree>
    <p:extLst>
      <p:ext uri="{BB962C8B-B14F-4D97-AF65-F5344CB8AC3E}">
        <p14:creationId xmlns:p14="http://schemas.microsoft.com/office/powerpoint/2010/main" val="2095390015"/>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2.wmf"/></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7.png"/><Relationship Id="rId7" Type="http://schemas.openxmlformats.org/officeDocument/2006/relationships/diagramColors" Target="../diagrams/colors4.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4.png"/><Relationship Id="rId7" Type="http://schemas.openxmlformats.org/officeDocument/2006/relationships/diagramColors" Target="../diagrams/colors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2 part 2</a:t>
            </a:r>
          </a:p>
        </p:txBody>
      </p:sp>
      <p:sp>
        <p:nvSpPr>
          <p:cNvPr id="3" name="Subtitle 2"/>
          <p:cNvSpPr>
            <a:spLocks noGrp="1"/>
          </p:cNvSpPr>
          <p:nvPr>
            <p:ph type="subTitle" idx="1"/>
          </p:nvPr>
        </p:nvSpPr>
        <p:spPr/>
        <p:txBody>
          <a:bodyPr/>
          <a:lstStyle/>
          <a:p>
            <a:r>
              <a:rPr lang="en-US" dirty="0"/>
              <a:t>STAT441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18872" indent="0">
              <a:buNone/>
            </a:pPr>
            <a:r>
              <a:rPr lang="en-US" sz="2800" dirty="0">
                <a:latin typeface="Times New Roman" panose="02020603050405020304" pitchFamily="18" charset="0"/>
                <a:cs typeface="Times New Roman" panose="02020603050405020304" pitchFamily="18" charset="0"/>
              </a:rPr>
              <a:t>For example, the median of the n = 6 measurements, 1, 4, 5, 8, 10, 11, is</a:t>
            </a:r>
          </a:p>
          <a:p>
            <a:endParaRPr lang="en-US" dirty="0"/>
          </a:p>
        </p:txBody>
      </p:sp>
      <p:pic>
        <p:nvPicPr>
          <p:cNvPr id="20483" name="Picture 3"/>
          <p:cNvPicPr>
            <a:picLocks noChangeAspect="1" noChangeArrowheads="1"/>
          </p:cNvPicPr>
          <p:nvPr/>
        </p:nvPicPr>
        <p:blipFill>
          <a:blip r:embed="rId2" cstate="print"/>
          <a:srcRect/>
          <a:stretch>
            <a:fillRect/>
          </a:stretch>
        </p:blipFill>
        <p:spPr bwMode="auto">
          <a:xfrm>
            <a:off x="3657600" y="3352800"/>
            <a:ext cx="1181100" cy="3238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Measures of central tendency – Sample Mode</a:t>
            </a:r>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The mode of a set of n measurements, y1, y2, …, </a:t>
            </a:r>
            <a:r>
              <a:rPr lang="en-US" sz="2800" dirty="0" err="1">
                <a:latin typeface="Times New Roman" panose="02020603050405020304" pitchFamily="18" charset="0"/>
                <a:cs typeface="Times New Roman" panose="02020603050405020304" pitchFamily="18" charset="0"/>
              </a:rPr>
              <a:t>yn</a:t>
            </a:r>
            <a:r>
              <a:rPr lang="en-US" sz="2800" dirty="0">
                <a:latin typeface="Times New Roman" panose="02020603050405020304" pitchFamily="18" charset="0"/>
                <a:cs typeface="Times New Roman" panose="02020603050405020304" pitchFamily="18" charset="0"/>
              </a:rPr>
              <a:t>, is the value of y that occurs with the greatest frequency.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Interpretations of the mean, median, and mode for a relative frequency distribution</a:t>
            </a:r>
          </a:p>
        </p:txBody>
      </p:sp>
      <p:pic>
        <p:nvPicPr>
          <p:cNvPr id="4" name="Picture 2"/>
          <p:cNvPicPr>
            <a:picLocks noGrp="1" noChangeAspect="1" noChangeArrowheads="1"/>
          </p:cNvPicPr>
          <p:nvPr>
            <p:ph idx="1"/>
          </p:nvPr>
        </p:nvPicPr>
        <p:blipFill>
          <a:blip r:embed="rId2" cstate="print"/>
          <a:stretch>
            <a:fillRect/>
          </a:stretch>
        </p:blipFill>
        <p:spPr bwMode="auto">
          <a:xfrm>
            <a:off x="1636009" y="1731963"/>
            <a:ext cx="5864045" cy="405923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3" cstate="print"/>
          <a:srcRect/>
          <a:stretch>
            <a:fillRect/>
          </a:stretch>
        </p:blipFill>
        <p:spPr bwMode="auto">
          <a:xfrm>
            <a:off x="533400" y="261257"/>
            <a:ext cx="8458200" cy="2944813"/>
          </a:xfrm>
          <a:prstGeom prst="rect">
            <a:avLst/>
          </a:prstGeom>
          <a:noFill/>
          <a:ln w="9525">
            <a:noFill/>
            <a:miter lim="800000"/>
            <a:headEnd/>
            <a:tailEnd/>
          </a:ln>
        </p:spPr>
      </p:pic>
      <p:pic>
        <p:nvPicPr>
          <p:cNvPr id="38915" name="Picture 3"/>
          <p:cNvPicPr>
            <a:picLocks noChangeAspect="1" noChangeArrowheads="1"/>
          </p:cNvPicPr>
          <p:nvPr/>
        </p:nvPicPr>
        <p:blipFill>
          <a:blip r:embed="rId4" cstate="print"/>
          <a:srcRect/>
          <a:stretch>
            <a:fillRect/>
          </a:stretch>
        </p:blipFill>
        <p:spPr bwMode="auto">
          <a:xfrm>
            <a:off x="1981200" y="3048000"/>
            <a:ext cx="5427663" cy="36353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970450"/>
          </a:xfrm>
        </p:spPr>
        <p:txBody>
          <a:bodyPr>
            <a:normAutofit/>
          </a:bodyPr>
          <a:lstStyle/>
          <a:p>
            <a:r>
              <a:rPr lang="en-US" dirty="0"/>
              <a:t>Mean-properties</a:t>
            </a:r>
          </a:p>
        </p:txBody>
      </p:sp>
      <p:graphicFrame>
        <p:nvGraphicFramePr>
          <p:cNvPr id="5" name="Content Placeholder 2">
            <a:extLst>
              <a:ext uri="{FF2B5EF4-FFF2-40B4-BE49-F238E27FC236}">
                <a16:creationId xmlns:a16="http://schemas.microsoft.com/office/drawing/2014/main" id="{B96DC9E2-3C4C-4A38-A876-44DF5664E644}"/>
              </a:ext>
            </a:extLst>
          </p:cNvPr>
          <p:cNvGraphicFramePr>
            <a:graphicFrameLocks noGrp="1"/>
          </p:cNvGraphicFramePr>
          <p:nvPr>
            <p:ph idx="1"/>
            <p:extLst>
              <p:ext uri="{D42A27DB-BD31-4B8C-83A1-F6EECF244321}">
                <p14:modId xmlns:p14="http://schemas.microsoft.com/office/powerpoint/2010/main" val="4209869155"/>
              </p:ext>
            </p:extLst>
          </p:nvPr>
        </p:nvGraphicFramePr>
        <p:xfrm>
          <a:off x="685800" y="1731963"/>
          <a:ext cx="7765256"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970450"/>
          </a:xfrm>
        </p:spPr>
        <p:txBody>
          <a:bodyPr>
            <a:normAutofit/>
          </a:bodyPr>
          <a:lstStyle/>
          <a:p>
            <a:r>
              <a:rPr lang="en-US" dirty="0"/>
              <a:t>Median- properties</a:t>
            </a:r>
          </a:p>
        </p:txBody>
      </p:sp>
      <p:pic>
        <p:nvPicPr>
          <p:cNvPr id="9" name="Picture 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0" y="1731964"/>
            <a:ext cx="9144000" cy="5126036"/>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3FBD9E86-CC9E-40EC-8942-2D23E0783B8C}"/>
              </a:ext>
            </a:extLst>
          </p:cNvPr>
          <p:cNvGraphicFramePr>
            <a:graphicFrameLocks noGrp="1"/>
          </p:cNvGraphicFramePr>
          <p:nvPr>
            <p:ph idx="1"/>
            <p:extLst>
              <p:ext uri="{D42A27DB-BD31-4B8C-83A1-F6EECF244321}">
                <p14:modId xmlns:p14="http://schemas.microsoft.com/office/powerpoint/2010/main" val="2660155848"/>
              </p:ext>
            </p:extLst>
          </p:nvPr>
        </p:nvGraphicFramePr>
        <p:xfrm>
          <a:off x="685800" y="1892830"/>
          <a:ext cx="7765256"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346" y="609600"/>
            <a:ext cx="7765321" cy="1164772"/>
          </a:xfrm>
        </p:spPr>
        <p:txBody>
          <a:bodyPr>
            <a:normAutofit/>
          </a:bodyPr>
          <a:lstStyle/>
          <a:p>
            <a:r>
              <a:rPr lang="en-US" dirty="0"/>
              <a:t>Mode</a:t>
            </a:r>
          </a:p>
        </p:txBody>
      </p:sp>
      <p:pic>
        <p:nvPicPr>
          <p:cNvPr id="10" name="Picture 9">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0" y="2046514"/>
            <a:ext cx="9144000" cy="4811485"/>
          </a:xfrm>
          <a:prstGeom prst="rect">
            <a:avLst/>
          </a:prstGeom>
          <a:effectLst>
            <a:innerShdw blurRad="63500" dist="50800" dir="16200000">
              <a:prstClr val="black">
                <a:alpha val="50000"/>
              </a:prstClr>
            </a:innerShdw>
          </a:effectLst>
        </p:spPr>
      </p:pic>
      <p:sp>
        <p:nvSpPr>
          <p:cNvPr id="3" name="Content Placeholder 2"/>
          <p:cNvSpPr>
            <a:spLocks noGrp="1"/>
          </p:cNvSpPr>
          <p:nvPr>
            <p:ph idx="1"/>
          </p:nvPr>
        </p:nvSpPr>
        <p:spPr>
          <a:xfrm>
            <a:off x="926646" y="2481943"/>
            <a:ext cx="7282722" cy="3309258"/>
          </a:xfrm>
        </p:spPr>
        <p:txBody>
          <a:bodyPr>
            <a:normAutofit/>
          </a:bodyPr>
          <a:lstStyle/>
          <a:p>
            <a:pPr marL="118872" indent="0">
              <a:buNone/>
            </a:pPr>
            <a:r>
              <a:rPr lang="en-US">
                <a:latin typeface="Times New Roman" panose="02020603050405020304" pitchFamily="18" charset="0"/>
                <a:cs typeface="Times New Roman" panose="02020603050405020304" pitchFamily="18" charset="0"/>
              </a:rPr>
              <a:t>The mode is preferred over the mean or median only if the relative frequency of occurrence of y is of interest. For example, a supplier of carpenter's materials would be interested in the modal length (in inches) of nails he sells.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Seismologists use the “aftershock” to describe the smaller earthquakes that follow a main earthquake. Following the Northridge earthquake in 1994, the Los Angeles area experienced 2,929 aftershocks in a three-week period. The magnitudes (measured on the Richter scale) of these aftershocks as well as their inter-arrival times (in minutes) were recorded by the U.S. Geological Survey.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Calculate and interpret the mean, median, and mode for both of these variables. </a:t>
            </a:r>
          </a:p>
        </p:txBody>
      </p:sp>
      <p:pic>
        <p:nvPicPr>
          <p:cNvPr id="4" name="Picture 3">
            <a:extLst>
              <a:ext uri="{FF2B5EF4-FFF2-40B4-BE49-F238E27FC236}">
                <a16:creationId xmlns:a16="http://schemas.microsoft.com/office/drawing/2014/main" id="{F2088DE9-C90A-455B-98C2-A52D1C8D9CAD}"/>
              </a:ext>
            </a:extLst>
          </p:cNvPr>
          <p:cNvPicPr>
            <a:picLocks noChangeAspect="1"/>
          </p:cNvPicPr>
          <p:nvPr/>
        </p:nvPicPr>
        <p:blipFill>
          <a:blip r:embed="rId2"/>
          <a:stretch>
            <a:fillRect/>
          </a:stretch>
        </p:blipFill>
        <p:spPr>
          <a:xfrm>
            <a:off x="1752600" y="3657600"/>
            <a:ext cx="6035563" cy="179847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Measures of center</a:t>
            </a:r>
          </a:p>
        </p:txBody>
      </p:sp>
      <p:sp>
        <p:nvSpPr>
          <p:cNvPr id="3" name="Content Placeholder 2"/>
          <p:cNvSpPr>
            <a:spLocks noGrp="1"/>
          </p:cNvSpPr>
          <p:nvPr>
            <p:ph idx="1"/>
          </p:nvPr>
        </p:nvSpPr>
        <p:spPr/>
        <p:txBody>
          <a:bodyPr/>
          <a:lstStyle/>
          <a:p>
            <a:pPr marL="118872" indent="0">
              <a:buNone/>
            </a:pPr>
            <a:r>
              <a:rPr lang="en-US" sz="2800" dirty="0">
                <a:latin typeface="Times New Roman" panose="02020603050405020304" pitchFamily="18" charset="0"/>
                <a:cs typeface="Times New Roman" panose="02020603050405020304" pitchFamily="18" charset="0"/>
              </a:rPr>
              <a:t>Which measure of central tendency is better for describing the magnitude distribution? The distribution of inter-arrival times?</a:t>
            </a:r>
          </a:p>
          <a:p>
            <a:endParaRPr lang="en-US" dirty="0"/>
          </a:p>
        </p:txBody>
      </p:sp>
      <p:pic>
        <p:nvPicPr>
          <p:cNvPr id="21507" name="Picture 3"/>
          <p:cNvPicPr>
            <a:picLocks noChangeAspect="1" noChangeArrowheads="1"/>
          </p:cNvPicPr>
          <p:nvPr/>
        </p:nvPicPr>
        <p:blipFill>
          <a:blip r:embed="rId2" cstate="print"/>
          <a:srcRect/>
          <a:stretch>
            <a:fillRect/>
          </a:stretch>
        </p:blipFill>
        <p:spPr bwMode="auto">
          <a:xfrm>
            <a:off x="1447800" y="3886200"/>
            <a:ext cx="6038850" cy="18002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970450"/>
          </a:xfrm>
        </p:spPr>
        <p:txBody>
          <a:bodyPr>
            <a:normAutofit/>
          </a:bodyPr>
          <a:lstStyle/>
          <a:p>
            <a:pPr>
              <a:lnSpc>
                <a:spcPct val="90000"/>
              </a:lnSpc>
            </a:pPr>
            <a:r>
              <a:rPr lang="en-US" sz="3100" b="0"/>
              <a:t>Numerical Methods for Describing Quantitative Data</a:t>
            </a:r>
            <a:endParaRPr lang="en-US" sz="3100"/>
          </a:p>
        </p:txBody>
      </p:sp>
      <p:pic>
        <p:nvPicPr>
          <p:cNvPr id="9" name="Picture 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0" y="1731964"/>
            <a:ext cx="9144000" cy="5126036"/>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EE787B28-A92C-48FD-B267-956EC3D1506C}"/>
              </a:ext>
            </a:extLst>
          </p:cNvPr>
          <p:cNvGraphicFramePr>
            <a:graphicFrameLocks noGrp="1"/>
          </p:cNvGraphicFramePr>
          <p:nvPr>
            <p:ph idx="1"/>
            <p:extLst>
              <p:ext uri="{D42A27DB-BD31-4B8C-83A1-F6EECF244321}">
                <p14:modId xmlns:p14="http://schemas.microsoft.com/office/powerpoint/2010/main" val="1122235026"/>
              </p:ext>
            </p:extLst>
          </p:nvPr>
        </p:nvGraphicFramePr>
        <p:xfrm>
          <a:off x="685800" y="1892830"/>
          <a:ext cx="7765256"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Histograms</a:t>
            </a:r>
          </a:p>
        </p:txBody>
      </p:sp>
      <p:pic>
        <p:nvPicPr>
          <p:cNvPr id="22530" name="Picture 2"/>
          <p:cNvPicPr>
            <a:picLocks noGrp="1" noChangeAspect="1" noChangeArrowheads="1"/>
          </p:cNvPicPr>
          <p:nvPr>
            <p:ph idx="1"/>
          </p:nvPr>
        </p:nvPicPr>
        <p:blipFill>
          <a:blip r:embed="rId2" cstate="print"/>
          <a:stretch>
            <a:fillRect/>
          </a:stretch>
        </p:blipFill>
        <p:spPr bwMode="auto">
          <a:xfrm>
            <a:off x="3048000" y="1601821"/>
            <a:ext cx="3590300" cy="498877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Summary of magnitude of aftershocks</a:t>
            </a:r>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For magnitude, the mean, median, and mode are 2.12, 2.00, and 1.8, respectively, on the Richter scale. The average magnitude is 2.12; half the magnitudes fall below 2.0; and, the most commonly occurring magnitude is 1.8.</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of magnitude of aftershocks</a:t>
            </a: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These values are nearly identical, with the mean slightly larger than the median. This implies a slight rightward </a:t>
            </a:r>
            <a:r>
              <a:rPr lang="en-US" sz="2800" dirty="0" err="1">
                <a:latin typeface="Times New Roman" panose="02020603050405020304" pitchFamily="18" charset="0"/>
                <a:cs typeface="Times New Roman" panose="02020603050405020304" pitchFamily="18" charset="0"/>
              </a:rPr>
              <a:t>skewness</a:t>
            </a:r>
            <a:r>
              <a:rPr lang="en-US" sz="2800" dirty="0">
                <a:latin typeface="Times New Roman" panose="02020603050405020304" pitchFamily="18" charset="0"/>
                <a:cs typeface="Times New Roman" panose="02020603050405020304" pitchFamily="18" charset="0"/>
              </a:rPr>
              <a:t> in the data.</a:t>
            </a:r>
          </a:p>
          <a:p>
            <a:r>
              <a:rPr lang="en-US" sz="2800" dirty="0">
                <a:latin typeface="Times New Roman" panose="02020603050405020304" pitchFamily="18" charset="0"/>
                <a:cs typeface="Times New Roman" panose="02020603050405020304" pitchFamily="18" charset="0"/>
              </a:rPr>
              <a:t>Because the distribution is nearly symmetric, any of the three measures would be adequate for describing the “center” of the earthquake aftershock magnitude distribution.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970450"/>
          </a:xfrm>
        </p:spPr>
        <p:txBody>
          <a:bodyPr>
            <a:normAutofit/>
          </a:bodyPr>
          <a:lstStyle/>
          <a:p>
            <a:r>
              <a:rPr lang="en-US" dirty="0"/>
              <a:t>Summary of inter arrival times</a:t>
            </a:r>
          </a:p>
        </p:txBody>
      </p:sp>
      <p:graphicFrame>
        <p:nvGraphicFramePr>
          <p:cNvPr id="5" name="Content Placeholder 2">
            <a:extLst>
              <a:ext uri="{FF2B5EF4-FFF2-40B4-BE49-F238E27FC236}">
                <a16:creationId xmlns:a16="http://schemas.microsoft.com/office/drawing/2014/main" id="{E47CA7F6-372F-426F-AD77-6F3DDA19149C}"/>
              </a:ext>
            </a:extLst>
          </p:cNvPr>
          <p:cNvGraphicFramePr>
            <a:graphicFrameLocks noGrp="1"/>
          </p:cNvGraphicFramePr>
          <p:nvPr>
            <p:ph idx="1"/>
            <p:extLst>
              <p:ext uri="{D42A27DB-BD31-4B8C-83A1-F6EECF244321}">
                <p14:modId xmlns:p14="http://schemas.microsoft.com/office/powerpoint/2010/main" val="1655276484"/>
              </p:ext>
            </p:extLst>
          </p:nvPr>
        </p:nvGraphicFramePr>
        <p:xfrm>
          <a:off x="685800" y="1731963"/>
          <a:ext cx="7765256"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970450"/>
          </a:xfrm>
        </p:spPr>
        <p:txBody>
          <a:bodyPr>
            <a:normAutofit/>
          </a:bodyPr>
          <a:lstStyle/>
          <a:p>
            <a:pPr>
              <a:lnSpc>
                <a:spcPct val="90000"/>
              </a:lnSpc>
            </a:pPr>
            <a:r>
              <a:rPr lang="en-US" sz="3600" dirty="0"/>
              <a:t>Summary of inter arrival times</a:t>
            </a:r>
            <a:endParaRPr lang="en-US" sz="3400" dirty="0"/>
          </a:p>
        </p:txBody>
      </p:sp>
      <p:graphicFrame>
        <p:nvGraphicFramePr>
          <p:cNvPr id="5" name="Content Placeholder 2">
            <a:extLst>
              <a:ext uri="{FF2B5EF4-FFF2-40B4-BE49-F238E27FC236}">
                <a16:creationId xmlns:a16="http://schemas.microsoft.com/office/drawing/2014/main" id="{F3E068CF-4814-4757-9010-8EAA75D7995F}"/>
              </a:ext>
            </a:extLst>
          </p:cNvPr>
          <p:cNvGraphicFramePr>
            <a:graphicFrameLocks noGrp="1"/>
          </p:cNvGraphicFramePr>
          <p:nvPr>
            <p:ph idx="1"/>
            <p:extLst>
              <p:ext uri="{D42A27DB-BD31-4B8C-83A1-F6EECF244321}">
                <p14:modId xmlns:p14="http://schemas.microsoft.com/office/powerpoint/2010/main" val="176767511"/>
              </p:ext>
            </p:extLst>
          </p:nvPr>
        </p:nvGraphicFramePr>
        <p:xfrm>
          <a:off x="685800" y="1731963"/>
          <a:ext cx="7765256"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0"/>
              <a:t>Numerical Methods for Describing Quantitative Data</a:t>
            </a:r>
            <a:endParaRPr lang="en-US" sz="2800" dirty="0"/>
          </a:p>
        </p:txBody>
      </p:sp>
      <p:sp>
        <p:nvSpPr>
          <p:cNvPr id="3" name="Content Placeholder 2"/>
          <p:cNvSpPr>
            <a:spLocks noGrp="1"/>
          </p:cNvSpPr>
          <p:nvPr>
            <p:ph idx="1"/>
          </p:nvPr>
        </p:nvSpPr>
        <p:spPr/>
        <p:txBody>
          <a:bodyPr>
            <a:normAutofit lnSpcReduction="10000"/>
          </a:bodyPr>
          <a:lstStyle/>
          <a:p>
            <a:pPr>
              <a:buNone/>
            </a:pPr>
            <a:r>
              <a:rPr lang="en-US" sz="2800">
                <a:latin typeface="Times New Roman" panose="02020603050405020304" pitchFamily="18" charset="0"/>
                <a:cs typeface="Times New Roman" panose="02020603050405020304" pitchFamily="18" charset="0"/>
              </a:rPr>
              <a:t>These categories are called</a:t>
            </a:r>
          </a:p>
          <a:p>
            <a:r>
              <a:rPr lang="en-US" sz="2800">
                <a:latin typeface="Times New Roman" panose="02020603050405020304" pitchFamily="18" charset="0"/>
                <a:cs typeface="Times New Roman" panose="02020603050405020304" pitchFamily="18" charset="0"/>
              </a:rPr>
              <a:t> measures of central tendency,</a:t>
            </a:r>
          </a:p>
          <a:p>
            <a:r>
              <a:rPr lang="en-US" sz="2800">
                <a:latin typeface="Times New Roman" panose="02020603050405020304" pitchFamily="18" charset="0"/>
                <a:cs typeface="Times New Roman" panose="02020603050405020304" pitchFamily="18" charset="0"/>
              </a:rPr>
              <a:t> measures of variation</a:t>
            </a:r>
          </a:p>
          <a:p>
            <a:r>
              <a:rPr lang="en-US" sz="2800">
                <a:latin typeface="Times New Roman" panose="02020603050405020304" pitchFamily="18" charset="0"/>
                <a:cs typeface="Times New Roman" panose="02020603050405020304" pitchFamily="18" charset="0"/>
              </a:rPr>
              <a:t>measures of relative standing. </a:t>
            </a:r>
          </a:p>
          <a:p>
            <a:pPr>
              <a:buNone/>
            </a:pPr>
            <a:endParaRPr lang="en-US" sz="2800">
              <a:latin typeface="Times New Roman" panose="02020603050405020304" pitchFamily="18" charset="0"/>
              <a:cs typeface="Times New Roman" panose="02020603050405020304" pitchFamily="18" charset="0"/>
            </a:endParaRPr>
          </a:p>
          <a:p>
            <a:pPr>
              <a:buNone/>
            </a:pPr>
            <a:r>
              <a:rPr lang="en-US" sz="2800">
                <a:latin typeface="Times New Roman" panose="02020603050405020304" pitchFamily="18" charset="0"/>
                <a:cs typeface="Times New Roman" panose="02020603050405020304" pitchFamily="18" charset="0"/>
              </a:rPr>
              <a:t>We will denote the variable observed to create a data set by the symbol y and the n measurements of a data set by y1, y2, …, yn.</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0" dirty="0"/>
              <a:t>Numerical descriptive measure</a:t>
            </a:r>
            <a:endParaRPr lang="en-US" sz="2800" dirty="0"/>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anose="02020603050405020304" pitchFamily="18" charset="0"/>
                <a:cs typeface="Times New Roman" panose="02020603050405020304" pitchFamily="18" charset="0"/>
              </a:rPr>
              <a:t>A statistic is a numerical descriptive measure computed from sample data.</a:t>
            </a:r>
          </a:p>
          <a:p>
            <a:pPr marL="118872" indent="0">
              <a:buNone/>
            </a:pPr>
            <a:endParaRPr lang="en-US" sz="2800" dirty="0">
              <a:latin typeface="Times New Roman" panose="02020603050405020304" pitchFamily="18" charset="0"/>
              <a:cs typeface="Times New Roman" panose="02020603050405020304" pitchFamily="18" charset="0"/>
            </a:endParaRPr>
          </a:p>
          <a:p>
            <a:pPr marL="118872" indent="0">
              <a:buNone/>
            </a:pPr>
            <a:r>
              <a:rPr lang="en-US" sz="2800" dirty="0">
                <a:latin typeface="Times New Roman" panose="02020603050405020304" pitchFamily="18" charset="0"/>
                <a:cs typeface="Times New Roman" panose="02020603050405020304" pitchFamily="18" charset="0"/>
              </a:rPr>
              <a:t>A parameter is a numerical descriptive measure of a population.</a:t>
            </a:r>
          </a:p>
          <a:p>
            <a:pPr marL="118872" indent="0">
              <a:buNone/>
            </a:pPr>
            <a:r>
              <a:rPr lang="en-US" sz="2800" dirty="0">
                <a:latin typeface="Times New Roman" panose="02020603050405020304" pitchFamily="18" charset="0"/>
                <a:cs typeface="Times New Roman" panose="02020603050405020304" pitchFamily="18" charset="0"/>
              </a:rPr>
              <a:t>(Parameter values are typically unknown and are usually represented by Greek symbols)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5307" y="609599"/>
            <a:ext cx="2559867" cy="5273675"/>
          </a:xfrm>
        </p:spPr>
        <p:txBody>
          <a:bodyPr>
            <a:normAutofit/>
          </a:bodyPr>
          <a:lstStyle/>
          <a:p>
            <a:r>
              <a:rPr lang="en-US" b="0"/>
              <a:t>Measures of Central Tendency</a:t>
            </a:r>
            <a:endParaRPr lang="en-US"/>
          </a:p>
        </p:txBody>
      </p:sp>
      <p:pic>
        <p:nvPicPr>
          <p:cNvPr id="9" name="Picture 8">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3510480" y="609599"/>
            <a:ext cx="5167266" cy="5273675"/>
          </a:xfrm>
          <a:prstGeom prst="rect">
            <a:avLst/>
          </a:prstGeom>
        </p:spPr>
      </p:pic>
      <p:graphicFrame>
        <p:nvGraphicFramePr>
          <p:cNvPr id="5" name="Content Placeholder 2">
            <a:extLst>
              <a:ext uri="{FF2B5EF4-FFF2-40B4-BE49-F238E27FC236}">
                <a16:creationId xmlns:a16="http://schemas.microsoft.com/office/drawing/2014/main" id="{0B3C3B2A-C99A-480F-AEE8-B5A1F64834DA}"/>
              </a:ext>
            </a:extLst>
          </p:cNvPr>
          <p:cNvGraphicFramePr>
            <a:graphicFrameLocks noGrp="1"/>
          </p:cNvGraphicFramePr>
          <p:nvPr>
            <p:ph idx="1"/>
            <p:extLst>
              <p:ext uri="{D42A27DB-BD31-4B8C-83A1-F6EECF244321}">
                <p14:modId xmlns:p14="http://schemas.microsoft.com/office/powerpoint/2010/main" val="1533553435"/>
              </p:ext>
            </p:extLst>
          </p:nvPr>
        </p:nvGraphicFramePr>
        <p:xfrm>
          <a:off x="3718692" y="887213"/>
          <a:ext cx="4731975" cy="47184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The arithmetic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118872" indent="0">
                  <a:buNone/>
                </a:pPr>
                <a:r>
                  <a:rPr lang="en-US" sz="2800" dirty="0">
                    <a:latin typeface="Times New Roman" panose="02020603050405020304" pitchFamily="18" charset="0"/>
                    <a:cs typeface="Times New Roman" panose="02020603050405020304" pitchFamily="18" charset="0"/>
                  </a:rPr>
                  <a:t>The arithmetic mean of a set of n measurements, y1, y2, …, </a:t>
                </a:r>
                <a:r>
                  <a:rPr lang="en-US" sz="2800" dirty="0" err="1">
                    <a:latin typeface="Times New Roman" panose="02020603050405020304" pitchFamily="18" charset="0"/>
                    <a:cs typeface="Times New Roman" panose="02020603050405020304" pitchFamily="18" charset="0"/>
                  </a:rPr>
                  <a:t>yn</a:t>
                </a:r>
                <a:r>
                  <a:rPr lang="en-US" sz="2800" dirty="0">
                    <a:latin typeface="Times New Roman" panose="02020603050405020304" pitchFamily="18" charset="0"/>
                    <a:cs typeface="Times New Roman" panose="02020603050405020304" pitchFamily="18" charset="0"/>
                  </a:rPr>
                  <a:t>, is the average of the measurements:</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118872" indent="0">
                  <a:buNone/>
                </a:pPr>
                <a:endParaRPr lang="en-US" sz="2800" dirty="0">
                  <a:latin typeface="Times New Roman" panose="02020603050405020304" pitchFamily="18" charset="0"/>
                  <a:cs typeface="Times New Roman" panose="02020603050405020304" pitchFamily="18" charset="0"/>
                </a:endParaRPr>
              </a:p>
              <a:p>
                <a:pPr marL="118872" indent="0">
                  <a:buNone/>
                </a:pPr>
                <a:r>
                  <a:rPr lang="en-US" sz="2800" dirty="0">
                    <a:latin typeface="Times New Roman" panose="02020603050405020304" pitchFamily="18" charset="0"/>
                    <a:cs typeface="Times New Roman" panose="02020603050405020304" pitchFamily="18" charset="0"/>
                  </a:rPr>
                  <a:t>Typically, </a:t>
                </a:r>
                <a14:m>
                  <m:oMath xmlns:m="http://schemas.openxmlformats.org/officeDocument/2006/math">
                    <m:acc>
                      <m:accPr>
                        <m:chr m:val="̅"/>
                        <m:ctrlPr>
                          <a:rPr lang="en-US" sz="2800" i="1" dirty="0" smtClean="0">
                            <a:latin typeface="Cambria Math" panose="02040503050406030204" pitchFamily="18" charset="0"/>
                          </a:rPr>
                        </m:ctrlPr>
                      </m:accPr>
                      <m:e>
                        <m:r>
                          <a:rPr lang="en-US" sz="2800" i="1" dirty="0">
                            <a:latin typeface="Cambria Math" panose="02040503050406030204" pitchFamily="18" charset="0"/>
                          </a:rPr>
                          <m:t>𝑦</m:t>
                        </m:r>
                      </m:e>
                    </m:acc>
                  </m:oMath>
                </a14:m>
                <a:r>
                  <a:rPr lang="en-US" sz="2800" dirty="0">
                    <a:latin typeface="Times New Roman" panose="02020603050405020304" pitchFamily="18" charset="0"/>
                    <a:cs typeface="Times New Roman" panose="02020603050405020304" pitchFamily="18" charset="0"/>
                  </a:rPr>
                  <a:t>  the symbol is used to represent the sample mean (i.e., the mean of a sample of n measurements), whereas the Greek letter µ represents the population mean.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graphicFrame>
        <p:nvGraphicFramePr>
          <p:cNvPr id="1032" name="Object 8"/>
          <p:cNvGraphicFramePr>
            <a:graphicFrameLocks noGrp="1" noChangeAspect="1"/>
          </p:cNvGraphicFramePr>
          <p:nvPr>
            <p:extLst>
              <p:ext uri="{D42A27DB-BD31-4B8C-83A1-F6EECF244321}">
                <p14:modId xmlns:p14="http://schemas.microsoft.com/office/powerpoint/2010/main" val="1096275507"/>
              </p:ext>
            </p:extLst>
          </p:nvPr>
        </p:nvGraphicFramePr>
        <p:xfrm>
          <a:off x="2596243" y="3049890"/>
          <a:ext cx="3336925" cy="776288"/>
        </p:xfrm>
        <a:graphic>
          <a:graphicData uri="http://schemas.openxmlformats.org/presentationml/2006/ole">
            <mc:AlternateContent xmlns:mc="http://schemas.openxmlformats.org/markup-compatibility/2006">
              <mc:Choice xmlns:v="urn:schemas-microsoft-com:vml" Requires="v">
                <p:oleObj spid="_x0000_s1041" name="Equation" r:id="rId4" imgW="1790640" imgH="469800" progId="Equation.3">
                  <p:embed/>
                </p:oleObj>
              </mc:Choice>
              <mc:Fallback>
                <p:oleObj name="Equation" r:id="rId4" imgW="1790640" imgH="469800" progId="Equation.3">
                  <p:embed/>
                  <p:pic>
                    <p:nvPicPr>
                      <p:cNvPr id="0" name="Picture 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6243" y="3049890"/>
                        <a:ext cx="3336925" cy="776288"/>
                      </a:xfrm>
                      <a:prstGeom prst="rect">
                        <a:avLst/>
                      </a:prstGeom>
                      <a:solidFill>
                        <a:schemeClr val="accent2">
                          <a:lumMod val="60000"/>
                          <a:lumOff val="40000"/>
                        </a:schemeClr>
                      </a:solidFill>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18872" indent="0">
              <a:buNone/>
            </a:pPr>
            <a:r>
              <a:rPr lang="en-US" sz="2800" dirty="0">
                <a:latin typeface="Times New Roman" panose="02020603050405020304" pitchFamily="18" charset="0"/>
                <a:cs typeface="Times New Roman" panose="02020603050405020304" pitchFamily="18" charset="0"/>
              </a:rPr>
              <a:t>To illustrate, we will calculate the mean for the set of n = 5 sample measurements: 4, 6, 1, 2, 3.</a:t>
            </a:r>
          </a:p>
          <a:p>
            <a:endParaRPr lang="en-US" dirty="0"/>
          </a:p>
          <a:p>
            <a:endParaRPr lang="en-US" dirty="0"/>
          </a:p>
          <a:p>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3048000" y="3581400"/>
            <a:ext cx="2657475" cy="571500"/>
          </a:xfrm>
          <a:prstGeom prst="rect">
            <a:avLst/>
          </a:prstGeom>
          <a:solidFill>
            <a:schemeClr val="accent1">
              <a:lumMod val="60000"/>
              <a:lumOff val="40000"/>
            </a:schemeClr>
          </a:solid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Measures of central tendency– Sample Median</a:t>
            </a:r>
          </a:p>
        </p:txBody>
      </p:sp>
      <p:sp>
        <p:nvSpPr>
          <p:cNvPr id="3" name="Content Placeholder 2"/>
          <p:cNvSpPr>
            <a:spLocks noGrp="1"/>
          </p:cNvSpPr>
          <p:nvPr>
            <p:ph idx="1"/>
          </p:nvPr>
        </p:nvSpPr>
        <p:spPr/>
        <p:txBody>
          <a:bodyPr>
            <a:normAutofit/>
          </a:bodyPr>
          <a:lstStyle/>
          <a:p>
            <a:pPr marL="118872" indent="0">
              <a:buNone/>
            </a:pPr>
            <a:r>
              <a:rPr lang="en-US" sz="2800" dirty="0">
                <a:latin typeface="Times New Roman" pitchFamily="18" charset="0"/>
                <a:cs typeface="Times New Roman" pitchFamily="18" charset="0"/>
              </a:rPr>
              <a:t>The median of a set of n measurements, y1, y2, …, </a:t>
            </a:r>
            <a:r>
              <a:rPr lang="en-US" sz="2800" dirty="0" err="1">
                <a:latin typeface="Times New Roman" pitchFamily="18" charset="0"/>
                <a:cs typeface="Times New Roman" pitchFamily="18" charset="0"/>
              </a:rPr>
              <a:t>yn</a:t>
            </a:r>
            <a:r>
              <a:rPr lang="en-US" sz="2800" dirty="0">
                <a:latin typeface="Times New Roman" pitchFamily="18" charset="0"/>
                <a:cs typeface="Times New Roman" pitchFamily="18" charset="0"/>
              </a:rPr>
              <a:t>, is the middle number when the measurements are arranged in ascending (or descending) order, i.e., the value of y located so that half the area under the relative frequency histogram lies to its left and half the area lies to its right. We will use the symbol m to represent the sample median and the symbol τ to represent the population median.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0" dirty="0"/>
              <a:t>Calculating the Median of Small Sample Data Sets</a:t>
            </a:r>
            <a:endParaRPr lang="en-US" sz="2800" dirty="0"/>
          </a:p>
        </p:txBody>
      </p:sp>
      <p:pic>
        <p:nvPicPr>
          <p:cNvPr id="4" name="Picture 1"/>
          <p:cNvPicPr>
            <a:picLocks noGrp="1" noChangeAspect="1" noChangeArrowheads="1"/>
          </p:cNvPicPr>
          <p:nvPr>
            <p:ph idx="1"/>
          </p:nvPr>
        </p:nvPicPr>
        <p:blipFill>
          <a:blip r:embed="rId2" cstate="print"/>
          <a:srcRect/>
          <a:stretch>
            <a:fillRect/>
          </a:stretch>
        </p:blipFill>
        <p:spPr bwMode="auto">
          <a:xfrm>
            <a:off x="2781579" y="4419600"/>
            <a:ext cx="2809875" cy="727262"/>
          </a:xfrm>
          <a:prstGeom prst="rect">
            <a:avLst/>
          </a:prstGeom>
          <a:noFill/>
          <a:ln w="9525">
            <a:noFill/>
            <a:miter lim="800000"/>
            <a:headEnd/>
            <a:tailEnd/>
          </a:ln>
        </p:spPr>
      </p:pic>
      <p:sp>
        <p:nvSpPr>
          <p:cNvPr id="5" name="Rectangle 4"/>
          <p:cNvSpPr/>
          <p:nvPr/>
        </p:nvSpPr>
        <p:spPr>
          <a:xfrm>
            <a:off x="304800" y="2286000"/>
            <a:ext cx="7763435" cy="1384995"/>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Let y(</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denote the </a:t>
            </a:r>
            <a:r>
              <a:rPr lang="en-US" sz="2800" dirty="0" err="1">
                <a:latin typeface="Times New Roman" panose="02020603050405020304" pitchFamily="18" charset="0"/>
                <a:cs typeface="Times New Roman" panose="02020603050405020304" pitchFamily="18" charset="0"/>
              </a:rPr>
              <a:t>ith</a:t>
            </a:r>
            <a:r>
              <a:rPr lang="en-US" sz="2800" dirty="0">
                <a:latin typeface="Times New Roman" panose="02020603050405020304" pitchFamily="18" charset="0"/>
                <a:cs typeface="Times New Roman" panose="02020603050405020304" pitchFamily="18" charset="0"/>
              </a:rPr>
              <a:t> value of y when the sample of n measurements is arranged in ascending order. Then the sample median is calculated as follows: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8173</TotalTime>
  <Words>1008</Words>
  <Application>Microsoft Office PowerPoint</Application>
  <PresentationFormat>On-screen Show (4:3)</PresentationFormat>
  <Paragraphs>67</Paragraphs>
  <Slides>24</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Calibri</vt:lpstr>
      <vt:lpstr>Calisto MT</vt:lpstr>
      <vt:lpstr>Cambria Math</vt:lpstr>
      <vt:lpstr>Times New Roman</vt:lpstr>
      <vt:lpstr>Wingdings 2</vt:lpstr>
      <vt:lpstr>Slate</vt:lpstr>
      <vt:lpstr>Equation</vt:lpstr>
      <vt:lpstr>Chapter 2 part 2</vt:lpstr>
      <vt:lpstr>Numerical Methods for Describing Quantitative Data</vt:lpstr>
      <vt:lpstr>Numerical Methods for Describing Quantitative Data</vt:lpstr>
      <vt:lpstr>Numerical descriptive measure</vt:lpstr>
      <vt:lpstr>Measures of Central Tendency</vt:lpstr>
      <vt:lpstr>The arithmetic mean</vt:lpstr>
      <vt:lpstr>PowerPoint Presentation</vt:lpstr>
      <vt:lpstr>Measures of central tendency– Sample Median</vt:lpstr>
      <vt:lpstr>Calculating the Median of Small Sample Data Sets</vt:lpstr>
      <vt:lpstr>PowerPoint Presentation</vt:lpstr>
      <vt:lpstr>Measures of central tendency – Sample Mode</vt:lpstr>
      <vt:lpstr>Interpretations of the mean, median, and mode for a relative frequency distribution</vt:lpstr>
      <vt:lpstr>PowerPoint Presentation</vt:lpstr>
      <vt:lpstr>Mean-properties</vt:lpstr>
      <vt:lpstr>Median- properties</vt:lpstr>
      <vt:lpstr>Mode</vt:lpstr>
      <vt:lpstr>Example</vt:lpstr>
      <vt:lpstr>Example</vt:lpstr>
      <vt:lpstr>Measures of center</vt:lpstr>
      <vt:lpstr>Histograms</vt:lpstr>
      <vt:lpstr>Summary of magnitude of aftershocks</vt:lpstr>
      <vt:lpstr>Summary of magnitude of aftershocks</vt:lpstr>
      <vt:lpstr>Summary of inter arrival times</vt:lpstr>
      <vt:lpstr>Summary of inter arrival times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part 2</dc:title>
  <dc:creator>Shuchi Jain</dc:creator>
  <cp:lastModifiedBy>Shuchi Jain</cp:lastModifiedBy>
  <cp:revision>7</cp:revision>
  <dcterms:created xsi:type="dcterms:W3CDTF">2020-08-04T21:14:57Z</dcterms:created>
  <dcterms:modified xsi:type="dcterms:W3CDTF">2020-08-12T04:14:05Z</dcterms:modified>
</cp:coreProperties>
</file>