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p:cViewPr varScale="1">
        <p:scale>
          <a:sx n="93" d="100"/>
          <a:sy n="93" d="100"/>
        </p:scale>
        <p:origin x="639" y="5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D93E99-0DFD-41AE-BBCA-23A8DA883AF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CF41116-E909-4AE5-9F84-CE9702D15594}">
      <dgm:prSet/>
      <dgm:spPr/>
      <dgm:t>
        <a:bodyPr/>
        <a:lstStyle/>
        <a:p>
          <a:r>
            <a:rPr lang="en-US"/>
            <a:t>We've seen that numerical measures of central tendency and variation help describe the distribution of a quantitative data set. </a:t>
          </a:r>
        </a:p>
      </dgm:t>
    </dgm:pt>
    <dgm:pt modelId="{CB5400E8-9CD9-44DB-A624-2CEC795121CE}" type="parTrans" cxnId="{531FD11A-5672-4276-AC92-96807D346DDA}">
      <dgm:prSet/>
      <dgm:spPr/>
      <dgm:t>
        <a:bodyPr/>
        <a:lstStyle/>
        <a:p>
          <a:endParaRPr lang="en-US"/>
        </a:p>
      </dgm:t>
    </dgm:pt>
    <dgm:pt modelId="{4972FA23-6BD2-4365-B633-547CD5D42C1B}" type="sibTrans" cxnId="{531FD11A-5672-4276-AC92-96807D346DDA}">
      <dgm:prSet/>
      <dgm:spPr/>
      <dgm:t>
        <a:bodyPr/>
        <a:lstStyle/>
        <a:p>
          <a:endParaRPr lang="en-US"/>
        </a:p>
      </dgm:t>
    </dgm:pt>
    <dgm:pt modelId="{04626F01-5C53-4568-8D6E-8FB6F17CC211}">
      <dgm:prSet/>
      <dgm:spPr/>
      <dgm:t>
        <a:bodyPr/>
        <a:lstStyle/>
        <a:p>
          <a:r>
            <a:rPr lang="en-US"/>
            <a:t>In addition, you may want to describe the location of an observation relative to the other values in the distribution.</a:t>
          </a:r>
        </a:p>
      </dgm:t>
    </dgm:pt>
    <dgm:pt modelId="{0EF02164-DB62-495C-9AD7-14E8CC1D81BA}" type="parTrans" cxnId="{9B863590-D32D-415D-93A7-257878FF2480}">
      <dgm:prSet/>
      <dgm:spPr/>
      <dgm:t>
        <a:bodyPr/>
        <a:lstStyle/>
        <a:p>
          <a:endParaRPr lang="en-US"/>
        </a:p>
      </dgm:t>
    </dgm:pt>
    <dgm:pt modelId="{ECABF12E-A1D9-4BB8-9414-397ABFAD9309}" type="sibTrans" cxnId="{9B863590-D32D-415D-93A7-257878FF2480}">
      <dgm:prSet/>
      <dgm:spPr/>
      <dgm:t>
        <a:bodyPr/>
        <a:lstStyle/>
        <a:p>
          <a:endParaRPr lang="en-US"/>
        </a:p>
      </dgm:t>
    </dgm:pt>
    <dgm:pt modelId="{D7A5970F-5F4E-4C88-8BC7-62C68CC1748A}">
      <dgm:prSet/>
      <dgm:spPr/>
      <dgm:t>
        <a:bodyPr/>
        <a:lstStyle/>
        <a:p>
          <a:r>
            <a:rPr lang="en-US"/>
            <a:t>Two measures of the relative standing of an observation are percentiles and z-scores.</a:t>
          </a:r>
        </a:p>
      </dgm:t>
    </dgm:pt>
    <dgm:pt modelId="{BFDF13D2-2AD7-46F8-8602-29C06B42CD17}" type="parTrans" cxnId="{6F0179BB-8349-4496-835B-B6C506518134}">
      <dgm:prSet/>
      <dgm:spPr/>
      <dgm:t>
        <a:bodyPr/>
        <a:lstStyle/>
        <a:p>
          <a:endParaRPr lang="en-US"/>
        </a:p>
      </dgm:t>
    </dgm:pt>
    <dgm:pt modelId="{BE273504-F34C-4079-8F16-5B74C37EE52C}" type="sibTrans" cxnId="{6F0179BB-8349-4496-835B-B6C506518134}">
      <dgm:prSet/>
      <dgm:spPr/>
      <dgm:t>
        <a:bodyPr/>
        <a:lstStyle/>
        <a:p>
          <a:endParaRPr lang="en-US"/>
        </a:p>
      </dgm:t>
    </dgm:pt>
    <dgm:pt modelId="{6F20588E-53C8-4CBC-B96F-0B22082EF5AE}" type="pres">
      <dgm:prSet presAssocID="{63D93E99-0DFD-41AE-BBCA-23A8DA883AFA}" presName="root" presStyleCnt="0">
        <dgm:presLayoutVars>
          <dgm:dir/>
          <dgm:resizeHandles val="exact"/>
        </dgm:presLayoutVars>
      </dgm:prSet>
      <dgm:spPr/>
    </dgm:pt>
    <dgm:pt modelId="{2DE2B21E-9E57-40BD-9DC7-C093416A3B69}" type="pres">
      <dgm:prSet presAssocID="{CCF41116-E909-4AE5-9F84-CE9702D15594}" presName="compNode" presStyleCnt="0"/>
      <dgm:spPr/>
    </dgm:pt>
    <dgm:pt modelId="{F67EBEBE-AD9B-47CC-BF5F-7FF163836EC8}" type="pres">
      <dgm:prSet presAssocID="{CCF41116-E909-4AE5-9F84-CE9702D15594}" presName="bgRect" presStyleLbl="bgShp" presStyleIdx="0" presStyleCnt="3"/>
      <dgm:spPr/>
    </dgm:pt>
    <dgm:pt modelId="{3FB0D702-2005-43BC-8BCE-5BBC454E4235}" type="pres">
      <dgm:prSet presAssocID="{CCF41116-E909-4AE5-9F84-CE9702D155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5D49AC7-8F4A-4FAF-AE01-8836A3F8DFC2}" type="pres">
      <dgm:prSet presAssocID="{CCF41116-E909-4AE5-9F84-CE9702D15594}" presName="spaceRect" presStyleCnt="0"/>
      <dgm:spPr/>
    </dgm:pt>
    <dgm:pt modelId="{3A4311ED-3DCA-4F79-9365-4D73157A5469}" type="pres">
      <dgm:prSet presAssocID="{CCF41116-E909-4AE5-9F84-CE9702D15594}" presName="parTx" presStyleLbl="revTx" presStyleIdx="0" presStyleCnt="3">
        <dgm:presLayoutVars>
          <dgm:chMax val="0"/>
          <dgm:chPref val="0"/>
        </dgm:presLayoutVars>
      </dgm:prSet>
      <dgm:spPr/>
    </dgm:pt>
    <dgm:pt modelId="{BC68337F-A807-40EA-9E79-954850F8E129}" type="pres">
      <dgm:prSet presAssocID="{4972FA23-6BD2-4365-B633-547CD5D42C1B}" presName="sibTrans" presStyleCnt="0"/>
      <dgm:spPr/>
    </dgm:pt>
    <dgm:pt modelId="{499BFA81-CE6A-4C99-AB26-F51C2C7192E7}" type="pres">
      <dgm:prSet presAssocID="{04626F01-5C53-4568-8D6E-8FB6F17CC211}" presName="compNode" presStyleCnt="0"/>
      <dgm:spPr/>
    </dgm:pt>
    <dgm:pt modelId="{B0D13A44-689F-4A74-BD77-4C675B7A6C02}" type="pres">
      <dgm:prSet presAssocID="{04626F01-5C53-4568-8D6E-8FB6F17CC211}" presName="bgRect" presStyleLbl="bgShp" presStyleIdx="1" presStyleCnt="3"/>
      <dgm:spPr/>
    </dgm:pt>
    <dgm:pt modelId="{047FA60E-DD73-49E6-A2DD-E30AE75A019F}" type="pres">
      <dgm:prSet presAssocID="{04626F01-5C53-4568-8D6E-8FB6F17CC2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hematics"/>
        </a:ext>
      </dgm:extLst>
    </dgm:pt>
    <dgm:pt modelId="{A8075A98-18B5-4057-8A4C-46605E43D066}" type="pres">
      <dgm:prSet presAssocID="{04626F01-5C53-4568-8D6E-8FB6F17CC211}" presName="spaceRect" presStyleCnt="0"/>
      <dgm:spPr/>
    </dgm:pt>
    <dgm:pt modelId="{E7A21223-F67E-46EE-B58A-369E8BA30A1A}" type="pres">
      <dgm:prSet presAssocID="{04626F01-5C53-4568-8D6E-8FB6F17CC211}" presName="parTx" presStyleLbl="revTx" presStyleIdx="1" presStyleCnt="3">
        <dgm:presLayoutVars>
          <dgm:chMax val="0"/>
          <dgm:chPref val="0"/>
        </dgm:presLayoutVars>
      </dgm:prSet>
      <dgm:spPr/>
    </dgm:pt>
    <dgm:pt modelId="{386748C7-0080-41EE-BE12-02F00B6186ED}" type="pres">
      <dgm:prSet presAssocID="{ECABF12E-A1D9-4BB8-9414-397ABFAD9309}" presName="sibTrans" presStyleCnt="0"/>
      <dgm:spPr/>
    </dgm:pt>
    <dgm:pt modelId="{26816AB0-2C0C-42F5-833C-C13BFD84CD06}" type="pres">
      <dgm:prSet presAssocID="{D7A5970F-5F4E-4C88-8BC7-62C68CC1748A}" presName="compNode" presStyleCnt="0"/>
      <dgm:spPr/>
    </dgm:pt>
    <dgm:pt modelId="{80339F17-2F3C-4B53-B999-81CDC3FFBE94}" type="pres">
      <dgm:prSet presAssocID="{D7A5970F-5F4E-4C88-8BC7-62C68CC1748A}" presName="bgRect" presStyleLbl="bgShp" presStyleIdx="2" presStyleCnt="3"/>
      <dgm:spPr/>
    </dgm:pt>
    <dgm:pt modelId="{ECC1053C-4694-4348-9C81-4B4E0EACB664}" type="pres">
      <dgm:prSet presAssocID="{D7A5970F-5F4E-4C88-8BC7-62C68CC174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B9C556EC-707D-46E2-AAF8-3CA791A4B035}" type="pres">
      <dgm:prSet presAssocID="{D7A5970F-5F4E-4C88-8BC7-62C68CC1748A}" presName="spaceRect" presStyleCnt="0"/>
      <dgm:spPr/>
    </dgm:pt>
    <dgm:pt modelId="{8972CBA3-0508-4B9C-B25E-E25D679259EE}" type="pres">
      <dgm:prSet presAssocID="{D7A5970F-5F4E-4C88-8BC7-62C68CC1748A}" presName="parTx" presStyleLbl="revTx" presStyleIdx="2" presStyleCnt="3">
        <dgm:presLayoutVars>
          <dgm:chMax val="0"/>
          <dgm:chPref val="0"/>
        </dgm:presLayoutVars>
      </dgm:prSet>
      <dgm:spPr/>
    </dgm:pt>
  </dgm:ptLst>
  <dgm:cxnLst>
    <dgm:cxn modelId="{EE751705-CEF2-40B9-8574-E3A7FD8E9AE6}" type="presOf" srcId="{D7A5970F-5F4E-4C88-8BC7-62C68CC1748A}" destId="{8972CBA3-0508-4B9C-B25E-E25D679259EE}" srcOrd="0" destOrd="0" presId="urn:microsoft.com/office/officeart/2018/2/layout/IconVerticalSolidList"/>
    <dgm:cxn modelId="{531FD11A-5672-4276-AC92-96807D346DDA}" srcId="{63D93E99-0DFD-41AE-BBCA-23A8DA883AFA}" destId="{CCF41116-E909-4AE5-9F84-CE9702D15594}" srcOrd="0" destOrd="0" parTransId="{CB5400E8-9CD9-44DB-A624-2CEC795121CE}" sibTransId="{4972FA23-6BD2-4365-B633-547CD5D42C1B}"/>
    <dgm:cxn modelId="{9B863590-D32D-415D-93A7-257878FF2480}" srcId="{63D93E99-0DFD-41AE-BBCA-23A8DA883AFA}" destId="{04626F01-5C53-4568-8D6E-8FB6F17CC211}" srcOrd="1" destOrd="0" parTransId="{0EF02164-DB62-495C-9AD7-14E8CC1D81BA}" sibTransId="{ECABF12E-A1D9-4BB8-9414-397ABFAD9309}"/>
    <dgm:cxn modelId="{298AB6AB-3DC0-4959-A02A-81DC667D21CE}" type="presOf" srcId="{63D93E99-0DFD-41AE-BBCA-23A8DA883AFA}" destId="{6F20588E-53C8-4CBC-B96F-0B22082EF5AE}" srcOrd="0" destOrd="0" presId="urn:microsoft.com/office/officeart/2018/2/layout/IconVerticalSolidList"/>
    <dgm:cxn modelId="{787BD5B1-9942-4A3F-BE29-1375E557D1F8}" type="presOf" srcId="{04626F01-5C53-4568-8D6E-8FB6F17CC211}" destId="{E7A21223-F67E-46EE-B58A-369E8BA30A1A}" srcOrd="0" destOrd="0" presId="urn:microsoft.com/office/officeart/2018/2/layout/IconVerticalSolidList"/>
    <dgm:cxn modelId="{720C6EB8-97CD-4F3F-B2EE-1E21C31EB5DA}" type="presOf" srcId="{CCF41116-E909-4AE5-9F84-CE9702D15594}" destId="{3A4311ED-3DCA-4F79-9365-4D73157A5469}" srcOrd="0" destOrd="0" presId="urn:microsoft.com/office/officeart/2018/2/layout/IconVerticalSolidList"/>
    <dgm:cxn modelId="{6F0179BB-8349-4496-835B-B6C506518134}" srcId="{63D93E99-0DFD-41AE-BBCA-23A8DA883AFA}" destId="{D7A5970F-5F4E-4C88-8BC7-62C68CC1748A}" srcOrd="2" destOrd="0" parTransId="{BFDF13D2-2AD7-46F8-8602-29C06B42CD17}" sibTransId="{BE273504-F34C-4079-8F16-5B74C37EE52C}"/>
    <dgm:cxn modelId="{1BA57363-5231-497F-8913-CDF59F1D532B}" type="presParOf" srcId="{6F20588E-53C8-4CBC-B96F-0B22082EF5AE}" destId="{2DE2B21E-9E57-40BD-9DC7-C093416A3B69}" srcOrd="0" destOrd="0" presId="urn:microsoft.com/office/officeart/2018/2/layout/IconVerticalSolidList"/>
    <dgm:cxn modelId="{57B2B943-A620-4665-8878-BFBB5A8451DB}" type="presParOf" srcId="{2DE2B21E-9E57-40BD-9DC7-C093416A3B69}" destId="{F67EBEBE-AD9B-47CC-BF5F-7FF163836EC8}" srcOrd="0" destOrd="0" presId="urn:microsoft.com/office/officeart/2018/2/layout/IconVerticalSolidList"/>
    <dgm:cxn modelId="{C10E3EE3-9F45-413E-B055-75360CC89769}" type="presParOf" srcId="{2DE2B21E-9E57-40BD-9DC7-C093416A3B69}" destId="{3FB0D702-2005-43BC-8BCE-5BBC454E4235}" srcOrd="1" destOrd="0" presId="urn:microsoft.com/office/officeart/2018/2/layout/IconVerticalSolidList"/>
    <dgm:cxn modelId="{D4C57C57-5920-415F-B921-DAE9A0E1D735}" type="presParOf" srcId="{2DE2B21E-9E57-40BD-9DC7-C093416A3B69}" destId="{D5D49AC7-8F4A-4FAF-AE01-8836A3F8DFC2}" srcOrd="2" destOrd="0" presId="urn:microsoft.com/office/officeart/2018/2/layout/IconVerticalSolidList"/>
    <dgm:cxn modelId="{196360ED-A290-412C-BB8A-5B722B69FDC2}" type="presParOf" srcId="{2DE2B21E-9E57-40BD-9DC7-C093416A3B69}" destId="{3A4311ED-3DCA-4F79-9365-4D73157A5469}" srcOrd="3" destOrd="0" presId="urn:microsoft.com/office/officeart/2018/2/layout/IconVerticalSolidList"/>
    <dgm:cxn modelId="{512433B2-A6B1-40F0-855C-D2ECC27EB39E}" type="presParOf" srcId="{6F20588E-53C8-4CBC-B96F-0B22082EF5AE}" destId="{BC68337F-A807-40EA-9E79-954850F8E129}" srcOrd="1" destOrd="0" presId="urn:microsoft.com/office/officeart/2018/2/layout/IconVerticalSolidList"/>
    <dgm:cxn modelId="{969BDDD2-5A21-46AC-B330-55F0FB62B519}" type="presParOf" srcId="{6F20588E-53C8-4CBC-B96F-0B22082EF5AE}" destId="{499BFA81-CE6A-4C99-AB26-F51C2C7192E7}" srcOrd="2" destOrd="0" presId="urn:microsoft.com/office/officeart/2018/2/layout/IconVerticalSolidList"/>
    <dgm:cxn modelId="{DF158C47-1EE5-410B-ADDC-713DA331E661}" type="presParOf" srcId="{499BFA81-CE6A-4C99-AB26-F51C2C7192E7}" destId="{B0D13A44-689F-4A74-BD77-4C675B7A6C02}" srcOrd="0" destOrd="0" presId="urn:microsoft.com/office/officeart/2018/2/layout/IconVerticalSolidList"/>
    <dgm:cxn modelId="{BACC124D-F982-4EBA-B325-FA90454B5867}" type="presParOf" srcId="{499BFA81-CE6A-4C99-AB26-F51C2C7192E7}" destId="{047FA60E-DD73-49E6-A2DD-E30AE75A019F}" srcOrd="1" destOrd="0" presId="urn:microsoft.com/office/officeart/2018/2/layout/IconVerticalSolidList"/>
    <dgm:cxn modelId="{FE5809B9-14C5-4A29-B8CC-5A101B276ABA}" type="presParOf" srcId="{499BFA81-CE6A-4C99-AB26-F51C2C7192E7}" destId="{A8075A98-18B5-4057-8A4C-46605E43D066}" srcOrd="2" destOrd="0" presId="urn:microsoft.com/office/officeart/2018/2/layout/IconVerticalSolidList"/>
    <dgm:cxn modelId="{0D6A949A-F563-40A9-B9DA-730F10655F40}" type="presParOf" srcId="{499BFA81-CE6A-4C99-AB26-F51C2C7192E7}" destId="{E7A21223-F67E-46EE-B58A-369E8BA30A1A}" srcOrd="3" destOrd="0" presId="urn:microsoft.com/office/officeart/2018/2/layout/IconVerticalSolidList"/>
    <dgm:cxn modelId="{EADA4A6A-7551-44B6-9C9A-20931E2CBF26}" type="presParOf" srcId="{6F20588E-53C8-4CBC-B96F-0B22082EF5AE}" destId="{386748C7-0080-41EE-BE12-02F00B6186ED}" srcOrd="3" destOrd="0" presId="urn:microsoft.com/office/officeart/2018/2/layout/IconVerticalSolidList"/>
    <dgm:cxn modelId="{21A82FD5-4827-4B3D-90C5-227014AAB1C5}" type="presParOf" srcId="{6F20588E-53C8-4CBC-B96F-0B22082EF5AE}" destId="{26816AB0-2C0C-42F5-833C-C13BFD84CD06}" srcOrd="4" destOrd="0" presId="urn:microsoft.com/office/officeart/2018/2/layout/IconVerticalSolidList"/>
    <dgm:cxn modelId="{E7184FA2-3B41-452C-876E-69707A26535A}" type="presParOf" srcId="{26816AB0-2C0C-42F5-833C-C13BFD84CD06}" destId="{80339F17-2F3C-4B53-B999-81CDC3FFBE94}" srcOrd="0" destOrd="0" presId="urn:microsoft.com/office/officeart/2018/2/layout/IconVerticalSolidList"/>
    <dgm:cxn modelId="{CE18D192-139D-4E29-A398-E8730AE2EBF7}" type="presParOf" srcId="{26816AB0-2C0C-42F5-833C-C13BFD84CD06}" destId="{ECC1053C-4694-4348-9C81-4B4E0EACB664}" srcOrd="1" destOrd="0" presId="urn:microsoft.com/office/officeart/2018/2/layout/IconVerticalSolidList"/>
    <dgm:cxn modelId="{8D59F754-EFE0-487F-B4FF-72E44BEEBA2F}" type="presParOf" srcId="{26816AB0-2C0C-42F5-833C-C13BFD84CD06}" destId="{B9C556EC-707D-46E2-AAF8-3CA791A4B035}" srcOrd="2" destOrd="0" presId="urn:microsoft.com/office/officeart/2018/2/layout/IconVerticalSolidList"/>
    <dgm:cxn modelId="{3687EDE8-E622-40C6-BF11-BAD391EA3FE6}" type="presParOf" srcId="{26816AB0-2C0C-42F5-833C-C13BFD84CD06}" destId="{8972CBA3-0508-4B9C-B25E-E25D679259E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3EFA9A-C713-4566-8E78-11B55E84CAB3}"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C60FEC93-42EC-4005-881F-E92C3C69A335}">
      <dgm:prSet/>
      <dgm:spPr/>
      <dgm:t>
        <a:bodyPr/>
        <a:lstStyle/>
        <a:p>
          <a:r>
            <a:rPr lang="en-US"/>
            <a:t>The lower quartile, QL, for a data set is the 25th percentile.</a:t>
          </a:r>
        </a:p>
      </dgm:t>
    </dgm:pt>
    <dgm:pt modelId="{73C36C48-271C-4B44-A45C-49DE82BBED0B}" type="parTrans" cxnId="{78EADEAC-0C38-496A-80DD-B59546938065}">
      <dgm:prSet/>
      <dgm:spPr/>
      <dgm:t>
        <a:bodyPr/>
        <a:lstStyle/>
        <a:p>
          <a:endParaRPr lang="en-US"/>
        </a:p>
      </dgm:t>
    </dgm:pt>
    <dgm:pt modelId="{8F4EA9FD-2583-4BFF-8AEC-77353AB13595}" type="sibTrans" cxnId="{78EADEAC-0C38-496A-80DD-B59546938065}">
      <dgm:prSet/>
      <dgm:spPr/>
      <dgm:t>
        <a:bodyPr/>
        <a:lstStyle/>
        <a:p>
          <a:endParaRPr lang="en-US"/>
        </a:p>
      </dgm:t>
    </dgm:pt>
    <dgm:pt modelId="{65316E30-4958-4E66-ACA4-DE21310BB795}">
      <dgm:prSet/>
      <dgm:spPr/>
      <dgm:t>
        <a:bodyPr/>
        <a:lstStyle/>
        <a:p>
          <a:r>
            <a:rPr lang="en-US"/>
            <a:t>The midquartile (or median), m, for a data set is the 50th percentile.</a:t>
          </a:r>
        </a:p>
      </dgm:t>
    </dgm:pt>
    <dgm:pt modelId="{EC0E8BBC-027F-4A0E-A826-9111EF89EE35}" type="parTrans" cxnId="{BC4F0E3B-40F8-4C45-A554-6DC897A0208E}">
      <dgm:prSet/>
      <dgm:spPr/>
      <dgm:t>
        <a:bodyPr/>
        <a:lstStyle/>
        <a:p>
          <a:endParaRPr lang="en-US"/>
        </a:p>
      </dgm:t>
    </dgm:pt>
    <dgm:pt modelId="{6643124A-5D00-490B-9CBF-CA2296E4AC6E}" type="sibTrans" cxnId="{BC4F0E3B-40F8-4C45-A554-6DC897A0208E}">
      <dgm:prSet/>
      <dgm:spPr/>
      <dgm:t>
        <a:bodyPr/>
        <a:lstStyle/>
        <a:p>
          <a:endParaRPr lang="en-US"/>
        </a:p>
      </dgm:t>
    </dgm:pt>
    <dgm:pt modelId="{16E362F3-34ED-4BAF-BA8E-11AB90318223}">
      <dgm:prSet/>
      <dgm:spPr/>
      <dgm:t>
        <a:bodyPr/>
        <a:lstStyle/>
        <a:p>
          <a:r>
            <a:rPr lang="en-US"/>
            <a:t>The upper quartile, QU, for a data set is the 75th percentile.</a:t>
          </a:r>
        </a:p>
      </dgm:t>
    </dgm:pt>
    <dgm:pt modelId="{80EF9DEC-6B63-4C11-BACA-7A7F3EB733E5}" type="parTrans" cxnId="{14FBCF12-0474-4AC4-8756-7FF25F76D2EC}">
      <dgm:prSet/>
      <dgm:spPr/>
      <dgm:t>
        <a:bodyPr/>
        <a:lstStyle/>
        <a:p>
          <a:endParaRPr lang="en-US"/>
        </a:p>
      </dgm:t>
    </dgm:pt>
    <dgm:pt modelId="{097362E7-DFF0-4CCD-92EC-C616A2388701}" type="sibTrans" cxnId="{14FBCF12-0474-4AC4-8756-7FF25F76D2EC}">
      <dgm:prSet/>
      <dgm:spPr/>
      <dgm:t>
        <a:bodyPr/>
        <a:lstStyle/>
        <a:p>
          <a:endParaRPr lang="en-US"/>
        </a:p>
      </dgm:t>
    </dgm:pt>
    <dgm:pt modelId="{02EF4F7A-58E0-4161-BD84-3C340680BD45}" type="pres">
      <dgm:prSet presAssocID="{1F3EFA9A-C713-4566-8E78-11B55E84CAB3}" presName="hierChild1" presStyleCnt="0">
        <dgm:presLayoutVars>
          <dgm:chPref val="1"/>
          <dgm:dir/>
          <dgm:animOne val="branch"/>
          <dgm:animLvl val="lvl"/>
          <dgm:resizeHandles/>
        </dgm:presLayoutVars>
      </dgm:prSet>
      <dgm:spPr/>
    </dgm:pt>
    <dgm:pt modelId="{6EC9E6BF-BFAD-42C7-904D-731463F5E8EE}" type="pres">
      <dgm:prSet presAssocID="{C60FEC93-42EC-4005-881F-E92C3C69A335}" presName="hierRoot1" presStyleCnt="0"/>
      <dgm:spPr/>
    </dgm:pt>
    <dgm:pt modelId="{562A1219-FDAD-471D-BC8C-1FC7D969CD57}" type="pres">
      <dgm:prSet presAssocID="{C60FEC93-42EC-4005-881F-E92C3C69A335}" presName="composite" presStyleCnt="0"/>
      <dgm:spPr/>
    </dgm:pt>
    <dgm:pt modelId="{66599427-2BC2-4A47-901B-370A53F56C91}" type="pres">
      <dgm:prSet presAssocID="{C60FEC93-42EC-4005-881F-E92C3C69A335}" presName="background" presStyleLbl="node0" presStyleIdx="0" presStyleCnt="3"/>
      <dgm:spPr/>
    </dgm:pt>
    <dgm:pt modelId="{E34FE513-0801-43A4-ABE6-7FF0AC933923}" type="pres">
      <dgm:prSet presAssocID="{C60FEC93-42EC-4005-881F-E92C3C69A335}" presName="text" presStyleLbl="fgAcc0" presStyleIdx="0" presStyleCnt="3">
        <dgm:presLayoutVars>
          <dgm:chPref val="3"/>
        </dgm:presLayoutVars>
      </dgm:prSet>
      <dgm:spPr/>
    </dgm:pt>
    <dgm:pt modelId="{9C66E944-78DD-43BE-A86A-7C062D751DCB}" type="pres">
      <dgm:prSet presAssocID="{C60FEC93-42EC-4005-881F-E92C3C69A335}" presName="hierChild2" presStyleCnt="0"/>
      <dgm:spPr/>
    </dgm:pt>
    <dgm:pt modelId="{EA5EE202-0C19-4DD9-B67A-3063E05A8C3B}" type="pres">
      <dgm:prSet presAssocID="{65316E30-4958-4E66-ACA4-DE21310BB795}" presName="hierRoot1" presStyleCnt="0"/>
      <dgm:spPr/>
    </dgm:pt>
    <dgm:pt modelId="{0E2BFE76-A7C3-46F8-9C5D-B7A1BFE56342}" type="pres">
      <dgm:prSet presAssocID="{65316E30-4958-4E66-ACA4-DE21310BB795}" presName="composite" presStyleCnt="0"/>
      <dgm:spPr/>
    </dgm:pt>
    <dgm:pt modelId="{D70B7B36-DC82-4CC6-90EF-0DD902F1C241}" type="pres">
      <dgm:prSet presAssocID="{65316E30-4958-4E66-ACA4-DE21310BB795}" presName="background" presStyleLbl="node0" presStyleIdx="1" presStyleCnt="3"/>
      <dgm:spPr/>
    </dgm:pt>
    <dgm:pt modelId="{45CF83FE-8DDF-4E38-852E-34CA0D9210DE}" type="pres">
      <dgm:prSet presAssocID="{65316E30-4958-4E66-ACA4-DE21310BB795}" presName="text" presStyleLbl="fgAcc0" presStyleIdx="1" presStyleCnt="3">
        <dgm:presLayoutVars>
          <dgm:chPref val="3"/>
        </dgm:presLayoutVars>
      </dgm:prSet>
      <dgm:spPr/>
    </dgm:pt>
    <dgm:pt modelId="{A0DB94D6-0257-4884-90D6-5C43717FC490}" type="pres">
      <dgm:prSet presAssocID="{65316E30-4958-4E66-ACA4-DE21310BB795}" presName="hierChild2" presStyleCnt="0"/>
      <dgm:spPr/>
    </dgm:pt>
    <dgm:pt modelId="{1E65D69A-FF54-49A2-A238-F7A532A8AAE1}" type="pres">
      <dgm:prSet presAssocID="{16E362F3-34ED-4BAF-BA8E-11AB90318223}" presName="hierRoot1" presStyleCnt="0"/>
      <dgm:spPr/>
    </dgm:pt>
    <dgm:pt modelId="{A3E7BDBA-CFD8-4EFE-A249-52B1A92152C7}" type="pres">
      <dgm:prSet presAssocID="{16E362F3-34ED-4BAF-BA8E-11AB90318223}" presName="composite" presStyleCnt="0"/>
      <dgm:spPr/>
    </dgm:pt>
    <dgm:pt modelId="{C6589BA0-2C76-4B2B-9790-87FD47BDFA51}" type="pres">
      <dgm:prSet presAssocID="{16E362F3-34ED-4BAF-BA8E-11AB90318223}" presName="background" presStyleLbl="node0" presStyleIdx="2" presStyleCnt="3"/>
      <dgm:spPr/>
    </dgm:pt>
    <dgm:pt modelId="{88203CC6-8230-45DA-BBA0-F4DAF9EE2310}" type="pres">
      <dgm:prSet presAssocID="{16E362F3-34ED-4BAF-BA8E-11AB90318223}" presName="text" presStyleLbl="fgAcc0" presStyleIdx="2" presStyleCnt="3">
        <dgm:presLayoutVars>
          <dgm:chPref val="3"/>
        </dgm:presLayoutVars>
      </dgm:prSet>
      <dgm:spPr/>
    </dgm:pt>
    <dgm:pt modelId="{464ECE81-21EF-4C36-99DE-E4DF65ED7721}" type="pres">
      <dgm:prSet presAssocID="{16E362F3-34ED-4BAF-BA8E-11AB90318223}" presName="hierChild2" presStyleCnt="0"/>
      <dgm:spPr/>
    </dgm:pt>
  </dgm:ptLst>
  <dgm:cxnLst>
    <dgm:cxn modelId="{14FBCF12-0474-4AC4-8756-7FF25F76D2EC}" srcId="{1F3EFA9A-C713-4566-8E78-11B55E84CAB3}" destId="{16E362F3-34ED-4BAF-BA8E-11AB90318223}" srcOrd="2" destOrd="0" parTransId="{80EF9DEC-6B63-4C11-BACA-7A7F3EB733E5}" sibTransId="{097362E7-DFF0-4CCD-92EC-C616A2388701}"/>
    <dgm:cxn modelId="{BC4F0E3B-40F8-4C45-A554-6DC897A0208E}" srcId="{1F3EFA9A-C713-4566-8E78-11B55E84CAB3}" destId="{65316E30-4958-4E66-ACA4-DE21310BB795}" srcOrd="1" destOrd="0" parTransId="{EC0E8BBC-027F-4A0E-A826-9111EF89EE35}" sibTransId="{6643124A-5D00-490B-9CBF-CA2296E4AC6E}"/>
    <dgm:cxn modelId="{29F9F241-62E1-410A-A496-1AABC698CD63}" type="presOf" srcId="{C60FEC93-42EC-4005-881F-E92C3C69A335}" destId="{E34FE513-0801-43A4-ABE6-7FF0AC933923}" srcOrd="0" destOrd="0" presId="urn:microsoft.com/office/officeart/2005/8/layout/hierarchy1"/>
    <dgm:cxn modelId="{93160766-ADEB-4F38-B5B2-FE6FCA27FB60}" type="presOf" srcId="{16E362F3-34ED-4BAF-BA8E-11AB90318223}" destId="{88203CC6-8230-45DA-BBA0-F4DAF9EE2310}" srcOrd="0" destOrd="0" presId="urn:microsoft.com/office/officeart/2005/8/layout/hierarchy1"/>
    <dgm:cxn modelId="{78EADEAC-0C38-496A-80DD-B59546938065}" srcId="{1F3EFA9A-C713-4566-8E78-11B55E84CAB3}" destId="{C60FEC93-42EC-4005-881F-E92C3C69A335}" srcOrd="0" destOrd="0" parTransId="{73C36C48-271C-4B44-A45C-49DE82BBED0B}" sibTransId="{8F4EA9FD-2583-4BFF-8AEC-77353AB13595}"/>
    <dgm:cxn modelId="{FCE7CAE3-4BBB-463D-B9F1-B552D0D2D6D6}" type="presOf" srcId="{65316E30-4958-4E66-ACA4-DE21310BB795}" destId="{45CF83FE-8DDF-4E38-852E-34CA0D9210DE}" srcOrd="0" destOrd="0" presId="urn:microsoft.com/office/officeart/2005/8/layout/hierarchy1"/>
    <dgm:cxn modelId="{B8F406E6-C157-4992-9F95-86B12B41B2BD}" type="presOf" srcId="{1F3EFA9A-C713-4566-8E78-11B55E84CAB3}" destId="{02EF4F7A-58E0-4161-BD84-3C340680BD45}" srcOrd="0" destOrd="0" presId="urn:microsoft.com/office/officeart/2005/8/layout/hierarchy1"/>
    <dgm:cxn modelId="{8ACF8CFB-C276-430D-AEBC-AF398619D59F}" type="presParOf" srcId="{02EF4F7A-58E0-4161-BD84-3C340680BD45}" destId="{6EC9E6BF-BFAD-42C7-904D-731463F5E8EE}" srcOrd="0" destOrd="0" presId="urn:microsoft.com/office/officeart/2005/8/layout/hierarchy1"/>
    <dgm:cxn modelId="{5B90E9AB-544E-445B-B4A0-D0B76EC6E426}" type="presParOf" srcId="{6EC9E6BF-BFAD-42C7-904D-731463F5E8EE}" destId="{562A1219-FDAD-471D-BC8C-1FC7D969CD57}" srcOrd="0" destOrd="0" presId="urn:microsoft.com/office/officeart/2005/8/layout/hierarchy1"/>
    <dgm:cxn modelId="{0B39844B-1159-4034-86AE-97A19749607F}" type="presParOf" srcId="{562A1219-FDAD-471D-BC8C-1FC7D969CD57}" destId="{66599427-2BC2-4A47-901B-370A53F56C91}" srcOrd="0" destOrd="0" presId="urn:microsoft.com/office/officeart/2005/8/layout/hierarchy1"/>
    <dgm:cxn modelId="{A58F2D34-7CF8-4DAE-806E-350D7D093ABA}" type="presParOf" srcId="{562A1219-FDAD-471D-BC8C-1FC7D969CD57}" destId="{E34FE513-0801-43A4-ABE6-7FF0AC933923}" srcOrd="1" destOrd="0" presId="urn:microsoft.com/office/officeart/2005/8/layout/hierarchy1"/>
    <dgm:cxn modelId="{E82BCA8F-E7BC-45AE-B7D9-936CB5AB261C}" type="presParOf" srcId="{6EC9E6BF-BFAD-42C7-904D-731463F5E8EE}" destId="{9C66E944-78DD-43BE-A86A-7C062D751DCB}" srcOrd="1" destOrd="0" presId="urn:microsoft.com/office/officeart/2005/8/layout/hierarchy1"/>
    <dgm:cxn modelId="{CAF36EA8-D407-40AA-ADDB-77D9C262882E}" type="presParOf" srcId="{02EF4F7A-58E0-4161-BD84-3C340680BD45}" destId="{EA5EE202-0C19-4DD9-B67A-3063E05A8C3B}" srcOrd="1" destOrd="0" presId="urn:microsoft.com/office/officeart/2005/8/layout/hierarchy1"/>
    <dgm:cxn modelId="{BAF96AEB-B255-4E34-BA91-F597C647DFAD}" type="presParOf" srcId="{EA5EE202-0C19-4DD9-B67A-3063E05A8C3B}" destId="{0E2BFE76-A7C3-46F8-9C5D-B7A1BFE56342}" srcOrd="0" destOrd="0" presId="urn:microsoft.com/office/officeart/2005/8/layout/hierarchy1"/>
    <dgm:cxn modelId="{30C1BBA6-3632-47ED-981E-ED3B03F187DB}" type="presParOf" srcId="{0E2BFE76-A7C3-46F8-9C5D-B7A1BFE56342}" destId="{D70B7B36-DC82-4CC6-90EF-0DD902F1C241}" srcOrd="0" destOrd="0" presId="urn:microsoft.com/office/officeart/2005/8/layout/hierarchy1"/>
    <dgm:cxn modelId="{227A0EDA-5C4E-41A7-A462-93BDC613CCDF}" type="presParOf" srcId="{0E2BFE76-A7C3-46F8-9C5D-B7A1BFE56342}" destId="{45CF83FE-8DDF-4E38-852E-34CA0D9210DE}" srcOrd="1" destOrd="0" presId="urn:microsoft.com/office/officeart/2005/8/layout/hierarchy1"/>
    <dgm:cxn modelId="{7A117FB8-F241-4CFF-9F9F-B0E111C89BBC}" type="presParOf" srcId="{EA5EE202-0C19-4DD9-B67A-3063E05A8C3B}" destId="{A0DB94D6-0257-4884-90D6-5C43717FC490}" srcOrd="1" destOrd="0" presId="urn:microsoft.com/office/officeart/2005/8/layout/hierarchy1"/>
    <dgm:cxn modelId="{EC128AEB-6A63-47B0-9255-55ACC7FEAAC4}" type="presParOf" srcId="{02EF4F7A-58E0-4161-BD84-3C340680BD45}" destId="{1E65D69A-FF54-49A2-A238-F7A532A8AAE1}" srcOrd="2" destOrd="0" presId="urn:microsoft.com/office/officeart/2005/8/layout/hierarchy1"/>
    <dgm:cxn modelId="{59B8AAFD-54AE-4AD8-ACE2-FC1175508EFE}" type="presParOf" srcId="{1E65D69A-FF54-49A2-A238-F7A532A8AAE1}" destId="{A3E7BDBA-CFD8-4EFE-A249-52B1A92152C7}" srcOrd="0" destOrd="0" presId="urn:microsoft.com/office/officeart/2005/8/layout/hierarchy1"/>
    <dgm:cxn modelId="{20D7DDE7-CC19-4C50-A7AD-BCF44A4E96C4}" type="presParOf" srcId="{A3E7BDBA-CFD8-4EFE-A249-52B1A92152C7}" destId="{C6589BA0-2C76-4B2B-9790-87FD47BDFA51}" srcOrd="0" destOrd="0" presId="urn:microsoft.com/office/officeart/2005/8/layout/hierarchy1"/>
    <dgm:cxn modelId="{18B5E396-9743-43A8-BDAA-7858152B7735}" type="presParOf" srcId="{A3E7BDBA-CFD8-4EFE-A249-52B1A92152C7}" destId="{88203CC6-8230-45DA-BBA0-F4DAF9EE2310}" srcOrd="1" destOrd="0" presId="urn:microsoft.com/office/officeart/2005/8/layout/hierarchy1"/>
    <dgm:cxn modelId="{A6611867-C481-414C-BCED-D23DC89F6E2A}" type="presParOf" srcId="{1E65D69A-FF54-49A2-A238-F7A532A8AAE1}" destId="{464ECE81-21EF-4C36-99DE-E4DF65ED772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090B09-2B4A-4D47-9DE3-2DEF3E1F53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F22650A-331D-4642-96A3-EF9607BB016E}">
      <dgm:prSet/>
      <dgm:spPr/>
      <dgm:t>
        <a:bodyPr/>
        <a:lstStyle/>
        <a:p>
          <a:r>
            <a:rPr lang="en-US"/>
            <a:t>To find the pth percentile,</a:t>
          </a:r>
        </a:p>
      </dgm:t>
    </dgm:pt>
    <dgm:pt modelId="{E9E79BA9-9B75-4425-88BB-38F4453D57A1}" type="parTrans" cxnId="{48393882-46F0-43E8-9FC3-4FA1F3A90B77}">
      <dgm:prSet/>
      <dgm:spPr/>
      <dgm:t>
        <a:bodyPr/>
        <a:lstStyle/>
        <a:p>
          <a:endParaRPr lang="en-US"/>
        </a:p>
      </dgm:t>
    </dgm:pt>
    <dgm:pt modelId="{6A6F94FE-B14F-4679-8016-DF95ADE9794E}" type="sibTrans" cxnId="{48393882-46F0-43E8-9FC3-4FA1F3A90B77}">
      <dgm:prSet/>
      <dgm:spPr/>
      <dgm:t>
        <a:bodyPr/>
        <a:lstStyle/>
        <a:p>
          <a:endParaRPr lang="en-US"/>
        </a:p>
      </dgm:t>
    </dgm:pt>
    <dgm:pt modelId="{9D5E58A7-0C38-4A68-828F-6965F176FC97}">
      <dgm:prSet/>
      <dgm:spPr/>
      <dgm:t>
        <a:bodyPr/>
        <a:lstStyle/>
        <a:p>
          <a:r>
            <a:rPr lang="en-US"/>
            <a:t>calculate the quantity i = p(n + 1)/100 and round to the nearest integer. </a:t>
          </a:r>
        </a:p>
      </dgm:t>
    </dgm:pt>
    <dgm:pt modelId="{6CDFCECC-9E90-4410-A6F7-7845EFD51F8E}" type="parTrans" cxnId="{47FB6C66-C3F3-4898-9458-158D1F1C8FC5}">
      <dgm:prSet/>
      <dgm:spPr/>
      <dgm:t>
        <a:bodyPr/>
        <a:lstStyle/>
        <a:p>
          <a:endParaRPr lang="en-US"/>
        </a:p>
      </dgm:t>
    </dgm:pt>
    <dgm:pt modelId="{C73C38C2-7CA7-4C83-8C63-2A854E896846}" type="sibTrans" cxnId="{47FB6C66-C3F3-4898-9458-158D1F1C8FC5}">
      <dgm:prSet/>
      <dgm:spPr/>
      <dgm:t>
        <a:bodyPr/>
        <a:lstStyle/>
        <a:p>
          <a:endParaRPr lang="en-US"/>
        </a:p>
      </dgm:t>
    </dgm:pt>
    <dgm:pt modelId="{5EEB6AE0-AB41-4D18-986D-792AB19F9811}">
      <dgm:prSet/>
      <dgm:spPr/>
      <dgm:t>
        <a:bodyPr/>
        <a:lstStyle/>
        <a:p>
          <a:r>
            <a:rPr lang="en-US"/>
            <a:t>The measurement with this rank, denoted y(i), is the pth percentile.</a:t>
          </a:r>
        </a:p>
      </dgm:t>
    </dgm:pt>
    <dgm:pt modelId="{1D06779D-CBED-417E-81F2-61671A4EB8D3}" type="parTrans" cxnId="{F48477A5-9F01-41FA-902F-17D6ABB66901}">
      <dgm:prSet/>
      <dgm:spPr/>
      <dgm:t>
        <a:bodyPr/>
        <a:lstStyle/>
        <a:p>
          <a:endParaRPr lang="en-US"/>
        </a:p>
      </dgm:t>
    </dgm:pt>
    <dgm:pt modelId="{C2F90E20-69C6-433A-BB60-32AD600B6FA8}" type="sibTrans" cxnId="{F48477A5-9F01-41FA-902F-17D6ABB66901}">
      <dgm:prSet/>
      <dgm:spPr/>
      <dgm:t>
        <a:bodyPr/>
        <a:lstStyle/>
        <a:p>
          <a:endParaRPr lang="en-US"/>
        </a:p>
      </dgm:t>
    </dgm:pt>
    <dgm:pt modelId="{EF341C1A-0F1C-4A8B-B03D-02133E357F5A}" type="pres">
      <dgm:prSet presAssocID="{16090B09-2B4A-4D47-9DE3-2DEF3E1F53F0}" presName="root" presStyleCnt="0">
        <dgm:presLayoutVars>
          <dgm:dir/>
          <dgm:resizeHandles val="exact"/>
        </dgm:presLayoutVars>
      </dgm:prSet>
      <dgm:spPr/>
    </dgm:pt>
    <dgm:pt modelId="{06296B2B-6901-437B-BE60-0158FFF2C66A}" type="pres">
      <dgm:prSet presAssocID="{3F22650A-331D-4642-96A3-EF9607BB016E}" presName="compNode" presStyleCnt="0"/>
      <dgm:spPr/>
    </dgm:pt>
    <dgm:pt modelId="{C26BE6C8-AF55-44F2-9FFB-621F081EAFA2}" type="pres">
      <dgm:prSet presAssocID="{3F22650A-331D-4642-96A3-EF9607BB016E}" presName="bgRect" presStyleLbl="bgShp" presStyleIdx="0" presStyleCnt="3"/>
      <dgm:spPr/>
    </dgm:pt>
    <dgm:pt modelId="{F790068E-576E-4ECB-89E6-C4B737F8A1AE}" type="pres">
      <dgm:prSet presAssocID="{3F22650A-331D-4642-96A3-EF9607BB01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A0225A4C-3AF0-40D2-9338-9F10A9A31BD0}" type="pres">
      <dgm:prSet presAssocID="{3F22650A-331D-4642-96A3-EF9607BB016E}" presName="spaceRect" presStyleCnt="0"/>
      <dgm:spPr/>
    </dgm:pt>
    <dgm:pt modelId="{7B3CF472-3421-446F-8B85-B740E2998FDE}" type="pres">
      <dgm:prSet presAssocID="{3F22650A-331D-4642-96A3-EF9607BB016E}" presName="parTx" presStyleLbl="revTx" presStyleIdx="0" presStyleCnt="3">
        <dgm:presLayoutVars>
          <dgm:chMax val="0"/>
          <dgm:chPref val="0"/>
        </dgm:presLayoutVars>
      </dgm:prSet>
      <dgm:spPr/>
    </dgm:pt>
    <dgm:pt modelId="{A7CFEBA9-C775-4615-978E-DE07023551F4}" type="pres">
      <dgm:prSet presAssocID="{6A6F94FE-B14F-4679-8016-DF95ADE9794E}" presName="sibTrans" presStyleCnt="0"/>
      <dgm:spPr/>
    </dgm:pt>
    <dgm:pt modelId="{13BB1C1A-7297-4248-A107-27A54BFE7A33}" type="pres">
      <dgm:prSet presAssocID="{9D5E58A7-0C38-4A68-828F-6965F176FC97}" presName="compNode" presStyleCnt="0"/>
      <dgm:spPr/>
    </dgm:pt>
    <dgm:pt modelId="{881567D2-7880-49B9-8905-17400C212D29}" type="pres">
      <dgm:prSet presAssocID="{9D5E58A7-0C38-4A68-828F-6965F176FC97}" presName="bgRect" presStyleLbl="bgShp" presStyleIdx="1" presStyleCnt="3"/>
      <dgm:spPr/>
    </dgm:pt>
    <dgm:pt modelId="{F4AFD1E8-993F-40B9-BAC2-55AE73D802A5}" type="pres">
      <dgm:prSet presAssocID="{9D5E58A7-0C38-4A68-828F-6965F176FC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hematics"/>
        </a:ext>
      </dgm:extLst>
    </dgm:pt>
    <dgm:pt modelId="{5537EDAB-C2D6-421D-A32C-A40805EBDBBD}" type="pres">
      <dgm:prSet presAssocID="{9D5E58A7-0C38-4A68-828F-6965F176FC97}" presName="spaceRect" presStyleCnt="0"/>
      <dgm:spPr/>
    </dgm:pt>
    <dgm:pt modelId="{ED7E5562-8361-440B-B56E-00D7B4554AF0}" type="pres">
      <dgm:prSet presAssocID="{9D5E58A7-0C38-4A68-828F-6965F176FC97}" presName="parTx" presStyleLbl="revTx" presStyleIdx="1" presStyleCnt="3">
        <dgm:presLayoutVars>
          <dgm:chMax val="0"/>
          <dgm:chPref val="0"/>
        </dgm:presLayoutVars>
      </dgm:prSet>
      <dgm:spPr/>
    </dgm:pt>
    <dgm:pt modelId="{D7DB3268-69A9-4B69-BD2B-CF182C7D3D5F}" type="pres">
      <dgm:prSet presAssocID="{C73C38C2-7CA7-4C83-8C63-2A854E896846}" presName="sibTrans" presStyleCnt="0"/>
      <dgm:spPr/>
    </dgm:pt>
    <dgm:pt modelId="{E021FA18-E381-484F-BA35-499F6ABA321C}" type="pres">
      <dgm:prSet presAssocID="{5EEB6AE0-AB41-4D18-986D-792AB19F9811}" presName="compNode" presStyleCnt="0"/>
      <dgm:spPr/>
    </dgm:pt>
    <dgm:pt modelId="{0FE3D24F-8B7D-4CAC-BC22-50C659ED8B01}" type="pres">
      <dgm:prSet presAssocID="{5EEB6AE0-AB41-4D18-986D-792AB19F9811}" presName="bgRect" presStyleLbl="bgShp" presStyleIdx="2" presStyleCnt="3"/>
      <dgm:spPr/>
    </dgm:pt>
    <dgm:pt modelId="{B97ACF76-B30A-482A-A3BC-E9E07EA03589}" type="pres">
      <dgm:prSet presAssocID="{5EEB6AE0-AB41-4D18-986D-792AB19F981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Bar Chart"/>
        </a:ext>
      </dgm:extLst>
    </dgm:pt>
    <dgm:pt modelId="{4CA9CEFD-1410-4D19-9E08-D9951E7B904F}" type="pres">
      <dgm:prSet presAssocID="{5EEB6AE0-AB41-4D18-986D-792AB19F9811}" presName="spaceRect" presStyleCnt="0"/>
      <dgm:spPr/>
    </dgm:pt>
    <dgm:pt modelId="{1E03E3BC-0A03-4DAA-B9B2-AFE9321526D7}" type="pres">
      <dgm:prSet presAssocID="{5EEB6AE0-AB41-4D18-986D-792AB19F9811}" presName="parTx" presStyleLbl="revTx" presStyleIdx="2" presStyleCnt="3">
        <dgm:presLayoutVars>
          <dgm:chMax val="0"/>
          <dgm:chPref val="0"/>
        </dgm:presLayoutVars>
      </dgm:prSet>
      <dgm:spPr/>
    </dgm:pt>
  </dgm:ptLst>
  <dgm:cxnLst>
    <dgm:cxn modelId="{47FB6C66-C3F3-4898-9458-158D1F1C8FC5}" srcId="{16090B09-2B4A-4D47-9DE3-2DEF3E1F53F0}" destId="{9D5E58A7-0C38-4A68-828F-6965F176FC97}" srcOrd="1" destOrd="0" parTransId="{6CDFCECC-9E90-4410-A6F7-7845EFD51F8E}" sibTransId="{C73C38C2-7CA7-4C83-8C63-2A854E896846}"/>
    <dgm:cxn modelId="{48393882-46F0-43E8-9FC3-4FA1F3A90B77}" srcId="{16090B09-2B4A-4D47-9DE3-2DEF3E1F53F0}" destId="{3F22650A-331D-4642-96A3-EF9607BB016E}" srcOrd="0" destOrd="0" parTransId="{E9E79BA9-9B75-4425-88BB-38F4453D57A1}" sibTransId="{6A6F94FE-B14F-4679-8016-DF95ADE9794E}"/>
    <dgm:cxn modelId="{E8295692-B4D1-4D68-A881-B3FA5D1A15E1}" type="presOf" srcId="{3F22650A-331D-4642-96A3-EF9607BB016E}" destId="{7B3CF472-3421-446F-8B85-B740E2998FDE}" srcOrd="0" destOrd="0" presId="urn:microsoft.com/office/officeart/2018/2/layout/IconVerticalSolidList"/>
    <dgm:cxn modelId="{70884296-351A-410B-AC93-F36C1E7C104D}" type="presOf" srcId="{16090B09-2B4A-4D47-9DE3-2DEF3E1F53F0}" destId="{EF341C1A-0F1C-4A8B-B03D-02133E357F5A}" srcOrd="0" destOrd="0" presId="urn:microsoft.com/office/officeart/2018/2/layout/IconVerticalSolidList"/>
    <dgm:cxn modelId="{F48477A5-9F01-41FA-902F-17D6ABB66901}" srcId="{16090B09-2B4A-4D47-9DE3-2DEF3E1F53F0}" destId="{5EEB6AE0-AB41-4D18-986D-792AB19F9811}" srcOrd="2" destOrd="0" parTransId="{1D06779D-CBED-417E-81F2-61671A4EB8D3}" sibTransId="{C2F90E20-69C6-433A-BB60-32AD600B6FA8}"/>
    <dgm:cxn modelId="{4B86D1B5-7531-4091-BD30-921887544FFD}" type="presOf" srcId="{9D5E58A7-0C38-4A68-828F-6965F176FC97}" destId="{ED7E5562-8361-440B-B56E-00D7B4554AF0}" srcOrd="0" destOrd="0" presId="urn:microsoft.com/office/officeart/2018/2/layout/IconVerticalSolidList"/>
    <dgm:cxn modelId="{538EECD9-446A-4963-9457-B179419279BD}" type="presOf" srcId="{5EEB6AE0-AB41-4D18-986D-792AB19F9811}" destId="{1E03E3BC-0A03-4DAA-B9B2-AFE9321526D7}" srcOrd="0" destOrd="0" presId="urn:microsoft.com/office/officeart/2018/2/layout/IconVerticalSolidList"/>
    <dgm:cxn modelId="{B0C2FC16-841E-48B4-B2AE-D6BC84AA58C9}" type="presParOf" srcId="{EF341C1A-0F1C-4A8B-B03D-02133E357F5A}" destId="{06296B2B-6901-437B-BE60-0158FFF2C66A}" srcOrd="0" destOrd="0" presId="urn:microsoft.com/office/officeart/2018/2/layout/IconVerticalSolidList"/>
    <dgm:cxn modelId="{D4850170-2778-4ACA-A473-B2451F7839D4}" type="presParOf" srcId="{06296B2B-6901-437B-BE60-0158FFF2C66A}" destId="{C26BE6C8-AF55-44F2-9FFB-621F081EAFA2}" srcOrd="0" destOrd="0" presId="urn:microsoft.com/office/officeart/2018/2/layout/IconVerticalSolidList"/>
    <dgm:cxn modelId="{EE5D31BB-9E6E-43AD-98F5-6044C1135B51}" type="presParOf" srcId="{06296B2B-6901-437B-BE60-0158FFF2C66A}" destId="{F790068E-576E-4ECB-89E6-C4B737F8A1AE}" srcOrd="1" destOrd="0" presId="urn:microsoft.com/office/officeart/2018/2/layout/IconVerticalSolidList"/>
    <dgm:cxn modelId="{D3ABD462-7986-4B1A-AF17-094109CFFDDA}" type="presParOf" srcId="{06296B2B-6901-437B-BE60-0158FFF2C66A}" destId="{A0225A4C-3AF0-40D2-9338-9F10A9A31BD0}" srcOrd="2" destOrd="0" presId="urn:microsoft.com/office/officeart/2018/2/layout/IconVerticalSolidList"/>
    <dgm:cxn modelId="{90D2350C-AEF4-4017-AAB3-1F8A3FC2CEF1}" type="presParOf" srcId="{06296B2B-6901-437B-BE60-0158FFF2C66A}" destId="{7B3CF472-3421-446F-8B85-B740E2998FDE}" srcOrd="3" destOrd="0" presId="urn:microsoft.com/office/officeart/2018/2/layout/IconVerticalSolidList"/>
    <dgm:cxn modelId="{ACB302DC-B924-4356-B35B-A08B38F6FCCD}" type="presParOf" srcId="{EF341C1A-0F1C-4A8B-B03D-02133E357F5A}" destId="{A7CFEBA9-C775-4615-978E-DE07023551F4}" srcOrd="1" destOrd="0" presId="urn:microsoft.com/office/officeart/2018/2/layout/IconVerticalSolidList"/>
    <dgm:cxn modelId="{3EC7457C-8398-40D5-8AC1-57192822EDAC}" type="presParOf" srcId="{EF341C1A-0F1C-4A8B-B03D-02133E357F5A}" destId="{13BB1C1A-7297-4248-A107-27A54BFE7A33}" srcOrd="2" destOrd="0" presId="urn:microsoft.com/office/officeart/2018/2/layout/IconVerticalSolidList"/>
    <dgm:cxn modelId="{717F9C0F-ADA8-44B7-B43E-6E4FB55E70F1}" type="presParOf" srcId="{13BB1C1A-7297-4248-A107-27A54BFE7A33}" destId="{881567D2-7880-49B9-8905-17400C212D29}" srcOrd="0" destOrd="0" presId="urn:microsoft.com/office/officeart/2018/2/layout/IconVerticalSolidList"/>
    <dgm:cxn modelId="{39012954-5843-4D08-ADE9-36B98044C9BC}" type="presParOf" srcId="{13BB1C1A-7297-4248-A107-27A54BFE7A33}" destId="{F4AFD1E8-993F-40B9-BAC2-55AE73D802A5}" srcOrd="1" destOrd="0" presId="urn:microsoft.com/office/officeart/2018/2/layout/IconVerticalSolidList"/>
    <dgm:cxn modelId="{311CD137-3934-4177-B4FA-F5C8F41C8924}" type="presParOf" srcId="{13BB1C1A-7297-4248-A107-27A54BFE7A33}" destId="{5537EDAB-C2D6-421D-A32C-A40805EBDBBD}" srcOrd="2" destOrd="0" presId="urn:microsoft.com/office/officeart/2018/2/layout/IconVerticalSolidList"/>
    <dgm:cxn modelId="{42007A66-8637-4650-A57D-1A303A619625}" type="presParOf" srcId="{13BB1C1A-7297-4248-A107-27A54BFE7A33}" destId="{ED7E5562-8361-440B-B56E-00D7B4554AF0}" srcOrd="3" destOrd="0" presId="urn:microsoft.com/office/officeart/2018/2/layout/IconVerticalSolidList"/>
    <dgm:cxn modelId="{86418E34-84F4-4228-840F-9AA59930B859}" type="presParOf" srcId="{EF341C1A-0F1C-4A8B-B03D-02133E357F5A}" destId="{D7DB3268-69A9-4B69-BD2B-CF182C7D3D5F}" srcOrd="3" destOrd="0" presId="urn:microsoft.com/office/officeart/2018/2/layout/IconVerticalSolidList"/>
    <dgm:cxn modelId="{7FE0896F-B687-4435-A6D2-5C448D5FB8B0}" type="presParOf" srcId="{EF341C1A-0F1C-4A8B-B03D-02133E357F5A}" destId="{E021FA18-E381-484F-BA35-499F6ABA321C}" srcOrd="4" destOrd="0" presId="urn:microsoft.com/office/officeart/2018/2/layout/IconVerticalSolidList"/>
    <dgm:cxn modelId="{E37F2849-0893-41B6-A7DD-A94A75671293}" type="presParOf" srcId="{E021FA18-E381-484F-BA35-499F6ABA321C}" destId="{0FE3D24F-8B7D-4CAC-BC22-50C659ED8B01}" srcOrd="0" destOrd="0" presId="urn:microsoft.com/office/officeart/2018/2/layout/IconVerticalSolidList"/>
    <dgm:cxn modelId="{F92E4BDD-088C-46D5-81B9-B386C64B4156}" type="presParOf" srcId="{E021FA18-E381-484F-BA35-499F6ABA321C}" destId="{B97ACF76-B30A-482A-A3BC-E9E07EA03589}" srcOrd="1" destOrd="0" presId="urn:microsoft.com/office/officeart/2018/2/layout/IconVerticalSolidList"/>
    <dgm:cxn modelId="{06F8E513-9DE8-4DB0-8CDD-74BAC97560CA}" type="presParOf" srcId="{E021FA18-E381-484F-BA35-499F6ABA321C}" destId="{4CA9CEFD-1410-4D19-9E08-D9951E7B904F}" srcOrd="2" destOrd="0" presId="urn:microsoft.com/office/officeart/2018/2/layout/IconVerticalSolidList"/>
    <dgm:cxn modelId="{E1686615-2461-4A46-B2D8-AEEFCF73E459}" type="presParOf" srcId="{E021FA18-E381-484F-BA35-499F6ABA321C}" destId="{1E03E3BC-0A03-4DAA-B9B2-AFE9321526D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87DB59-CDEB-46E6-A8FF-ED3935169F47}"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A0AF3748-2008-4993-AD96-AAE5B3E4F83B}">
      <dgm:prSet/>
      <dgm:spPr/>
      <dgm:t>
        <a:bodyPr/>
        <a:lstStyle/>
        <a:p>
          <a:r>
            <a:rPr lang="en-US"/>
            <a:t>An observation y that is unusually large or small relative to the other values in a data set is called an outlier. Outliers typically are attributable to one of the following causes:</a:t>
          </a:r>
        </a:p>
      </dgm:t>
    </dgm:pt>
    <dgm:pt modelId="{7E1A732F-E718-4BF0-A902-0202C4B6610B}" type="parTrans" cxnId="{5E7AC91D-614B-4270-AFAC-93126C0D676D}">
      <dgm:prSet/>
      <dgm:spPr/>
      <dgm:t>
        <a:bodyPr/>
        <a:lstStyle/>
        <a:p>
          <a:endParaRPr lang="en-US"/>
        </a:p>
      </dgm:t>
    </dgm:pt>
    <dgm:pt modelId="{FA5B4CEE-BEBB-4F36-915C-FC46BFADF4A3}" type="sibTrans" cxnId="{5E7AC91D-614B-4270-AFAC-93126C0D676D}">
      <dgm:prSet/>
      <dgm:spPr/>
      <dgm:t>
        <a:bodyPr/>
        <a:lstStyle/>
        <a:p>
          <a:endParaRPr lang="en-US"/>
        </a:p>
      </dgm:t>
    </dgm:pt>
    <dgm:pt modelId="{FAEE81B2-12DE-4EDA-8C58-0F3CD06E4069}">
      <dgm:prSet/>
      <dgm:spPr/>
      <dgm:t>
        <a:bodyPr/>
        <a:lstStyle/>
        <a:p>
          <a:r>
            <a:rPr lang="en-US"/>
            <a:t>1. The measurement is observed, recorded, or entered into the computer incorrectly. </a:t>
          </a:r>
        </a:p>
      </dgm:t>
    </dgm:pt>
    <dgm:pt modelId="{235D74F7-A735-484A-9811-E4A243078A04}" type="parTrans" cxnId="{BD7BA2B6-386D-4450-85C6-9BCCAFB4453D}">
      <dgm:prSet/>
      <dgm:spPr/>
      <dgm:t>
        <a:bodyPr/>
        <a:lstStyle/>
        <a:p>
          <a:endParaRPr lang="en-US"/>
        </a:p>
      </dgm:t>
    </dgm:pt>
    <dgm:pt modelId="{B098B4AA-9777-4987-ABC1-82A32A894208}" type="sibTrans" cxnId="{BD7BA2B6-386D-4450-85C6-9BCCAFB4453D}">
      <dgm:prSet/>
      <dgm:spPr/>
      <dgm:t>
        <a:bodyPr/>
        <a:lstStyle/>
        <a:p>
          <a:endParaRPr lang="en-US"/>
        </a:p>
      </dgm:t>
    </dgm:pt>
    <dgm:pt modelId="{400CC004-CA5A-4EB9-AC87-A0E345A389FB}">
      <dgm:prSet/>
      <dgm:spPr/>
      <dgm:t>
        <a:bodyPr/>
        <a:lstStyle/>
        <a:p>
          <a:r>
            <a:rPr lang="en-US"/>
            <a:t>2. The measurement comes from a different population.</a:t>
          </a:r>
        </a:p>
      </dgm:t>
    </dgm:pt>
    <dgm:pt modelId="{6C6FD630-2C2F-48DB-A8FB-AC9BE2E56E4E}" type="parTrans" cxnId="{F486535F-F5F9-448C-ABEF-2832DCD556C1}">
      <dgm:prSet/>
      <dgm:spPr/>
      <dgm:t>
        <a:bodyPr/>
        <a:lstStyle/>
        <a:p>
          <a:endParaRPr lang="en-US"/>
        </a:p>
      </dgm:t>
    </dgm:pt>
    <dgm:pt modelId="{B5AC5165-8822-431E-9AF9-FC625BE489B1}" type="sibTrans" cxnId="{F486535F-F5F9-448C-ABEF-2832DCD556C1}">
      <dgm:prSet/>
      <dgm:spPr/>
      <dgm:t>
        <a:bodyPr/>
        <a:lstStyle/>
        <a:p>
          <a:endParaRPr lang="en-US"/>
        </a:p>
      </dgm:t>
    </dgm:pt>
    <dgm:pt modelId="{3C18F0FF-6695-48D8-B0BA-1678F86B9FAD}">
      <dgm:prSet/>
      <dgm:spPr/>
      <dgm:t>
        <a:bodyPr/>
        <a:lstStyle/>
        <a:p>
          <a:r>
            <a:rPr lang="en-US"/>
            <a:t>3. The measurement is correct, but represents a rare (chance) event.</a:t>
          </a:r>
        </a:p>
      </dgm:t>
    </dgm:pt>
    <dgm:pt modelId="{BD54CCD7-936B-4045-AEBD-EE7F119CAC08}" type="parTrans" cxnId="{FA2B003C-339C-43E4-9C93-265C8DF71017}">
      <dgm:prSet/>
      <dgm:spPr/>
      <dgm:t>
        <a:bodyPr/>
        <a:lstStyle/>
        <a:p>
          <a:endParaRPr lang="en-US"/>
        </a:p>
      </dgm:t>
    </dgm:pt>
    <dgm:pt modelId="{306A0BD6-7470-4533-A7EF-739ADAAAC23B}" type="sibTrans" cxnId="{FA2B003C-339C-43E4-9C93-265C8DF71017}">
      <dgm:prSet/>
      <dgm:spPr/>
      <dgm:t>
        <a:bodyPr/>
        <a:lstStyle/>
        <a:p>
          <a:endParaRPr lang="en-US"/>
        </a:p>
      </dgm:t>
    </dgm:pt>
    <dgm:pt modelId="{1F259520-1B23-46D4-BCBB-D801E659A363}" type="pres">
      <dgm:prSet presAssocID="{8F87DB59-CDEB-46E6-A8FF-ED3935169F47}" presName="diagram" presStyleCnt="0">
        <dgm:presLayoutVars>
          <dgm:dir/>
          <dgm:resizeHandles val="exact"/>
        </dgm:presLayoutVars>
      </dgm:prSet>
      <dgm:spPr/>
    </dgm:pt>
    <dgm:pt modelId="{66EB54F2-D8BC-4176-8C77-7297D21EB3ED}" type="pres">
      <dgm:prSet presAssocID="{A0AF3748-2008-4993-AD96-AAE5B3E4F83B}" presName="node" presStyleLbl="node1" presStyleIdx="0" presStyleCnt="1">
        <dgm:presLayoutVars>
          <dgm:bulletEnabled val="1"/>
        </dgm:presLayoutVars>
      </dgm:prSet>
      <dgm:spPr/>
    </dgm:pt>
  </dgm:ptLst>
  <dgm:cxnLst>
    <dgm:cxn modelId="{5E7AC91D-614B-4270-AFAC-93126C0D676D}" srcId="{8F87DB59-CDEB-46E6-A8FF-ED3935169F47}" destId="{A0AF3748-2008-4993-AD96-AAE5B3E4F83B}" srcOrd="0" destOrd="0" parTransId="{7E1A732F-E718-4BF0-A902-0202C4B6610B}" sibTransId="{FA5B4CEE-BEBB-4F36-915C-FC46BFADF4A3}"/>
    <dgm:cxn modelId="{FA2B003C-339C-43E4-9C93-265C8DF71017}" srcId="{A0AF3748-2008-4993-AD96-AAE5B3E4F83B}" destId="{3C18F0FF-6695-48D8-B0BA-1678F86B9FAD}" srcOrd="2" destOrd="0" parTransId="{BD54CCD7-936B-4045-AEBD-EE7F119CAC08}" sibTransId="{306A0BD6-7470-4533-A7EF-739ADAAAC23B}"/>
    <dgm:cxn modelId="{F486535F-F5F9-448C-ABEF-2832DCD556C1}" srcId="{A0AF3748-2008-4993-AD96-AAE5B3E4F83B}" destId="{400CC004-CA5A-4EB9-AC87-A0E345A389FB}" srcOrd="1" destOrd="0" parTransId="{6C6FD630-2C2F-48DB-A8FB-AC9BE2E56E4E}" sibTransId="{B5AC5165-8822-431E-9AF9-FC625BE489B1}"/>
    <dgm:cxn modelId="{D9ADDC6B-6393-4DB4-856D-64E47D9966C0}" type="presOf" srcId="{400CC004-CA5A-4EB9-AC87-A0E345A389FB}" destId="{66EB54F2-D8BC-4176-8C77-7297D21EB3ED}" srcOrd="0" destOrd="2" presId="urn:microsoft.com/office/officeart/2005/8/layout/default"/>
    <dgm:cxn modelId="{E9424682-B985-4EE4-A2BA-FE5E6B8C9CED}" type="presOf" srcId="{A0AF3748-2008-4993-AD96-AAE5B3E4F83B}" destId="{66EB54F2-D8BC-4176-8C77-7297D21EB3ED}" srcOrd="0" destOrd="0" presId="urn:microsoft.com/office/officeart/2005/8/layout/default"/>
    <dgm:cxn modelId="{D32F4D9B-4BB7-4AC5-997A-1312DA298DDC}" type="presOf" srcId="{8F87DB59-CDEB-46E6-A8FF-ED3935169F47}" destId="{1F259520-1B23-46D4-BCBB-D801E659A363}" srcOrd="0" destOrd="0" presId="urn:microsoft.com/office/officeart/2005/8/layout/default"/>
    <dgm:cxn modelId="{BD7BA2B6-386D-4450-85C6-9BCCAFB4453D}" srcId="{A0AF3748-2008-4993-AD96-AAE5B3E4F83B}" destId="{FAEE81B2-12DE-4EDA-8C58-0F3CD06E4069}" srcOrd="0" destOrd="0" parTransId="{235D74F7-A735-484A-9811-E4A243078A04}" sibTransId="{B098B4AA-9777-4987-ABC1-82A32A894208}"/>
    <dgm:cxn modelId="{218BFAB8-4D44-4C8A-81DE-3D3411118696}" type="presOf" srcId="{3C18F0FF-6695-48D8-B0BA-1678F86B9FAD}" destId="{66EB54F2-D8BC-4176-8C77-7297D21EB3ED}" srcOrd="0" destOrd="3" presId="urn:microsoft.com/office/officeart/2005/8/layout/default"/>
    <dgm:cxn modelId="{7B554FD1-040A-4DE4-803E-469CC4B7454E}" type="presOf" srcId="{FAEE81B2-12DE-4EDA-8C58-0F3CD06E4069}" destId="{66EB54F2-D8BC-4176-8C77-7297D21EB3ED}" srcOrd="0" destOrd="1" presId="urn:microsoft.com/office/officeart/2005/8/layout/default"/>
    <dgm:cxn modelId="{02B6E05A-7A12-4BB3-AFC6-FBB39A39228D}" type="presParOf" srcId="{1F259520-1B23-46D4-BCBB-D801E659A363}" destId="{66EB54F2-D8BC-4176-8C77-7297D21EB3ED}"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D631E9-CCB8-4823-825F-F00449E91D64}"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4E728F14-F4C9-4C36-BA30-B6301A668D6C}">
      <dgm:prSet/>
      <dgm:spPr/>
      <dgm:t>
        <a:bodyPr/>
        <a:lstStyle/>
        <a:p>
          <a:r>
            <a:rPr lang="en-US" dirty="0"/>
            <a:t>z-Scores: </a:t>
          </a:r>
        </a:p>
        <a:p>
          <a:r>
            <a:rPr lang="en-US" dirty="0"/>
            <a:t>2 ≤ |z| ≤ 3  Suspect Outliers</a:t>
          </a:r>
        </a:p>
      </dgm:t>
    </dgm:pt>
    <dgm:pt modelId="{8B20C5D3-3C24-4C6D-A8EC-312EC1CFA06E}" type="parTrans" cxnId="{366BE63C-EBDC-4725-AE29-BB5922C72F28}">
      <dgm:prSet/>
      <dgm:spPr/>
      <dgm:t>
        <a:bodyPr/>
        <a:lstStyle/>
        <a:p>
          <a:endParaRPr lang="en-US"/>
        </a:p>
      </dgm:t>
    </dgm:pt>
    <dgm:pt modelId="{0F6E4C8A-8F1D-4658-9DB5-4834D6ABF394}" type="sibTrans" cxnId="{366BE63C-EBDC-4725-AE29-BB5922C72F28}">
      <dgm:prSet/>
      <dgm:spPr/>
      <dgm:t>
        <a:bodyPr/>
        <a:lstStyle/>
        <a:p>
          <a:endParaRPr lang="en-US"/>
        </a:p>
      </dgm:t>
    </dgm:pt>
    <dgm:pt modelId="{D5B3568D-9074-4CF6-A62B-648DCA44A0C4}">
      <dgm:prSet/>
      <dgm:spPr/>
      <dgm:t>
        <a:bodyPr/>
        <a:lstStyle/>
        <a:p>
          <a:r>
            <a:rPr lang="en-US" dirty="0"/>
            <a:t>z-Scores: </a:t>
          </a:r>
        </a:p>
        <a:p>
          <a:r>
            <a:rPr lang="en-US" dirty="0"/>
            <a:t>|z| &gt; 3 </a:t>
          </a:r>
          <a:r>
            <a:rPr lang="en-US" b="1" dirty="0"/>
            <a:t>Highly Suspect Outliers</a:t>
          </a:r>
          <a:endParaRPr lang="en-US" dirty="0"/>
        </a:p>
      </dgm:t>
    </dgm:pt>
    <dgm:pt modelId="{54CF8A53-E327-470B-BB0F-E73180E6F39E}" type="parTrans" cxnId="{A7998442-5FCF-43A2-BE4D-B848D8BDCEE9}">
      <dgm:prSet/>
      <dgm:spPr/>
      <dgm:t>
        <a:bodyPr/>
        <a:lstStyle/>
        <a:p>
          <a:endParaRPr lang="en-US"/>
        </a:p>
      </dgm:t>
    </dgm:pt>
    <dgm:pt modelId="{8D6E6687-05B8-4525-9B79-B50AE5E20739}" type="sibTrans" cxnId="{A7998442-5FCF-43A2-BE4D-B848D8BDCEE9}">
      <dgm:prSet/>
      <dgm:spPr/>
      <dgm:t>
        <a:bodyPr/>
        <a:lstStyle/>
        <a:p>
          <a:endParaRPr lang="en-US"/>
        </a:p>
      </dgm:t>
    </dgm:pt>
    <dgm:pt modelId="{08C253FF-9B3D-4FC0-9C7B-5F9675935A8C}" type="pres">
      <dgm:prSet presAssocID="{B8D631E9-CCB8-4823-825F-F00449E91D64}" presName="hierChild1" presStyleCnt="0">
        <dgm:presLayoutVars>
          <dgm:chPref val="1"/>
          <dgm:dir/>
          <dgm:animOne val="branch"/>
          <dgm:animLvl val="lvl"/>
          <dgm:resizeHandles/>
        </dgm:presLayoutVars>
      </dgm:prSet>
      <dgm:spPr/>
    </dgm:pt>
    <dgm:pt modelId="{794F7179-C7DD-494D-9147-B131DCF11019}" type="pres">
      <dgm:prSet presAssocID="{4E728F14-F4C9-4C36-BA30-B6301A668D6C}" presName="hierRoot1" presStyleCnt="0"/>
      <dgm:spPr/>
    </dgm:pt>
    <dgm:pt modelId="{B7CB5CA7-ECDD-42B1-BE2E-33779946F126}" type="pres">
      <dgm:prSet presAssocID="{4E728F14-F4C9-4C36-BA30-B6301A668D6C}" presName="composite" presStyleCnt="0"/>
      <dgm:spPr/>
    </dgm:pt>
    <dgm:pt modelId="{56EF8A7D-A085-4598-94D0-918B8697FEFA}" type="pres">
      <dgm:prSet presAssocID="{4E728F14-F4C9-4C36-BA30-B6301A668D6C}" presName="background" presStyleLbl="node0" presStyleIdx="0" presStyleCnt="2"/>
      <dgm:spPr/>
    </dgm:pt>
    <dgm:pt modelId="{88B82386-590B-47E9-95F7-E645893E7CEA}" type="pres">
      <dgm:prSet presAssocID="{4E728F14-F4C9-4C36-BA30-B6301A668D6C}" presName="text" presStyleLbl="fgAcc0" presStyleIdx="0" presStyleCnt="2">
        <dgm:presLayoutVars>
          <dgm:chPref val="3"/>
        </dgm:presLayoutVars>
      </dgm:prSet>
      <dgm:spPr/>
    </dgm:pt>
    <dgm:pt modelId="{EC59620C-7EF3-489F-BAB6-093AF96F397D}" type="pres">
      <dgm:prSet presAssocID="{4E728F14-F4C9-4C36-BA30-B6301A668D6C}" presName="hierChild2" presStyleCnt="0"/>
      <dgm:spPr/>
    </dgm:pt>
    <dgm:pt modelId="{EC880E2B-80E9-4D34-A25E-3C1C1195A195}" type="pres">
      <dgm:prSet presAssocID="{D5B3568D-9074-4CF6-A62B-648DCA44A0C4}" presName="hierRoot1" presStyleCnt="0"/>
      <dgm:spPr/>
    </dgm:pt>
    <dgm:pt modelId="{2587BC56-8B33-49DD-936C-7AC64DA9FFE3}" type="pres">
      <dgm:prSet presAssocID="{D5B3568D-9074-4CF6-A62B-648DCA44A0C4}" presName="composite" presStyleCnt="0"/>
      <dgm:spPr/>
    </dgm:pt>
    <dgm:pt modelId="{A81BF832-D449-4B26-B462-CDDAA3D58F93}" type="pres">
      <dgm:prSet presAssocID="{D5B3568D-9074-4CF6-A62B-648DCA44A0C4}" presName="background" presStyleLbl="node0" presStyleIdx="1" presStyleCnt="2"/>
      <dgm:spPr/>
    </dgm:pt>
    <dgm:pt modelId="{70790634-F19B-425A-8422-9F9E85870D46}" type="pres">
      <dgm:prSet presAssocID="{D5B3568D-9074-4CF6-A62B-648DCA44A0C4}" presName="text" presStyleLbl="fgAcc0" presStyleIdx="1" presStyleCnt="2">
        <dgm:presLayoutVars>
          <dgm:chPref val="3"/>
        </dgm:presLayoutVars>
      </dgm:prSet>
      <dgm:spPr/>
    </dgm:pt>
    <dgm:pt modelId="{03290F1C-5332-452B-A9D3-F83167433E10}" type="pres">
      <dgm:prSet presAssocID="{D5B3568D-9074-4CF6-A62B-648DCA44A0C4}" presName="hierChild2" presStyleCnt="0"/>
      <dgm:spPr/>
    </dgm:pt>
  </dgm:ptLst>
  <dgm:cxnLst>
    <dgm:cxn modelId="{40A7B539-0883-46CA-A581-6DD7F4C2E1F3}" type="presOf" srcId="{B8D631E9-CCB8-4823-825F-F00449E91D64}" destId="{08C253FF-9B3D-4FC0-9C7B-5F9675935A8C}" srcOrd="0" destOrd="0" presId="urn:microsoft.com/office/officeart/2005/8/layout/hierarchy1"/>
    <dgm:cxn modelId="{366BE63C-EBDC-4725-AE29-BB5922C72F28}" srcId="{B8D631E9-CCB8-4823-825F-F00449E91D64}" destId="{4E728F14-F4C9-4C36-BA30-B6301A668D6C}" srcOrd="0" destOrd="0" parTransId="{8B20C5D3-3C24-4C6D-A8EC-312EC1CFA06E}" sibTransId="{0F6E4C8A-8F1D-4658-9DB5-4834D6ABF394}"/>
    <dgm:cxn modelId="{A7998442-5FCF-43A2-BE4D-B848D8BDCEE9}" srcId="{B8D631E9-CCB8-4823-825F-F00449E91D64}" destId="{D5B3568D-9074-4CF6-A62B-648DCA44A0C4}" srcOrd="1" destOrd="0" parTransId="{54CF8A53-E327-470B-BB0F-E73180E6F39E}" sibTransId="{8D6E6687-05B8-4525-9B79-B50AE5E20739}"/>
    <dgm:cxn modelId="{45BF7AA4-0B23-4AA2-AEBC-E7BF421860CD}" type="presOf" srcId="{4E728F14-F4C9-4C36-BA30-B6301A668D6C}" destId="{88B82386-590B-47E9-95F7-E645893E7CEA}" srcOrd="0" destOrd="0" presId="urn:microsoft.com/office/officeart/2005/8/layout/hierarchy1"/>
    <dgm:cxn modelId="{16BDACBC-F4AF-4B16-973D-1457D9B2E78F}" type="presOf" srcId="{D5B3568D-9074-4CF6-A62B-648DCA44A0C4}" destId="{70790634-F19B-425A-8422-9F9E85870D46}" srcOrd="0" destOrd="0" presId="urn:microsoft.com/office/officeart/2005/8/layout/hierarchy1"/>
    <dgm:cxn modelId="{98123580-5FDD-416E-A0BD-C8E9BC8F8FA2}" type="presParOf" srcId="{08C253FF-9B3D-4FC0-9C7B-5F9675935A8C}" destId="{794F7179-C7DD-494D-9147-B131DCF11019}" srcOrd="0" destOrd="0" presId="urn:microsoft.com/office/officeart/2005/8/layout/hierarchy1"/>
    <dgm:cxn modelId="{C3562B7C-83DF-4750-8D41-3FE5D82322FE}" type="presParOf" srcId="{794F7179-C7DD-494D-9147-B131DCF11019}" destId="{B7CB5CA7-ECDD-42B1-BE2E-33779946F126}" srcOrd="0" destOrd="0" presId="urn:microsoft.com/office/officeart/2005/8/layout/hierarchy1"/>
    <dgm:cxn modelId="{7B5A4D92-9510-467C-9056-48C9A34CBB02}" type="presParOf" srcId="{B7CB5CA7-ECDD-42B1-BE2E-33779946F126}" destId="{56EF8A7D-A085-4598-94D0-918B8697FEFA}" srcOrd="0" destOrd="0" presId="urn:microsoft.com/office/officeart/2005/8/layout/hierarchy1"/>
    <dgm:cxn modelId="{7992FE63-230C-4AC3-843E-5E7B2AAA2FA4}" type="presParOf" srcId="{B7CB5CA7-ECDD-42B1-BE2E-33779946F126}" destId="{88B82386-590B-47E9-95F7-E645893E7CEA}" srcOrd="1" destOrd="0" presId="urn:microsoft.com/office/officeart/2005/8/layout/hierarchy1"/>
    <dgm:cxn modelId="{FBEC66A1-4279-437E-8F6C-5583E7494B13}" type="presParOf" srcId="{794F7179-C7DD-494D-9147-B131DCF11019}" destId="{EC59620C-7EF3-489F-BAB6-093AF96F397D}" srcOrd="1" destOrd="0" presId="urn:microsoft.com/office/officeart/2005/8/layout/hierarchy1"/>
    <dgm:cxn modelId="{2B265125-CF74-4970-846E-09B4F2F8B2EC}" type="presParOf" srcId="{08C253FF-9B3D-4FC0-9C7B-5F9675935A8C}" destId="{EC880E2B-80E9-4D34-A25E-3C1C1195A195}" srcOrd="1" destOrd="0" presId="urn:microsoft.com/office/officeart/2005/8/layout/hierarchy1"/>
    <dgm:cxn modelId="{3E4A3483-697D-4E9F-AE62-005A102C4DEE}" type="presParOf" srcId="{EC880E2B-80E9-4D34-A25E-3C1C1195A195}" destId="{2587BC56-8B33-49DD-936C-7AC64DA9FFE3}" srcOrd="0" destOrd="0" presId="urn:microsoft.com/office/officeart/2005/8/layout/hierarchy1"/>
    <dgm:cxn modelId="{FC71744F-B4E0-4CB1-9FBD-17A3871DEAFF}" type="presParOf" srcId="{2587BC56-8B33-49DD-936C-7AC64DA9FFE3}" destId="{A81BF832-D449-4B26-B462-CDDAA3D58F93}" srcOrd="0" destOrd="0" presId="urn:microsoft.com/office/officeart/2005/8/layout/hierarchy1"/>
    <dgm:cxn modelId="{86A186CC-F234-400A-9BEE-A483E4E589BD}" type="presParOf" srcId="{2587BC56-8B33-49DD-936C-7AC64DA9FFE3}" destId="{70790634-F19B-425A-8422-9F9E85870D46}" srcOrd="1" destOrd="0" presId="urn:microsoft.com/office/officeart/2005/8/layout/hierarchy1"/>
    <dgm:cxn modelId="{5ACB9C07-7EFA-4DDB-A340-3F19D75D0A11}" type="presParOf" srcId="{EC880E2B-80E9-4D34-A25E-3C1C1195A195}" destId="{03290F1C-5332-452B-A9D3-F83167433E1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EBEBE-AD9B-47CC-BF5F-7FF163836EC8}">
      <dsp:nvSpPr>
        <dsp:cNvPr id="0" name=""/>
        <dsp:cNvSpPr/>
      </dsp:nvSpPr>
      <dsp:spPr>
        <a:xfrm>
          <a:off x="0" y="495"/>
          <a:ext cx="7764463" cy="11594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B0D702-2005-43BC-8BCE-5BBC454E4235}">
      <dsp:nvSpPr>
        <dsp:cNvPr id="0" name=""/>
        <dsp:cNvSpPr/>
      </dsp:nvSpPr>
      <dsp:spPr>
        <a:xfrm>
          <a:off x="350748" y="261382"/>
          <a:ext cx="637724" cy="63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4311ED-3DCA-4F79-9365-4D73157A5469}">
      <dsp:nvSpPr>
        <dsp:cNvPr id="0" name=""/>
        <dsp:cNvSpPr/>
      </dsp:nvSpPr>
      <dsp:spPr>
        <a:xfrm>
          <a:off x="1339221" y="495"/>
          <a:ext cx="6425241"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1022350">
            <a:lnSpc>
              <a:spcPct val="90000"/>
            </a:lnSpc>
            <a:spcBef>
              <a:spcPct val="0"/>
            </a:spcBef>
            <a:spcAft>
              <a:spcPct val="35000"/>
            </a:spcAft>
            <a:buNone/>
          </a:pPr>
          <a:r>
            <a:rPr lang="en-US" sz="2300" kern="1200"/>
            <a:t>We've seen that numerical measures of central tendency and variation help describe the distribution of a quantitative data set. </a:t>
          </a:r>
        </a:p>
      </dsp:txBody>
      <dsp:txXfrm>
        <a:off x="1339221" y="495"/>
        <a:ext cx="6425241" cy="1159498"/>
      </dsp:txXfrm>
    </dsp:sp>
    <dsp:sp modelId="{B0D13A44-689F-4A74-BD77-4C675B7A6C02}">
      <dsp:nvSpPr>
        <dsp:cNvPr id="0" name=""/>
        <dsp:cNvSpPr/>
      </dsp:nvSpPr>
      <dsp:spPr>
        <a:xfrm>
          <a:off x="0" y="1449869"/>
          <a:ext cx="7764463" cy="11594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FA60E-DD73-49E6-A2DD-E30AE75A019F}">
      <dsp:nvSpPr>
        <dsp:cNvPr id="0" name=""/>
        <dsp:cNvSpPr/>
      </dsp:nvSpPr>
      <dsp:spPr>
        <a:xfrm>
          <a:off x="350748" y="1710756"/>
          <a:ext cx="637724" cy="63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A21223-F67E-46EE-B58A-369E8BA30A1A}">
      <dsp:nvSpPr>
        <dsp:cNvPr id="0" name=""/>
        <dsp:cNvSpPr/>
      </dsp:nvSpPr>
      <dsp:spPr>
        <a:xfrm>
          <a:off x="1339221" y="1449869"/>
          <a:ext cx="6425241"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1022350">
            <a:lnSpc>
              <a:spcPct val="90000"/>
            </a:lnSpc>
            <a:spcBef>
              <a:spcPct val="0"/>
            </a:spcBef>
            <a:spcAft>
              <a:spcPct val="35000"/>
            </a:spcAft>
            <a:buNone/>
          </a:pPr>
          <a:r>
            <a:rPr lang="en-US" sz="2300" kern="1200"/>
            <a:t>In addition, you may want to describe the location of an observation relative to the other values in the distribution.</a:t>
          </a:r>
        </a:p>
      </dsp:txBody>
      <dsp:txXfrm>
        <a:off x="1339221" y="1449869"/>
        <a:ext cx="6425241" cy="1159498"/>
      </dsp:txXfrm>
    </dsp:sp>
    <dsp:sp modelId="{80339F17-2F3C-4B53-B999-81CDC3FFBE94}">
      <dsp:nvSpPr>
        <dsp:cNvPr id="0" name=""/>
        <dsp:cNvSpPr/>
      </dsp:nvSpPr>
      <dsp:spPr>
        <a:xfrm>
          <a:off x="0" y="2899242"/>
          <a:ext cx="7764463" cy="11594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1053C-4694-4348-9C81-4B4E0EACB664}">
      <dsp:nvSpPr>
        <dsp:cNvPr id="0" name=""/>
        <dsp:cNvSpPr/>
      </dsp:nvSpPr>
      <dsp:spPr>
        <a:xfrm>
          <a:off x="350748" y="3160129"/>
          <a:ext cx="637724" cy="63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72CBA3-0508-4B9C-B25E-E25D679259EE}">
      <dsp:nvSpPr>
        <dsp:cNvPr id="0" name=""/>
        <dsp:cNvSpPr/>
      </dsp:nvSpPr>
      <dsp:spPr>
        <a:xfrm>
          <a:off x="1339221" y="2899242"/>
          <a:ext cx="6425241"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1022350">
            <a:lnSpc>
              <a:spcPct val="90000"/>
            </a:lnSpc>
            <a:spcBef>
              <a:spcPct val="0"/>
            </a:spcBef>
            <a:spcAft>
              <a:spcPct val="35000"/>
            </a:spcAft>
            <a:buNone/>
          </a:pPr>
          <a:r>
            <a:rPr lang="en-US" sz="2300" kern="1200"/>
            <a:t>Two measures of the relative standing of an observation are percentiles and z-scores.</a:t>
          </a:r>
        </a:p>
      </dsp:txBody>
      <dsp:txXfrm>
        <a:off x="1339221" y="2899242"/>
        <a:ext cx="6425241" cy="1159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99427-2BC2-4A47-901B-370A53F56C91}">
      <dsp:nvSpPr>
        <dsp:cNvPr id="0" name=""/>
        <dsp:cNvSpPr/>
      </dsp:nvSpPr>
      <dsp:spPr>
        <a:xfrm>
          <a:off x="0" y="1140505"/>
          <a:ext cx="2183978" cy="1386826"/>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34FE513-0801-43A4-ABE6-7FF0AC933923}">
      <dsp:nvSpPr>
        <dsp:cNvPr id="0" name=""/>
        <dsp:cNvSpPr/>
      </dsp:nvSpPr>
      <dsp:spPr>
        <a:xfrm>
          <a:off x="242664" y="1371036"/>
          <a:ext cx="2183978" cy="1386826"/>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lower quartile, QL, for a data set is the 25th percentile.</a:t>
          </a:r>
        </a:p>
      </dsp:txBody>
      <dsp:txXfrm>
        <a:off x="283283" y="1411655"/>
        <a:ext cx="2102740" cy="1305588"/>
      </dsp:txXfrm>
    </dsp:sp>
    <dsp:sp modelId="{D70B7B36-DC82-4CC6-90EF-0DD902F1C241}">
      <dsp:nvSpPr>
        <dsp:cNvPr id="0" name=""/>
        <dsp:cNvSpPr/>
      </dsp:nvSpPr>
      <dsp:spPr>
        <a:xfrm>
          <a:off x="2669306" y="1140505"/>
          <a:ext cx="2183978" cy="1386826"/>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5CF83FE-8DDF-4E38-852E-34CA0D9210DE}">
      <dsp:nvSpPr>
        <dsp:cNvPr id="0" name=""/>
        <dsp:cNvSpPr/>
      </dsp:nvSpPr>
      <dsp:spPr>
        <a:xfrm>
          <a:off x="2911971" y="1371036"/>
          <a:ext cx="2183978" cy="1386826"/>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midquartile (or median), m, for a data set is the 50th percentile.</a:t>
          </a:r>
        </a:p>
      </dsp:txBody>
      <dsp:txXfrm>
        <a:off x="2952590" y="1411655"/>
        <a:ext cx="2102740" cy="1305588"/>
      </dsp:txXfrm>
    </dsp:sp>
    <dsp:sp modelId="{C6589BA0-2C76-4B2B-9790-87FD47BDFA51}">
      <dsp:nvSpPr>
        <dsp:cNvPr id="0" name=""/>
        <dsp:cNvSpPr/>
      </dsp:nvSpPr>
      <dsp:spPr>
        <a:xfrm>
          <a:off x="5338613" y="1140505"/>
          <a:ext cx="2183978" cy="1386826"/>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8203CC6-8230-45DA-BBA0-F4DAF9EE2310}">
      <dsp:nvSpPr>
        <dsp:cNvPr id="0" name=""/>
        <dsp:cNvSpPr/>
      </dsp:nvSpPr>
      <dsp:spPr>
        <a:xfrm>
          <a:off x="5581277" y="1371036"/>
          <a:ext cx="2183978" cy="1386826"/>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upper quartile, QU, for a data set is the 75th percentile.</a:t>
          </a:r>
        </a:p>
      </dsp:txBody>
      <dsp:txXfrm>
        <a:off x="5621896" y="1411655"/>
        <a:ext cx="2102740" cy="13055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BE6C8-AF55-44F2-9FFB-621F081EAFA2}">
      <dsp:nvSpPr>
        <dsp:cNvPr id="0" name=""/>
        <dsp:cNvSpPr/>
      </dsp:nvSpPr>
      <dsp:spPr>
        <a:xfrm>
          <a:off x="0" y="495"/>
          <a:ext cx="7764463" cy="11594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90068E-576E-4ECB-89E6-C4B737F8A1AE}">
      <dsp:nvSpPr>
        <dsp:cNvPr id="0" name=""/>
        <dsp:cNvSpPr/>
      </dsp:nvSpPr>
      <dsp:spPr>
        <a:xfrm>
          <a:off x="350748" y="261382"/>
          <a:ext cx="637724" cy="63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3CF472-3421-446F-8B85-B740E2998FDE}">
      <dsp:nvSpPr>
        <dsp:cNvPr id="0" name=""/>
        <dsp:cNvSpPr/>
      </dsp:nvSpPr>
      <dsp:spPr>
        <a:xfrm>
          <a:off x="1339221" y="495"/>
          <a:ext cx="6425241"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1111250">
            <a:lnSpc>
              <a:spcPct val="90000"/>
            </a:lnSpc>
            <a:spcBef>
              <a:spcPct val="0"/>
            </a:spcBef>
            <a:spcAft>
              <a:spcPct val="35000"/>
            </a:spcAft>
            <a:buNone/>
          </a:pPr>
          <a:r>
            <a:rPr lang="en-US" sz="2500" kern="1200"/>
            <a:t>To find the pth percentile,</a:t>
          </a:r>
        </a:p>
      </dsp:txBody>
      <dsp:txXfrm>
        <a:off x="1339221" y="495"/>
        <a:ext cx="6425241" cy="1159498"/>
      </dsp:txXfrm>
    </dsp:sp>
    <dsp:sp modelId="{881567D2-7880-49B9-8905-17400C212D29}">
      <dsp:nvSpPr>
        <dsp:cNvPr id="0" name=""/>
        <dsp:cNvSpPr/>
      </dsp:nvSpPr>
      <dsp:spPr>
        <a:xfrm>
          <a:off x="0" y="1449869"/>
          <a:ext cx="7764463" cy="11594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AFD1E8-993F-40B9-BAC2-55AE73D802A5}">
      <dsp:nvSpPr>
        <dsp:cNvPr id="0" name=""/>
        <dsp:cNvSpPr/>
      </dsp:nvSpPr>
      <dsp:spPr>
        <a:xfrm>
          <a:off x="350748" y="1710756"/>
          <a:ext cx="637724" cy="63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7E5562-8361-440B-B56E-00D7B4554AF0}">
      <dsp:nvSpPr>
        <dsp:cNvPr id="0" name=""/>
        <dsp:cNvSpPr/>
      </dsp:nvSpPr>
      <dsp:spPr>
        <a:xfrm>
          <a:off x="1339221" y="1449869"/>
          <a:ext cx="6425241"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1111250">
            <a:lnSpc>
              <a:spcPct val="90000"/>
            </a:lnSpc>
            <a:spcBef>
              <a:spcPct val="0"/>
            </a:spcBef>
            <a:spcAft>
              <a:spcPct val="35000"/>
            </a:spcAft>
            <a:buNone/>
          </a:pPr>
          <a:r>
            <a:rPr lang="en-US" sz="2500" kern="1200"/>
            <a:t>calculate the quantity i = p(n + 1)/100 and round to the nearest integer. </a:t>
          </a:r>
        </a:p>
      </dsp:txBody>
      <dsp:txXfrm>
        <a:off x="1339221" y="1449869"/>
        <a:ext cx="6425241" cy="1159498"/>
      </dsp:txXfrm>
    </dsp:sp>
    <dsp:sp modelId="{0FE3D24F-8B7D-4CAC-BC22-50C659ED8B01}">
      <dsp:nvSpPr>
        <dsp:cNvPr id="0" name=""/>
        <dsp:cNvSpPr/>
      </dsp:nvSpPr>
      <dsp:spPr>
        <a:xfrm>
          <a:off x="0" y="2899242"/>
          <a:ext cx="7764463" cy="11594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ACF76-B30A-482A-A3BC-E9E07EA03589}">
      <dsp:nvSpPr>
        <dsp:cNvPr id="0" name=""/>
        <dsp:cNvSpPr/>
      </dsp:nvSpPr>
      <dsp:spPr>
        <a:xfrm>
          <a:off x="350748" y="3160129"/>
          <a:ext cx="637724" cy="63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03E3BC-0A03-4DAA-B9B2-AFE9321526D7}">
      <dsp:nvSpPr>
        <dsp:cNvPr id="0" name=""/>
        <dsp:cNvSpPr/>
      </dsp:nvSpPr>
      <dsp:spPr>
        <a:xfrm>
          <a:off x="1339221" y="2899242"/>
          <a:ext cx="6425241"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1111250">
            <a:lnSpc>
              <a:spcPct val="90000"/>
            </a:lnSpc>
            <a:spcBef>
              <a:spcPct val="0"/>
            </a:spcBef>
            <a:spcAft>
              <a:spcPct val="35000"/>
            </a:spcAft>
            <a:buNone/>
          </a:pPr>
          <a:r>
            <a:rPr lang="en-US" sz="2500" kern="1200"/>
            <a:t>The measurement with this rank, denoted y(i), is the pth percentile.</a:t>
          </a:r>
        </a:p>
      </dsp:txBody>
      <dsp:txXfrm>
        <a:off x="1339221" y="2899242"/>
        <a:ext cx="6425241" cy="11594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B54F2-D8BC-4176-8C77-7297D21EB3ED}">
      <dsp:nvSpPr>
        <dsp:cNvPr id="0" name=""/>
        <dsp:cNvSpPr/>
      </dsp:nvSpPr>
      <dsp:spPr>
        <a:xfrm>
          <a:off x="636993" y="1803"/>
          <a:ext cx="6491268" cy="3894761"/>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An observation y that is unusually large or small relative to the other values in a data set is called an outlier. Outliers typically are attributable to one of the following causes:</a:t>
          </a:r>
        </a:p>
        <a:p>
          <a:pPr marL="228600" lvl="1" indent="-228600" algn="l" defTabSz="933450">
            <a:lnSpc>
              <a:spcPct val="90000"/>
            </a:lnSpc>
            <a:spcBef>
              <a:spcPct val="0"/>
            </a:spcBef>
            <a:spcAft>
              <a:spcPct val="15000"/>
            </a:spcAft>
            <a:buChar char="•"/>
          </a:pPr>
          <a:r>
            <a:rPr lang="en-US" sz="2100" kern="1200"/>
            <a:t>1. The measurement is observed, recorded, or entered into the computer incorrectly. </a:t>
          </a:r>
        </a:p>
        <a:p>
          <a:pPr marL="228600" lvl="1" indent="-228600" algn="l" defTabSz="933450">
            <a:lnSpc>
              <a:spcPct val="90000"/>
            </a:lnSpc>
            <a:spcBef>
              <a:spcPct val="0"/>
            </a:spcBef>
            <a:spcAft>
              <a:spcPct val="15000"/>
            </a:spcAft>
            <a:buChar char="•"/>
          </a:pPr>
          <a:r>
            <a:rPr lang="en-US" sz="2100" kern="1200"/>
            <a:t>2. The measurement comes from a different population.</a:t>
          </a:r>
        </a:p>
        <a:p>
          <a:pPr marL="228600" lvl="1" indent="-228600" algn="l" defTabSz="933450">
            <a:lnSpc>
              <a:spcPct val="90000"/>
            </a:lnSpc>
            <a:spcBef>
              <a:spcPct val="0"/>
            </a:spcBef>
            <a:spcAft>
              <a:spcPct val="15000"/>
            </a:spcAft>
            <a:buChar char="•"/>
          </a:pPr>
          <a:r>
            <a:rPr lang="en-US" sz="2100" kern="1200"/>
            <a:t>3. The measurement is correct, but represents a rare (chance) event.</a:t>
          </a:r>
        </a:p>
      </dsp:txBody>
      <dsp:txXfrm>
        <a:off x="636993" y="1803"/>
        <a:ext cx="6491268" cy="38947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F8A7D-A085-4598-94D0-918B8697FEFA}">
      <dsp:nvSpPr>
        <dsp:cNvPr id="0" name=""/>
        <dsp:cNvSpPr/>
      </dsp:nvSpPr>
      <dsp:spPr>
        <a:xfrm>
          <a:off x="947" y="717213"/>
          <a:ext cx="3327154" cy="2112743"/>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8B82386-590B-47E9-95F7-E645893E7CEA}">
      <dsp:nvSpPr>
        <dsp:cNvPr id="0" name=""/>
        <dsp:cNvSpPr/>
      </dsp:nvSpPr>
      <dsp:spPr>
        <a:xfrm>
          <a:off x="370631" y="1068412"/>
          <a:ext cx="3327154" cy="211274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z-Scores: </a:t>
          </a:r>
        </a:p>
        <a:p>
          <a:pPr marL="0" lvl="0" indent="0" algn="ctr" defTabSz="1422400">
            <a:lnSpc>
              <a:spcPct val="90000"/>
            </a:lnSpc>
            <a:spcBef>
              <a:spcPct val="0"/>
            </a:spcBef>
            <a:spcAft>
              <a:spcPct val="35000"/>
            </a:spcAft>
            <a:buNone/>
          </a:pPr>
          <a:r>
            <a:rPr lang="en-US" sz="3200" kern="1200" dirty="0"/>
            <a:t>2 ≤ |z| ≤ 3  Suspect Outliers</a:t>
          </a:r>
        </a:p>
      </dsp:txBody>
      <dsp:txXfrm>
        <a:off x="432511" y="1130292"/>
        <a:ext cx="3203394" cy="1988983"/>
      </dsp:txXfrm>
    </dsp:sp>
    <dsp:sp modelId="{A81BF832-D449-4B26-B462-CDDAA3D58F93}">
      <dsp:nvSpPr>
        <dsp:cNvPr id="0" name=""/>
        <dsp:cNvSpPr/>
      </dsp:nvSpPr>
      <dsp:spPr>
        <a:xfrm>
          <a:off x="4067469" y="717213"/>
          <a:ext cx="3327154" cy="2112743"/>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0790634-F19B-425A-8422-9F9E85870D46}">
      <dsp:nvSpPr>
        <dsp:cNvPr id="0" name=""/>
        <dsp:cNvSpPr/>
      </dsp:nvSpPr>
      <dsp:spPr>
        <a:xfrm>
          <a:off x="4437153" y="1068412"/>
          <a:ext cx="3327154" cy="211274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z-Scores: </a:t>
          </a:r>
        </a:p>
        <a:p>
          <a:pPr marL="0" lvl="0" indent="0" algn="ctr" defTabSz="1422400">
            <a:lnSpc>
              <a:spcPct val="90000"/>
            </a:lnSpc>
            <a:spcBef>
              <a:spcPct val="0"/>
            </a:spcBef>
            <a:spcAft>
              <a:spcPct val="35000"/>
            </a:spcAft>
            <a:buNone/>
          </a:pPr>
          <a:r>
            <a:rPr lang="en-US" sz="3200" kern="1200" dirty="0"/>
            <a:t>|z| &gt; 3 </a:t>
          </a:r>
          <a:r>
            <a:rPr lang="en-US" sz="3200" b="1" kern="1200" dirty="0"/>
            <a:t>Highly Suspect Outliers</a:t>
          </a:r>
          <a:endParaRPr lang="en-US" sz="3200" kern="1200" dirty="0"/>
        </a:p>
      </dsp:txBody>
      <dsp:txXfrm>
        <a:off x="4499033" y="1130292"/>
        <a:ext cx="3203394" cy="19889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48EA2C-B56B-48FB-A8B5-50B712DF30AB}"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352074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48EA2C-B56B-48FB-A8B5-50B712DF30AB}"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25430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48EA2C-B56B-48FB-A8B5-50B712DF30AB}"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1137801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48EA2C-B56B-48FB-A8B5-50B712DF30AB}"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1441C-C9A8-44B2-96A7-DFB1B1219EC5}" type="slidenum">
              <a:rPr lang="en-US" smtClean="0"/>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1722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48EA2C-B56B-48FB-A8B5-50B712DF30AB}"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3628213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48EA2C-B56B-48FB-A8B5-50B712DF30AB}" type="datetimeFigureOut">
              <a:rPr lang="en-US" smtClean="0"/>
              <a:pPr/>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2742375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48EA2C-B56B-48FB-A8B5-50B712DF30AB}" type="datetimeFigureOut">
              <a:rPr lang="en-US" smtClean="0"/>
              <a:pPr/>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498217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8EA2C-B56B-48FB-A8B5-50B712DF30AB}"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3560940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8EA2C-B56B-48FB-A8B5-50B712DF30AB}"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375843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8EA2C-B56B-48FB-A8B5-50B712DF30AB}"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227551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8EA2C-B56B-48FB-A8B5-50B712DF30AB}"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50334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48EA2C-B56B-48FB-A8B5-50B712DF30AB}"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372066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48EA2C-B56B-48FB-A8B5-50B712DF30AB}" type="datetimeFigureOut">
              <a:rPr lang="en-US" smtClean="0"/>
              <a:pPr/>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173951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48EA2C-B56B-48FB-A8B5-50B712DF30AB}" type="datetimeFigureOut">
              <a:rPr lang="en-US" smtClean="0"/>
              <a:pPr/>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57337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8EA2C-B56B-48FB-A8B5-50B712DF30AB}" type="datetimeFigureOut">
              <a:rPr lang="en-US" smtClean="0"/>
              <a:pPr/>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2398051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8EA2C-B56B-48FB-A8B5-50B712DF30AB}"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127483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8EA2C-B56B-48FB-A8B5-50B712DF30AB}"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1441C-C9A8-44B2-96A7-DFB1B1219EC5}" type="slidenum">
              <a:rPr lang="en-US" smtClean="0"/>
              <a:pPr/>
              <a:t>‹#›</a:t>
            </a:fld>
            <a:endParaRPr lang="en-US"/>
          </a:p>
        </p:txBody>
      </p:sp>
    </p:spTree>
    <p:extLst>
      <p:ext uri="{BB962C8B-B14F-4D97-AF65-F5344CB8AC3E}">
        <p14:creationId xmlns:p14="http://schemas.microsoft.com/office/powerpoint/2010/main" val="87864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348EA2C-B56B-48FB-A8B5-50B712DF30AB}" type="datetimeFigureOut">
              <a:rPr lang="en-US" smtClean="0"/>
              <a:pPr/>
              <a:t>8/9/2020</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8D1441C-C9A8-44B2-96A7-DFB1B1219EC5}" type="slidenum">
              <a:rPr lang="en-US" smtClean="0"/>
              <a:pPr/>
              <a:t>‹#›</a:t>
            </a:fld>
            <a:endParaRPr lang="en-US"/>
          </a:p>
        </p:txBody>
      </p:sp>
    </p:spTree>
    <p:extLst>
      <p:ext uri="{BB962C8B-B14F-4D97-AF65-F5344CB8AC3E}">
        <p14:creationId xmlns:p14="http://schemas.microsoft.com/office/powerpoint/2010/main" val="11916638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Chapter 2 part 4</a:t>
            </a:r>
            <a:br>
              <a:rPr lang="en-US" dirty="0"/>
            </a:br>
            <a:r>
              <a:rPr lang="en-US" sz="4800" dirty="0"/>
              <a:t> </a:t>
            </a:r>
            <a:r>
              <a:rPr lang="en-US" sz="3100" dirty="0" err="1"/>
              <a:t>Shuchi</a:t>
            </a:r>
            <a:r>
              <a:rPr lang="en-US" sz="3100" dirty="0"/>
              <a:t> Jain, Virginia Commonwealth University</a:t>
            </a:r>
          </a:p>
        </p:txBody>
      </p:sp>
      <p:sp>
        <p:nvSpPr>
          <p:cNvPr id="3" name="Subtitle 2"/>
          <p:cNvSpPr>
            <a:spLocks noGrp="1"/>
          </p:cNvSpPr>
          <p:nvPr>
            <p:ph type="subTitle" idx="1"/>
          </p:nvPr>
        </p:nvSpPr>
        <p:spPr/>
        <p:txBody>
          <a:bodyPr/>
          <a:lstStyle/>
          <a:p>
            <a:r>
              <a:rPr lang="en-US" dirty="0"/>
              <a:t>STAT441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 score</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The z-score for a value y of a data set is the distance that y lies above or below the mean, measured in units of the standard deviation:</a:t>
            </a:r>
          </a:p>
        </p:txBody>
      </p:sp>
      <p:pic>
        <p:nvPicPr>
          <p:cNvPr id="3075" name="Picture 3"/>
          <p:cNvPicPr>
            <a:picLocks noChangeAspect="1" noChangeArrowheads="1"/>
          </p:cNvPicPr>
          <p:nvPr/>
        </p:nvPicPr>
        <p:blipFill>
          <a:blip r:embed="rId2" cstate="print"/>
          <a:srcRect/>
          <a:stretch>
            <a:fillRect/>
          </a:stretch>
        </p:blipFill>
        <p:spPr bwMode="auto">
          <a:xfrm>
            <a:off x="3429000" y="3733800"/>
            <a:ext cx="2057400" cy="762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1371600" y="4114800"/>
            <a:ext cx="6305550" cy="2294428"/>
          </a:xfrm>
          <a:prstGeom prst="rect">
            <a:avLst/>
          </a:prstGeom>
          <a:noFill/>
          <a:ln w="9525">
            <a:noFill/>
            <a:miter lim="800000"/>
            <a:headEnd/>
            <a:tailEnd/>
          </a:ln>
        </p:spPr>
      </p:pic>
      <p:sp>
        <p:nvSpPr>
          <p:cNvPr id="5" name="Rectangle 4"/>
          <p:cNvSpPr/>
          <p:nvPr/>
        </p:nvSpPr>
        <p:spPr>
          <a:xfrm>
            <a:off x="152400" y="1676400"/>
            <a:ext cx="8991600" cy="138499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Consider the data on percentage iron content for 390 iron-ore specimens. Find and interpret the z-score for the measurement of 66.56%.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The mean and standard deviation of the sample data  are </a:t>
                </a:r>
                <a14:m>
                  <m:oMath xmlns:m="http://schemas.openxmlformats.org/officeDocument/2006/math">
                    <m:acc>
                      <m:accPr>
                        <m:chr m:val="̅"/>
                        <m:ctrlPr>
                          <a:rPr lang="en-US" sz="2800" i="1" dirty="0" smtClean="0">
                            <a:latin typeface="Cambria Math" panose="02040503050406030204" pitchFamily="18" charset="0"/>
                          </a:rPr>
                        </m:ctrlPr>
                      </m:accPr>
                      <m:e>
                        <m:r>
                          <a:rPr lang="en-US" sz="2800" i="1" dirty="0">
                            <a:latin typeface="Cambria Math" panose="02040503050406030204" pitchFamily="18" charset="0"/>
                          </a:rPr>
                          <m:t>𝑦</m:t>
                        </m:r>
                      </m:e>
                    </m:acc>
                    <m:r>
                      <a:rPr lang="en-US" sz="2800" i="0" dirty="0">
                        <a:latin typeface="Cambria Math" panose="02040503050406030204" pitchFamily="18" charset="0"/>
                      </a:rPr>
                      <m:t>=65.74</m:t>
                    </m:r>
                  </m:oMath>
                </a14:m>
                <a:r>
                  <a:rPr lang="en-US" sz="2800" dirty="0">
                    <a:latin typeface="Times New Roman" panose="02020603050405020304" pitchFamily="18" charset="0"/>
                    <a:cs typeface="Times New Roman" panose="02020603050405020304" pitchFamily="18" charset="0"/>
                  </a:rPr>
                  <a:t>         and s = .69. </a:t>
                </a:r>
              </a:p>
              <a:p>
                <a:pPr marL="118872" indent="0">
                  <a:buNone/>
                </a:pPr>
                <a:r>
                  <a:rPr lang="en-US" sz="2800" dirty="0">
                    <a:latin typeface="Times New Roman" panose="02020603050405020304" pitchFamily="18" charset="0"/>
                    <a:cs typeface="Times New Roman" panose="02020603050405020304" pitchFamily="18" charset="0"/>
                  </a:rPr>
                  <a:t>Substituting y = 66.56 into the formula for z, we obtain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5125" name="Picture 5"/>
          <p:cNvPicPr>
            <a:picLocks noChangeAspect="1" noChangeArrowheads="1"/>
          </p:cNvPicPr>
          <p:nvPr/>
        </p:nvPicPr>
        <p:blipFill>
          <a:blip r:embed="rId3" cstate="print"/>
          <a:srcRect/>
          <a:stretch>
            <a:fillRect/>
          </a:stretch>
        </p:blipFill>
        <p:spPr bwMode="auto">
          <a:xfrm>
            <a:off x="1066800" y="4038600"/>
            <a:ext cx="6096000" cy="304800"/>
          </a:xfrm>
          <a:prstGeom prst="rect">
            <a:avLst/>
          </a:prstGeom>
          <a:noFill/>
          <a:ln w="9525">
            <a:noFill/>
            <a:miter lim="800000"/>
            <a:headEnd/>
            <a:tailEnd/>
          </a:ln>
        </p:spPr>
      </p:pic>
      <p:sp>
        <p:nvSpPr>
          <p:cNvPr id="8" name="Rectangle 7"/>
          <p:cNvSpPr/>
          <p:nvPr/>
        </p:nvSpPr>
        <p:spPr>
          <a:xfrm>
            <a:off x="228600" y="4800600"/>
            <a:ext cx="8610600" cy="1815882"/>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Since the z-score is positive, we conclude that the iron content value of 66.56% lies a distance of 1.19 standard deviations above (to the right of) the sample mean of 65.74%.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Methods for Detecting Outliers</a:t>
            </a:r>
            <a:endParaRPr lang="en-US" dirty="0"/>
          </a:p>
        </p:txBody>
      </p:sp>
      <p:graphicFrame>
        <p:nvGraphicFramePr>
          <p:cNvPr id="7" name="Content Placeholder 2">
            <a:extLst>
              <a:ext uri="{FF2B5EF4-FFF2-40B4-BE49-F238E27FC236}">
                <a16:creationId xmlns:a16="http://schemas.microsoft.com/office/drawing/2014/main" id="{9B7C3752-D84C-409E-AB22-57C8235E21A2}"/>
              </a:ext>
            </a:extLst>
          </p:cNvPr>
          <p:cNvGraphicFramePr>
            <a:graphicFrameLocks noGrp="1"/>
          </p:cNvGraphicFramePr>
          <p:nvPr>
            <p:ph idx="1"/>
            <p:extLst>
              <p:ext uri="{D42A27DB-BD31-4B8C-83A1-F6EECF244321}">
                <p14:modId xmlns:p14="http://schemas.microsoft.com/office/powerpoint/2010/main" val="3543303331"/>
              </p:ext>
            </p:extLst>
          </p:nvPr>
        </p:nvGraphicFramePr>
        <p:xfrm>
          <a:off x="685800" y="1892830"/>
          <a:ext cx="7765256" cy="38983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Z score method to detect outliers</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The most obvious method for determining whether an observation is an outlier is to calculate its z-score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Refer to the sample data on 62 energy-related accidents worldwide since 1979 that resulted in multiple fatalities. In addition to the cause of the fatal energy-related accident, the data set also contains information on the number of fatalities for each accident. The first observation in the data set is a dam failure accident that occurred in India in 1979, killing 2500 people. Is this observation an outlier?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457200" y="1981200"/>
            <a:ext cx="8229600" cy="1068892"/>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2514600" y="3810000"/>
            <a:ext cx="3162300" cy="152400"/>
          </a:xfrm>
          <a:prstGeom prst="rect">
            <a:avLst/>
          </a:prstGeom>
          <a:noFill/>
          <a:ln w="9525">
            <a:noFill/>
            <a:miter lim="800000"/>
            <a:headEnd/>
            <a:tailEnd/>
          </a:ln>
        </p:spPr>
      </p:pic>
      <p:sp>
        <p:nvSpPr>
          <p:cNvPr id="6" name="Rectangle 5"/>
          <p:cNvSpPr/>
          <p:nvPr/>
        </p:nvSpPr>
        <p:spPr>
          <a:xfrm>
            <a:off x="228600" y="4267200"/>
            <a:ext cx="8534400"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Empirical Rule states that almost all the observations in a data set will have z-scores less than 3 in absolute value, while </a:t>
            </a:r>
            <a:r>
              <a:rPr lang="en-US" sz="2000" dirty="0" err="1">
                <a:latin typeface="Times New Roman" panose="02020603050405020304" pitchFamily="18" charset="0"/>
                <a:cs typeface="Times New Roman" panose="02020603050405020304" pitchFamily="18" charset="0"/>
              </a:rPr>
              <a:t>Chebyshev's</a:t>
            </a:r>
            <a:r>
              <a:rPr lang="en-US" sz="2000" dirty="0">
                <a:latin typeface="Times New Roman" panose="02020603050405020304" pitchFamily="18" charset="0"/>
                <a:cs typeface="Times New Roman" panose="02020603050405020304" pitchFamily="18" charset="0"/>
              </a:rPr>
              <a:t> Rule guarantees that at most (or, 11%) will have z-scores greater than 3 in absolute value. Since a z-score as large as 6.65 is rare, the measurement y = 2500 is called an outlier.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Z- score rules</a:t>
            </a:r>
          </a:p>
        </p:txBody>
      </p:sp>
      <p:graphicFrame>
        <p:nvGraphicFramePr>
          <p:cNvPr id="5" name="Content Placeholder 2">
            <a:extLst>
              <a:ext uri="{FF2B5EF4-FFF2-40B4-BE49-F238E27FC236}">
                <a16:creationId xmlns:a16="http://schemas.microsoft.com/office/drawing/2014/main" id="{EFDCDB50-A5DF-4E64-8E4F-5F6A50C30FD9}"/>
              </a:ext>
            </a:extLst>
          </p:cNvPr>
          <p:cNvGraphicFramePr>
            <a:graphicFrameLocks noGrp="1"/>
          </p:cNvGraphicFramePr>
          <p:nvPr>
            <p:ph idx="1"/>
            <p:extLst>
              <p:ext uri="{D42A27DB-BD31-4B8C-83A1-F6EECF244321}">
                <p14:modId xmlns:p14="http://schemas.microsoft.com/office/powerpoint/2010/main" val="3548321896"/>
              </p:ext>
            </p:extLst>
          </p:nvPr>
        </p:nvGraphicFramePr>
        <p:xfrm>
          <a:off x="685800" y="1892830"/>
          <a:ext cx="7765256" cy="38983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Boxplot</a:t>
            </a:r>
            <a:r>
              <a:rPr lang="en-US" dirty="0"/>
              <a:t> to detect Outliers</a:t>
            </a: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Another procedure for detecting outliers is to construct a box plot of the sample data.</a:t>
            </a:r>
          </a:p>
          <a:p>
            <a:r>
              <a:rPr lang="en-US" sz="2800" dirty="0">
                <a:latin typeface="Times New Roman" panose="02020603050405020304" pitchFamily="18" charset="0"/>
                <a:cs typeface="Times New Roman" panose="02020603050405020304" pitchFamily="18" charset="0"/>
              </a:rPr>
              <a:t>The intervals are based on a quantity called the </a:t>
            </a:r>
            <a:r>
              <a:rPr lang="en-US" sz="2800" dirty="0" err="1">
                <a:latin typeface="Times New Roman" panose="02020603050405020304" pitchFamily="18" charset="0"/>
                <a:cs typeface="Times New Roman" panose="02020603050405020304" pitchFamily="18" charset="0"/>
              </a:rPr>
              <a:t>interquartile</a:t>
            </a:r>
            <a:r>
              <a:rPr lang="en-US" sz="2800" dirty="0">
                <a:latin typeface="Times New Roman" panose="02020603050405020304" pitchFamily="18" charset="0"/>
                <a:cs typeface="Times New Roman" panose="02020603050405020304" pitchFamily="18" charset="0"/>
              </a:rPr>
              <a:t> range instead of the standard deviation s. </a:t>
            </a:r>
          </a:p>
          <a:p>
            <a:r>
              <a:rPr lang="en-US" sz="2800" dirty="0">
                <a:latin typeface="Times New Roman" panose="02020603050405020304" pitchFamily="18" charset="0"/>
                <a:cs typeface="Times New Roman" panose="02020603050405020304" pitchFamily="18" charset="0"/>
              </a:rPr>
              <a:t>The </a:t>
            </a:r>
            <a:r>
              <a:rPr lang="en-US" sz="2800" dirty="0" err="1">
                <a:latin typeface="Times New Roman" panose="02020603050405020304" pitchFamily="18" charset="0"/>
                <a:cs typeface="Times New Roman" panose="02020603050405020304" pitchFamily="18" charset="0"/>
              </a:rPr>
              <a:t>interquartile</a:t>
            </a:r>
            <a:r>
              <a:rPr lang="en-US" sz="2800" dirty="0">
                <a:latin typeface="Times New Roman" panose="02020603050405020304" pitchFamily="18" charset="0"/>
                <a:cs typeface="Times New Roman" panose="02020603050405020304" pitchFamily="18" charset="0"/>
              </a:rPr>
              <a:t> range, IQR, is the distance between the upper and lower quartiles:</a:t>
            </a:r>
          </a:p>
        </p:txBody>
      </p:sp>
      <p:pic>
        <p:nvPicPr>
          <p:cNvPr id="7171" name="Picture 3"/>
          <p:cNvPicPr>
            <a:picLocks noChangeAspect="1" noChangeArrowheads="1"/>
          </p:cNvPicPr>
          <p:nvPr/>
        </p:nvPicPr>
        <p:blipFill>
          <a:blip r:embed="rId2" cstate="print"/>
          <a:srcRect/>
          <a:stretch>
            <a:fillRect/>
          </a:stretch>
        </p:blipFill>
        <p:spPr bwMode="auto">
          <a:xfrm>
            <a:off x="3352799" y="5486400"/>
            <a:ext cx="1784843" cy="20002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Elements of a Box Plot</a:t>
            </a:r>
            <a:endParaRPr lang="en-US" dirty="0"/>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1. A rectangle (the box) is drawn with the ends (the hinges) drawn at the lower and upper quartiles (QL and QU). The median of the data is shown in the box, usually by a line.</a:t>
            </a:r>
          </a:p>
        </p:txBody>
      </p:sp>
      <p:pic>
        <p:nvPicPr>
          <p:cNvPr id="4" name="Picture 2"/>
          <p:cNvPicPr>
            <a:picLocks noChangeAspect="1" noChangeArrowheads="1"/>
          </p:cNvPicPr>
          <p:nvPr/>
        </p:nvPicPr>
        <p:blipFill>
          <a:blip r:embed="rId2" cstate="print"/>
          <a:srcRect/>
          <a:stretch>
            <a:fillRect/>
          </a:stretch>
        </p:blipFill>
        <p:spPr bwMode="auto">
          <a:xfrm>
            <a:off x="2971800" y="4343400"/>
            <a:ext cx="1784684" cy="1752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Measures of Relative Standing</a:t>
            </a:r>
            <a:endParaRPr lang="en-US" dirty="0"/>
          </a:p>
        </p:txBody>
      </p:sp>
      <p:graphicFrame>
        <p:nvGraphicFramePr>
          <p:cNvPr id="5" name="Content Placeholder 2">
            <a:extLst>
              <a:ext uri="{FF2B5EF4-FFF2-40B4-BE49-F238E27FC236}">
                <a16:creationId xmlns:a16="http://schemas.microsoft.com/office/drawing/2014/main" id="{D86BDEBD-3B62-4F1A-B6FA-4C0D3D77DE7B}"/>
              </a:ext>
            </a:extLst>
          </p:cNvPr>
          <p:cNvGraphicFramePr>
            <a:graphicFrameLocks noGrp="1"/>
          </p:cNvGraphicFramePr>
          <p:nvPr>
            <p:ph idx="1"/>
            <p:extLst>
              <p:ext uri="{D42A27DB-BD31-4B8C-83A1-F6EECF244321}">
                <p14:modId xmlns:p14="http://schemas.microsoft.com/office/powerpoint/2010/main" val="2240815973"/>
              </p:ext>
            </p:extLst>
          </p:nvPr>
        </p:nvGraphicFramePr>
        <p:xfrm>
          <a:off x="685800" y="1731963"/>
          <a:ext cx="7764463"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2. The points at distances 1.5(IQR) from each hinge mark the inner fences of the data set. Lines (the whiskers) are drawn from each hinge to the most extreme measurement inside the inner fence.</a:t>
            </a:r>
          </a:p>
        </p:txBody>
      </p:sp>
      <p:pic>
        <p:nvPicPr>
          <p:cNvPr id="8195" name="Picture 3"/>
          <p:cNvPicPr>
            <a:picLocks noChangeAspect="1" noChangeArrowheads="1"/>
          </p:cNvPicPr>
          <p:nvPr/>
        </p:nvPicPr>
        <p:blipFill>
          <a:blip r:embed="rId2" cstate="print"/>
          <a:srcRect/>
          <a:stretch>
            <a:fillRect/>
          </a:stretch>
        </p:blipFill>
        <p:spPr bwMode="auto">
          <a:xfrm>
            <a:off x="2971800" y="4572000"/>
            <a:ext cx="2409825" cy="43815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6705600" y="4648200"/>
            <a:ext cx="1784684" cy="1752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 A second pair of fences, the outer fences, appear at a distance of 3 </a:t>
            </a:r>
            <a:r>
              <a:rPr lang="en-US" dirty="0" err="1"/>
              <a:t>interquartile</a:t>
            </a:r>
            <a:r>
              <a:rPr lang="en-US" dirty="0"/>
              <a:t> ranges, 3(IQR), from the hinges. </a:t>
            </a:r>
          </a:p>
        </p:txBody>
      </p:sp>
      <p:pic>
        <p:nvPicPr>
          <p:cNvPr id="9219" name="Picture 3"/>
          <p:cNvPicPr>
            <a:picLocks noChangeAspect="1" noChangeArrowheads="1"/>
          </p:cNvPicPr>
          <p:nvPr/>
        </p:nvPicPr>
        <p:blipFill>
          <a:blip r:embed="rId2" cstate="print"/>
          <a:srcRect/>
          <a:stretch>
            <a:fillRect/>
          </a:stretch>
        </p:blipFill>
        <p:spPr bwMode="auto">
          <a:xfrm>
            <a:off x="2743200" y="2895600"/>
            <a:ext cx="3572496" cy="676275"/>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6553200" y="4495800"/>
            <a:ext cx="1784684" cy="17526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cstate="print"/>
          <a:stretch>
            <a:fillRect/>
          </a:stretch>
        </p:blipFill>
        <p:spPr bwMode="auto">
          <a:xfrm>
            <a:off x="2501258" y="1731963"/>
            <a:ext cx="4133547" cy="40592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Suspect Outliers : Data points between inner and outer fences </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Highly Suspect Outliers : Data points beyond outer fences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sp>
        <p:nvSpPr>
          <p:cNvPr id="3" name="Content Placeholder 2"/>
          <p:cNvSpPr>
            <a:spLocks noGrp="1"/>
          </p:cNvSpPr>
          <p:nvPr>
            <p:ph idx="1"/>
          </p:nvPr>
        </p:nvSpPr>
        <p:spPr/>
        <p:txBody>
          <a:bodyPr>
            <a:normAutofit fontScale="92500"/>
          </a:bodyPr>
          <a:lstStyle/>
          <a:p>
            <a:pPr marL="118872" indent="0">
              <a:buNone/>
            </a:pPr>
            <a:r>
              <a:rPr lang="en-US" sz="2800" dirty="0">
                <a:latin typeface="Times New Roman" panose="02020603050405020304" pitchFamily="18" charset="0"/>
                <a:cs typeface="Times New Roman" panose="02020603050405020304" pitchFamily="18" charset="0"/>
              </a:rPr>
              <a:t>The z-score and box plot methods both establish rule-of-thumb limits outside of which a y value is deemed to be an outlier. Usually, the two methods produce similar results. However, the presence of one or more outliers in a data set can inflate the value of s used to calculate the z-score. Consequently, it will be less likely that an errant observation would have a z-score larger than 3 in absolute value. In contrast, the values of the quartiles used to calculate the fences for a box plot are not affected by the presence of outliers.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Distorting the Truth with Descriptive Statistics</a:t>
            </a:r>
            <a:endParaRPr lang="en-US" dirty="0"/>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A picture may be “worth a thousand words,” but pictures can also color messages or distort them. In fact, the pictures in statistics—histograms, bar charts, and other graphical descriptions—are susceptible to distortion, so we have to examine each of them with care.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Changes in the axes</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One common way to change the impression conveyed by a graph is to change the scale on the vertical axis, the horizontal axis, or both.</a:t>
            </a:r>
          </a:p>
        </p:txBody>
      </p:sp>
      <p:pic>
        <p:nvPicPr>
          <p:cNvPr id="1027" name="Picture 3"/>
          <p:cNvPicPr>
            <a:picLocks noChangeAspect="1" noChangeArrowheads="1"/>
          </p:cNvPicPr>
          <p:nvPr/>
        </p:nvPicPr>
        <p:blipFill>
          <a:blip r:embed="rId2" cstate="print"/>
          <a:srcRect/>
          <a:stretch>
            <a:fillRect/>
          </a:stretch>
        </p:blipFill>
        <p:spPr bwMode="auto">
          <a:xfrm>
            <a:off x="533400" y="3581400"/>
            <a:ext cx="3686175" cy="239639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953000" y="3276600"/>
            <a:ext cx="2542836" cy="2895600"/>
          </a:xfrm>
          <a:prstGeom prst="rect">
            <a:avLst/>
          </a:prstGeom>
          <a:noFill/>
          <a:ln w="9525">
            <a:noFill/>
            <a:miter lim="800000"/>
            <a:headEnd/>
            <a:tailEnd/>
          </a:ln>
        </p:spPr>
      </p:pic>
      <p:sp>
        <p:nvSpPr>
          <p:cNvPr id="7" name="Rectangle 6"/>
          <p:cNvSpPr/>
          <p:nvPr/>
        </p:nvSpPr>
        <p:spPr>
          <a:xfrm>
            <a:off x="2286000" y="6248400"/>
            <a:ext cx="3934923" cy="369332"/>
          </a:xfrm>
          <a:prstGeom prst="rect">
            <a:avLst/>
          </a:prstGeom>
        </p:spPr>
        <p:txBody>
          <a:bodyPr wrap="none">
            <a:spAutoFit/>
          </a:bodyPr>
          <a:lstStyle/>
          <a:p>
            <a:r>
              <a:rPr lang="en-US" dirty="0"/>
              <a:t>Collisions of Marine Vessels by Location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changes</a:t>
            </a:r>
          </a:p>
        </p:txBody>
      </p:sp>
      <p:pic>
        <p:nvPicPr>
          <p:cNvPr id="2050" name="Picture 2"/>
          <p:cNvPicPr>
            <a:picLocks noGrp="1" noChangeAspect="1" noChangeArrowheads="1"/>
          </p:cNvPicPr>
          <p:nvPr>
            <p:ph idx="1"/>
          </p:nvPr>
        </p:nvPicPr>
        <p:blipFill>
          <a:blip r:embed="rId2" cstate="print"/>
          <a:stretch>
            <a:fillRect/>
          </a:stretch>
        </p:blipFill>
        <p:spPr bwMode="auto">
          <a:xfrm>
            <a:off x="685800" y="2053020"/>
            <a:ext cx="7764463" cy="3417123"/>
          </a:xfrm>
          <a:prstGeom prst="rect">
            <a:avLst/>
          </a:prstGeom>
          <a:noFill/>
          <a:ln w="9525">
            <a:noFill/>
            <a:miter lim="800000"/>
            <a:headEnd/>
            <a:tailEnd/>
          </a:ln>
        </p:spPr>
      </p:pic>
      <p:sp>
        <p:nvSpPr>
          <p:cNvPr id="5" name="Rectangle 4"/>
          <p:cNvSpPr/>
          <p:nvPr/>
        </p:nvSpPr>
        <p:spPr>
          <a:xfrm>
            <a:off x="762000" y="1600200"/>
            <a:ext cx="7772400" cy="138499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Ignore the visual changes and concentrate on the actual numerical changes indicated by the graph or chart.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outliers</a:t>
            </a:r>
          </a:p>
        </p:txBody>
      </p:sp>
      <p:pic>
        <p:nvPicPr>
          <p:cNvPr id="3074" name="Picture 2"/>
          <p:cNvPicPr>
            <a:picLocks noGrp="1" noChangeAspect="1" noChangeArrowheads="1"/>
          </p:cNvPicPr>
          <p:nvPr>
            <p:ph idx="1"/>
          </p:nvPr>
        </p:nvPicPr>
        <p:blipFill>
          <a:blip r:embed="rId2" cstate="print"/>
          <a:stretch>
            <a:fillRect/>
          </a:stretch>
        </p:blipFill>
        <p:spPr bwMode="auto">
          <a:xfrm>
            <a:off x="1293673" y="1731963"/>
            <a:ext cx="6548717" cy="405923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Another distortion of information in a sample occurs when only a measure of central tendency is reported. Both a measure of central tendency and a measure of variability are needed to obtain an accurate mental image of a data 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Percentiles</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100</a:t>
            </a:r>
            <a:r>
              <a:rPr lang="en-US" sz="2800" b="1" i="1" dirty="0">
                <a:latin typeface="Times New Roman" panose="02020603050405020304" pitchFamily="18" charset="0"/>
                <a:cs typeface="Times New Roman" panose="02020603050405020304" pitchFamily="18" charset="0"/>
              </a:rPr>
              <a:t>p</a:t>
            </a:r>
            <a:r>
              <a:rPr lang="en-US" sz="2800" b="1" dirty="0">
                <a:latin typeface="Times New Roman" panose="02020603050405020304" pitchFamily="18" charset="0"/>
                <a:cs typeface="Times New Roman" panose="02020603050405020304" pitchFamily="18" charset="0"/>
              </a:rPr>
              <a:t>th percentile</a:t>
            </a:r>
            <a:r>
              <a:rPr lang="en-US" sz="2800" dirty="0">
                <a:latin typeface="Times New Roman" panose="02020603050405020304" pitchFamily="18" charset="0"/>
                <a:cs typeface="Times New Roman" panose="02020603050405020304" pitchFamily="18" charset="0"/>
              </a:rPr>
              <a:t> of a data set is a value of </a:t>
            </a:r>
            <a:r>
              <a:rPr lang="en-US" sz="2800" i="1" dirty="0">
                <a:latin typeface="Times New Roman" panose="02020603050405020304" pitchFamily="18" charset="0"/>
                <a:cs typeface="Times New Roman" panose="02020603050405020304" pitchFamily="18" charset="0"/>
              </a:rPr>
              <a:t>y</a:t>
            </a:r>
            <a:r>
              <a:rPr lang="en-US" sz="2800" dirty="0">
                <a:latin typeface="Times New Roman" panose="02020603050405020304" pitchFamily="18" charset="0"/>
                <a:cs typeface="Times New Roman" panose="02020603050405020304" pitchFamily="18" charset="0"/>
              </a:rPr>
              <a:t> located so that 100</a:t>
            </a:r>
            <a:r>
              <a:rPr lang="en-US" sz="2800" i="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 of the area under the relative frequency distribution for the data lies to the left of the 100</a:t>
            </a:r>
            <a:r>
              <a:rPr lang="en-US" sz="2800" i="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th percentile and 100(1 – </a:t>
            </a:r>
            <a:r>
              <a:rPr lang="en-US" sz="2800" i="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 of the area lies to its right. (</a:t>
            </a:r>
            <a:r>
              <a:rPr lang="en-US" sz="2800" i="1" dirty="0">
                <a:latin typeface="Times New Roman" panose="02020603050405020304" pitchFamily="18" charset="0"/>
                <a:cs typeface="Times New Roman" panose="02020603050405020304" pitchFamily="18" charset="0"/>
              </a:rPr>
              <a:t>Note:</a:t>
            </a:r>
            <a:r>
              <a:rPr lang="en-US" sz="2800" dirty="0">
                <a:latin typeface="Times New Roman" panose="02020603050405020304" pitchFamily="18" charset="0"/>
                <a:cs typeface="Times New Roman" panose="02020603050405020304" pitchFamily="18" charset="0"/>
              </a:rPr>
              <a:t> 0 ≤ </a:t>
            </a:r>
            <a:r>
              <a:rPr lang="en-US" sz="2800" i="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 ≤ 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For example, suppose the Environmental Protection Agency (EPA) wants to rank two car models based on their estimated (mean) EPA city mileage ratings. </a:t>
            </a:r>
          </a:p>
          <a:p>
            <a:r>
              <a:rPr lang="en-US" sz="2800" dirty="0">
                <a:latin typeface="Times New Roman" panose="02020603050405020304" pitchFamily="18" charset="0"/>
                <a:cs typeface="Times New Roman" panose="02020603050405020304" pitchFamily="18" charset="0"/>
              </a:rPr>
              <a:t>model A has a mean EPA mileage rating of 32 miles per gallon </a:t>
            </a:r>
          </a:p>
          <a:p>
            <a:r>
              <a:rPr lang="en-US" sz="2800" dirty="0">
                <a:latin typeface="Times New Roman" panose="02020603050405020304" pitchFamily="18" charset="0"/>
                <a:cs typeface="Times New Roman" panose="02020603050405020304" pitchFamily="18" charset="0"/>
              </a:rPr>
              <a:t>model B has a mean EPA mileage rating of 30 miles per gallon.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tretch>
            <a:fillRect/>
          </a:stretch>
        </p:blipFill>
        <p:spPr bwMode="auto">
          <a:xfrm>
            <a:off x="1439069" y="1970881"/>
            <a:ext cx="6257925" cy="35814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Note that the larger amount of variability associated with model A implies that a model A car is more likely to have a low mileage rating than a model B car. If the ranking is based on selecting the model with the lowest chance of a low mileage rating, model B will be ranked ahead of model 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Percentiles</a:t>
            </a: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For example, if your grade in an industrial engineering class was located at the 84th percentile, then 84% of the grades were lower than your grade and 16% were higher</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Quartiles</a:t>
            </a:r>
          </a:p>
        </p:txBody>
      </p:sp>
      <p:graphicFrame>
        <p:nvGraphicFramePr>
          <p:cNvPr id="5" name="Content Placeholder 2">
            <a:extLst>
              <a:ext uri="{FF2B5EF4-FFF2-40B4-BE49-F238E27FC236}">
                <a16:creationId xmlns:a16="http://schemas.microsoft.com/office/drawing/2014/main" id="{1EFD4F6A-ADD5-47CF-AD81-E7FA1343AAF0}"/>
              </a:ext>
            </a:extLst>
          </p:cNvPr>
          <p:cNvGraphicFramePr>
            <a:graphicFrameLocks noGrp="1"/>
          </p:cNvGraphicFramePr>
          <p:nvPr>
            <p:ph idx="1"/>
            <p:extLst>
              <p:ext uri="{D42A27DB-BD31-4B8C-83A1-F6EECF244321}">
                <p14:modId xmlns:p14="http://schemas.microsoft.com/office/powerpoint/2010/main" val="823221735"/>
              </p:ext>
            </p:extLst>
          </p:nvPr>
        </p:nvGraphicFramePr>
        <p:xfrm>
          <a:off x="685800" y="1892830"/>
          <a:ext cx="7765256" cy="38983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Percentile</a:t>
            </a:r>
          </a:p>
        </p:txBody>
      </p:sp>
      <p:graphicFrame>
        <p:nvGraphicFramePr>
          <p:cNvPr id="5" name="Content Placeholder 2">
            <a:extLst>
              <a:ext uri="{FF2B5EF4-FFF2-40B4-BE49-F238E27FC236}">
                <a16:creationId xmlns:a16="http://schemas.microsoft.com/office/drawing/2014/main" id="{2AB7D52F-4CDA-4F21-B76A-58B624116B98}"/>
              </a:ext>
            </a:extLst>
          </p:cNvPr>
          <p:cNvGraphicFramePr>
            <a:graphicFrameLocks noGrp="1"/>
          </p:cNvGraphicFramePr>
          <p:nvPr>
            <p:ph idx="1"/>
            <p:extLst>
              <p:ext uri="{D42A27DB-BD31-4B8C-83A1-F6EECF244321}">
                <p14:modId xmlns:p14="http://schemas.microsoft.com/office/powerpoint/2010/main" val="1367391"/>
              </p:ext>
            </p:extLst>
          </p:nvPr>
        </p:nvGraphicFramePr>
        <p:xfrm>
          <a:off x="685800" y="1731963"/>
          <a:ext cx="7764463"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A team of engineers conducted several experiments to measure the freckle index of a certain type of </a:t>
            </a:r>
            <a:r>
              <a:rPr lang="en-US" sz="2800" dirty="0" err="1">
                <a:latin typeface="Times New Roman" panose="02020603050405020304" pitchFamily="18" charset="0"/>
                <a:cs typeface="Times New Roman" panose="02020603050405020304" pitchFamily="18" charset="0"/>
              </a:rPr>
              <a:t>superalloy</a:t>
            </a:r>
            <a:r>
              <a:rPr lang="en-US" sz="2800" dirty="0">
                <a:latin typeface="Times New Roman" panose="02020603050405020304" pitchFamily="18" charset="0"/>
                <a:cs typeface="Times New Roman" panose="02020603050405020304" pitchFamily="18" charset="0"/>
              </a:rPr>
              <a:t> (Journal of Metallurgy, Sept. 2004). The data for n = 18 alloy tests is shown in Table. Create a stem-and-leaf display for the data and use it to find the lower quartile for the 18 freckle indexes.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Stem and Leaf plot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304800" y="1905000"/>
            <a:ext cx="8229600" cy="74499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133600" y="3352800"/>
            <a:ext cx="4705350" cy="30194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 Quartile</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3276600" y="2286000"/>
            <a:ext cx="933450" cy="1905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048000" y="3124200"/>
            <a:ext cx="1771650" cy="190500"/>
          </a:xfrm>
          <a:prstGeom prst="rect">
            <a:avLst/>
          </a:prstGeom>
          <a:noFill/>
          <a:ln w="9525">
            <a:noFill/>
            <a:miter lim="800000"/>
            <a:headEnd/>
            <a:tailEnd/>
          </a:ln>
        </p:spPr>
      </p:pic>
      <p:sp>
        <p:nvSpPr>
          <p:cNvPr id="6" name="Rectangle 5"/>
          <p:cNvSpPr/>
          <p:nvPr/>
        </p:nvSpPr>
        <p:spPr>
          <a:xfrm>
            <a:off x="190500" y="3443805"/>
            <a:ext cx="8610600"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Rounding up, we obtain ℓ = 5. Thus, the lower quartile, QL, will be the fifth observation when the data are arranged in order from smallest to largest.</a:t>
            </a:r>
          </a:p>
        </p:txBody>
      </p:sp>
      <p:sp>
        <p:nvSpPr>
          <p:cNvPr id="7" name="Rectangle 6"/>
          <p:cNvSpPr/>
          <p:nvPr/>
        </p:nvSpPr>
        <p:spPr>
          <a:xfrm>
            <a:off x="533400" y="4964668"/>
            <a:ext cx="739140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This value corresponds to a freckle index of 4.1. Thus, for this small data set, QL = 4.1.</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Slate</Template>
  <TotalTime>7011</TotalTime>
  <Words>1352</Words>
  <Application>Microsoft Office PowerPoint</Application>
  <PresentationFormat>On-screen Show (4:3)</PresentationFormat>
  <Paragraphs>75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Calisto MT</vt:lpstr>
      <vt:lpstr>Cambria Math</vt:lpstr>
      <vt:lpstr>Times New Roman</vt:lpstr>
      <vt:lpstr>Wingdings 2</vt:lpstr>
      <vt:lpstr>Slate</vt:lpstr>
      <vt:lpstr>Chapter 2 part 4  Shuchi Jain, Virginia Commonwealth University</vt:lpstr>
      <vt:lpstr>Measures of Relative Standing</vt:lpstr>
      <vt:lpstr>Percentiles</vt:lpstr>
      <vt:lpstr>Percentiles</vt:lpstr>
      <vt:lpstr>Quartiles</vt:lpstr>
      <vt:lpstr>Percentile</vt:lpstr>
      <vt:lpstr>Example</vt:lpstr>
      <vt:lpstr>Stem and Leaf plot</vt:lpstr>
      <vt:lpstr>Lower Quartile</vt:lpstr>
      <vt:lpstr>Z- score</vt:lpstr>
      <vt:lpstr>Example</vt:lpstr>
      <vt:lpstr>PowerPoint Presentation</vt:lpstr>
      <vt:lpstr>Methods for Detecting Outliers</vt:lpstr>
      <vt:lpstr>Z score method to detect outliers</vt:lpstr>
      <vt:lpstr>Example</vt:lpstr>
      <vt:lpstr>PowerPoint Presentation</vt:lpstr>
      <vt:lpstr>Z- score rules</vt:lpstr>
      <vt:lpstr>Boxplot to detect Outliers</vt:lpstr>
      <vt:lpstr>Elements of a Box Plot</vt:lpstr>
      <vt:lpstr>PowerPoint Presentation</vt:lpstr>
      <vt:lpstr>PowerPoint Presentation</vt:lpstr>
      <vt:lpstr>PowerPoint Presentation</vt:lpstr>
      <vt:lpstr>Outliers</vt:lpstr>
      <vt:lpstr>Outliers</vt:lpstr>
      <vt:lpstr>Distorting the Truth with Descriptive Statistics</vt:lpstr>
      <vt:lpstr>Changes in the axes</vt:lpstr>
      <vt:lpstr>Visual changes</vt:lpstr>
      <vt:lpstr>Impact of outliers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part 4  Shuchi Jain, Virginia Commonwealth University</dc:title>
  <dc:creator>Shuchi Jain</dc:creator>
  <cp:lastModifiedBy>Shuchi Jain</cp:lastModifiedBy>
  <cp:revision>8</cp:revision>
  <dcterms:created xsi:type="dcterms:W3CDTF">2020-08-05T16:41:25Z</dcterms:created>
  <dcterms:modified xsi:type="dcterms:W3CDTF">2020-08-12T04:13:56Z</dcterms:modified>
</cp:coreProperties>
</file>