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59" r:id="rId5"/>
    <p:sldId id="260" r:id="rId6"/>
    <p:sldId id="278" r:id="rId7"/>
    <p:sldId id="262" r:id="rId8"/>
    <p:sldId id="275" r:id="rId9"/>
    <p:sldId id="273" r:id="rId10"/>
    <p:sldId id="277" r:id="rId11"/>
    <p:sldId id="263" r:id="rId12"/>
    <p:sldId id="279" r:id="rId13"/>
    <p:sldId id="280" r:id="rId14"/>
    <p:sldId id="282" r:id="rId15"/>
    <p:sldId id="264" r:id="rId16"/>
    <p:sldId id="269" r:id="rId17"/>
    <p:sldId id="267" r:id="rId18"/>
    <p:sldId id="271" r:id="rId19"/>
    <p:sldId id="27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VWO6vd2PZIj5jsWwETJTC1C0IT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Hiles" initials="JH" lastIdx="1" clrIdx="0">
    <p:extLst>
      <p:ext uri="{19B8F6BF-5375-455C-9EA6-DF929625EA0E}">
        <p15:presenceInfo xmlns:p15="http://schemas.microsoft.com/office/powerpoint/2012/main" userId="b5cdb26a9c8e77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99" d="100"/>
          <a:sy n="99" d="100"/>
        </p:scale>
        <p:origin x="35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141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0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30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144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61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60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1016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32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010194" y="2189929"/>
            <a:ext cx="1018032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6000"/>
              <a:buFont typeface="Arial"/>
              <a:buNone/>
              <a:defRPr sz="6000">
                <a:solidFill>
                  <a:srgbClr val="004B8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933451" y="4738779"/>
            <a:ext cx="1042034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rgbClr val="004B8D"/>
              </a:buClr>
              <a:buSzPts val="1000"/>
              <a:buNone/>
              <a:defRPr sz="1000" b="1">
                <a:solidFill>
                  <a:srgbClr val="004B8D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2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B8D"/>
              </a:buClr>
              <a:buSzPts val="600"/>
              <a:buNone/>
              <a:defRPr sz="600">
                <a:solidFill>
                  <a:srgbClr val="004B8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9" name="Google Shape;19;p20"/>
          <p:cNvCxnSpPr/>
          <p:nvPr userDrawn="1"/>
        </p:nvCxnSpPr>
        <p:spPr>
          <a:xfrm>
            <a:off x="914400" y="6297039"/>
            <a:ext cx="10363200" cy="0"/>
          </a:xfrm>
          <a:prstGeom prst="straightConnector1">
            <a:avLst/>
          </a:prstGeom>
          <a:noFill/>
          <a:ln w="9525" cap="flat" cmpd="sng">
            <a:solidFill>
              <a:srgbClr val="595A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076" y="376747"/>
            <a:ext cx="2801200" cy="902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839789" y="1289302"/>
            <a:ext cx="5157787" cy="24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CE4"/>
              </a:buClr>
              <a:buSzPts val="1200"/>
              <a:buNone/>
              <a:defRPr sz="1200" b="1">
                <a:solidFill>
                  <a:srgbClr val="00BCE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2"/>
          </p:nvPr>
        </p:nvSpPr>
        <p:spPr>
          <a:xfrm>
            <a:off x="839789" y="1645105"/>
            <a:ext cx="5157787" cy="467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3"/>
          </p:nvPr>
        </p:nvSpPr>
        <p:spPr>
          <a:xfrm>
            <a:off x="6172201" y="1289301"/>
            <a:ext cx="5183188" cy="24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CE4"/>
              </a:buClr>
              <a:buSzPts val="1200"/>
              <a:buNone/>
              <a:defRPr sz="1200" b="1">
                <a:solidFill>
                  <a:srgbClr val="00BCE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4"/>
          </p:nvPr>
        </p:nvSpPr>
        <p:spPr>
          <a:xfrm>
            <a:off x="6172201" y="1645105"/>
            <a:ext cx="5183188" cy="467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21"/>
          <p:cNvCxnSpPr/>
          <p:nvPr/>
        </p:nvCxnSpPr>
        <p:spPr>
          <a:xfrm>
            <a:off x="914400" y="500338"/>
            <a:ext cx="10363200" cy="0"/>
          </a:xfrm>
          <a:prstGeom prst="straightConnector1">
            <a:avLst/>
          </a:prstGeom>
          <a:noFill/>
          <a:ln w="9525" cap="flat" cmpd="sng">
            <a:solidFill>
              <a:srgbClr val="595A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" name="Google Shape;2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885" y="198076"/>
            <a:ext cx="740880" cy="12505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1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  <a:defRPr sz="600">
                <a:solidFill>
                  <a:srgbClr val="595A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2342573" y="1903867"/>
            <a:ext cx="7494154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23"/>
          <p:cNvCxnSpPr/>
          <p:nvPr/>
        </p:nvCxnSpPr>
        <p:spPr>
          <a:xfrm>
            <a:off x="914400" y="500368"/>
            <a:ext cx="10363200" cy="0"/>
          </a:xfrm>
          <a:prstGeom prst="straightConnector1">
            <a:avLst/>
          </a:prstGeom>
          <a:noFill/>
          <a:ln w="9525" cap="flat" cmpd="sng">
            <a:solidFill>
              <a:srgbClr val="CBCCC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4" name="Google Shape;4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885" y="198076"/>
            <a:ext cx="740880" cy="12505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3"/>
          <p:cNvSpPr txBox="1">
            <a:spLocks noGrp="1"/>
          </p:cNvSpPr>
          <p:nvPr>
            <p:ph type="body" idx="1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CCCB"/>
              </a:buClr>
              <a:buSzPts val="600"/>
              <a:buNone/>
              <a:defRPr sz="600">
                <a:solidFill>
                  <a:srgbClr val="CBCCC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title"/>
          </p:nvPr>
        </p:nvSpPr>
        <p:spPr>
          <a:xfrm>
            <a:off x="838200" y="599120"/>
            <a:ext cx="10515600" cy="63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838200" y="1335416"/>
            <a:ext cx="10515600" cy="502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9" name="Google Shape;49;p24"/>
          <p:cNvCxnSpPr/>
          <p:nvPr/>
        </p:nvCxnSpPr>
        <p:spPr>
          <a:xfrm>
            <a:off x="914400" y="500338"/>
            <a:ext cx="10363200" cy="0"/>
          </a:xfrm>
          <a:prstGeom prst="straightConnector1">
            <a:avLst/>
          </a:prstGeom>
          <a:noFill/>
          <a:ln w="9525" cap="flat" cmpd="sng">
            <a:solidFill>
              <a:srgbClr val="595A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24"/>
          <p:cNvSpPr txBox="1">
            <a:spLocks noGrp="1"/>
          </p:cNvSpPr>
          <p:nvPr>
            <p:ph type="body" idx="2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  <a:defRPr sz="600">
                <a:solidFill>
                  <a:srgbClr val="595A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2" name="Google Shape;5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885" y="198076"/>
            <a:ext cx="740880" cy="12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25"/>
          <p:cNvCxnSpPr/>
          <p:nvPr/>
        </p:nvCxnSpPr>
        <p:spPr>
          <a:xfrm>
            <a:off x="914400" y="500338"/>
            <a:ext cx="10363200" cy="0"/>
          </a:xfrm>
          <a:prstGeom prst="straightConnector1">
            <a:avLst/>
          </a:prstGeom>
          <a:noFill/>
          <a:ln w="9525" cap="flat" cmpd="sng">
            <a:solidFill>
              <a:srgbClr val="595A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7" name="Google Shape;5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885" y="198076"/>
            <a:ext cx="740880" cy="1250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  <a:defRPr sz="600">
                <a:solidFill>
                  <a:srgbClr val="595A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>
            <a:off x="838200" y="1335417"/>
            <a:ext cx="5181600" cy="502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2"/>
          </p:nvPr>
        </p:nvSpPr>
        <p:spPr>
          <a:xfrm>
            <a:off x="6172200" y="1335417"/>
            <a:ext cx="5181600" cy="502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838200" y="549387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4" name="Google Shape;64;p26"/>
          <p:cNvCxnSpPr/>
          <p:nvPr/>
        </p:nvCxnSpPr>
        <p:spPr>
          <a:xfrm>
            <a:off x="914400" y="500338"/>
            <a:ext cx="10363200" cy="0"/>
          </a:xfrm>
          <a:prstGeom prst="straightConnector1">
            <a:avLst/>
          </a:prstGeom>
          <a:noFill/>
          <a:ln w="9525" cap="flat" cmpd="sng">
            <a:solidFill>
              <a:srgbClr val="595A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" name="Google Shape;6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885" y="198076"/>
            <a:ext cx="740880" cy="12505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6"/>
          <p:cNvSpPr txBox="1">
            <a:spLocks noGrp="1"/>
          </p:cNvSpPr>
          <p:nvPr>
            <p:ph type="body" idx="3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  <a:defRPr sz="600">
                <a:solidFill>
                  <a:srgbClr val="595A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838200" y="612964"/>
            <a:ext cx="10515600" cy="60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838200" y="1335418"/>
            <a:ext cx="5215467" cy="4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>
            <a:spLocks noGrp="1"/>
          </p:cNvSpPr>
          <p:nvPr>
            <p:ph type="pic" idx="2"/>
          </p:nvPr>
        </p:nvSpPr>
        <p:spPr>
          <a:xfrm>
            <a:off x="6286501" y="1335418"/>
            <a:ext cx="5067300" cy="3684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A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3" name="Google Shape;73;p27"/>
          <p:cNvCxnSpPr/>
          <p:nvPr/>
        </p:nvCxnSpPr>
        <p:spPr>
          <a:xfrm>
            <a:off x="914400" y="500338"/>
            <a:ext cx="10363200" cy="0"/>
          </a:xfrm>
          <a:prstGeom prst="straightConnector1">
            <a:avLst/>
          </a:prstGeom>
          <a:noFill/>
          <a:ln w="9525" cap="flat" cmpd="sng">
            <a:solidFill>
              <a:srgbClr val="595A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5" name="Google Shape;7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885" y="198076"/>
            <a:ext cx="740880" cy="12505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7"/>
          <p:cNvSpPr txBox="1">
            <a:spLocks noGrp="1"/>
          </p:cNvSpPr>
          <p:nvPr>
            <p:ph type="body" idx="3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  <a:defRPr sz="600">
                <a:solidFill>
                  <a:srgbClr val="595A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28"/>
          <p:cNvCxnSpPr/>
          <p:nvPr/>
        </p:nvCxnSpPr>
        <p:spPr>
          <a:xfrm>
            <a:off x="914400" y="500338"/>
            <a:ext cx="10363200" cy="0"/>
          </a:xfrm>
          <a:prstGeom prst="straightConnector1">
            <a:avLst/>
          </a:prstGeom>
          <a:noFill/>
          <a:ln w="9525" cap="flat" cmpd="sng">
            <a:solidFill>
              <a:srgbClr val="595A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28"/>
          <p:cNvSpPr txBox="1">
            <a:spLocks noGrp="1"/>
          </p:cNvSpPr>
          <p:nvPr>
            <p:ph type="body" idx="1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  <a:defRPr sz="600">
                <a:solidFill>
                  <a:srgbClr val="595A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885" y="198076"/>
            <a:ext cx="740880" cy="12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4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NavalResearchLaboratory/TrackerComponentLibra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dstl/Stone-Sou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53465" y="1752579"/>
            <a:ext cx="1018032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5400"/>
              <a:buFont typeface="Arial"/>
              <a:buNone/>
            </a:pPr>
            <a:r>
              <a:rPr lang="en-US" sz="5400" dirty="0"/>
              <a:t>Implementation of Ensemble Kalman Filters in Stone-Soup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1173480" y="4196846"/>
            <a:ext cx="10420349" cy="216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9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John Hiles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Sean O’Rourke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Ruixin Niu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Erik Blasch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lvl="0" indent="0">
              <a:lnSpc>
                <a:spcPct val="19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Virginia Commonwealth University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Air Force Research Laboratory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Air Force Office of Scientific Research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00" baseline="300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ACFED7A-FA2D-4EAB-B319-4BD60ACF9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859" y="352521"/>
            <a:ext cx="2286453" cy="128041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855E9-894D-4B3F-96F2-F43B21EE1AC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638223" y="1606111"/>
            <a:ext cx="8915554" cy="364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/>
              <a:t>But what if the dimension of my state is really big?</a:t>
            </a: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CCCB"/>
              </a:buClr>
              <a:buSzPts val="600"/>
              <a:buNone/>
            </a:pPr>
            <a:endParaRPr/>
          </a:p>
        </p:txBody>
      </p:sp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CDE8BEA1-4E92-45FF-8FE9-39CC911B0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946" y="123880"/>
            <a:ext cx="702435" cy="2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body" idx="2"/>
          </p:nvPr>
        </p:nvSpPr>
        <p:spPr>
          <a:xfrm>
            <a:off x="768891" y="1259704"/>
            <a:ext cx="5022310" cy="511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The Ensemble Kalman Filter was introduced in 1994 by Dr. </a:t>
            </a:r>
            <a:r>
              <a:rPr lang="en-US" dirty="0" err="1"/>
              <a:t>Gier</a:t>
            </a:r>
            <a:r>
              <a:rPr lang="en-US" dirty="0"/>
              <a:t> </a:t>
            </a:r>
            <a:r>
              <a:rPr lang="en-US" dirty="0" err="1"/>
              <a:t>Evensen</a:t>
            </a:r>
            <a:r>
              <a:rPr lang="en-US" dirty="0"/>
              <a:t>, a Geophysicist.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It was originally developed for use in geophysical problems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Large number of dimensions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Highly nonlinear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The </a:t>
            </a:r>
            <a:r>
              <a:rPr lang="en-US" dirty="0" err="1"/>
              <a:t>EnKF</a:t>
            </a:r>
            <a:r>
              <a:rPr lang="en-US" dirty="0"/>
              <a:t> is a numerical approximation of the linear Kalman Filter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The </a:t>
            </a:r>
            <a:r>
              <a:rPr lang="en-US" dirty="0" err="1"/>
              <a:t>EnKF</a:t>
            </a:r>
            <a:r>
              <a:rPr lang="en-US" dirty="0"/>
              <a:t> uses the Kalman Update scheme to update a collection of state vectors.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Each ensemble member, is then assumed to be a sample, of the underlying “true” probability distribution of the state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For linear Gaussian problems as the number of vectors approaches infinity, the </a:t>
            </a:r>
            <a:r>
              <a:rPr lang="en-US" dirty="0" err="1"/>
              <a:t>EnKF</a:t>
            </a:r>
            <a:r>
              <a:rPr lang="en-US" dirty="0"/>
              <a:t> converges to the standard Kalman Filter.</a:t>
            </a:r>
            <a:endParaRPr dirty="0"/>
          </a:p>
          <a:p>
            <a:pPr marL="22860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/>
              <a:t>The Ensemble Kalman Filter</a:t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>
            <a:off x="6320117" y="5934206"/>
            <a:ext cx="55401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Figure from [1] “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Ensemble Kalman Filter”;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 figure generated by ourselves.</a:t>
            </a:r>
            <a:endParaRPr dirty="0"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7</a:t>
            </a:r>
            <a:endParaRPr sz="900" dirty="0"/>
          </a:p>
        </p:txBody>
      </p:sp>
      <p:pic>
        <p:nvPicPr>
          <p:cNvPr id="149" name="Google Shape;149;p8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8132" y="3276478"/>
            <a:ext cx="4436808" cy="265772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8028152" y="2907146"/>
            <a:ext cx="2833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Ensemble Kalman Filter</a:t>
            </a:r>
            <a:endParaRPr/>
          </a:p>
        </p:txBody>
      </p:sp>
      <p:pic>
        <p:nvPicPr>
          <p:cNvPr id="151" name="Google Shape;151;p8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3141" y="730419"/>
            <a:ext cx="5313857" cy="1992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BB5911-1445-4978-8915-ED89FB4AF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7153" y="123880"/>
            <a:ext cx="689428" cy="275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body" idx="2"/>
          </p:nvPr>
        </p:nvSpPr>
        <p:spPr>
          <a:xfrm>
            <a:off x="768891" y="1259704"/>
            <a:ext cx="5022310" cy="511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The </a:t>
            </a:r>
            <a:r>
              <a:rPr lang="en-US" dirty="0" err="1"/>
              <a:t>EnKF</a:t>
            </a:r>
            <a:r>
              <a:rPr lang="en-US" dirty="0"/>
              <a:t> requires relatively small Ensemble Size “M” to produce reasonable results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For low “n” dimension problems, the </a:t>
            </a:r>
            <a:r>
              <a:rPr lang="en-US" dirty="0" err="1"/>
              <a:t>EnKF</a:t>
            </a:r>
            <a:r>
              <a:rPr lang="en-US" dirty="0"/>
              <a:t> is significantly more computationally expensive than non Monte Carlo methods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Note the </a:t>
            </a:r>
            <a:r>
              <a:rPr lang="en-US" dirty="0" err="1"/>
              <a:t>EnKF</a:t>
            </a:r>
            <a:r>
              <a:rPr lang="en-US" dirty="0"/>
              <a:t> is requires far smaller ensemble sizes compared to the Particle Filter</a:t>
            </a:r>
          </a:p>
          <a:p>
            <a:pPr marL="228600" indent="-228600">
              <a:spcBef>
                <a:spcPts val="0"/>
              </a:spcBef>
            </a:pPr>
            <a:endParaRPr lang="en-US" dirty="0"/>
          </a:p>
          <a:p>
            <a:pPr marL="228600" indent="-228600"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 err="1"/>
              <a:t>EnKF’s</a:t>
            </a:r>
            <a:r>
              <a:rPr lang="en-US" dirty="0"/>
              <a:t> computational cost versus its performance is highly efficient when M &lt;&lt; n</a:t>
            </a:r>
            <a:endParaRPr dirty="0"/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/>
              <a:t>The Ensemble Kalman Filter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8</a:t>
            </a:r>
            <a:endParaRPr sz="9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D98F285-F134-4C2F-84A2-738DA71A3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1" y="2080927"/>
            <a:ext cx="6022030" cy="3495040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B407F23-8692-4DD1-A798-B622861F0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953" y="123880"/>
            <a:ext cx="689428" cy="2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body" idx="2"/>
          </p:nvPr>
        </p:nvSpPr>
        <p:spPr>
          <a:xfrm>
            <a:off x="768891" y="1259704"/>
            <a:ext cx="5022310" cy="511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A controversial aspect of the </a:t>
            </a:r>
            <a:r>
              <a:rPr lang="en-US" dirty="0" err="1"/>
              <a:t>EnKF</a:t>
            </a:r>
            <a:r>
              <a:rPr lang="en-US" dirty="0"/>
              <a:t> is the measurement perturbation</a:t>
            </a:r>
          </a:p>
          <a:p>
            <a:pPr marL="685800" lvl="1" indent="-228600">
              <a:spcBef>
                <a:spcPts val="0"/>
              </a:spcBef>
            </a:pPr>
            <a:endParaRPr lang="en-US" dirty="0"/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When a measurement is taken, an ensemble is generated, introducing sampling error.</a:t>
            </a:r>
          </a:p>
          <a:p>
            <a:pPr marL="228600" indent="-228600">
              <a:spcBef>
                <a:spcPts val="0"/>
              </a:spcBef>
            </a:pPr>
            <a:endParaRPr lang="en-US" dirty="0"/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This is considered a “stochastic” update, in contrast to a “deterministic” update.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228600" indent="-228600">
              <a:spcBef>
                <a:spcPts val="0"/>
              </a:spcBef>
            </a:pPr>
            <a:r>
              <a:rPr lang="en-US" dirty="0"/>
              <a:t>The Ensemble Square Root Filter propagates the mean and covariance, then samples a new Ensemble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The standard </a:t>
            </a:r>
            <a:r>
              <a:rPr lang="en-US" dirty="0" err="1"/>
              <a:t>EnKF</a:t>
            </a:r>
            <a:r>
              <a:rPr lang="en-US" dirty="0"/>
              <a:t> by contrast, updates each vector in the ensemble individually</a:t>
            </a:r>
          </a:p>
          <a:p>
            <a:pPr marL="228600" indent="-228600">
              <a:spcBef>
                <a:spcPts val="0"/>
              </a:spcBef>
            </a:pPr>
            <a:endParaRPr lang="en-US" dirty="0"/>
          </a:p>
          <a:p>
            <a:pPr marL="228600" indent="-228600">
              <a:spcBef>
                <a:spcPts val="0"/>
              </a:spcBef>
            </a:pPr>
            <a:r>
              <a:rPr lang="en-US" dirty="0"/>
              <a:t>Due to fact it updates with the measurement in vector form, it performs better than the </a:t>
            </a:r>
            <a:r>
              <a:rPr lang="en-US" dirty="0" err="1"/>
              <a:t>EnKF</a:t>
            </a:r>
            <a:r>
              <a:rPr lang="en-US" dirty="0"/>
              <a:t> for small ensembles.</a:t>
            </a:r>
          </a:p>
          <a:p>
            <a:pPr marL="228600" indent="-228600">
              <a:spcBef>
                <a:spcPts val="0"/>
              </a:spcBef>
            </a:pPr>
            <a:endParaRPr lang="en-US" dirty="0"/>
          </a:p>
          <a:p>
            <a:pPr marL="228600" indent="-228600">
              <a:spcBef>
                <a:spcPts val="0"/>
              </a:spcBef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 dirty="0"/>
              <a:t>The Ensemble Square Root Filter</a:t>
            </a:r>
            <a:endParaRPr dirty="0"/>
          </a:p>
        </p:txBody>
      </p:sp>
      <p:sp>
        <p:nvSpPr>
          <p:cNvPr id="147" name="Google Shape;147;p8"/>
          <p:cNvSpPr/>
          <p:nvPr/>
        </p:nvSpPr>
        <p:spPr>
          <a:xfrm>
            <a:off x="6320117" y="5934206"/>
            <a:ext cx="55401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Figure from [1] “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Ensemble Kalman Filter”;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 figure generated by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ourselves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9</a:t>
            </a:r>
            <a:endParaRPr sz="900" dirty="0"/>
          </a:p>
        </p:txBody>
      </p:sp>
      <p:pic>
        <p:nvPicPr>
          <p:cNvPr id="8" name="Google Shape;99;p2" descr="A drawing of a face&#10;&#10;Description automatically generated">
            <a:extLst>
              <a:ext uri="{FF2B5EF4-FFF2-40B4-BE49-F238E27FC236}">
                <a16:creationId xmlns:a16="http://schemas.microsoft.com/office/drawing/2014/main" id="{FEFA00CF-3ED2-454E-A1E4-7B889B868C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4013" y="1072216"/>
            <a:ext cx="4572396" cy="118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4866FF-814B-4030-829F-E2CF3A675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12" y="2499361"/>
            <a:ext cx="4934711" cy="3434846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253ED8D-077F-430F-8269-DCE4A9B3A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3" y="123880"/>
            <a:ext cx="689428" cy="2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4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body" idx="2"/>
          </p:nvPr>
        </p:nvSpPr>
        <p:spPr>
          <a:xfrm>
            <a:off x="768891" y="1259704"/>
            <a:ext cx="5022310" cy="511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What do Ensemble based filters bring to the table?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More robust than EKF, requires less tuning</a:t>
            </a:r>
          </a:p>
          <a:p>
            <a:pPr marL="685800" lvl="1" indent="-228600">
              <a:spcBef>
                <a:spcPts val="0"/>
              </a:spcBef>
            </a:pPr>
            <a:endParaRPr lang="en-US" dirty="0"/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Computationally inexpensive for M&lt;&lt;n</a:t>
            </a:r>
          </a:p>
          <a:p>
            <a:pPr marL="685800" lvl="1" indent="-228600">
              <a:spcBef>
                <a:spcPts val="0"/>
              </a:spcBef>
            </a:pPr>
            <a:endParaRPr lang="en-US" dirty="0"/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Requires far smaller ensembles than Particle Filter</a:t>
            </a:r>
          </a:p>
          <a:p>
            <a:pPr marL="228600" indent="-228600">
              <a:spcBef>
                <a:spcPts val="0"/>
              </a:spcBef>
            </a:pPr>
            <a:r>
              <a:rPr lang="en-US" dirty="0"/>
              <a:t>What are drawbacks?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For small states, somewhat computationally expensive</a:t>
            </a:r>
          </a:p>
          <a:p>
            <a:pPr marL="685800" lvl="1" indent="-228600">
              <a:spcBef>
                <a:spcPts val="0"/>
              </a:spcBef>
            </a:pPr>
            <a:endParaRPr lang="en-US" dirty="0"/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Sample covariance can introduce bias which doesn’t exist in system</a:t>
            </a:r>
          </a:p>
          <a:p>
            <a:pPr marL="685800" lvl="1" indent="-228600">
              <a:spcBef>
                <a:spcPts val="0"/>
              </a:spcBef>
            </a:pPr>
            <a:endParaRPr lang="en-US" dirty="0"/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Prone to sampling error (less so for deterministic filters)</a:t>
            </a:r>
          </a:p>
          <a:p>
            <a:pPr marL="228600" indent="-228600">
              <a:spcBef>
                <a:spcPts val="0"/>
              </a:spcBef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 dirty="0"/>
              <a:t>In Summary:</a:t>
            </a:r>
            <a:endParaRPr dirty="0"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10</a:t>
            </a:r>
            <a:endParaRPr sz="900" dirty="0"/>
          </a:p>
        </p:txBody>
      </p:sp>
      <p:pic>
        <p:nvPicPr>
          <p:cNvPr id="8" name="Google Shape;99;p2" descr="A drawing of a face&#10;&#10;Description automatically generated">
            <a:extLst>
              <a:ext uri="{FF2B5EF4-FFF2-40B4-BE49-F238E27FC236}">
                <a16:creationId xmlns:a16="http://schemas.microsoft.com/office/drawing/2014/main" id="{FEFA00CF-3ED2-454E-A1E4-7B889B868C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4013" y="1072216"/>
            <a:ext cx="4572396" cy="118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4866FF-814B-4030-829F-E2CF3A675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12" y="2499361"/>
            <a:ext cx="4934711" cy="3434846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D1D44C-8E99-467D-9C3D-27655A5D6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3" y="123880"/>
            <a:ext cx="689428" cy="2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0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342573" y="1903867"/>
            <a:ext cx="7494154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/>
              <a:t>Implementation</a:t>
            </a:r>
            <a:br>
              <a:rPr lang="en-US" dirty="0"/>
            </a:br>
            <a:r>
              <a:rPr lang="en-US" sz="1500" dirty="0"/>
              <a:t>(This part is geared towards Stone Soup developers)</a:t>
            </a: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CCCB"/>
              </a:buClr>
              <a:buSzPts val="600"/>
              <a:buNone/>
            </a:pPr>
            <a:endParaRPr/>
          </a:p>
        </p:txBody>
      </p:sp>
      <p:pic>
        <p:nvPicPr>
          <p:cNvPr id="8" name="Picture 7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9B63D79E-4337-492C-B238-E32CC01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946" y="123880"/>
            <a:ext cx="702435" cy="268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body" idx="2"/>
          </p:nvPr>
        </p:nvSpPr>
        <p:spPr>
          <a:xfrm>
            <a:off x="768891" y="1259703"/>
            <a:ext cx="5692869" cy="532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Four components were introduced: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</a:pP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</a:pPr>
            <a:r>
              <a:rPr lang="en-US" dirty="0" err="1"/>
              <a:t>EnsembleState</a:t>
            </a:r>
            <a:endParaRPr lang="en-US" dirty="0"/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Contains state info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</a:pP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</a:pPr>
            <a:r>
              <a:rPr lang="en-US" dirty="0" err="1"/>
              <a:t>EnsemblePredictor</a:t>
            </a:r>
            <a:endParaRPr lang="en-US" dirty="0"/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Applies predictions to an ensemble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</a:pP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</a:pPr>
            <a:r>
              <a:rPr lang="en-US" dirty="0" err="1"/>
              <a:t>EnsembleUpdater</a:t>
            </a:r>
            <a:endParaRPr lang="en-US" dirty="0"/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</a:pPr>
            <a:r>
              <a:rPr lang="en-US" dirty="0" err="1"/>
              <a:t>EnKF</a:t>
            </a:r>
            <a:r>
              <a:rPr lang="en-US" dirty="0"/>
              <a:t> Update Routine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</a:pP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</a:pPr>
            <a:r>
              <a:rPr lang="en-US" dirty="0" err="1"/>
              <a:t>EnsembleSqrtUpdater</a:t>
            </a:r>
            <a:endParaRPr lang="en-US" dirty="0"/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</a:pPr>
            <a:r>
              <a:rPr lang="en-US" dirty="0" err="1"/>
              <a:t>EnSRF</a:t>
            </a:r>
            <a:r>
              <a:rPr lang="en-US" dirty="0"/>
              <a:t> Update Routine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Both Ensemble Updaters and the Ensemble Predictor inherit from their respective Kalman Filter components.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This is because of the structural similarities between the </a:t>
            </a:r>
            <a:r>
              <a:rPr lang="en-US" dirty="0" err="1"/>
              <a:t>EnKF</a:t>
            </a:r>
            <a:r>
              <a:rPr lang="en-US" dirty="0"/>
              <a:t> and KF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Updater and Predictor use internal class methods from KF</a:t>
            </a:r>
          </a:p>
        </p:txBody>
      </p: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Courier New"/>
              <a:buNone/>
            </a:pPr>
            <a:r>
              <a:rPr lang="en-US" dirty="0"/>
              <a:t>Class Design</a:t>
            </a:r>
            <a:endParaRPr dirty="0"/>
          </a:p>
        </p:txBody>
      </p:sp>
      <p:sp>
        <p:nvSpPr>
          <p:cNvPr id="205" name="Google Shape;205;p15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11</a:t>
            </a:r>
            <a:endParaRPr sz="9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60299EC-45F8-4159-A4C2-B0A04C45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96" y="1418471"/>
            <a:ext cx="5480503" cy="3391788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1590BCA-3A2C-4245-B4C0-90800D740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953" y="123880"/>
            <a:ext cx="689428" cy="275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>
            <a:spLocks noGrp="1"/>
          </p:cNvSpPr>
          <p:nvPr>
            <p:ph type="body" idx="2"/>
          </p:nvPr>
        </p:nvSpPr>
        <p:spPr>
          <a:xfrm>
            <a:off x="768891" y="1259704"/>
            <a:ext cx="5890175" cy="467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The more innovative aspect of this implementation is the usage of the </a:t>
            </a:r>
            <a:r>
              <a:rPr lang="en-US" dirty="0" err="1"/>
              <a:t>statevectors</a:t>
            </a:r>
            <a:r>
              <a:rPr lang="en-US" dirty="0"/>
              <a:t> data type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Originally for time series data, the </a:t>
            </a:r>
            <a:r>
              <a:rPr lang="en-US" dirty="0" err="1"/>
              <a:t>StateVectors</a:t>
            </a:r>
            <a:r>
              <a:rPr lang="en-US" dirty="0"/>
              <a:t> container is used to store the ensemble of vectors at each time step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228600" indent="-228600">
              <a:spcBef>
                <a:spcPts val="0"/>
              </a:spcBef>
            </a:pPr>
            <a:r>
              <a:rPr lang="en-US" dirty="0"/>
              <a:t>The Predictor and </a:t>
            </a:r>
            <a:r>
              <a:rPr lang="en-US" dirty="0" err="1"/>
              <a:t>EnKF</a:t>
            </a:r>
            <a:r>
              <a:rPr lang="en-US" dirty="0"/>
              <a:t>/</a:t>
            </a:r>
            <a:r>
              <a:rPr lang="en-US" dirty="0" err="1"/>
              <a:t>EnSRF</a:t>
            </a:r>
            <a:r>
              <a:rPr lang="en-US" dirty="0"/>
              <a:t> updater classes function identically to other Stone Soup updaters, however they operate on </a:t>
            </a:r>
            <a:r>
              <a:rPr lang="en-US" dirty="0" err="1"/>
              <a:t>EnsembleState</a:t>
            </a:r>
            <a:r>
              <a:rPr lang="en-US" dirty="0"/>
              <a:t> objects</a:t>
            </a:r>
          </a:p>
          <a:p>
            <a:pPr marL="228600" indent="-228600">
              <a:spcBef>
                <a:spcPts val="0"/>
              </a:spcBef>
            </a:pPr>
            <a:endParaRPr lang="en-US" dirty="0"/>
          </a:p>
          <a:p>
            <a:pPr marL="228600" indent="-228600">
              <a:spcBef>
                <a:spcPts val="0"/>
              </a:spcBef>
            </a:pPr>
            <a:r>
              <a:rPr lang="en-US" dirty="0"/>
              <a:t>This abstraction essentially allows developers to treat the ensemble as the state</a:t>
            </a:r>
          </a:p>
          <a:p>
            <a:pPr marL="685800" lvl="1" indent="-228600">
              <a:spcBef>
                <a:spcPts val="0"/>
              </a:spcBef>
            </a:pPr>
            <a:endParaRPr lang="en-US" dirty="0"/>
          </a:p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dirty="0"/>
              <a:t>Right figure shows data flow through one iteration of the </a:t>
            </a:r>
            <a:r>
              <a:rPr lang="en-US" dirty="0" err="1"/>
              <a:t>EnKF</a:t>
            </a:r>
            <a:endParaRPr dirty="0"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Courier New"/>
              <a:buNone/>
            </a:pPr>
            <a:r>
              <a:rPr lang="en-US" dirty="0"/>
              <a:t>Class Design</a:t>
            </a:r>
            <a:endParaRPr dirty="0"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12</a:t>
            </a:r>
            <a:endParaRPr sz="9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B92E90-F2C8-4B9A-80A6-C5DABFC81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649" y="998083"/>
            <a:ext cx="3825748" cy="4936123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65A440-00C8-4FD4-8EDB-43F07B959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953" y="123880"/>
            <a:ext cx="689428" cy="275771"/>
          </a:xfrm>
          <a:prstGeom prst="rect">
            <a:avLst/>
          </a:prstGeom>
        </p:spPr>
      </p:pic>
      <p:sp>
        <p:nvSpPr>
          <p:cNvPr id="7" name="Google Shape;147;p8">
            <a:extLst>
              <a:ext uri="{FF2B5EF4-FFF2-40B4-BE49-F238E27FC236}">
                <a16:creationId xmlns:a16="http://schemas.microsoft.com/office/drawing/2014/main" id="{93A76D51-EF9C-4D44-BEAB-EB05D2CD06BD}"/>
              </a:ext>
            </a:extLst>
          </p:cNvPr>
          <p:cNvSpPr/>
          <p:nvPr/>
        </p:nvSpPr>
        <p:spPr>
          <a:xfrm>
            <a:off x="7876179" y="5701297"/>
            <a:ext cx="29326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of one iteration of the filter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body" idx="2"/>
          </p:nvPr>
        </p:nvSpPr>
        <p:spPr>
          <a:xfrm>
            <a:off x="768891" y="1259704"/>
            <a:ext cx="6474973" cy="467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Objective: Verify our filters converge to the Kalman Filter’s result for linear Gaussian problems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The simulations used to generate our figures will be made publicly available via a public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A pull request has been submitted for inclusion of our </a:t>
            </a:r>
            <a:r>
              <a:rPr lang="en-US" dirty="0" err="1"/>
              <a:t>EnKF</a:t>
            </a:r>
            <a:r>
              <a:rPr lang="en-US" dirty="0"/>
              <a:t> and </a:t>
            </a:r>
            <a:r>
              <a:rPr lang="en-US" dirty="0" err="1"/>
              <a:t>EnSRF</a:t>
            </a:r>
            <a:r>
              <a:rPr lang="en-US" dirty="0"/>
              <a:t> to the Stone Soup repository.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Future Work: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Development on Polynomial Chaos based Ensemble Kalman Filters</a:t>
            </a:r>
          </a:p>
          <a:p>
            <a:pPr marL="1143000" lvl="2" indent="-228600">
              <a:spcBef>
                <a:spcPts val="0"/>
              </a:spcBef>
            </a:pPr>
            <a:r>
              <a:rPr lang="en-US" dirty="0"/>
              <a:t>Representation of a PDF based on sums of Hermite Polynomials</a:t>
            </a:r>
          </a:p>
          <a:p>
            <a:pPr marL="685800" lvl="1" indent="-228600">
              <a:spcBef>
                <a:spcPts val="0"/>
              </a:spcBef>
            </a:pPr>
            <a:endParaRPr lang="en-US" dirty="0"/>
          </a:p>
        </p:txBody>
      </p:sp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 dirty="0"/>
              <a:t>Simulation Results</a:t>
            </a:r>
            <a:endParaRPr dirty="0"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13</a:t>
            </a:r>
            <a:endParaRPr sz="9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6C31CA7-2C56-4CDA-A662-3CD829417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797" y="3790962"/>
            <a:ext cx="3032761" cy="2517649"/>
          </a:xfrm>
          <a:prstGeom prst="rect">
            <a:avLst/>
          </a:prstGeom>
        </p:spPr>
      </p:pic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B447E7C5-9E34-4221-8703-362BF327E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797" y="998244"/>
            <a:ext cx="2780312" cy="2517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46220B-1513-47A4-9E04-CEDB2191FB4E}"/>
              </a:ext>
            </a:extLst>
          </p:cNvPr>
          <p:cNvSpPr txBox="1"/>
          <p:nvPr/>
        </p:nvSpPr>
        <p:spPr>
          <a:xfrm>
            <a:off x="8642797" y="679231"/>
            <a:ext cx="2780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Convergence for Linear Gaussian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8CB99-E038-4FFD-8779-0B1857707CCB}"/>
              </a:ext>
            </a:extLst>
          </p:cNvPr>
          <p:cNvSpPr txBox="1"/>
          <p:nvPr/>
        </p:nvSpPr>
        <p:spPr>
          <a:xfrm>
            <a:off x="8713917" y="3514738"/>
            <a:ext cx="2780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for nonlinear models, M=50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A2490A-A272-4A8E-BBB5-4460533C9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3" y="120731"/>
            <a:ext cx="689428" cy="275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>
            <a:spLocks noGrp="1"/>
          </p:cNvSpPr>
          <p:nvPr>
            <p:ph type="body" idx="2"/>
          </p:nvPr>
        </p:nvSpPr>
        <p:spPr>
          <a:xfrm>
            <a:off x="768891" y="1259704"/>
            <a:ext cx="9768480" cy="467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800" dirty="0"/>
              <a:t>[1] Matthias </a:t>
            </a:r>
            <a:r>
              <a:rPr lang="en-US" sz="1800" dirty="0" err="1"/>
              <a:t>Katzfuss</a:t>
            </a:r>
            <a:r>
              <a:rPr lang="en-US" sz="1800" dirty="0"/>
              <a:t>, Jonathan R. Stroud &amp; Christopher K. </a:t>
            </a:r>
            <a:r>
              <a:rPr lang="en-US" sz="1800" dirty="0" err="1"/>
              <a:t>Wikle</a:t>
            </a:r>
            <a:r>
              <a:rPr lang="en-US" sz="1800" dirty="0"/>
              <a:t> (2016) Understanding the Ensemble Kalman Filter, The American Statistician, 70:4, 350-357, DOI: 10.1080/00031305.2016.1141709 Promising new derivative algorithms are in active development.</a:t>
            </a:r>
            <a:endParaRPr sz="18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800" dirty="0"/>
              <a:t>[2] “Enabling Components” </a:t>
            </a:r>
            <a:r>
              <a:rPr lang="en-US" sz="1800" i="1" dirty="0"/>
              <a:t>Framework Design - Stone Soup 0.1b1 Documentation</a:t>
            </a:r>
            <a:r>
              <a:rPr lang="en-US" sz="1800" dirty="0"/>
              <a:t>, stonesoup.readthedocs.io/</a:t>
            </a:r>
            <a:r>
              <a:rPr lang="en-US" sz="1800" dirty="0" err="1"/>
              <a:t>en</a:t>
            </a:r>
            <a:r>
              <a:rPr lang="en-US" sz="1800" dirty="0"/>
              <a:t>/latest/</a:t>
            </a:r>
            <a:r>
              <a:rPr lang="en-US" sz="1800" dirty="0" err="1"/>
              <a:t>design.html.#Components</a:t>
            </a:r>
            <a:endParaRPr sz="18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800" dirty="0"/>
              <a:t>[3] David Crouse, </a:t>
            </a:r>
            <a:r>
              <a:rPr lang="en-US" sz="1800" i="1" dirty="0"/>
              <a:t>“A Crash Course in Basic Single-Scan Target Tracking”</a:t>
            </a:r>
            <a:r>
              <a:rPr lang="en-US" sz="1800" dirty="0"/>
              <a:t> US Naval Research Laboratory</a:t>
            </a:r>
            <a:endParaRPr sz="1800" dirty="0"/>
          </a:p>
          <a:p>
            <a:pPr marL="22860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29" name="Google Shape;229;p18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14</a:t>
            </a:r>
            <a:endParaRPr sz="9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FC7CA6-15AA-43D6-A2A7-4BD4F072E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3" y="123880"/>
            <a:ext cx="689428" cy="275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211014-2B3C-417D-BC1C-9D30F422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372" y="123880"/>
            <a:ext cx="689428" cy="275771"/>
          </a:xfrm>
          <a:prstGeom prst="rect">
            <a:avLst/>
          </a:prstGeom>
        </p:spPr>
      </p:pic>
      <p:sp>
        <p:nvSpPr>
          <p:cNvPr id="95" name="Google Shape;95;p2"/>
          <p:cNvSpPr txBox="1">
            <a:spLocks noGrp="1"/>
          </p:cNvSpPr>
          <p:nvPr>
            <p:ph type="body" idx="2"/>
          </p:nvPr>
        </p:nvSpPr>
        <p:spPr>
          <a:xfrm>
            <a:off x="839790" y="1645105"/>
            <a:ext cx="5956601" cy="467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Our Aim: to implement Ensemble Kalman Filter and Ensemble Square Root Filter in Stone Soup.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This implementation in Stone Soup offers value to the tracking community by requiring little knowledge of the </a:t>
            </a:r>
            <a:r>
              <a:rPr lang="en-US" dirty="0" err="1"/>
              <a:t>EnKF</a:t>
            </a:r>
            <a:r>
              <a:rPr lang="en-US" dirty="0"/>
              <a:t> to deploy.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Implementation emphasizes compatibility and ease of use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Only requires user to specify ensemble size</a:t>
            </a:r>
          </a:p>
          <a:p>
            <a:pPr marL="685800" lvl="1" indent="-228600">
              <a:spcBef>
                <a:spcPts val="0"/>
              </a:spcBef>
            </a:pPr>
            <a:endParaRPr lang="en-US" dirty="0"/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Native framework components allow for intuitive manipulation of the State Ensemble</a:t>
            </a:r>
          </a:p>
          <a:p>
            <a:pPr marL="685800" lvl="1" indent="-228600">
              <a:spcBef>
                <a:spcPts val="0"/>
              </a:spcBef>
            </a:pPr>
            <a:endParaRPr lang="en-US" dirty="0"/>
          </a:p>
          <a:p>
            <a:pPr marL="685800" lvl="1" indent="-228600">
              <a:spcBef>
                <a:spcPts val="0"/>
              </a:spcBef>
            </a:pPr>
            <a:r>
              <a:rPr lang="en-US" dirty="0"/>
              <a:t>Works with nonlinear transition and measurement models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2</a:t>
            </a:r>
            <a:endParaRPr sz="9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604AB90-6943-4615-B9EC-5AC3BA1CE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353" y="829487"/>
            <a:ext cx="3825748" cy="4936123"/>
          </a:xfrm>
          <a:prstGeom prst="rect">
            <a:avLst/>
          </a:prstGeom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85949078-B1E2-4288-BBDE-DF097C5A1CB7}"/>
              </a:ext>
            </a:extLst>
          </p:cNvPr>
          <p:cNvSpPr/>
          <p:nvPr/>
        </p:nvSpPr>
        <p:spPr>
          <a:xfrm>
            <a:off x="7953883" y="5611742"/>
            <a:ext cx="29326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of one iteration of the filter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638223" y="1606111"/>
            <a:ext cx="8915554" cy="364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/>
              <a:t>The Stone Soup Framework</a:t>
            </a: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CCCB"/>
              </a:buClr>
              <a:buSzPts val="600"/>
              <a:buNone/>
            </a:pPr>
            <a:endParaRPr dirty="0"/>
          </a:p>
        </p:txBody>
      </p:sp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A0CB785-6BCB-4BF6-A44E-B10F3D7F2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946" y="123880"/>
            <a:ext cx="702435" cy="2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2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9789" y="1289302"/>
            <a:ext cx="5157787" cy="24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CE4"/>
              </a:buClr>
              <a:buSzPts val="1200"/>
              <a:buNone/>
            </a:pPr>
            <a:r>
              <a:rPr lang="en-US"/>
              <a:t>AN ELEPHANT’S GRAVEYARD OF SOLUTIONS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2"/>
          </p:nvPr>
        </p:nvSpPr>
        <p:spPr>
          <a:xfrm>
            <a:off x="839789" y="1645105"/>
            <a:ext cx="10654219" cy="467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Long history of “unified” frameworks for tracking, with varying levels of uptake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Historical Examples: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 err="1"/>
              <a:t>ReBEL</a:t>
            </a:r>
            <a:r>
              <a:rPr lang="en-US" dirty="0"/>
              <a:t>: Recursive Bayesian Estimation Library (Wan &amp; van der Merwe, late 2000s): MATLAB, 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NEF: Nonlinear Estimation Framework (Erik </a:t>
            </a:r>
            <a:r>
              <a:rPr lang="en-US" dirty="0" err="1"/>
              <a:t>Blasch</a:t>
            </a:r>
            <a:r>
              <a:rPr lang="en-US" dirty="0"/>
              <a:t>, et al., 2010s): MATLAB, object-oriented, very general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Untitled, Unreleased UC Irvine Framework (O’Rourke, et al., 2011-4): MATLAB, function-oriented, intended for control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Current Examples: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Tracker Component Library (TCL): MATLAB/C, function-oriented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Maintained by Naval Research Laboratory 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Open version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https://github.com/USNavalResearchLaboratory/TrackerComponentLibrary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Stone Soup: Python, object-oriented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A project of the Open Source Tracking &amp; Estimation Working Group of ISIF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Open version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https://github.com/dstl/Stone-Soup</a:t>
            </a:r>
            <a:endParaRPr dirty="0"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/>
              <a:t>Tracking Frameworks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3</a:t>
            </a:r>
            <a:endParaRPr sz="900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5151C2-0417-474A-A4C3-1440F4CE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3" y="123880"/>
            <a:ext cx="689428" cy="275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520656" y="1390676"/>
            <a:ext cx="5758235" cy="467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OPEN SOURCE!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Highly modular – see figure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Has the advantages of any Python based system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Easy to prototype ideas if your workflow is set up for it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Major needs: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More algorithms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Currently the framework supports the Kalman Filter, Extended-KF, the Particle Filter, among others.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Datasets that can fit the framework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Datasets often require somewhat restrictive formatting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Documentation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There is a need for more tutorial content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/>
              <a:t>Tracking Frameworks – Stone Soup</a:t>
            </a:r>
            <a:endParaRPr/>
          </a:p>
        </p:txBody>
      </p:sp>
      <p:pic>
        <p:nvPicPr>
          <p:cNvPr id="122" name="Google Shape;122;p5" descr="Stone Soup Logical Data Flow"/>
          <p:cNvPicPr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9151" y="603601"/>
            <a:ext cx="4831080" cy="557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4</a:t>
            </a:r>
            <a:endParaRPr sz="900" dirty="0"/>
          </a:p>
        </p:txBody>
      </p:sp>
      <p:sp>
        <p:nvSpPr>
          <p:cNvPr id="124" name="Google Shape;124;p5"/>
          <p:cNvSpPr txBox="1"/>
          <p:nvPr/>
        </p:nvSpPr>
        <p:spPr>
          <a:xfrm>
            <a:off x="8041532" y="6173821"/>
            <a:ext cx="31971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 from [2] Stone Soup documentation 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719663-B011-42E6-B7A5-B086E9E05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3141" y="4396758"/>
            <a:ext cx="1379220" cy="170307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4D599B-DFBC-4C7C-B30B-A30F0FB1D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8953" y="123880"/>
            <a:ext cx="689428" cy="275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638223" y="1606111"/>
            <a:ext cx="8915554" cy="364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/>
              <a:t>Why the Ensemble Kalman Filter?</a:t>
            </a: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CCCB"/>
              </a:buClr>
              <a:buSzPts val="600"/>
              <a:buNone/>
            </a:pPr>
            <a:endParaRPr/>
          </a:p>
        </p:txBody>
      </p:sp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0339E8-D03B-4E3C-82AB-17C27151F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946" y="123880"/>
            <a:ext cx="702435" cy="2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768891" y="1259703"/>
            <a:ext cx="5022310" cy="498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The Kalman Filter was introduced in 1960 by Rudolf E. Kalman.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It is a recursive filter that predicts the system’s state, then updates that prediction based on measurement data.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The Kalman Filter is elegant, but it relies on restrictive assumptions: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The observed system must transition from time step to time step via a linear model.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The sensor’s output must map to the state space via a linear model.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All deviations from the underlying deterministic models follow Gaussian distributions.</a:t>
            </a:r>
            <a:endParaRPr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/>
              <a:t>The (Vanilla) Kalman Filter</a:t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6206247" y="5934206"/>
            <a:ext cx="57522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 from [3] “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Crash Course in Basic Single-Scan Target Tracking”</a:t>
            </a:r>
            <a:endParaRPr dirty="0"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5</a:t>
            </a:r>
            <a:endParaRPr sz="900" dirty="0"/>
          </a:p>
        </p:txBody>
      </p:sp>
      <p:pic>
        <p:nvPicPr>
          <p:cNvPr id="140" name="Google Shape;140;p7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461" y="1848930"/>
            <a:ext cx="5369859" cy="3160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AB1A688-A6FD-4B50-B906-AC4B778E2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372" y="123880"/>
            <a:ext cx="689428" cy="275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638223" y="1606111"/>
            <a:ext cx="8915554" cy="364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/>
              <a:t>But what if I want to track something Nonlinear?</a:t>
            </a: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CCCB"/>
              </a:buClr>
              <a:buSzPts val="600"/>
              <a:buNone/>
            </a:pPr>
            <a:endParaRPr/>
          </a:p>
        </p:txBody>
      </p:sp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CF79BBB9-406A-4CEF-8A51-F67A2E32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946" y="123880"/>
            <a:ext cx="702435" cy="2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4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768891" y="1259703"/>
            <a:ext cx="5437356" cy="498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The Extended Kalman Filter is (probably) the most widespread solution to the KF’s linearity constraint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The EKF involves using the Jacobian to linearize the transition and measurement model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A very simple solution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Computationally inexpensive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Jacobian is only valid locally</a:t>
            </a:r>
          </a:p>
          <a:p>
            <a:pPr marL="1143000" lvl="2" indent="-228600"/>
            <a:r>
              <a:rPr lang="en-US" dirty="0"/>
              <a:t>Filter stability depends on measurement accuracy</a:t>
            </a:r>
          </a:p>
          <a:p>
            <a:pPr marL="1143000" lvl="2" indent="-228600"/>
            <a:r>
              <a:rPr lang="en-US" dirty="0"/>
              <a:t>Finicky</a:t>
            </a:r>
          </a:p>
          <a:p>
            <a:pPr marL="1143000" lvl="2" indent="-228600"/>
            <a:r>
              <a:rPr lang="en-US" dirty="0"/>
              <a:t>Often requires careful tuning by users</a:t>
            </a:r>
          </a:p>
          <a:p>
            <a:pPr marL="228600" indent="-228600"/>
            <a:endParaRPr lang="en-US" dirty="0"/>
          </a:p>
          <a:p>
            <a:pPr marL="228600" indent="-228600"/>
            <a:r>
              <a:rPr lang="en-US" dirty="0"/>
              <a:t>Both the EKF and KF become computationally expensive for high dimensional problems.</a:t>
            </a:r>
            <a:endParaRPr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B8D"/>
              </a:buClr>
              <a:buSzPts val="3000"/>
              <a:buFont typeface="Arial"/>
              <a:buNone/>
            </a:pPr>
            <a:r>
              <a:rPr lang="en-US" dirty="0"/>
              <a:t>The Extended Kalman Filter</a:t>
            </a:r>
            <a:endParaRPr dirty="0"/>
          </a:p>
        </p:txBody>
      </p:sp>
      <p:sp>
        <p:nvSpPr>
          <p:cNvPr id="138" name="Google Shape;138;p7"/>
          <p:cNvSpPr/>
          <p:nvPr/>
        </p:nvSpPr>
        <p:spPr>
          <a:xfrm>
            <a:off x="6206247" y="5934206"/>
            <a:ext cx="57522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 from [3] “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Crash Course in Basic Single-Scan Target Tracking”</a:t>
            </a:r>
            <a:endParaRPr dirty="0"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5"/>
          </p:nvPr>
        </p:nvSpPr>
        <p:spPr>
          <a:xfrm>
            <a:off x="6461760" y="6583680"/>
            <a:ext cx="4876621" cy="1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A59"/>
              </a:buClr>
              <a:buSzPts val="600"/>
              <a:buNone/>
            </a:pPr>
            <a:r>
              <a:rPr lang="en-US" sz="900" dirty="0"/>
              <a:t>6</a:t>
            </a:r>
            <a:endParaRPr sz="9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BD7C64B-8D0D-4DAC-80BD-98F5CBA3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15" y="1857371"/>
            <a:ext cx="5317952" cy="3143257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CAEEF9-EE11-4ACE-8F92-76366490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953" y="123835"/>
            <a:ext cx="689428" cy="2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FR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D4D8C"/>
      </a:accent1>
      <a:accent2>
        <a:srgbClr val="FBCE20"/>
      </a:accent2>
      <a:accent3>
        <a:srgbClr val="00BCE4"/>
      </a:accent3>
      <a:accent4>
        <a:srgbClr val="B3282D"/>
      </a:accent4>
      <a:accent5>
        <a:srgbClr val="CBCCCB"/>
      </a:accent5>
      <a:accent6>
        <a:srgbClr val="595A5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1309</Words>
  <Application>Microsoft Office PowerPoint</Application>
  <PresentationFormat>Widescreen</PresentationFormat>
  <Paragraphs>181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Courier New</vt:lpstr>
      <vt:lpstr>Office Theme</vt:lpstr>
      <vt:lpstr>Implementation of Ensemble Kalman Filters in Stone-Soup</vt:lpstr>
      <vt:lpstr>Motivation</vt:lpstr>
      <vt:lpstr>The Stone Soup Framework</vt:lpstr>
      <vt:lpstr>Tracking Frameworks</vt:lpstr>
      <vt:lpstr>Tracking Frameworks – Stone Soup</vt:lpstr>
      <vt:lpstr>Why the Ensemble Kalman Filter?</vt:lpstr>
      <vt:lpstr>The (Vanilla) Kalman Filter</vt:lpstr>
      <vt:lpstr>But what if I want to track something Nonlinear?</vt:lpstr>
      <vt:lpstr>The Extended Kalman Filter</vt:lpstr>
      <vt:lpstr>But what if the dimension of my state is really big?</vt:lpstr>
      <vt:lpstr>The Ensemble Kalman Filter</vt:lpstr>
      <vt:lpstr>The Ensemble Kalman Filter</vt:lpstr>
      <vt:lpstr>The Ensemble Square Root Filter</vt:lpstr>
      <vt:lpstr>In Summary:</vt:lpstr>
      <vt:lpstr>Implementation (This part is geared towards Stone Soup developers)</vt:lpstr>
      <vt:lpstr>Class Design</vt:lpstr>
      <vt:lpstr>Class Design</vt:lpstr>
      <vt:lpstr>Simulation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the EnKF in the Stone Soup Framework</dc:title>
  <dc:creator>Microsoft Office User</dc:creator>
  <cp:lastModifiedBy>John Hiles</cp:lastModifiedBy>
  <cp:revision>118</cp:revision>
  <dcterms:created xsi:type="dcterms:W3CDTF">2017-10-16T15:07:30Z</dcterms:created>
  <dcterms:modified xsi:type="dcterms:W3CDTF">2021-10-15T19:13:44Z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0x0101008E9E32406BACE64A8EAF7AA0D1AC0B78</vt:lpwstr>
  </property>
  <property fmtid="{D5CDD505-2E9C-101B-9397-08002B2CF9AE}" pid="3" name="_dlc_DocIdItemGuid">
    <vt:lpwstr>68893aaa-4a38-4cd8-a93c-85e111bab7f3</vt:lpwstr>
  </property>
</Properties>
</file>