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0" r:id="rId16"/>
    <p:sldId id="271" r:id="rId17"/>
    <p:sldId id="272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>
      <p:cViewPr varScale="1">
        <p:scale>
          <a:sx n="93" d="100"/>
          <a:sy n="93" d="100"/>
        </p:scale>
        <p:origin x="762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1352BD-FF5F-4BB1-BE19-233251F58684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A719B7-6314-4D57-A9B3-D9B41981A975}">
      <dgm:prSet/>
      <dgm:spPr/>
      <dgm:t>
        <a:bodyPr/>
        <a:lstStyle/>
        <a:p>
          <a:r>
            <a:rPr lang="en-US"/>
            <a:t>It is possible that two different data sets could possess the same range but differ greatly in the amount of variation in the data.</a:t>
          </a:r>
        </a:p>
      </dgm:t>
    </dgm:pt>
    <dgm:pt modelId="{FB984151-EE60-42A8-92D7-4D221EDF2279}" type="parTrans" cxnId="{240B0F20-3B4B-4BE1-98AE-292714EF0ABB}">
      <dgm:prSet/>
      <dgm:spPr/>
      <dgm:t>
        <a:bodyPr/>
        <a:lstStyle/>
        <a:p>
          <a:endParaRPr lang="en-US"/>
        </a:p>
      </dgm:t>
    </dgm:pt>
    <dgm:pt modelId="{96652381-EA9A-45D4-85ED-21899EB15D1F}" type="sibTrans" cxnId="{240B0F20-3B4B-4BE1-98AE-292714EF0ABB}">
      <dgm:prSet/>
      <dgm:spPr/>
      <dgm:t>
        <a:bodyPr/>
        <a:lstStyle/>
        <a:p>
          <a:endParaRPr lang="en-US"/>
        </a:p>
      </dgm:t>
    </dgm:pt>
    <dgm:pt modelId="{397734C6-BC5D-48EC-967D-D7568922F8FD}">
      <dgm:prSet/>
      <dgm:spPr/>
      <dgm:t>
        <a:bodyPr/>
        <a:lstStyle/>
        <a:p>
          <a:r>
            <a:rPr lang="en-US"/>
            <a:t>The variance has theoretical significance but is difficult to interpret since the units of measurement on the variable y of interest are squared (e.g., feet2, ppm2, etc.).</a:t>
          </a:r>
        </a:p>
      </dgm:t>
    </dgm:pt>
    <dgm:pt modelId="{212FCE05-1D7A-4081-9C45-F38B2F83DE65}" type="parTrans" cxnId="{00B70749-5608-4327-86E4-95DA27D7C92A}">
      <dgm:prSet/>
      <dgm:spPr/>
      <dgm:t>
        <a:bodyPr/>
        <a:lstStyle/>
        <a:p>
          <a:endParaRPr lang="en-US"/>
        </a:p>
      </dgm:t>
    </dgm:pt>
    <dgm:pt modelId="{1216A502-8F1A-4EAA-8223-183895AE3512}" type="sibTrans" cxnId="{00B70749-5608-4327-86E4-95DA27D7C92A}">
      <dgm:prSet/>
      <dgm:spPr/>
      <dgm:t>
        <a:bodyPr/>
        <a:lstStyle/>
        <a:p>
          <a:endParaRPr lang="en-US"/>
        </a:p>
      </dgm:t>
    </dgm:pt>
    <dgm:pt modelId="{A269514D-74C4-4657-BD82-7ABFEAFA8295}" type="pres">
      <dgm:prSet presAssocID="{881352BD-FF5F-4BB1-BE19-233251F586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EE3700-540A-46A1-9BD9-B07E7778C7BD}" type="pres">
      <dgm:prSet presAssocID="{1AA719B7-6314-4D57-A9B3-D9B41981A975}" presName="hierRoot1" presStyleCnt="0"/>
      <dgm:spPr/>
    </dgm:pt>
    <dgm:pt modelId="{BE9BA332-C739-482A-B34C-80CFC30925D2}" type="pres">
      <dgm:prSet presAssocID="{1AA719B7-6314-4D57-A9B3-D9B41981A975}" presName="composite" presStyleCnt="0"/>
      <dgm:spPr/>
    </dgm:pt>
    <dgm:pt modelId="{E60059AE-5AD1-451F-A841-9C54B1A27A61}" type="pres">
      <dgm:prSet presAssocID="{1AA719B7-6314-4D57-A9B3-D9B41981A975}" presName="background" presStyleLbl="node0" presStyleIdx="0" presStyleCnt="2"/>
      <dgm:spPr/>
    </dgm:pt>
    <dgm:pt modelId="{D181A251-3CD9-4881-A710-636D36DF26BE}" type="pres">
      <dgm:prSet presAssocID="{1AA719B7-6314-4D57-A9B3-D9B41981A975}" presName="text" presStyleLbl="fgAcc0" presStyleIdx="0" presStyleCnt="2">
        <dgm:presLayoutVars>
          <dgm:chPref val="3"/>
        </dgm:presLayoutVars>
      </dgm:prSet>
      <dgm:spPr/>
    </dgm:pt>
    <dgm:pt modelId="{33316002-512D-4C79-84A3-DF86CCC26CA3}" type="pres">
      <dgm:prSet presAssocID="{1AA719B7-6314-4D57-A9B3-D9B41981A975}" presName="hierChild2" presStyleCnt="0"/>
      <dgm:spPr/>
    </dgm:pt>
    <dgm:pt modelId="{B4CE36B9-48D4-47A5-BEBA-D145F98EB674}" type="pres">
      <dgm:prSet presAssocID="{397734C6-BC5D-48EC-967D-D7568922F8FD}" presName="hierRoot1" presStyleCnt="0"/>
      <dgm:spPr/>
    </dgm:pt>
    <dgm:pt modelId="{853288F3-2EB2-4C7E-A7D8-5987E2E8180B}" type="pres">
      <dgm:prSet presAssocID="{397734C6-BC5D-48EC-967D-D7568922F8FD}" presName="composite" presStyleCnt="0"/>
      <dgm:spPr/>
    </dgm:pt>
    <dgm:pt modelId="{6282D1E2-6090-40D3-8BF9-A66855796DA3}" type="pres">
      <dgm:prSet presAssocID="{397734C6-BC5D-48EC-967D-D7568922F8FD}" presName="background" presStyleLbl="node0" presStyleIdx="1" presStyleCnt="2"/>
      <dgm:spPr/>
    </dgm:pt>
    <dgm:pt modelId="{4F4ECC72-6410-49AF-8B8F-C2A6B53ECE46}" type="pres">
      <dgm:prSet presAssocID="{397734C6-BC5D-48EC-967D-D7568922F8FD}" presName="text" presStyleLbl="fgAcc0" presStyleIdx="1" presStyleCnt="2">
        <dgm:presLayoutVars>
          <dgm:chPref val="3"/>
        </dgm:presLayoutVars>
      </dgm:prSet>
      <dgm:spPr/>
    </dgm:pt>
    <dgm:pt modelId="{5641BC9A-7049-41C9-ABC8-0573FE896DDA}" type="pres">
      <dgm:prSet presAssocID="{397734C6-BC5D-48EC-967D-D7568922F8FD}" presName="hierChild2" presStyleCnt="0"/>
      <dgm:spPr/>
    </dgm:pt>
  </dgm:ptLst>
  <dgm:cxnLst>
    <dgm:cxn modelId="{240B0F20-3B4B-4BE1-98AE-292714EF0ABB}" srcId="{881352BD-FF5F-4BB1-BE19-233251F58684}" destId="{1AA719B7-6314-4D57-A9B3-D9B41981A975}" srcOrd="0" destOrd="0" parTransId="{FB984151-EE60-42A8-92D7-4D221EDF2279}" sibTransId="{96652381-EA9A-45D4-85ED-21899EB15D1F}"/>
    <dgm:cxn modelId="{00B70749-5608-4327-86E4-95DA27D7C92A}" srcId="{881352BD-FF5F-4BB1-BE19-233251F58684}" destId="{397734C6-BC5D-48EC-967D-D7568922F8FD}" srcOrd="1" destOrd="0" parTransId="{212FCE05-1D7A-4081-9C45-F38B2F83DE65}" sibTransId="{1216A502-8F1A-4EAA-8223-183895AE3512}"/>
    <dgm:cxn modelId="{4BF55D89-9B53-4882-94CB-27E678468089}" type="presOf" srcId="{1AA719B7-6314-4D57-A9B3-D9B41981A975}" destId="{D181A251-3CD9-4881-A710-636D36DF26BE}" srcOrd="0" destOrd="0" presId="urn:microsoft.com/office/officeart/2005/8/layout/hierarchy1"/>
    <dgm:cxn modelId="{3FB6B098-2FCB-4C64-A142-F024CC0EBB5C}" type="presOf" srcId="{881352BD-FF5F-4BB1-BE19-233251F58684}" destId="{A269514D-74C4-4657-BD82-7ABFEAFA8295}" srcOrd="0" destOrd="0" presId="urn:microsoft.com/office/officeart/2005/8/layout/hierarchy1"/>
    <dgm:cxn modelId="{9286F3CE-82CC-41D8-A107-979788772F50}" type="presOf" srcId="{397734C6-BC5D-48EC-967D-D7568922F8FD}" destId="{4F4ECC72-6410-49AF-8B8F-C2A6B53ECE46}" srcOrd="0" destOrd="0" presId="urn:microsoft.com/office/officeart/2005/8/layout/hierarchy1"/>
    <dgm:cxn modelId="{E7334196-9DDF-4F93-8F60-35542233DCB1}" type="presParOf" srcId="{A269514D-74C4-4657-BD82-7ABFEAFA8295}" destId="{C4EE3700-540A-46A1-9BD9-B07E7778C7BD}" srcOrd="0" destOrd="0" presId="urn:microsoft.com/office/officeart/2005/8/layout/hierarchy1"/>
    <dgm:cxn modelId="{8AD07EA9-FC56-4E10-B2C2-6BBB6EEADA4B}" type="presParOf" srcId="{C4EE3700-540A-46A1-9BD9-B07E7778C7BD}" destId="{BE9BA332-C739-482A-B34C-80CFC30925D2}" srcOrd="0" destOrd="0" presId="urn:microsoft.com/office/officeart/2005/8/layout/hierarchy1"/>
    <dgm:cxn modelId="{3396A1C0-5975-4146-AA36-69F42AC7C27C}" type="presParOf" srcId="{BE9BA332-C739-482A-B34C-80CFC30925D2}" destId="{E60059AE-5AD1-451F-A841-9C54B1A27A61}" srcOrd="0" destOrd="0" presId="urn:microsoft.com/office/officeart/2005/8/layout/hierarchy1"/>
    <dgm:cxn modelId="{F5396E61-579E-48B5-9F06-7E086907CC4D}" type="presParOf" srcId="{BE9BA332-C739-482A-B34C-80CFC30925D2}" destId="{D181A251-3CD9-4881-A710-636D36DF26BE}" srcOrd="1" destOrd="0" presId="urn:microsoft.com/office/officeart/2005/8/layout/hierarchy1"/>
    <dgm:cxn modelId="{0052CA2B-889A-45F8-AA7D-CF0EB588D29A}" type="presParOf" srcId="{C4EE3700-540A-46A1-9BD9-B07E7778C7BD}" destId="{33316002-512D-4C79-84A3-DF86CCC26CA3}" srcOrd="1" destOrd="0" presId="urn:microsoft.com/office/officeart/2005/8/layout/hierarchy1"/>
    <dgm:cxn modelId="{B9CC96B4-6335-475B-9D3A-B2BA6497DA84}" type="presParOf" srcId="{A269514D-74C4-4657-BD82-7ABFEAFA8295}" destId="{B4CE36B9-48D4-47A5-BEBA-D145F98EB674}" srcOrd="1" destOrd="0" presId="urn:microsoft.com/office/officeart/2005/8/layout/hierarchy1"/>
    <dgm:cxn modelId="{1CA4EF37-4A04-41B0-A5DF-E35900A14846}" type="presParOf" srcId="{B4CE36B9-48D4-47A5-BEBA-D145F98EB674}" destId="{853288F3-2EB2-4C7E-A7D8-5987E2E8180B}" srcOrd="0" destOrd="0" presId="urn:microsoft.com/office/officeart/2005/8/layout/hierarchy1"/>
    <dgm:cxn modelId="{655D2ACA-0666-45E2-99AA-A54CFFE7CBA7}" type="presParOf" srcId="{853288F3-2EB2-4C7E-A7D8-5987E2E8180B}" destId="{6282D1E2-6090-40D3-8BF9-A66855796DA3}" srcOrd="0" destOrd="0" presId="urn:microsoft.com/office/officeart/2005/8/layout/hierarchy1"/>
    <dgm:cxn modelId="{C8A01A67-9026-4C84-A8C6-B8FB65E1BE9D}" type="presParOf" srcId="{853288F3-2EB2-4C7E-A7D8-5987E2E8180B}" destId="{4F4ECC72-6410-49AF-8B8F-C2A6B53ECE46}" srcOrd="1" destOrd="0" presId="urn:microsoft.com/office/officeart/2005/8/layout/hierarchy1"/>
    <dgm:cxn modelId="{8EDE61A3-B6B3-4EEA-8258-36B91ACBD408}" type="presParOf" srcId="{B4CE36B9-48D4-47A5-BEBA-D145F98EB674}" destId="{5641BC9A-7049-41C9-ABC8-0573FE896D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F8729B-3F01-4C8F-A975-0F3E15A1B0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9B84393-209B-491C-98EC-8AB4A5E070A4}">
      <dgm:prSet/>
      <dgm:spPr/>
      <dgm:t>
        <a:bodyPr/>
        <a:lstStyle/>
        <a:p>
          <a:r>
            <a:rPr lang="en-US"/>
            <a:t>The units of measurement on the standard deviation, however, are the same as the units on y (e.g., feet, ppm). When combined with the mean of the data set, the standard deviation is easily interpreted.</a:t>
          </a:r>
        </a:p>
      </dgm:t>
    </dgm:pt>
    <dgm:pt modelId="{AA7BFFE2-48D1-46DE-9CE1-43F305C92109}" type="parTrans" cxnId="{38B1A5E9-CEA9-4F4A-9193-F6390E935C8D}">
      <dgm:prSet/>
      <dgm:spPr/>
      <dgm:t>
        <a:bodyPr/>
        <a:lstStyle/>
        <a:p>
          <a:endParaRPr lang="en-US"/>
        </a:p>
      </dgm:t>
    </dgm:pt>
    <dgm:pt modelId="{50B974AD-ABE2-41EB-AE1C-CC8DB617CBAD}" type="sibTrans" cxnId="{38B1A5E9-CEA9-4F4A-9193-F6390E935C8D}">
      <dgm:prSet/>
      <dgm:spPr/>
      <dgm:t>
        <a:bodyPr/>
        <a:lstStyle/>
        <a:p>
          <a:endParaRPr lang="en-US"/>
        </a:p>
      </dgm:t>
    </dgm:pt>
    <dgm:pt modelId="{421E7D16-A182-4DB5-B4A1-9CCAC7A4AEB6}">
      <dgm:prSet/>
      <dgm:spPr/>
      <dgm:t>
        <a:bodyPr/>
        <a:lstStyle/>
        <a:p>
          <a:r>
            <a:rPr lang="en-US"/>
            <a:t>Two useful rules for interpreting the standard deviation are the Empirical Rule and Chebyshev's Rule.</a:t>
          </a:r>
        </a:p>
      </dgm:t>
    </dgm:pt>
    <dgm:pt modelId="{25C4C216-B270-4120-B9D4-E58872F6FA21}" type="parTrans" cxnId="{D3CF1879-F857-465D-960A-B5794CB5D566}">
      <dgm:prSet/>
      <dgm:spPr/>
      <dgm:t>
        <a:bodyPr/>
        <a:lstStyle/>
        <a:p>
          <a:endParaRPr lang="en-US"/>
        </a:p>
      </dgm:t>
    </dgm:pt>
    <dgm:pt modelId="{99E44044-61B1-47B5-A759-043E1000B24F}" type="sibTrans" cxnId="{D3CF1879-F857-465D-960A-B5794CB5D566}">
      <dgm:prSet/>
      <dgm:spPr/>
      <dgm:t>
        <a:bodyPr/>
        <a:lstStyle/>
        <a:p>
          <a:endParaRPr lang="en-US"/>
        </a:p>
      </dgm:t>
    </dgm:pt>
    <dgm:pt modelId="{DEAEEFE6-42A2-42A8-9D3B-CD540B89BC20}" type="pres">
      <dgm:prSet presAssocID="{5BF8729B-3F01-4C8F-A975-0F3E15A1B060}" presName="root" presStyleCnt="0">
        <dgm:presLayoutVars>
          <dgm:dir/>
          <dgm:resizeHandles val="exact"/>
        </dgm:presLayoutVars>
      </dgm:prSet>
      <dgm:spPr/>
    </dgm:pt>
    <dgm:pt modelId="{E75C2AAE-375D-4338-95B1-DE09D7977E3E}" type="pres">
      <dgm:prSet presAssocID="{79B84393-209B-491C-98EC-8AB4A5E070A4}" presName="compNode" presStyleCnt="0"/>
      <dgm:spPr/>
    </dgm:pt>
    <dgm:pt modelId="{57155899-D49F-4538-9F9E-5332A6D5E1F4}" type="pres">
      <dgm:prSet presAssocID="{79B84393-209B-491C-98EC-8AB4A5E070A4}" presName="bgRect" presStyleLbl="bgShp" presStyleIdx="0" presStyleCnt="2"/>
      <dgm:spPr/>
    </dgm:pt>
    <dgm:pt modelId="{1AE49281-95E0-4C05-BDE9-1C4A57217AF2}" type="pres">
      <dgm:prSet presAssocID="{79B84393-209B-491C-98EC-8AB4A5E070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3EC8852F-D025-4F4F-9B23-5A5E7730938B}" type="pres">
      <dgm:prSet presAssocID="{79B84393-209B-491C-98EC-8AB4A5E070A4}" presName="spaceRect" presStyleCnt="0"/>
      <dgm:spPr/>
    </dgm:pt>
    <dgm:pt modelId="{CE91D26F-FDC6-462F-81A5-87CD315F3602}" type="pres">
      <dgm:prSet presAssocID="{79B84393-209B-491C-98EC-8AB4A5E070A4}" presName="parTx" presStyleLbl="revTx" presStyleIdx="0" presStyleCnt="2">
        <dgm:presLayoutVars>
          <dgm:chMax val="0"/>
          <dgm:chPref val="0"/>
        </dgm:presLayoutVars>
      </dgm:prSet>
      <dgm:spPr/>
    </dgm:pt>
    <dgm:pt modelId="{FC749891-9647-471F-B60E-A2E490F65DC6}" type="pres">
      <dgm:prSet presAssocID="{50B974AD-ABE2-41EB-AE1C-CC8DB617CBAD}" presName="sibTrans" presStyleCnt="0"/>
      <dgm:spPr/>
    </dgm:pt>
    <dgm:pt modelId="{AF51AE95-F876-4978-83B5-2F378F1E4B4D}" type="pres">
      <dgm:prSet presAssocID="{421E7D16-A182-4DB5-B4A1-9CCAC7A4AEB6}" presName="compNode" presStyleCnt="0"/>
      <dgm:spPr/>
    </dgm:pt>
    <dgm:pt modelId="{999D3FB8-778A-4C6E-9406-0602CB6932B9}" type="pres">
      <dgm:prSet presAssocID="{421E7D16-A182-4DB5-B4A1-9CCAC7A4AEB6}" presName="bgRect" presStyleLbl="bgShp" presStyleIdx="1" presStyleCnt="2"/>
      <dgm:spPr/>
    </dgm:pt>
    <dgm:pt modelId="{DF256CD3-6E36-4A91-B5E9-2B381FF6A4ED}" type="pres">
      <dgm:prSet presAssocID="{421E7D16-A182-4DB5-B4A1-9CCAC7A4AEB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042F69D9-312F-4B18-BC91-817D5A17AE2F}" type="pres">
      <dgm:prSet presAssocID="{421E7D16-A182-4DB5-B4A1-9CCAC7A4AEB6}" presName="spaceRect" presStyleCnt="0"/>
      <dgm:spPr/>
    </dgm:pt>
    <dgm:pt modelId="{7D09578F-D3BA-40DC-9A8F-07D4360EA57B}" type="pres">
      <dgm:prSet presAssocID="{421E7D16-A182-4DB5-B4A1-9CCAC7A4AEB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3CF1879-F857-465D-960A-B5794CB5D566}" srcId="{5BF8729B-3F01-4C8F-A975-0F3E15A1B060}" destId="{421E7D16-A182-4DB5-B4A1-9CCAC7A4AEB6}" srcOrd="1" destOrd="0" parTransId="{25C4C216-B270-4120-B9D4-E58872F6FA21}" sibTransId="{99E44044-61B1-47B5-A759-043E1000B24F}"/>
    <dgm:cxn modelId="{FE37999C-C187-41F3-92C7-91D8FEF01484}" type="presOf" srcId="{421E7D16-A182-4DB5-B4A1-9CCAC7A4AEB6}" destId="{7D09578F-D3BA-40DC-9A8F-07D4360EA57B}" srcOrd="0" destOrd="0" presId="urn:microsoft.com/office/officeart/2018/2/layout/IconVerticalSolidList"/>
    <dgm:cxn modelId="{3522EEC3-2B9D-49E2-A444-1ECB65C78E4B}" type="presOf" srcId="{79B84393-209B-491C-98EC-8AB4A5E070A4}" destId="{CE91D26F-FDC6-462F-81A5-87CD315F3602}" srcOrd="0" destOrd="0" presId="urn:microsoft.com/office/officeart/2018/2/layout/IconVerticalSolidList"/>
    <dgm:cxn modelId="{67C69EE6-2FC1-4F9D-A829-9F236B5DAC18}" type="presOf" srcId="{5BF8729B-3F01-4C8F-A975-0F3E15A1B060}" destId="{DEAEEFE6-42A2-42A8-9D3B-CD540B89BC20}" srcOrd="0" destOrd="0" presId="urn:microsoft.com/office/officeart/2018/2/layout/IconVerticalSolidList"/>
    <dgm:cxn modelId="{38B1A5E9-CEA9-4F4A-9193-F6390E935C8D}" srcId="{5BF8729B-3F01-4C8F-A975-0F3E15A1B060}" destId="{79B84393-209B-491C-98EC-8AB4A5E070A4}" srcOrd="0" destOrd="0" parTransId="{AA7BFFE2-48D1-46DE-9CE1-43F305C92109}" sibTransId="{50B974AD-ABE2-41EB-AE1C-CC8DB617CBAD}"/>
    <dgm:cxn modelId="{B311792F-823E-40A0-B088-BBC1DFF7F198}" type="presParOf" srcId="{DEAEEFE6-42A2-42A8-9D3B-CD540B89BC20}" destId="{E75C2AAE-375D-4338-95B1-DE09D7977E3E}" srcOrd="0" destOrd="0" presId="urn:microsoft.com/office/officeart/2018/2/layout/IconVerticalSolidList"/>
    <dgm:cxn modelId="{FAFA2064-45B2-474C-B2BA-E34A64E8046D}" type="presParOf" srcId="{E75C2AAE-375D-4338-95B1-DE09D7977E3E}" destId="{57155899-D49F-4538-9F9E-5332A6D5E1F4}" srcOrd="0" destOrd="0" presId="urn:microsoft.com/office/officeart/2018/2/layout/IconVerticalSolidList"/>
    <dgm:cxn modelId="{99DD00F7-D98B-44D8-93FD-29F44994DD27}" type="presParOf" srcId="{E75C2AAE-375D-4338-95B1-DE09D7977E3E}" destId="{1AE49281-95E0-4C05-BDE9-1C4A57217AF2}" srcOrd="1" destOrd="0" presId="urn:microsoft.com/office/officeart/2018/2/layout/IconVerticalSolidList"/>
    <dgm:cxn modelId="{82F2DB2E-299B-48A6-9532-C9347B4CEC4C}" type="presParOf" srcId="{E75C2AAE-375D-4338-95B1-DE09D7977E3E}" destId="{3EC8852F-D025-4F4F-9B23-5A5E7730938B}" srcOrd="2" destOrd="0" presId="urn:microsoft.com/office/officeart/2018/2/layout/IconVerticalSolidList"/>
    <dgm:cxn modelId="{8D036116-C7BE-4FC5-BD08-86DF6DBAACAB}" type="presParOf" srcId="{E75C2AAE-375D-4338-95B1-DE09D7977E3E}" destId="{CE91D26F-FDC6-462F-81A5-87CD315F3602}" srcOrd="3" destOrd="0" presId="urn:microsoft.com/office/officeart/2018/2/layout/IconVerticalSolidList"/>
    <dgm:cxn modelId="{6BC81C4C-DFA6-453B-8E32-3B9535B97283}" type="presParOf" srcId="{DEAEEFE6-42A2-42A8-9D3B-CD540B89BC20}" destId="{FC749891-9647-471F-B60E-A2E490F65DC6}" srcOrd="1" destOrd="0" presId="urn:microsoft.com/office/officeart/2018/2/layout/IconVerticalSolidList"/>
    <dgm:cxn modelId="{96BCD8C1-B688-4450-91A4-CEDC41810336}" type="presParOf" srcId="{DEAEEFE6-42A2-42A8-9D3B-CD540B89BC20}" destId="{AF51AE95-F876-4978-83B5-2F378F1E4B4D}" srcOrd="2" destOrd="0" presId="urn:microsoft.com/office/officeart/2018/2/layout/IconVerticalSolidList"/>
    <dgm:cxn modelId="{FDAD90DC-4CAC-4511-823B-40B34E15A8FC}" type="presParOf" srcId="{AF51AE95-F876-4978-83B5-2F378F1E4B4D}" destId="{999D3FB8-778A-4C6E-9406-0602CB6932B9}" srcOrd="0" destOrd="0" presId="urn:microsoft.com/office/officeart/2018/2/layout/IconVerticalSolidList"/>
    <dgm:cxn modelId="{5BD4D76E-3E6C-4CCB-B6B6-04B5D5721697}" type="presParOf" srcId="{AF51AE95-F876-4978-83B5-2F378F1E4B4D}" destId="{DF256CD3-6E36-4A91-B5E9-2B381FF6A4ED}" srcOrd="1" destOrd="0" presId="urn:microsoft.com/office/officeart/2018/2/layout/IconVerticalSolidList"/>
    <dgm:cxn modelId="{14C11EE6-417C-49E4-8394-4DC1291560EF}" type="presParOf" srcId="{AF51AE95-F876-4978-83B5-2F378F1E4B4D}" destId="{042F69D9-312F-4B18-BC91-817D5A17AE2F}" srcOrd="2" destOrd="0" presId="urn:microsoft.com/office/officeart/2018/2/layout/IconVerticalSolidList"/>
    <dgm:cxn modelId="{8940E41F-FB06-4A32-A91D-3D695559B79C}" type="presParOf" srcId="{AF51AE95-F876-4978-83B5-2F378F1E4B4D}" destId="{7D09578F-D3BA-40DC-9A8F-07D4360EA5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77B536-D1FA-4265-9FE2-D0FEB64EAB8C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7EBF469-9951-4635-B64B-4DC339ACE5A8}">
      <dgm:prSet/>
      <dgm:spPr/>
      <dgm:t>
        <a:bodyPr/>
        <a:lstStyle/>
        <a:p>
          <a:r>
            <a:rPr lang="en-US"/>
            <a:t>If a data set has an approximately mound-shaped, symmetric distribution, then the following rules may be used to describe the data set</a:t>
          </a:r>
        </a:p>
      </dgm:t>
    </dgm:pt>
    <dgm:pt modelId="{68AB8F83-E019-41DE-9E5E-45F977250FFF}" type="parTrans" cxnId="{E7355A75-301A-44A9-8F7F-2C587F9B2147}">
      <dgm:prSet/>
      <dgm:spPr/>
      <dgm:t>
        <a:bodyPr/>
        <a:lstStyle/>
        <a:p>
          <a:endParaRPr lang="en-US"/>
        </a:p>
      </dgm:t>
    </dgm:pt>
    <dgm:pt modelId="{3C200CA4-405B-4C1D-A111-5363BE09995E}" type="sibTrans" cxnId="{E7355A75-301A-44A9-8F7F-2C587F9B2147}">
      <dgm:prSet/>
      <dgm:spPr/>
      <dgm:t>
        <a:bodyPr/>
        <a:lstStyle/>
        <a:p>
          <a:endParaRPr lang="en-US"/>
        </a:p>
      </dgm:t>
    </dgm:pt>
    <dgm:pt modelId="{6F2689A7-D7F6-4D61-80A1-CAB3EB8107BA}">
      <dgm:prSet/>
      <dgm:spPr/>
      <dgm:t>
        <a:bodyPr/>
        <a:lstStyle/>
        <a:p>
          <a:r>
            <a:rPr lang="en-US"/>
            <a:t>1. Approximately 68% of the measurements will lie within 1 standard deviation of their mean</a:t>
          </a:r>
        </a:p>
      </dgm:t>
    </dgm:pt>
    <dgm:pt modelId="{01A841B6-6119-403E-A9C5-D67DD9AAD214}" type="parTrans" cxnId="{57C1C4BB-D827-4A49-933E-6795DED8D36D}">
      <dgm:prSet/>
      <dgm:spPr/>
      <dgm:t>
        <a:bodyPr/>
        <a:lstStyle/>
        <a:p>
          <a:endParaRPr lang="en-US"/>
        </a:p>
      </dgm:t>
    </dgm:pt>
    <dgm:pt modelId="{58E58BE7-9B90-4BF3-B86E-9C71097617A7}" type="sibTrans" cxnId="{57C1C4BB-D827-4A49-933E-6795DED8D36D}">
      <dgm:prSet/>
      <dgm:spPr/>
      <dgm:t>
        <a:bodyPr/>
        <a:lstStyle/>
        <a:p>
          <a:endParaRPr lang="en-US"/>
        </a:p>
      </dgm:t>
    </dgm:pt>
    <dgm:pt modelId="{EBE4A3A3-A593-45EF-9520-54EB4FF1BFC9}">
      <dgm:prSet/>
      <dgm:spPr/>
      <dgm:t>
        <a:bodyPr/>
        <a:lstStyle/>
        <a:p>
          <a:r>
            <a:rPr lang="en-US"/>
            <a:t>2. Approximately 95% of the measurements will lie within 2 standard deviations of their mean </a:t>
          </a:r>
        </a:p>
      </dgm:t>
    </dgm:pt>
    <dgm:pt modelId="{CBE385C5-DBC9-42B8-9B52-0C64318EC8CD}" type="parTrans" cxnId="{FB32F2FC-F54D-4745-83C3-C24FC050AB3D}">
      <dgm:prSet/>
      <dgm:spPr/>
      <dgm:t>
        <a:bodyPr/>
        <a:lstStyle/>
        <a:p>
          <a:endParaRPr lang="en-US"/>
        </a:p>
      </dgm:t>
    </dgm:pt>
    <dgm:pt modelId="{68A17434-DB10-4480-B672-948DE00D21A7}" type="sibTrans" cxnId="{FB32F2FC-F54D-4745-83C3-C24FC050AB3D}">
      <dgm:prSet/>
      <dgm:spPr/>
      <dgm:t>
        <a:bodyPr/>
        <a:lstStyle/>
        <a:p>
          <a:endParaRPr lang="en-US"/>
        </a:p>
      </dgm:t>
    </dgm:pt>
    <dgm:pt modelId="{64961E16-2E17-4983-B5C0-143E83511FAE}">
      <dgm:prSet/>
      <dgm:spPr/>
      <dgm:t>
        <a:bodyPr/>
        <a:lstStyle/>
        <a:p>
          <a:r>
            <a:rPr lang="en-US" dirty="0"/>
            <a:t>3. Almost all the measurements will lie within 3 standard deviations of their mean</a:t>
          </a:r>
        </a:p>
      </dgm:t>
    </dgm:pt>
    <dgm:pt modelId="{FE200CA9-A0DD-48B9-82A0-23A4DA87A733}" type="parTrans" cxnId="{646CCECD-3A83-4680-AE8D-691D2D87379E}">
      <dgm:prSet/>
      <dgm:spPr/>
      <dgm:t>
        <a:bodyPr/>
        <a:lstStyle/>
        <a:p>
          <a:endParaRPr lang="en-US"/>
        </a:p>
      </dgm:t>
    </dgm:pt>
    <dgm:pt modelId="{CD03118E-9709-4AB7-82B0-E01D9A7E3F47}" type="sibTrans" cxnId="{646CCECD-3A83-4680-AE8D-691D2D87379E}">
      <dgm:prSet/>
      <dgm:spPr/>
      <dgm:t>
        <a:bodyPr/>
        <a:lstStyle/>
        <a:p>
          <a:endParaRPr lang="en-US"/>
        </a:p>
      </dgm:t>
    </dgm:pt>
    <dgm:pt modelId="{1C1CCB1E-830D-40CE-943E-001DC87D1908}" type="pres">
      <dgm:prSet presAssocID="{D777B536-D1FA-4265-9FE2-D0FEB64EAB8C}" presName="diagram" presStyleCnt="0">
        <dgm:presLayoutVars>
          <dgm:dir/>
          <dgm:resizeHandles val="exact"/>
        </dgm:presLayoutVars>
      </dgm:prSet>
      <dgm:spPr/>
    </dgm:pt>
    <dgm:pt modelId="{60B8245E-9567-4474-86C0-BC564B887E0E}" type="pres">
      <dgm:prSet presAssocID="{F7EBF469-9951-4635-B64B-4DC339ACE5A8}" presName="node" presStyleLbl="node1" presStyleIdx="0" presStyleCnt="1">
        <dgm:presLayoutVars>
          <dgm:bulletEnabled val="1"/>
        </dgm:presLayoutVars>
      </dgm:prSet>
      <dgm:spPr/>
    </dgm:pt>
  </dgm:ptLst>
  <dgm:cxnLst>
    <dgm:cxn modelId="{1B9BDE09-8278-4715-BFCE-0636DD835B82}" type="presOf" srcId="{F7EBF469-9951-4635-B64B-4DC339ACE5A8}" destId="{60B8245E-9567-4474-86C0-BC564B887E0E}" srcOrd="0" destOrd="0" presId="urn:microsoft.com/office/officeart/2005/8/layout/process5"/>
    <dgm:cxn modelId="{59A9F83A-1D09-4EC9-82E3-FD77774F7FA1}" type="presOf" srcId="{EBE4A3A3-A593-45EF-9520-54EB4FF1BFC9}" destId="{60B8245E-9567-4474-86C0-BC564B887E0E}" srcOrd="0" destOrd="2" presId="urn:microsoft.com/office/officeart/2005/8/layout/process5"/>
    <dgm:cxn modelId="{24711267-2212-4B4A-985A-8CEFB47D2F3D}" type="presOf" srcId="{6F2689A7-D7F6-4D61-80A1-CAB3EB8107BA}" destId="{60B8245E-9567-4474-86C0-BC564B887E0E}" srcOrd="0" destOrd="1" presId="urn:microsoft.com/office/officeart/2005/8/layout/process5"/>
    <dgm:cxn modelId="{482CFA71-3B86-460A-97AE-BBA8F753529C}" type="presOf" srcId="{64961E16-2E17-4983-B5C0-143E83511FAE}" destId="{60B8245E-9567-4474-86C0-BC564B887E0E}" srcOrd="0" destOrd="3" presId="urn:microsoft.com/office/officeart/2005/8/layout/process5"/>
    <dgm:cxn modelId="{E7355A75-301A-44A9-8F7F-2C587F9B2147}" srcId="{D777B536-D1FA-4265-9FE2-D0FEB64EAB8C}" destId="{F7EBF469-9951-4635-B64B-4DC339ACE5A8}" srcOrd="0" destOrd="0" parTransId="{68AB8F83-E019-41DE-9E5E-45F977250FFF}" sibTransId="{3C200CA4-405B-4C1D-A111-5363BE09995E}"/>
    <dgm:cxn modelId="{19082280-56E3-4A3E-A68C-51BDB0FC1C7E}" type="presOf" srcId="{D777B536-D1FA-4265-9FE2-D0FEB64EAB8C}" destId="{1C1CCB1E-830D-40CE-943E-001DC87D1908}" srcOrd="0" destOrd="0" presId="urn:microsoft.com/office/officeart/2005/8/layout/process5"/>
    <dgm:cxn modelId="{57C1C4BB-D827-4A49-933E-6795DED8D36D}" srcId="{F7EBF469-9951-4635-B64B-4DC339ACE5A8}" destId="{6F2689A7-D7F6-4D61-80A1-CAB3EB8107BA}" srcOrd="0" destOrd="0" parTransId="{01A841B6-6119-403E-A9C5-D67DD9AAD214}" sibTransId="{58E58BE7-9B90-4BF3-B86E-9C71097617A7}"/>
    <dgm:cxn modelId="{646CCECD-3A83-4680-AE8D-691D2D87379E}" srcId="{F7EBF469-9951-4635-B64B-4DC339ACE5A8}" destId="{64961E16-2E17-4983-B5C0-143E83511FAE}" srcOrd="2" destOrd="0" parTransId="{FE200CA9-A0DD-48B9-82A0-23A4DA87A733}" sibTransId="{CD03118E-9709-4AB7-82B0-E01D9A7E3F47}"/>
    <dgm:cxn modelId="{FB32F2FC-F54D-4745-83C3-C24FC050AB3D}" srcId="{F7EBF469-9951-4635-B64B-4DC339ACE5A8}" destId="{EBE4A3A3-A593-45EF-9520-54EB4FF1BFC9}" srcOrd="1" destOrd="0" parTransId="{CBE385C5-DBC9-42B8-9B52-0C64318EC8CD}" sibTransId="{68A17434-DB10-4480-B672-948DE00D21A7}"/>
    <dgm:cxn modelId="{54750BD1-EBA3-4188-BF16-0498A5DFFB30}" type="presParOf" srcId="{1C1CCB1E-830D-40CE-943E-001DC87D1908}" destId="{60B8245E-9567-4474-86C0-BC564B887E0E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059AE-5AD1-451F-A841-9C54B1A27A61}">
      <dsp:nvSpPr>
        <dsp:cNvPr id="0" name=""/>
        <dsp:cNvSpPr/>
      </dsp:nvSpPr>
      <dsp:spPr>
        <a:xfrm>
          <a:off x="947" y="797772"/>
          <a:ext cx="3326814" cy="21125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81A251-3CD9-4881-A710-636D36DF26BE}">
      <dsp:nvSpPr>
        <dsp:cNvPr id="0" name=""/>
        <dsp:cNvSpPr/>
      </dsp:nvSpPr>
      <dsp:spPr>
        <a:xfrm>
          <a:off x="370593" y="1148936"/>
          <a:ext cx="3326814" cy="2112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is possible that two different data sets could possess the same range but differ greatly in the amount of variation in the data.</a:t>
          </a:r>
        </a:p>
      </dsp:txBody>
      <dsp:txXfrm>
        <a:off x="432467" y="1210810"/>
        <a:ext cx="3203066" cy="1988779"/>
      </dsp:txXfrm>
    </dsp:sp>
    <dsp:sp modelId="{6282D1E2-6090-40D3-8BF9-A66855796DA3}">
      <dsp:nvSpPr>
        <dsp:cNvPr id="0" name=""/>
        <dsp:cNvSpPr/>
      </dsp:nvSpPr>
      <dsp:spPr>
        <a:xfrm>
          <a:off x="4067054" y="797772"/>
          <a:ext cx="3326814" cy="21125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4ECC72-6410-49AF-8B8F-C2A6B53ECE46}">
      <dsp:nvSpPr>
        <dsp:cNvPr id="0" name=""/>
        <dsp:cNvSpPr/>
      </dsp:nvSpPr>
      <dsp:spPr>
        <a:xfrm>
          <a:off x="4436700" y="1148936"/>
          <a:ext cx="3326814" cy="2112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variance has theoretical significance but is difficult to interpret since the units of measurement on the variable y of interest are squared (e.g., feet2, ppm2, etc.).</a:t>
          </a:r>
        </a:p>
      </dsp:txBody>
      <dsp:txXfrm>
        <a:off x="4498574" y="1210810"/>
        <a:ext cx="3203066" cy="1988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55899-D49F-4538-9F9E-5332A6D5E1F4}">
      <dsp:nvSpPr>
        <dsp:cNvPr id="0" name=""/>
        <dsp:cNvSpPr/>
      </dsp:nvSpPr>
      <dsp:spPr>
        <a:xfrm>
          <a:off x="0" y="659626"/>
          <a:ext cx="7764463" cy="12177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49281-95E0-4C05-BDE9-1C4A57217AF2}">
      <dsp:nvSpPr>
        <dsp:cNvPr id="0" name=""/>
        <dsp:cNvSpPr/>
      </dsp:nvSpPr>
      <dsp:spPr>
        <a:xfrm>
          <a:off x="368375" y="933624"/>
          <a:ext cx="669774" cy="6697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1D26F-FDC6-462F-81A5-87CD315F3602}">
      <dsp:nvSpPr>
        <dsp:cNvPr id="0" name=""/>
        <dsp:cNvSpPr/>
      </dsp:nvSpPr>
      <dsp:spPr>
        <a:xfrm>
          <a:off x="1406525" y="659626"/>
          <a:ext cx="6357937" cy="1217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81" tIns="128881" rIns="128881" bIns="1288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units of measurement on the standard deviation, however, are the same as the units on y (e.g., feet, ppm). When combined with the mean of the data set, the standard deviation is easily interpreted.</a:t>
          </a:r>
        </a:p>
      </dsp:txBody>
      <dsp:txXfrm>
        <a:off x="1406525" y="659626"/>
        <a:ext cx="6357937" cy="1217771"/>
      </dsp:txXfrm>
    </dsp:sp>
    <dsp:sp modelId="{999D3FB8-778A-4C6E-9406-0602CB6932B9}">
      <dsp:nvSpPr>
        <dsp:cNvPr id="0" name=""/>
        <dsp:cNvSpPr/>
      </dsp:nvSpPr>
      <dsp:spPr>
        <a:xfrm>
          <a:off x="0" y="2181839"/>
          <a:ext cx="7764463" cy="12177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56CD3-6E36-4A91-B5E9-2B381FF6A4ED}">
      <dsp:nvSpPr>
        <dsp:cNvPr id="0" name=""/>
        <dsp:cNvSpPr/>
      </dsp:nvSpPr>
      <dsp:spPr>
        <a:xfrm>
          <a:off x="368375" y="2455838"/>
          <a:ext cx="669774" cy="6697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9578F-D3BA-40DC-9A8F-07D4360EA57B}">
      <dsp:nvSpPr>
        <dsp:cNvPr id="0" name=""/>
        <dsp:cNvSpPr/>
      </dsp:nvSpPr>
      <dsp:spPr>
        <a:xfrm>
          <a:off x="1406525" y="2181839"/>
          <a:ext cx="6357937" cy="1217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81" tIns="128881" rIns="128881" bIns="1288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Two useful rules for interpreting the standard deviation are the Empirical Rule and Chebyshev's Rule.</a:t>
          </a:r>
        </a:p>
      </dsp:txBody>
      <dsp:txXfrm>
        <a:off x="1406525" y="2181839"/>
        <a:ext cx="6357937" cy="12177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8245E-9567-4474-86C0-BC564B887E0E}">
      <dsp:nvSpPr>
        <dsp:cNvPr id="0" name=""/>
        <dsp:cNvSpPr/>
      </dsp:nvSpPr>
      <dsp:spPr>
        <a:xfrm>
          <a:off x="636993" y="1803"/>
          <a:ext cx="6491268" cy="38947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If a data set has an approximately mound-shaped, symmetric distribution, then the following rules may be used to describe the data set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1. Approximately 68% of the measurements will lie within 1 standard deviation of their mean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2. Approximately 95% of the measurements will lie within 2 standard deviations of their mean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3. Almost all the measurements will lie within 3 standard deviations of their mean</a:t>
          </a:r>
        </a:p>
      </dsp:txBody>
      <dsp:txXfrm>
        <a:off x="751067" y="115877"/>
        <a:ext cx="6263120" cy="3666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6418-F699-4393-A0F3-383932AD0836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0C37-8CA5-4880-91D5-677E12C48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2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6418-F699-4393-A0F3-383932AD0836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0C37-8CA5-4880-91D5-677E12C48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6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6418-F699-4393-A0F3-383932AD0836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0C37-8CA5-4880-91D5-677E12C48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86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6418-F699-4393-A0F3-383932AD0836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0C37-8CA5-4880-91D5-677E12C484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7804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6418-F699-4393-A0F3-383932AD0836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0C37-8CA5-4880-91D5-677E12C48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68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6418-F699-4393-A0F3-383932AD0836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0C37-8CA5-4880-91D5-677E12C48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7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6418-F699-4393-A0F3-383932AD0836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0C37-8CA5-4880-91D5-677E12C48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82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6418-F699-4393-A0F3-383932AD0836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0C37-8CA5-4880-91D5-677E12C48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38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6418-F699-4393-A0F3-383932AD0836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0C37-8CA5-4880-91D5-677E12C48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53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6418-F699-4393-A0F3-383932AD0836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0C37-8CA5-4880-91D5-677E12C48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1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6418-F699-4393-A0F3-383932AD0836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0C37-8CA5-4880-91D5-677E12C48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27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6418-F699-4393-A0F3-383932AD0836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0C37-8CA5-4880-91D5-677E12C48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6418-F699-4393-A0F3-383932AD0836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0C37-8CA5-4880-91D5-677E12C48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4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6418-F699-4393-A0F3-383932AD0836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0C37-8CA5-4880-91D5-677E12C48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5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6418-F699-4393-A0F3-383932AD0836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0C37-8CA5-4880-91D5-677E12C48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7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6418-F699-4393-A0F3-383932AD0836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0C37-8CA5-4880-91D5-677E12C48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7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6418-F699-4393-A0F3-383932AD0836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0C37-8CA5-4880-91D5-677E12C48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8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E146418-F699-4393-A0F3-383932AD0836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D120C37-8CA5-4880-91D5-677E12C48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35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 part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STAT441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DF17A5-941B-4F08-B4AE-2E566463E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604652"/>
              </p:ext>
            </p:extLst>
          </p:nvPr>
        </p:nvGraphicFramePr>
        <p:xfrm>
          <a:off x="685800" y="1731963"/>
          <a:ext cx="7764463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EE77E2-E267-4B8C-8FF7-8383BE6F96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952378"/>
              </p:ext>
            </p:extLst>
          </p:nvPr>
        </p:nvGraphicFramePr>
        <p:xfrm>
          <a:off x="685800" y="1731963"/>
          <a:ext cx="7764463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The Empirical Rule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D34229-51AB-4A1E-9095-A8FE26AA4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215363"/>
              </p:ext>
            </p:extLst>
          </p:nvPr>
        </p:nvGraphicFramePr>
        <p:xfrm>
          <a:off x="685800" y="1892830"/>
          <a:ext cx="7765256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Rule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62157" y="1731963"/>
            <a:ext cx="5811748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Approximately 68% of the measurements will lie within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0" dirty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the interval for samples and µ ± σ for populations)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Approximately 95% of the measurements will lie within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0" dirty="0">
                        <a:latin typeface="Cambria Math" panose="02040503050406030204" pitchFamily="18" charset="0"/>
                      </a:rPr>
                      <m:t>±2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the interval for samples and µ ±2 σ for populations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Approximately 99% of the measurements will lie within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0" dirty="0">
                        <a:latin typeface="Cambria Math" panose="02040503050406030204" pitchFamily="18" charset="0"/>
                      </a:rPr>
                      <m:t>±3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the interval for samples and µ ± 3σ for populations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Chebyshev's</a:t>
            </a:r>
            <a:r>
              <a:rPr lang="en-US" b="0" dirty="0"/>
              <a:t>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Chebyshev's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 applies to any data set, regardless of the shape of the frequency distribution of the data</a:t>
            </a:r>
          </a:p>
          <a:p>
            <a:pPr marL="118872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It is possible that very few of the measurements will fall within 1 standard deviation of the mean</a:t>
            </a:r>
          </a:p>
          <a:p>
            <a:pPr marL="118872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At least of the measurements ¾ will fall within 2 standard deviations of the mean</a:t>
            </a:r>
          </a:p>
          <a:p>
            <a:pPr marL="118872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At least 8/9 of the measurements will fall within 3 standard deviations of the mean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31201" y="1731963"/>
            <a:ext cx="667366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Applying Rules for Describing the Distribution of Iron Ore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data on percent iron content of iron-ore specimens. Describe the distribution of iron content measurements.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number of the 390 iron-ore specimens that have iron content measurements that fall within 2 standard deviations of the mean.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4171950" cy="1518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3581400"/>
            <a:ext cx="4419600" cy="3062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68096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Empirical Rule     Chebyshev's Rule</a:t>
            </a:r>
          </a:p>
          <a:p>
            <a:pPr marL="11887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	(65.05, 66.43)       .68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11887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	(64.36, 67.12)       .95           at least .75</a:t>
            </a:r>
          </a:p>
          <a:p>
            <a:pPr marL="11887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  	(63.67, 67.81)       .998          at least .889</a:t>
            </a:r>
          </a:p>
          <a:p>
            <a:pPr marL="118872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828800"/>
            <a:ext cx="685800" cy="24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 Measures of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 provide only a partial description of a quantitative data set. The description is incomplete without a measure of variability, or spread of the data. The most commonly used measures of data variation are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variance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deviation.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best estimate of the percentage of iron content measurements that fall within 2 standard deviations of the mean is obtained using the Empirical Rule—namely, approximately 95%.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 is equal to the difference between the largest and the smallest measurements in a data set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733800"/>
            <a:ext cx="5732689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variance of a sample of n measurements, y1, y2, …,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defined to be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4400" y="3200400"/>
            <a:ext cx="462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population variance is defined to be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872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finite population with n measurements.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819400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deviation of a sample of n measurements is equal to the square root of the variance: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276600"/>
            <a:ext cx="18573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066800" y="4876800"/>
            <a:ext cx="365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population standard deviation is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953000"/>
            <a:ext cx="7334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Computing measures of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range, variance and standard deviation for the sample observations: 1, 3, 2, 2, 4.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 is simply the difference between the largest (4) and smallest (1) measurement, i.e.,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276600"/>
            <a:ext cx="21907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variance and standard deviation we must first calculate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971800"/>
            <a:ext cx="5314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828800" y="3505200"/>
            <a:ext cx="281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Then the sample variance is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038600"/>
            <a:ext cx="39909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057400" y="5105400"/>
            <a:ext cx="366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and the sample standard deviation is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5715000"/>
            <a:ext cx="18288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7063</TotalTime>
  <Words>683</Words>
  <Application>Microsoft Office PowerPoint</Application>
  <PresentationFormat>On-screen Show (4:3)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Calisto MT</vt:lpstr>
      <vt:lpstr>Cambria Math</vt:lpstr>
      <vt:lpstr>Times New Roman</vt:lpstr>
      <vt:lpstr>Wingdings 2</vt:lpstr>
      <vt:lpstr>Slate</vt:lpstr>
      <vt:lpstr>Chapter 2 part 3</vt:lpstr>
      <vt:lpstr> Measures of Variation</vt:lpstr>
      <vt:lpstr>Range</vt:lpstr>
      <vt:lpstr>Variance</vt:lpstr>
      <vt:lpstr>Variance</vt:lpstr>
      <vt:lpstr>Standard Deviation</vt:lpstr>
      <vt:lpstr>Computing measures of variation</vt:lpstr>
      <vt:lpstr>Range</vt:lpstr>
      <vt:lpstr>PowerPoint Presentation</vt:lpstr>
      <vt:lpstr>PowerPoint Presentation</vt:lpstr>
      <vt:lpstr>PowerPoint Presentation</vt:lpstr>
      <vt:lpstr>The Empirical Rule</vt:lpstr>
      <vt:lpstr>Empirical Rule</vt:lpstr>
      <vt:lpstr>PowerPoint Presentation</vt:lpstr>
      <vt:lpstr>Chebyshev's Rule</vt:lpstr>
      <vt:lpstr>PowerPoint Presentation</vt:lpstr>
      <vt:lpstr>Applying Rules for Describing the Distribution of Iron Ore Contents</vt:lpstr>
      <vt:lpstr>PowerPoint Presentation</vt:lpstr>
      <vt:lpstr>PowerPoint Presentation</vt:lpstr>
      <vt:lpstr>Empirical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part 3</dc:title>
  <dc:creator>Shuchi Jain</dc:creator>
  <cp:lastModifiedBy>Shuchi Jain</cp:lastModifiedBy>
  <cp:revision>7</cp:revision>
  <dcterms:created xsi:type="dcterms:W3CDTF">2020-08-05T15:49:57Z</dcterms:created>
  <dcterms:modified xsi:type="dcterms:W3CDTF">2020-08-13T23:15:27Z</dcterms:modified>
</cp:coreProperties>
</file>