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7" r:id="rId6"/>
    <p:sldId id="263" r:id="rId7"/>
    <p:sldId id="264" r:id="rId8"/>
    <p:sldId id="272" r:id="rId9"/>
    <p:sldId id="265" r:id="rId10"/>
    <p:sldId id="266" r:id="rId11"/>
    <p:sldId id="269" r:id="rId12"/>
    <p:sldId id="27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多元智慧檢核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工作表1!$A$10</c:f>
              <c:strCache>
                <c:ptCount val="1"/>
                <c:pt idx="0">
                  <c:v>110年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工作表1!$B$9:$I$9</c:f>
              <c:strCache>
                <c:ptCount val="8"/>
                <c:pt idx="0">
                  <c:v>語文智慧</c:v>
                </c:pt>
                <c:pt idx="1">
                  <c:v>數學智慧</c:v>
                </c:pt>
                <c:pt idx="2">
                  <c:v>空間智慧</c:v>
                </c:pt>
                <c:pt idx="3">
                  <c:v>音樂智慧</c:v>
                </c:pt>
                <c:pt idx="4">
                  <c:v>肢體動覺慧</c:v>
                </c:pt>
                <c:pt idx="5">
                  <c:v>內省智慧</c:v>
                </c:pt>
                <c:pt idx="6">
                  <c:v>人際智慧</c:v>
                </c:pt>
                <c:pt idx="7">
                  <c:v>自然觀察智慧</c:v>
                </c:pt>
              </c:strCache>
            </c:strRef>
          </c:cat>
          <c:val>
            <c:numRef>
              <c:f>工作表1!$B$10:$I$10</c:f>
              <c:numCache>
                <c:formatCode>General</c:formatCode>
                <c:ptCount val="8"/>
                <c:pt idx="0">
                  <c:v>40</c:v>
                </c:pt>
                <c:pt idx="1">
                  <c:v>35</c:v>
                </c:pt>
                <c:pt idx="2">
                  <c:v>42</c:v>
                </c:pt>
                <c:pt idx="3">
                  <c:v>43</c:v>
                </c:pt>
                <c:pt idx="4">
                  <c:v>48</c:v>
                </c:pt>
                <c:pt idx="5">
                  <c:v>36</c:v>
                </c:pt>
                <c:pt idx="6">
                  <c:v>34</c:v>
                </c:pt>
                <c:pt idx="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3-4E3B-A5B8-D1238D820C55}"/>
            </c:ext>
          </c:extLst>
        </c:ser>
        <c:ser>
          <c:idx val="1"/>
          <c:order val="1"/>
          <c:tx>
            <c:strRef>
              <c:f>工作表1!$A$11</c:f>
              <c:strCache>
                <c:ptCount val="1"/>
                <c:pt idx="0">
                  <c:v>111年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工作表1!$B$9:$I$9</c:f>
              <c:strCache>
                <c:ptCount val="8"/>
                <c:pt idx="0">
                  <c:v>語文智慧</c:v>
                </c:pt>
                <c:pt idx="1">
                  <c:v>數學智慧</c:v>
                </c:pt>
                <c:pt idx="2">
                  <c:v>空間智慧</c:v>
                </c:pt>
                <c:pt idx="3">
                  <c:v>音樂智慧</c:v>
                </c:pt>
                <c:pt idx="4">
                  <c:v>肢體動覺慧</c:v>
                </c:pt>
                <c:pt idx="5">
                  <c:v>內省智慧</c:v>
                </c:pt>
                <c:pt idx="6">
                  <c:v>人際智慧</c:v>
                </c:pt>
                <c:pt idx="7">
                  <c:v>自然觀察智慧</c:v>
                </c:pt>
              </c:strCache>
            </c:strRef>
          </c:cat>
          <c:val>
            <c:numRef>
              <c:f>工作表1!$B$11:$I$11</c:f>
              <c:numCache>
                <c:formatCode>General</c:formatCode>
                <c:ptCount val="8"/>
                <c:pt idx="0">
                  <c:v>60</c:v>
                </c:pt>
                <c:pt idx="1">
                  <c:v>56</c:v>
                </c:pt>
                <c:pt idx="2">
                  <c:v>53</c:v>
                </c:pt>
                <c:pt idx="3">
                  <c:v>60</c:v>
                </c:pt>
                <c:pt idx="4">
                  <c:v>57</c:v>
                </c:pt>
                <c:pt idx="5">
                  <c:v>54</c:v>
                </c:pt>
                <c:pt idx="6">
                  <c:v>53</c:v>
                </c:pt>
                <c:pt idx="7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63-4E3B-A5B8-D1238D820C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9046784"/>
        <c:axId val="937625184"/>
      </c:radarChart>
      <c:catAx>
        <c:axId val="86904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7625184"/>
        <c:crosses val="autoZero"/>
        <c:auto val="1"/>
        <c:lblAlgn val="ctr"/>
        <c:lblOffset val="100"/>
        <c:noMultiLvlLbl val="0"/>
      </c:catAx>
      <c:valAx>
        <c:axId val="93762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6904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TW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多元智慧檢核</a:t>
            </a:r>
            <a:endParaRPr lang="zh-TW" altLang="zh-TW" sz="1400" b="0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TW" altLang="zh-TW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工作表1!$A$10</c:f>
              <c:strCache>
                <c:ptCount val="1"/>
                <c:pt idx="0">
                  <c:v>110年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工作表1!$B$9:$I$9</c:f>
              <c:strCache>
                <c:ptCount val="8"/>
                <c:pt idx="0">
                  <c:v>語文智慧</c:v>
                </c:pt>
                <c:pt idx="1">
                  <c:v>數學智慧</c:v>
                </c:pt>
                <c:pt idx="2">
                  <c:v>空間智慧</c:v>
                </c:pt>
                <c:pt idx="3">
                  <c:v>音樂智慧</c:v>
                </c:pt>
                <c:pt idx="4">
                  <c:v>肢體動覺慧</c:v>
                </c:pt>
                <c:pt idx="5">
                  <c:v>內省智慧</c:v>
                </c:pt>
                <c:pt idx="6">
                  <c:v>人際智慧</c:v>
                </c:pt>
                <c:pt idx="7">
                  <c:v>自然觀察智慧</c:v>
                </c:pt>
              </c:strCache>
            </c:strRef>
          </c:cat>
          <c:val>
            <c:numRef>
              <c:f>工作表1!$B$10:$I$10</c:f>
              <c:numCache>
                <c:formatCode>General</c:formatCode>
                <c:ptCount val="8"/>
                <c:pt idx="0">
                  <c:v>40</c:v>
                </c:pt>
                <c:pt idx="1">
                  <c:v>35</c:v>
                </c:pt>
                <c:pt idx="2">
                  <c:v>42</c:v>
                </c:pt>
                <c:pt idx="3">
                  <c:v>43</c:v>
                </c:pt>
                <c:pt idx="4">
                  <c:v>48</c:v>
                </c:pt>
                <c:pt idx="5">
                  <c:v>36</c:v>
                </c:pt>
                <c:pt idx="6">
                  <c:v>34</c:v>
                </c:pt>
                <c:pt idx="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D-44A4-9355-B10079AE0FA8}"/>
            </c:ext>
          </c:extLst>
        </c:ser>
        <c:ser>
          <c:idx val="1"/>
          <c:order val="1"/>
          <c:tx>
            <c:strRef>
              <c:f>工作表1!$A$11</c:f>
              <c:strCache>
                <c:ptCount val="1"/>
                <c:pt idx="0">
                  <c:v>111年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工作表1!$B$9:$I$9</c:f>
              <c:strCache>
                <c:ptCount val="8"/>
                <c:pt idx="0">
                  <c:v>語文智慧</c:v>
                </c:pt>
                <c:pt idx="1">
                  <c:v>數學智慧</c:v>
                </c:pt>
                <c:pt idx="2">
                  <c:v>空間智慧</c:v>
                </c:pt>
                <c:pt idx="3">
                  <c:v>音樂智慧</c:v>
                </c:pt>
                <c:pt idx="4">
                  <c:v>肢體動覺慧</c:v>
                </c:pt>
                <c:pt idx="5">
                  <c:v>內省智慧</c:v>
                </c:pt>
                <c:pt idx="6">
                  <c:v>人際智慧</c:v>
                </c:pt>
                <c:pt idx="7">
                  <c:v>自然觀察智慧</c:v>
                </c:pt>
              </c:strCache>
            </c:strRef>
          </c:cat>
          <c:val>
            <c:numRef>
              <c:f>工作表1!$B$11:$I$11</c:f>
              <c:numCache>
                <c:formatCode>General</c:formatCode>
                <c:ptCount val="8"/>
                <c:pt idx="0">
                  <c:v>60</c:v>
                </c:pt>
                <c:pt idx="1">
                  <c:v>56</c:v>
                </c:pt>
                <c:pt idx="2">
                  <c:v>53</c:v>
                </c:pt>
                <c:pt idx="3">
                  <c:v>60</c:v>
                </c:pt>
                <c:pt idx="4">
                  <c:v>57</c:v>
                </c:pt>
                <c:pt idx="5">
                  <c:v>54</c:v>
                </c:pt>
                <c:pt idx="6">
                  <c:v>53</c:v>
                </c:pt>
                <c:pt idx="7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6D-44A4-9355-B10079AE0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9043584"/>
        <c:axId val="868882032"/>
        <c:axId val="0"/>
      </c:bar3DChart>
      <c:catAx>
        <c:axId val="86904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68882032"/>
        <c:crosses val="autoZero"/>
        <c:auto val="1"/>
        <c:lblAlgn val="ctr"/>
        <c:lblOffset val="100"/>
        <c:noMultiLvlLbl val="0"/>
      </c:catAx>
      <c:valAx>
        <c:axId val="868882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6904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71CAF3-E901-4193-AC08-F162679E7F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AEDFB-ADE1-425B-A9E2-61BCF4512296}">
      <dgm:prSet/>
      <dgm:spPr/>
      <dgm:t>
        <a:bodyPr/>
        <a:lstStyle/>
        <a:p>
          <a:r>
            <a:rPr lang="zh-TW" dirty="0"/>
            <a:t>目標：</a:t>
          </a:r>
          <a:endParaRPr lang="en-US" altLang="zh-TW" dirty="0"/>
        </a:p>
        <a:p>
          <a:r>
            <a:rPr lang="zh-TW" dirty="0"/>
            <a:t>降低繁瑣、重複</a:t>
          </a:r>
          <a:r>
            <a:rPr lang="zh-TW" altLang="en-US" dirty="0"/>
            <a:t>性</a:t>
          </a:r>
          <a:r>
            <a:rPr lang="zh-TW" dirty="0"/>
            <a:t>的工作</a:t>
          </a:r>
          <a:endParaRPr lang="en-US" altLang="zh-TW" dirty="0"/>
        </a:p>
        <a:p>
          <a:r>
            <a:rPr lang="zh-TW" altLang="en-US" dirty="0"/>
            <a:t>以</a:t>
          </a:r>
          <a:r>
            <a:rPr lang="zh-TW" dirty="0"/>
            <a:t>節省人力</a:t>
          </a:r>
          <a:r>
            <a:rPr lang="zh-TW" altLang="en-US" dirty="0"/>
            <a:t>及降低工時</a:t>
          </a:r>
          <a:endParaRPr lang="en-US" dirty="0"/>
        </a:p>
      </dgm:t>
    </dgm:pt>
    <dgm:pt modelId="{657881F7-C022-4E64-956A-F09022CB92BA}" type="parTrans" cxnId="{7DDD5A05-F3BB-4688-A506-A9E93083F41B}">
      <dgm:prSet/>
      <dgm:spPr/>
      <dgm:t>
        <a:bodyPr/>
        <a:lstStyle/>
        <a:p>
          <a:endParaRPr lang="en-US"/>
        </a:p>
      </dgm:t>
    </dgm:pt>
    <dgm:pt modelId="{32E0038B-44A6-4002-B5EA-C4A6CA70DB5A}" type="sibTrans" cxnId="{7DDD5A05-F3BB-4688-A506-A9E93083F41B}">
      <dgm:prSet/>
      <dgm:spPr/>
      <dgm:t>
        <a:bodyPr/>
        <a:lstStyle/>
        <a:p>
          <a:endParaRPr lang="en-US"/>
        </a:p>
      </dgm:t>
    </dgm:pt>
    <dgm:pt modelId="{98BDC81A-5D32-4C2C-9227-4627D26C0A5E}">
      <dgm:prSet/>
      <dgm:spPr/>
      <dgm:t>
        <a:bodyPr/>
        <a:lstStyle/>
        <a:p>
          <a:r>
            <a:rPr lang="zh-TW" altLang="en-US" dirty="0"/>
            <a:t>一</a:t>
          </a:r>
          <a:r>
            <a:rPr lang="en-US" dirty="0"/>
            <a:t>. </a:t>
          </a:r>
          <a:r>
            <a:rPr lang="zh-TW" dirty="0"/>
            <a:t>評鑑</a:t>
          </a:r>
          <a:r>
            <a:rPr lang="zh-TW" altLang="en-US" dirty="0"/>
            <a:t>作業</a:t>
          </a:r>
          <a:endParaRPr lang="en-US" dirty="0"/>
        </a:p>
      </dgm:t>
    </dgm:pt>
    <dgm:pt modelId="{8735E27F-AF98-4DEB-8AE3-A00B8934ABCE}" type="parTrans" cxnId="{965888D1-632F-4FF7-BACD-4786E8A625B5}">
      <dgm:prSet/>
      <dgm:spPr/>
      <dgm:t>
        <a:bodyPr/>
        <a:lstStyle/>
        <a:p>
          <a:endParaRPr lang="en-US"/>
        </a:p>
      </dgm:t>
    </dgm:pt>
    <dgm:pt modelId="{576888C2-E939-47D7-AD4A-9B6C29F7F2C3}" type="sibTrans" cxnId="{965888D1-632F-4FF7-BACD-4786E8A625B5}">
      <dgm:prSet/>
      <dgm:spPr/>
      <dgm:t>
        <a:bodyPr/>
        <a:lstStyle/>
        <a:p>
          <a:endParaRPr lang="en-US"/>
        </a:p>
      </dgm:t>
    </dgm:pt>
    <dgm:pt modelId="{02CFCE7A-1746-4E6C-8ED2-1CCDF585829B}">
      <dgm:prSet/>
      <dgm:spPr/>
      <dgm:t>
        <a:bodyPr/>
        <a:lstStyle/>
        <a:p>
          <a:r>
            <a:rPr lang="zh-TW" altLang="en-US" dirty="0"/>
            <a:t>二</a:t>
          </a:r>
          <a:r>
            <a:rPr lang="en-US" dirty="0"/>
            <a:t>. </a:t>
          </a:r>
          <a:r>
            <a:rPr lang="zh-TW" dirty="0"/>
            <a:t>多元智慧課程</a:t>
          </a:r>
          <a:endParaRPr lang="en-US" dirty="0"/>
        </a:p>
      </dgm:t>
    </dgm:pt>
    <dgm:pt modelId="{F857C9ED-60C4-4D68-947E-D797BDB0D74C}" type="parTrans" cxnId="{FF65CF8B-D1B9-49F7-AFC4-3E7A209BBB64}">
      <dgm:prSet/>
      <dgm:spPr/>
      <dgm:t>
        <a:bodyPr/>
        <a:lstStyle/>
        <a:p>
          <a:endParaRPr lang="en-US"/>
        </a:p>
      </dgm:t>
    </dgm:pt>
    <dgm:pt modelId="{D316E22A-C194-45AE-96D5-7A8CD0A00EF1}" type="sibTrans" cxnId="{FF65CF8B-D1B9-49F7-AFC4-3E7A209BBB64}">
      <dgm:prSet/>
      <dgm:spPr/>
      <dgm:t>
        <a:bodyPr/>
        <a:lstStyle/>
        <a:p>
          <a:endParaRPr lang="en-US"/>
        </a:p>
      </dgm:t>
    </dgm:pt>
    <dgm:pt modelId="{93C56AE4-3078-426F-9D53-2DCEFBC2EB13}">
      <dgm:prSet/>
      <dgm:spPr/>
      <dgm:t>
        <a:bodyPr/>
        <a:lstStyle/>
        <a:p>
          <a:r>
            <a:rPr lang="zh-TW" altLang="en-US" dirty="0"/>
            <a:t>三</a:t>
          </a:r>
          <a:r>
            <a:rPr lang="en-US" dirty="0"/>
            <a:t>. </a:t>
          </a:r>
          <a:r>
            <a:rPr lang="zh-TW" dirty="0"/>
            <a:t>官網</a:t>
          </a:r>
          <a:r>
            <a:rPr lang="zh-TW" altLang="en-US" dirty="0"/>
            <a:t>、個管系統、</a:t>
          </a:r>
          <a:r>
            <a:rPr lang="en-US" altLang="zh-TW" dirty="0"/>
            <a:t>ISP</a:t>
          </a:r>
          <a:r>
            <a:rPr lang="zh-TW" altLang="en-US" dirty="0"/>
            <a:t>、</a:t>
          </a:r>
          <a:r>
            <a:rPr lang="en-US" altLang="zh-TW" dirty="0"/>
            <a:t>KPI</a:t>
          </a:r>
          <a:r>
            <a:rPr lang="zh-TW" altLang="en-US" dirty="0"/>
            <a:t>、月報表、滿意度問卷、</a:t>
          </a:r>
          <a:r>
            <a:rPr lang="en-US" altLang="zh-TW" dirty="0"/>
            <a:t>…etc.</a:t>
          </a:r>
          <a:endParaRPr lang="en-US" dirty="0"/>
        </a:p>
      </dgm:t>
    </dgm:pt>
    <dgm:pt modelId="{DBEFD096-BC3E-4E21-9AAC-2B5706B9159D}" type="parTrans" cxnId="{403CC5C0-6DE7-45DF-B10D-6A43E0D8F629}">
      <dgm:prSet/>
      <dgm:spPr/>
      <dgm:t>
        <a:bodyPr/>
        <a:lstStyle/>
        <a:p>
          <a:endParaRPr lang="en-US"/>
        </a:p>
      </dgm:t>
    </dgm:pt>
    <dgm:pt modelId="{06DC0B96-E244-4605-9B1C-DADCF4EADC9B}" type="sibTrans" cxnId="{403CC5C0-6DE7-45DF-B10D-6A43E0D8F629}">
      <dgm:prSet/>
      <dgm:spPr/>
      <dgm:t>
        <a:bodyPr/>
        <a:lstStyle/>
        <a:p>
          <a:endParaRPr lang="en-US"/>
        </a:p>
      </dgm:t>
    </dgm:pt>
    <dgm:pt modelId="{5F63E493-3316-4409-BAF1-AEC99C801B19}" type="pres">
      <dgm:prSet presAssocID="{B471CAF3-E901-4193-AC08-F162679E7F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9B560E-0809-4F65-8B31-657465E74692}" type="pres">
      <dgm:prSet presAssocID="{DE1AEDFB-ADE1-425B-A9E2-61BCF4512296}" presName="hierRoot1" presStyleCnt="0"/>
      <dgm:spPr/>
    </dgm:pt>
    <dgm:pt modelId="{B30F9136-EF46-4EB6-9654-E2FFD7C96ACF}" type="pres">
      <dgm:prSet presAssocID="{DE1AEDFB-ADE1-425B-A9E2-61BCF4512296}" presName="composite" presStyleCnt="0"/>
      <dgm:spPr/>
    </dgm:pt>
    <dgm:pt modelId="{BDB21EBA-B5FE-4862-89F7-EA56112F3FC3}" type="pres">
      <dgm:prSet presAssocID="{DE1AEDFB-ADE1-425B-A9E2-61BCF4512296}" presName="background" presStyleLbl="node0" presStyleIdx="0" presStyleCnt="1"/>
      <dgm:spPr/>
    </dgm:pt>
    <dgm:pt modelId="{C71D717D-8FB1-41D6-BD11-23C17B5327AB}" type="pres">
      <dgm:prSet presAssocID="{DE1AEDFB-ADE1-425B-A9E2-61BCF4512296}" presName="text" presStyleLbl="fgAcc0" presStyleIdx="0" presStyleCnt="1" custScaleX="171821">
        <dgm:presLayoutVars>
          <dgm:chPref val="3"/>
        </dgm:presLayoutVars>
      </dgm:prSet>
      <dgm:spPr/>
    </dgm:pt>
    <dgm:pt modelId="{111CC015-85DA-47FB-B34F-96E31EB95DBF}" type="pres">
      <dgm:prSet presAssocID="{DE1AEDFB-ADE1-425B-A9E2-61BCF4512296}" presName="hierChild2" presStyleCnt="0"/>
      <dgm:spPr/>
    </dgm:pt>
    <dgm:pt modelId="{E3A201A8-DE43-4D7A-BB1E-F985DFEE8FB8}" type="pres">
      <dgm:prSet presAssocID="{8735E27F-AF98-4DEB-8AE3-A00B8934ABCE}" presName="Name10" presStyleLbl="parChTrans1D2" presStyleIdx="0" presStyleCnt="3"/>
      <dgm:spPr/>
    </dgm:pt>
    <dgm:pt modelId="{6FAF1136-59C0-4008-B1F2-7F1C89F60FE9}" type="pres">
      <dgm:prSet presAssocID="{98BDC81A-5D32-4C2C-9227-4627D26C0A5E}" presName="hierRoot2" presStyleCnt="0"/>
      <dgm:spPr/>
    </dgm:pt>
    <dgm:pt modelId="{38A661C9-D020-4D8C-BF03-9CBA3C71F937}" type="pres">
      <dgm:prSet presAssocID="{98BDC81A-5D32-4C2C-9227-4627D26C0A5E}" presName="composite2" presStyleCnt="0"/>
      <dgm:spPr/>
    </dgm:pt>
    <dgm:pt modelId="{E4CFF887-A0CA-47F3-AC37-D2EFAB94D05E}" type="pres">
      <dgm:prSet presAssocID="{98BDC81A-5D32-4C2C-9227-4627D26C0A5E}" presName="background2" presStyleLbl="node2" presStyleIdx="0" presStyleCnt="3"/>
      <dgm:spPr/>
    </dgm:pt>
    <dgm:pt modelId="{A9E98DED-2B63-4C8A-BA95-2A0A7F074E2A}" type="pres">
      <dgm:prSet presAssocID="{98BDC81A-5D32-4C2C-9227-4627D26C0A5E}" presName="text2" presStyleLbl="fgAcc2" presStyleIdx="0" presStyleCnt="3">
        <dgm:presLayoutVars>
          <dgm:chPref val="3"/>
        </dgm:presLayoutVars>
      </dgm:prSet>
      <dgm:spPr/>
    </dgm:pt>
    <dgm:pt modelId="{D5CBC724-EC39-4B2D-BD51-86C117924346}" type="pres">
      <dgm:prSet presAssocID="{98BDC81A-5D32-4C2C-9227-4627D26C0A5E}" presName="hierChild3" presStyleCnt="0"/>
      <dgm:spPr/>
    </dgm:pt>
    <dgm:pt modelId="{F3925994-D4F6-40F7-9F46-0A30F9434AF6}" type="pres">
      <dgm:prSet presAssocID="{F857C9ED-60C4-4D68-947E-D797BDB0D74C}" presName="Name10" presStyleLbl="parChTrans1D2" presStyleIdx="1" presStyleCnt="3"/>
      <dgm:spPr/>
    </dgm:pt>
    <dgm:pt modelId="{83817263-5D56-4E1A-8643-6F151A3CA55C}" type="pres">
      <dgm:prSet presAssocID="{02CFCE7A-1746-4E6C-8ED2-1CCDF585829B}" presName="hierRoot2" presStyleCnt="0"/>
      <dgm:spPr/>
    </dgm:pt>
    <dgm:pt modelId="{F5AA6EE2-C198-46F4-8A5D-1FAE6F82DB12}" type="pres">
      <dgm:prSet presAssocID="{02CFCE7A-1746-4E6C-8ED2-1CCDF585829B}" presName="composite2" presStyleCnt="0"/>
      <dgm:spPr/>
    </dgm:pt>
    <dgm:pt modelId="{A3B99B80-0BC3-41E9-989B-F29A558D5CAA}" type="pres">
      <dgm:prSet presAssocID="{02CFCE7A-1746-4E6C-8ED2-1CCDF585829B}" presName="background2" presStyleLbl="node2" presStyleIdx="1" presStyleCnt="3"/>
      <dgm:spPr/>
    </dgm:pt>
    <dgm:pt modelId="{EBC51F88-CEDC-4413-ADE8-D324CD17EE8C}" type="pres">
      <dgm:prSet presAssocID="{02CFCE7A-1746-4E6C-8ED2-1CCDF585829B}" presName="text2" presStyleLbl="fgAcc2" presStyleIdx="1" presStyleCnt="3">
        <dgm:presLayoutVars>
          <dgm:chPref val="3"/>
        </dgm:presLayoutVars>
      </dgm:prSet>
      <dgm:spPr/>
    </dgm:pt>
    <dgm:pt modelId="{BCEE0166-31F2-49A5-8C5F-9E702CEA92F6}" type="pres">
      <dgm:prSet presAssocID="{02CFCE7A-1746-4E6C-8ED2-1CCDF585829B}" presName="hierChild3" presStyleCnt="0"/>
      <dgm:spPr/>
    </dgm:pt>
    <dgm:pt modelId="{AE294679-9F37-47C9-BF81-8618CA5DEC83}" type="pres">
      <dgm:prSet presAssocID="{DBEFD096-BC3E-4E21-9AAC-2B5706B9159D}" presName="Name10" presStyleLbl="parChTrans1D2" presStyleIdx="2" presStyleCnt="3"/>
      <dgm:spPr/>
    </dgm:pt>
    <dgm:pt modelId="{BB720F59-9D4A-46FD-8099-65A01B8E1815}" type="pres">
      <dgm:prSet presAssocID="{93C56AE4-3078-426F-9D53-2DCEFBC2EB13}" presName="hierRoot2" presStyleCnt="0"/>
      <dgm:spPr/>
    </dgm:pt>
    <dgm:pt modelId="{96B7A304-590F-4CB7-834A-C4680C03D8A5}" type="pres">
      <dgm:prSet presAssocID="{93C56AE4-3078-426F-9D53-2DCEFBC2EB13}" presName="composite2" presStyleCnt="0"/>
      <dgm:spPr/>
    </dgm:pt>
    <dgm:pt modelId="{DF11DB52-E119-4FDB-B678-1BFA188D5FEE}" type="pres">
      <dgm:prSet presAssocID="{93C56AE4-3078-426F-9D53-2DCEFBC2EB13}" presName="background2" presStyleLbl="node2" presStyleIdx="2" presStyleCnt="3"/>
      <dgm:spPr/>
    </dgm:pt>
    <dgm:pt modelId="{9E5E7B8F-2018-4C48-BEAE-AF0CE7E68A48}" type="pres">
      <dgm:prSet presAssocID="{93C56AE4-3078-426F-9D53-2DCEFBC2EB13}" presName="text2" presStyleLbl="fgAcc2" presStyleIdx="2" presStyleCnt="3" custScaleX="104006" custLinFactNeighborX="1435" custLinFactNeighborY="-753">
        <dgm:presLayoutVars>
          <dgm:chPref val="3"/>
        </dgm:presLayoutVars>
      </dgm:prSet>
      <dgm:spPr/>
    </dgm:pt>
    <dgm:pt modelId="{CE6F124D-3402-4444-ACF1-65F62EEA920B}" type="pres">
      <dgm:prSet presAssocID="{93C56AE4-3078-426F-9D53-2DCEFBC2EB13}" presName="hierChild3" presStyleCnt="0"/>
      <dgm:spPr/>
    </dgm:pt>
  </dgm:ptLst>
  <dgm:cxnLst>
    <dgm:cxn modelId="{7DDD5A05-F3BB-4688-A506-A9E93083F41B}" srcId="{B471CAF3-E901-4193-AC08-F162679E7FEF}" destId="{DE1AEDFB-ADE1-425B-A9E2-61BCF4512296}" srcOrd="0" destOrd="0" parTransId="{657881F7-C022-4E64-956A-F09022CB92BA}" sibTransId="{32E0038B-44A6-4002-B5EA-C4A6CA70DB5A}"/>
    <dgm:cxn modelId="{DA363B0F-6534-42A0-B537-E3C12E9C174A}" type="presOf" srcId="{B471CAF3-E901-4193-AC08-F162679E7FEF}" destId="{5F63E493-3316-4409-BAF1-AEC99C801B19}" srcOrd="0" destOrd="0" presId="urn:microsoft.com/office/officeart/2005/8/layout/hierarchy1"/>
    <dgm:cxn modelId="{7B82EF21-00C5-4ED6-83E1-3BC205738F2D}" type="presOf" srcId="{DE1AEDFB-ADE1-425B-A9E2-61BCF4512296}" destId="{C71D717D-8FB1-41D6-BD11-23C17B5327AB}" srcOrd="0" destOrd="0" presId="urn:microsoft.com/office/officeart/2005/8/layout/hierarchy1"/>
    <dgm:cxn modelId="{C4635F7B-0DF0-40F2-B81A-F2451871B6FE}" type="presOf" srcId="{93C56AE4-3078-426F-9D53-2DCEFBC2EB13}" destId="{9E5E7B8F-2018-4C48-BEAE-AF0CE7E68A48}" srcOrd="0" destOrd="0" presId="urn:microsoft.com/office/officeart/2005/8/layout/hierarchy1"/>
    <dgm:cxn modelId="{9154B989-F510-419D-B713-B5FCCF15692C}" type="presOf" srcId="{DBEFD096-BC3E-4E21-9AAC-2B5706B9159D}" destId="{AE294679-9F37-47C9-BF81-8618CA5DEC83}" srcOrd="0" destOrd="0" presId="urn:microsoft.com/office/officeart/2005/8/layout/hierarchy1"/>
    <dgm:cxn modelId="{FF65CF8B-D1B9-49F7-AFC4-3E7A209BBB64}" srcId="{DE1AEDFB-ADE1-425B-A9E2-61BCF4512296}" destId="{02CFCE7A-1746-4E6C-8ED2-1CCDF585829B}" srcOrd="1" destOrd="0" parTransId="{F857C9ED-60C4-4D68-947E-D797BDB0D74C}" sibTransId="{D316E22A-C194-45AE-96D5-7A8CD0A00EF1}"/>
    <dgm:cxn modelId="{E51211A0-7666-4F68-99F5-2EA64A80A8F5}" type="presOf" srcId="{8735E27F-AF98-4DEB-8AE3-A00B8934ABCE}" destId="{E3A201A8-DE43-4D7A-BB1E-F985DFEE8FB8}" srcOrd="0" destOrd="0" presId="urn:microsoft.com/office/officeart/2005/8/layout/hierarchy1"/>
    <dgm:cxn modelId="{80E8CFB5-7757-4432-B28B-EBF64DA70463}" type="presOf" srcId="{F857C9ED-60C4-4D68-947E-D797BDB0D74C}" destId="{F3925994-D4F6-40F7-9F46-0A30F9434AF6}" srcOrd="0" destOrd="0" presId="urn:microsoft.com/office/officeart/2005/8/layout/hierarchy1"/>
    <dgm:cxn modelId="{403CC5C0-6DE7-45DF-B10D-6A43E0D8F629}" srcId="{DE1AEDFB-ADE1-425B-A9E2-61BCF4512296}" destId="{93C56AE4-3078-426F-9D53-2DCEFBC2EB13}" srcOrd="2" destOrd="0" parTransId="{DBEFD096-BC3E-4E21-9AAC-2B5706B9159D}" sibTransId="{06DC0B96-E244-4605-9B1C-DADCF4EADC9B}"/>
    <dgm:cxn modelId="{965888D1-632F-4FF7-BACD-4786E8A625B5}" srcId="{DE1AEDFB-ADE1-425B-A9E2-61BCF4512296}" destId="{98BDC81A-5D32-4C2C-9227-4627D26C0A5E}" srcOrd="0" destOrd="0" parTransId="{8735E27F-AF98-4DEB-8AE3-A00B8934ABCE}" sibTransId="{576888C2-E939-47D7-AD4A-9B6C29F7F2C3}"/>
    <dgm:cxn modelId="{A82A92EF-82E6-43E3-A030-FDC52825D088}" type="presOf" srcId="{98BDC81A-5D32-4C2C-9227-4627D26C0A5E}" destId="{A9E98DED-2B63-4C8A-BA95-2A0A7F074E2A}" srcOrd="0" destOrd="0" presId="urn:microsoft.com/office/officeart/2005/8/layout/hierarchy1"/>
    <dgm:cxn modelId="{506DF3FF-7265-4514-B734-D11777DE1AE7}" type="presOf" srcId="{02CFCE7A-1746-4E6C-8ED2-1CCDF585829B}" destId="{EBC51F88-CEDC-4413-ADE8-D324CD17EE8C}" srcOrd="0" destOrd="0" presId="urn:microsoft.com/office/officeart/2005/8/layout/hierarchy1"/>
    <dgm:cxn modelId="{1290CFF4-BE35-47DE-878D-144F2160A161}" type="presParOf" srcId="{5F63E493-3316-4409-BAF1-AEC99C801B19}" destId="{899B560E-0809-4F65-8B31-657465E74692}" srcOrd="0" destOrd="0" presId="urn:microsoft.com/office/officeart/2005/8/layout/hierarchy1"/>
    <dgm:cxn modelId="{091480D0-1AA2-4667-9758-EA99F514BFBC}" type="presParOf" srcId="{899B560E-0809-4F65-8B31-657465E74692}" destId="{B30F9136-EF46-4EB6-9654-E2FFD7C96ACF}" srcOrd="0" destOrd="0" presId="urn:microsoft.com/office/officeart/2005/8/layout/hierarchy1"/>
    <dgm:cxn modelId="{0AAD876A-3DD8-4760-B777-0118281AB33B}" type="presParOf" srcId="{B30F9136-EF46-4EB6-9654-E2FFD7C96ACF}" destId="{BDB21EBA-B5FE-4862-89F7-EA56112F3FC3}" srcOrd="0" destOrd="0" presId="urn:microsoft.com/office/officeart/2005/8/layout/hierarchy1"/>
    <dgm:cxn modelId="{153A40A4-D704-46A2-945A-CF9998971638}" type="presParOf" srcId="{B30F9136-EF46-4EB6-9654-E2FFD7C96ACF}" destId="{C71D717D-8FB1-41D6-BD11-23C17B5327AB}" srcOrd="1" destOrd="0" presId="urn:microsoft.com/office/officeart/2005/8/layout/hierarchy1"/>
    <dgm:cxn modelId="{CE524C32-35F7-46FB-A49B-E33C84B94205}" type="presParOf" srcId="{899B560E-0809-4F65-8B31-657465E74692}" destId="{111CC015-85DA-47FB-B34F-96E31EB95DBF}" srcOrd="1" destOrd="0" presId="urn:microsoft.com/office/officeart/2005/8/layout/hierarchy1"/>
    <dgm:cxn modelId="{AF673BFF-F335-4BEE-A9A3-66A332AACE1A}" type="presParOf" srcId="{111CC015-85DA-47FB-B34F-96E31EB95DBF}" destId="{E3A201A8-DE43-4D7A-BB1E-F985DFEE8FB8}" srcOrd="0" destOrd="0" presId="urn:microsoft.com/office/officeart/2005/8/layout/hierarchy1"/>
    <dgm:cxn modelId="{AB2CBBE9-32FE-4D18-8789-09756ED6278B}" type="presParOf" srcId="{111CC015-85DA-47FB-B34F-96E31EB95DBF}" destId="{6FAF1136-59C0-4008-B1F2-7F1C89F60FE9}" srcOrd="1" destOrd="0" presId="urn:microsoft.com/office/officeart/2005/8/layout/hierarchy1"/>
    <dgm:cxn modelId="{17DFA938-447D-458B-8EFC-2DBC15FE4EC3}" type="presParOf" srcId="{6FAF1136-59C0-4008-B1F2-7F1C89F60FE9}" destId="{38A661C9-D020-4D8C-BF03-9CBA3C71F937}" srcOrd="0" destOrd="0" presId="urn:microsoft.com/office/officeart/2005/8/layout/hierarchy1"/>
    <dgm:cxn modelId="{3F762A5D-AC4E-417C-8CF4-2D018BA7C46D}" type="presParOf" srcId="{38A661C9-D020-4D8C-BF03-9CBA3C71F937}" destId="{E4CFF887-A0CA-47F3-AC37-D2EFAB94D05E}" srcOrd="0" destOrd="0" presId="urn:microsoft.com/office/officeart/2005/8/layout/hierarchy1"/>
    <dgm:cxn modelId="{2BD4D17A-FEC1-4F7F-B4DD-E82A9FE6DF65}" type="presParOf" srcId="{38A661C9-D020-4D8C-BF03-9CBA3C71F937}" destId="{A9E98DED-2B63-4C8A-BA95-2A0A7F074E2A}" srcOrd="1" destOrd="0" presId="urn:microsoft.com/office/officeart/2005/8/layout/hierarchy1"/>
    <dgm:cxn modelId="{29AA7A7E-68BB-4F60-A700-53B73D9D11B3}" type="presParOf" srcId="{6FAF1136-59C0-4008-B1F2-7F1C89F60FE9}" destId="{D5CBC724-EC39-4B2D-BD51-86C117924346}" srcOrd="1" destOrd="0" presId="urn:microsoft.com/office/officeart/2005/8/layout/hierarchy1"/>
    <dgm:cxn modelId="{270FA3C6-B95E-4DD9-A52F-EDA1E765FFB7}" type="presParOf" srcId="{111CC015-85DA-47FB-B34F-96E31EB95DBF}" destId="{F3925994-D4F6-40F7-9F46-0A30F9434AF6}" srcOrd="2" destOrd="0" presId="urn:microsoft.com/office/officeart/2005/8/layout/hierarchy1"/>
    <dgm:cxn modelId="{DFA3E253-2DD4-4361-BC2C-4B30523942A3}" type="presParOf" srcId="{111CC015-85DA-47FB-B34F-96E31EB95DBF}" destId="{83817263-5D56-4E1A-8643-6F151A3CA55C}" srcOrd="3" destOrd="0" presId="urn:microsoft.com/office/officeart/2005/8/layout/hierarchy1"/>
    <dgm:cxn modelId="{562B76E7-2FC8-487E-9891-2EB84779EFE6}" type="presParOf" srcId="{83817263-5D56-4E1A-8643-6F151A3CA55C}" destId="{F5AA6EE2-C198-46F4-8A5D-1FAE6F82DB12}" srcOrd="0" destOrd="0" presId="urn:microsoft.com/office/officeart/2005/8/layout/hierarchy1"/>
    <dgm:cxn modelId="{151A19A5-748A-452E-BD8A-191F38AE9447}" type="presParOf" srcId="{F5AA6EE2-C198-46F4-8A5D-1FAE6F82DB12}" destId="{A3B99B80-0BC3-41E9-989B-F29A558D5CAA}" srcOrd="0" destOrd="0" presId="urn:microsoft.com/office/officeart/2005/8/layout/hierarchy1"/>
    <dgm:cxn modelId="{7FC48676-E1F7-4FA7-9E3E-4325DC85FBDF}" type="presParOf" srcId="{F5AA6EE2-C198-46F4-8A5D-1FAE6F82DB12}" destId="{EBC51F88-CEDC-4413-ADE8-D324CD17EE8C}" srcOrd="1" destOrd="0" presId="urn:microsoft.com/office/officeart/2005/8/layout/hierarchy1"/>
    <dgm:cxn modelId="{95D1586F-B111-4D58-BC13-2D379B7776D9}" type="presParOf" srcId="{83817263-5D56-4E1A-8643-6F151A3CA55C}" destId="{BCEE0166-31F2-49A5-8C5F-9E702CEA92F6}" srcOrd="1" destOrd="0" presId="urn:microsoft.com/office/officeart/2005/8/layout/hierarchy1"/>
    <dgm:cxn modelId="{BBCFCF71-435C-48C2-BEE1-0A219DF9AA2B}" type="presParOf" srcId="{111CC015-85DA-47FB-B34F-96E31EB95DBF}" destId="{AE294679-9F37-47C9-BF81-8618CA5DEC83}" srcOrd="4" destOrd="0" presId="urn:microsoft.com/office/officeart/2005/8/layout/hierarchy1"/>
    <dgm:cxn modelId="{98C1BDA3-BAAD-4CD1-88EB-38B9225AE39D}" type="presParOf" srcId="{111CC015-85DA-47FB-B34F-96E31EB95DBF}" destId="{BB720F59-9D4A-46FD-8099-65A01B8E1815}" srcOrd="5" destOrd="0" presId="urn:microsoft.com/office/officeart/2005/8/layout/hierarchy1"/>
    <dgm:cxn modelId="{625F0DD4-662C-4787-9EE7-54A092ECADE6}" type="presParOf" srcId="{BB720F59-9D4A-46FD-8099-65A01B8E1815}" destId="{96B7A304-590F-4CB7-834A-C4680C03D8A5}" srcOrd="0" destOrd="0" presId="urn:microsoft.com/office/officeart/2005/8/layout/hierarchy1"/>
    <dgm:cxn modelId="{B600693B-553F-4542-AC06-C283C9BD701F}" type="presParOf" srcId="{96B7A304-590F-4CB7-834A-C4680C03D8A5}" destId="{DF11DB52-E119-4FDB-B678-1BFA188D5FEE}" srcOrd="0" destOrd="0" presId="urn:microsoft.com/office/officeart/2005/8/layout/hierarchy1"/>
    <dgm:cxn modelId="{A23F9630-3D95-4F37-AB90-F85B12516449}" type="presParOf" srcId="{96B7A304-590F-4CB7-834A-C4680C03D8A5}" destId="{9E5E7B8F-2018-4C48-BEAE-AF0CE7E68A48}" srcOrd="1" destOrd="0" presId="urn:microsoft.com/office/officeart/2005/8/layout/hierarchy1"/>
    <dgm:cxn modelId="{DBFD6D97-99A2-4FC3-93F6-D7CB2C215DEE}" type="presParOf" srcId="{BB720F59-9D4A-46FD-8099-65A01B8E1815}" destId="{CE6F124D-3402-4444-ACF1-65F62EEA92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D6ECB-B23A-42FB-9DB4-6F896765F09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C6E57-0C97-4509-B316-53FFAFF3942A}">
      <dgm:prSet/>
      <dgm:spPr/>
      <dgm:t>
        <a:bodyPr/>
        <a:lstStyle/>
        <a:p>
          <a:r>
            <a:rPr lang="zh-TW" sz="2400" dirty="0"/>
            <a:t>執行步驟：</a:t>
          </a:r>
          <a:endParaRPr lang="en-US" sz="2400" dirty="0"/>
        </a:p>
      </dgm:t>
    </dgm:pt>
    <dgm:pt modelId="{28C3B966-0662-4DCA-96A4-E59F813D8433}" type="parTrans" cxnId="{E3197966-AD23-46A0-AB12-295C84EB9A7A}">
      <dgm:prSet/>
      <dgm:spPr/>
      <dgm:t>
        <a:bodyPr/>
        <a:lstStyle/>
        <a:p>
          <a:endParaRPr lang="en-US"/>
        </a:p>
      </dgm:t>
    </dgm:pt>
    <dgm:pt modelId="{A9E11A94-AFB0-4992-AF23-AE6BE977B065}" type="sibTrans" cxnId="{E3197966-AD23-46A0-AB12-295C84EB9A7A}">
      <dgm:prSet/>
      <dgm:spPr/>
      <dgm:t>
        <a:bodyPr/>
        <a:lstStyle/>
        <a:p>
          <a:endParaRPr lang="en-US"/>
        </a:p>
      </dgm:t>
    </dgm:pt>
    <dgm:pt modelId="{74B3480D-D9DA-4EC9-BC01-AA04F2A5677E}">
      <dgm:prSet custT="1"/>
      <dgm:spPr/>
      <dgm:t>
        <a:bodyPr/>
        <a:lstStyle/>
        <a:p>
          <a:r>
            <a:rPr lang="zh-TW" sz="2400" dirty="0"/>
            <a:t>整合</a:t>
          </a:r>
          <a:r>
            <a:rPr lang="zh-TW" altLang="en-US" sz="2400" dirty="0"/>
            <a:t>：</a:t>
          </a:r>
          <a:r>
            <a:rPr lang="zh-TW" sz="2400" dirty="0"/>
            <a:t>將 </a:t>
          </a:r>
          <a:r>
            <a:rPr lang="en-US" sz="2400" dirty="0"/>
            <a:t>ISP</a:t>
          </a:r>
          <a:r>
            <a:rPr lang="zh-TW" sz="2400" dirty="0"/>
            <a:t>、</a:t>
          </a:r>
          <a:r>
            <a:rPr lang="en-US" sz="2400" dirty="0"/>
            <a:t>KPI</a:t>
          </a:r>
          <a:r>
            <a:rPr lang="zh-TW" sz="2400" dirty="0"/>
            <a:t>、月報表、滿意度</a:t>
          </a:r>
          <a:r>
            <a:rPr lang="zh-TW" altLang="en-US" sz="2400" dirty="0"/>
            <a:t>問卷</a:t>
          </a:r>
          <a:r>
            <a:rPr lang="zh-TW" sz="2400" dirty="0"/>
            <a:t>及各項相關文件等</a:t>
          </a:r>
          <a:r>
            <a:rPr lang="zh-TW" altLang="en-US" sz="2400" dirty="0"/>
            <a:t>，建至</a:t>
          </a:r>
          <a:r>
            <a:rPr lang="zh-TW" sz="2400" dirty="0"/>
            <a:t>資料庫</a:t>
          </a:r>
          <a:endParaRPr lang="en-US" sz="2400" dirty="0"/>
        </a:p>
      </dgm:t>
    </dgm:pt>
    <dgm:pt modelId="{F8A56AAA-8F0B-48C9-8616-41EF8684C2B3}" type="parTrans" cxnId="{25DEBD4F-3BEC-4AAA-AF57-987AA2FB3CC6}">
      <dgm:prSet/>
      <dgm:spPr/>
      <dgm:t>
        <a:bodyPr/>
        <a:lstStyle/>
        <a:p>
          <a:endParaRPr lang="en-US"/>
        </a:p>
      </dgm:t>
    </dgm:pt>
    <dgm:pt modelId="{A47521B5-4C2F-4466-8FEC-42D1575F7C39}" type="sibTrans" cxnId="{25DEBD4F-3BEC-4AAA-AF57-987AA2FB3CC6}">
      <dgm:prSet/>
      <dgm:spPr/>
      <dgm:t>
        <a:bodyPr/>
        <a:lstStyle/>
        <a:p>
          <a:endParaRPr lang="en-US"/>
        </a:p>
      </dgm:t>
    </dgm:pt>
    <dgm:pt modelId="{3426CBAD-00FE-47D0-8B06-70CF708EDE35}">
      <dgm:prSet custT="1"/>
      <dgm:spPr/>
      <dgm:t>
        <a:bodyPr/>
        <a:lstStyle/>
        <a:p>
          <a:r>
            <a:rPr lang="zh-TW" sz="2400" dirty="0"/>
            <a:t>自評</a:t>
          </a:r>
          <a:r>
            <a:rPr lang="zh-TW" altLang="en-US" sz="2400" dirty="0"/>
            <a:t>準備工作：</a:t>
          </a:r>
          <a:r>
            <a:rPr lang="zh-TW" sz="2400" dirty="0"/>
            <a:t>各中心先在線上</a:t>
          </a:r>
          <a:r>
            <a:rPr lang="zh-TW" altLang="zh-TW" sz="2400" dirty="0"/>
            <a:t>依</a:t>
          </a:r>
          <a:r>
            <a:rPr lang="zh-TW" sz="2400" dirty="0"/>
            <a:t>六大評鑑項目上傳相關文件</a:t>
          </a:r>
          <a:endParaRPr lang="en-US" sz="2400" dirty="0"/>
        </a:p>
      </dgm:t>
    </dgm:pt>
    <dgm:pt modelId="{205B5BF0-36C1-4EE3-ABA4-1D04F72AD9BD}" type="parTrans" cxnId="{1887EA4E-CE78-4F9C-B9E8-4E30F31EF4D5}">
      <dgm:prSet/>
      <dgm:spPr/>
      <dgm:t>
        <a:bodyPr/>
        <a:lstStyle/>
        <a:p>
          <a:endParaRPr lang="en-US"/>
        </a:p>
      </dgm:t>
    </dgm:pt>
    <dgm:pt modelId="{7EACEE33-C3DC-412C-86E9-45AFA6B4341B}" type="sibTrans" cxnId="{1887EA4E-CE78-4F9C-B9E8-4E30F31EF4D5}">
      <dgm:prSet/>
      <dgm:spPr/>
      <dgm:t>
        <a:bodyPr/>
        <a:lstStyle/>
        <a:p>
          <a:endParaRPr lang="en-US"/>
        </a:p>
      </dgm:t>
    </dgm:pt>
    <dgm:pt modelId="{650A3BC3-9BDD-47A6-B88C-35F1D9B27510}">
      <dgm:prSet custT="1"/>
      <dgm:spPr/>
      <dgm:t>
        <a:bodyPr/>
        <a:lstStyle/>
        <a:p>
          <a:r>
            <a:rPr lang="zh-TW" altLang="en-US" sz="2400" dirty="0"/>
            <a:t>內</a:t>
          </a:r>
          <a:r>
            <a:rPr lang="zh-TW" sz="2400" dirty="0"/>
            <a:t>評</a:t>
          </a:r>
          <a:r>
            <a:rPr lang="zh-TW" altLang="en-US" sz="2400" dirty="0"/>
            <a:t>及外評：由</a:t>
          </a:r>
          <a:r>
            <a:rPr lang="zh-TW" sz="2400" dirty="0"/>
            <a:t>執行長、主管及外部協審單位至各中心</a:t>
          </a:r>
          <a:r>
            <a:rPr lang="zh-TW" altLang="en-US" sz="2400" dirty="0"/>
            <a:t>進行</a:t>
          </a:r>
          <a:endParaRPr lang="en-US" sz="2400" dirty="0"/>
        </a:p>
      </dgm:t>
    </dgm:pt>
    <dgm:pt modelId="{05F5928A-D1FE-4993-B077-D3640651ACF3}" type="parTrans" cxnId="{A101F988-AFC5-4791-BB02-50CA33973987}">
      <dgm:prSet/>
      <dgm:spPr/>
      <dgm:t>
        <a:bodyPr/>
        <a:lstStyle/>
        <a:p>
          <a:endParaRPr lang="en-US"/>
        </a:p>
      </dgm:t>
    </dgm:pt>
    <dgm:pt modelId="{883BCDD8-28A8-457A-A3A7-A72B3E318651}" type="sibTrans" cxnId="{A101F988-AFC5-4791-BB02-50CA33973987}">
      <dgm:prSet/>
      <dgm:spPr/>
      <dgm:t>
        <a:bodyPr/>
        <a:lstStyle/>
        <a:p>
          <a:endParaRPr lang="en-US"/>
        </a:p>
      </dgm:t>
    </dgm:pt>
    <dgm:pt modelId="{BC432433-29D8-4E62-8AEC-693ADAD52BDD}">
      <dgm:prSet custT="1"/>
      <dgm:spPr/>
      <dgm:t>
        <a:bodyPr/>
        <a:lstStyle/>
        <a:p>
          <a:r>
            <a:rPr lang="zh-TW" sz="2400" dirty="0"/>
            <a:t>正式評鑑</a:t>
          </a:r>
          <a:endParaRPr lang="en-US" sz="2400" dirty="0"/>
        </a:p>
      </dgm:t>
    </dgm:pt>
    <dgm:pt modelId="{4DB5FABF-9BB6-43C5-8913-05D9FDA0B352}" type="parTrans" cxnId="{20C31A39-5112-420E-B2B8-B3BBA8376C8B}">
      <dgm:prSet/>
      <dgm:spPr/>
      <dgm:t>
        <a:bodyPr/>
        <a:lstStyle/>
        <a:p>
          <a:endParaRPr lang="en-US"/>
        </a:p>
      </dgm:t>
    </dgm:pt>
    <dgm:pt modelId="{CBDC748C-CDFC-4E1E-9D60-6F5825A57D2E}" type="sibTrans" cxnId="{20C31A39-5112-420E-B2B8-B3BBA8376C8B}">
      <dgm:prSet/>
      <dgm:spPr/>
      <dgm:t>
        <a:bodyPr/>
        <a:lstStyle/>
        <a:p>
          <a:endParaRPr lang="en-US"/>
        </a:p>
      </dgm:t>
    </dgm:pt>
    <dgm:pt modelId="{AA6B3475-0AD8-46A8-8288-7D5329F803C2}" type="pres">
      <dgm:prSet presAssocID="{C37D6ECB-B23A-42FB-9DB4-6F896765F09C}" presName="diagram" presStyleCnt="0">
        <dgm:presLayoutVars>
          <dgm:dir/>
          <dgm:resizeHandles val="exact"/>
        </dgm:presLayoutVars>
      </dgm:prSet>
      <dgm:spPr/>
    </dgm:pt>
    <dgm:pt modelId="{45A24BA9-99F7-4EBA-B060-EC0AF500EE7B}" type="pres">
      <dgm:prSet presAssocID="{7F1C6E57-0C97-4509-B316-53FFAFF3942A}" presName="arrow" presStyleLbl="node1" presStyleIdx="0" presStyleCnt="1" custScaleX="123811" custScaleY="106910">
        <dgm:presLayoutVars>
          <dgm:bulletEnabled val="1"/>
        </dgm:presLayoutVars>
      </dgm:prSet>
      <dgm:spPr/>
    </dgm:pt>
  </dgm:ptLst>
  <dgm:cxnLst>
    <dgm:cxn modelId="{0A413B14-A86C-4319-8E8E-F7FA0CA51AC4}" type="presOf" srcId="{74B3480D-D9DA-4EC9-BC01-AA04F2A5677E}" destId="{45A24BA9-99F7-4EBA-B060-EC0AF500EE7B}" srcOrd="0" destOrd="1" presId="urn:microsoft.com/office/officeart/2005/8/layout/arrow5"/>
    <dgm:cxn modelId="{FEB9F723-534F-4F24-A659-21FDA76AFE31}" type="presOf" srcId="{3426CBAD-00FE-47D0-8B06-70CF708EDE35}" destId="{45A24BA9-99F7-4EBA-B060-EC0AF500EE7B}" srcOrd="0" destOrd="2" presId="urn:microsoft.com/office/officeart/2005/8/layout/arrow5"/>
    <dgm:cxn modelId="{20C31A39-5112-420E-B2B8-B3BBA8376C8B}" srcId="{7F1C6E57-0C97-4509-B316-53FFAFF3942A}" destId="{BC432433-29D8-4E62-8AEC-693ADAD52BDD}" srcOrd="3" destOrd="0" parTransId="{4DB5FABF-9BB6-43C5-8913-05D9FDA0B352}" sibTransId="{CBDC748C-CDFC-4E1E-9D60-6F5825A57D2E}"/>
    <dgm:cxn modelId="{E3197966-AD23-46A0-AB12-295C84EB9A7A}" srcId="{C37D6ECB-B23A-42FB-9DB4-6F896765F09C}" destId="{7F1C6E57-0C97-4509-B316-53FFAFF3942A}" srcOrd="0" destOrd="0" parTransId="{28C3B966-0662-4DCA-96A4-E59F813D8433}" sibTransId="{A9E11A94-AFB0-4992-AF23-AE6BE977B065}"/>
    <dgm:cxn modelId="{1887EA4E-CE78-4F9C-B9E8-4E30F31EF4D5}" srcId="{7F1C6E57-0C97-4509-B316-53FFAFF3942A}" destId="{3426CBAD-00FE-47D0-8B06-70CF708EDE35}" srcOrd="1" destOrd="0" parTransId="{205B5BF0-36C1-4EE3-ABA4-1D04F72AD9BD}" sibTransId="{7EACEE33-C3DC-412C-86E9-45AFA6B4341B}"/>
    <dgm:cxn modelId="{25DEBD4F-3BEC-4AAA-AF57-987AA2FB3CC6}" srcId="{7F1C6E57-0C97-4509-B316-53FFAFF3942A}" destId="{74B3480D-D9DA-4EC9-BC01-AA04F2A5677E}" srcOrd="0" destOrd="0" parTransId="{F8A56AAA-8F0B-48C9-8616-41EF8684C2B3}" sibTransId="{A47521B5-4C2F-4466-8FEC-42D1575F7C39}"/>
    <dgm:cxn modelId="{A5D1E876-98F1-453B-9552-630230412CA0}" type="presOf" srcId="{BC432433-29D8-4E62-8AEC-693ADAD52BDD}" destId="{45A24BA9-99F7-4EBA-B060-EC0AF500EE7B}" srcOrd="0" destOrd="4" presId="urn:microsoft.com/office/officeart/2005/8/layout/arrow5"/>
    <dgm:cxn modelId="{A101F988-AFC5-4791-BB02-50CA33973987}" srcId="{7F1C6E57-0C97-4509-B316-53FFAFF3942A}" destId="{650A3BC3-9BDD-47A6-B88C-35F1D9B27510}" srcOrd="2" destOrd="0" parTransId="{05F5928A-D1FE-4993-B077-D3640651ACF3}" sibTransId="{883BCDD8-28A8-457A-A3A7-A72B3E318651}"/>
    <dgm:cxn modelId="{68CC88CD-C68E-4F2E-B4B9-D92683794778}" type="presOf" srcId="{7F1C6E57-0C97-4509-B316-53FFAFF3942A}" destId="{45A24BA9-99F7-4EBA-B060-EC0AF500EE7B}" srcOrd="0" destOrd="0" presId="urn:microsoft.com/office/officeart/2005/8/layout/arrow5"/>
    <dgm:cxn modelId="{3CA951D6-E43E-47CD-A399-C9807B3FD49F}" type="presOf" srcId="{C37D6ECB-B23A-42FB-9DB4-6F896765F09C}" destId="{AA6B3475-0AD8-46A8-8288-7D5329F803C2}" srcOrd="0" destOrd="0" presId="urn:microsoft.com/office/officeart/2005/8/layout/arrow5"/>
    <dgm:cxn modelId="{54229AD7-9D46-4036-8F29-61DA06B78B16}" type="presOf" srcId="{650A3BC3-9BDD-47A6-B88C-35F1D9B27510}" destId="{45A24BA9-99F7-4EBA-B060-EC0AF500EE7B}" srcOrd="0" destOrd="3" presId="urn:microsoft.com/office/officeart/2005/8/layout/arrow5"/>
    <dgm:cxn modelId="{0522B3F1-1767-42B7-9EF4-ACAAB02C5A2E}" type="presParOf" srcId="{AA6B3475-0AD8-46A8-8288-7D5329F803C2}" destId="{45A24BA9-99F7-4EBA-B060-EC0AF500EE7B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7D6ECB-B23A-42FB-9DB4-6F896765F09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C6E57-0C97-4509-B316-53FFAFF3942A}">
      <dgm:prSet/>
      <dgm:spPr/>
      <dgm:t>
        <a:bodyPr/>
        <a:lstStyle/>
        <a:p>
          <a:pPr>
            <a:buNone/>
          </a:pPr>
          <a:r>
            <a:rPr lang="zh-TW" sz="2400" dirty="0"/>
            <a:t>執行步驟：</a:t>
          </a:r>
          <a:endParaRPr lang="en-US" sz="2400" dirty="0"/>
        </a:p>
      </dgm:t>
    </dgm:pt>
    <dgm:pt modelId="{28C3B966-0662-4DCA-96A4-E59F813D8433}" type="parTrans" cxnId="{E3197966-AD23-46A0-AB12-295C84EB9A7A}">
      <dgm:prSet/>
      <dgm:spPr/>
      <dgm:t>
        <a:bodyPr/>
        <a:lstStyle/>
        <a:p>
          <a:endParaRPr lang="en-US"/>
        </a:p>
      </dgm:t>
    </dgm:pt>
    <dgm:pt modelId="{A9E11A94-AFB0-4992-AF23-AE6BE977B065}" type="sibTrans" cxnId="{E3197966-AD23-46A0-AB12-295C84EB9A7A}">
      <dgm:prSet/>
      <dgm:spPr/>
      <dgm:t>
        <a:bodyPr/>
        <a:lstStyle/>
        <a:p>
          <a:endParaRPr lang="en-US"/>
        </a:p>
      </dgm:t>
    </dgm:pt>
    <dgm:pt modelId="{3426CBAD-00FE-47D0-8B06-70CF708EDE35}">
      <dgm:prSet custT="1"/>
      <dgm:spPr/>
      <dgm:t>
        <a:bodyPr/>
        <a:lstStyle/>
        <a:p>
          <a:r>
            <a:rPr lang="zh-TW" altLang="en-US" sz="2400" dirty="0"/>
            <a:t>家長評分</a:t>
          </a:r>
          <a:endParaRPr lang="en-US" sz="2400" dirty="0"/>
        </a:p>
      </dgm:t>
    </dgm:pt>
    <dgm:pt modelId="{205B5BF0-36C1-4EE3-ABA4-1D04F72AD9BD}" type="parTrans" cxnId="{1887EA4E-CE78-4F9C-B9E8-4E30F31EF4D5}">
      <dgm:prSet/>
      <dgm:spPr/>
      <dgm:t>
        <a:bodyPr/>
        <a:lstStyle/>
        <a:p>
          <a:endParaRPr lang="en-US"/>
        </a:p>
      </dgm:t>
    </dgm:pt>
    <dgm:pt modelId="{7EACEE33-C3DC-412C-86E9-45AFA6B4341B}" type="sibTrans" cxnId="{1887EA4E-CE78-4F9C-B9E8-4E30F31EF4D5}">
      <dgm:prSet/>
      <dgm:spPr/>
      <dgm:t>
        <a:bodyPr/>
        <a:lstStyle/>
        <a:p>
          <a:endParaRPr lang="en-US"/>
        </a:p>
      </dgm:t>
    </dgm:pt>
    <dgm:pt modelId="{650A3BC3-9BDD-47A6-B88C-35F1D9B27510}">
      <dgm:prSet custT="1"/>
      <dgm:spPr/>
      <dgm:t>
        <a:bodyPr/>
        <a:lstStyle/>
        <a:p>
          <a:r>
            <a:rPr lang="zh-TW" altLang="en-US" sz="2400" dirty="0"/>
            <a:t>報表輸出</a:t>
          </a:r>
          <a:endParaRPr lang="en-US" sz="2400" dirty="0"/>
        </a:p>
      </dgm:t>
    </dgm:pt>
    <dgm:pt modelId="{05F5928A-D1FE-4993-B077-D3640651ACF3}" type="parTrans" cxnId="{A101F988-AFC5-4791-BB02-50CA33973987}">
      <dgm:prSet/>
      <dgm:spPr/>
      <dgm:t>
        <a:bodyPr/>
        <a:lstStyle/>
        <a:p>
          <a:endParaRPr lang="en-US"/>
        </a:p>
      </dgm:t>
    </dgm:pt>
    <dgm:pt modelId="{883BCDD8-28A8-457A-A3A7-A72B3E318651}" type="sibTrans" cxnId="{A101F988-AFC5-4791-BB02-50CA33973987}">
      <dgm:prSet/>
      <dgm:spPr/>
      <dgm:t>
        <a:bodyPr/>
        <a:lstStyle/>
        <a:p>
          <a:endParaRPr lang="en-US"/>
        </a:p>
      </dgm:t>
    </dgm:pt>
    <dgm:pt modelId="{F849107B-F71E-4DD1-A3F2-88E9DA475B78}">
      <dgm:prSet custT="1"/>
      <dgm:spPr/>
      <dgm:t>
        <a:bodyPr/>
        <a:lstStyle/>
        <a:p>
          <a:r>
            <a:rPr lang="en-US" altLang="zh-TW" sz="2400" dirty="0"/>
            <a:t>IEP </a:t>
          </a:r>
          <a:r>
            <a:rPr lang="zh-TW" altLang="en-US" sz="2400" dirty="0"/>
            <a:t>進步性評量</a:t>
          </a:r>
          <a:endParaRPr lang="en-US" sz="2400" dirty="0"/>
        </a:p>
      </dgm:t>
    </dgm:pt>
    <dgm:pt modelId="{FB841844-A081-4C13-8093-D17B984E4B2C}" type="parTrans" cxnId="{1F4EA2D9-1D89-47B9-8D9D-2697464BD49F}">
      <dgm:prSet/>
      <dgm:spPr/>
      <dgm:t>
        <a:bodyPr/>
        <a:lstStyle/>
        <a:p>
          <a:endParaRPr lang="zh-TW" altLang="en-US"/>
        </a:p>
      </dgm:t>
    </dgm:pt>
    <dgm:pt modelId="{BA388AA3-18D5-4F58-A6B3-34AB69AD38B9}" type="sibTrans" cxnId="{1F4EA2D9-1D89-47B9-8D9D-2697464BD49F}">
      <dgm:prSet/>
      <dgm:spPr/>
      <dgm:t>
        <a:bodyPr/>
        <a:lstStyle/>
        <a:p>
          <a:endParaRPr lang="zh-TW" altLang="en-US"/>
        </a:p>
      </dgm:t>
    </dgm:pt>
    <dgm:pt modelId="{F024AB46-CF0B-4936-A034-2AEE82CC778F}">
      <dgm:prSet custT="1"/>
      <dgm:spPr/>
      <dgm:t>
        <a:bodyPr/>
        <a:lstStyle/>
        <a:p>
          <a:r>
            <a:rPr lang="zh-TW" altLang="en-US" sz="2400" dirty="0"/>
            <a:t>教師評分及評語</a:t>
          </a:r>
          <a:endParaRPr lang="en-US" sz="2400" dirty="0"/>
        </a:p>
      </dgm:t>
    </dgm:pt>
    <dgm:pt modelId="{7283502D-DBEC-4660-A62F-03C11E20CD07}" type="parTrans" cxnId="{C7987DB2-52D5-41DB-97A5-C43135571472}">
      <dgm:prSet/>
      <dgm:spPr/>
      <dgm:t>
        <a:bodyPr/>
        <a:lstStyle/>
        <a:p>
          <a:endParaRPr lang="zh-TW" altLang="en-US"/>
        </a:p>
      </dgm:t>
    </dgm:pt>
    <dgm:pt modelId="{1969A823-D5AB-43DA-8AA9-57C50EFDA071}" type="sibTrans" cxnId="{C7987DB2-52D5-41DB-97A5-C43135571472}">
      <dgm:prSet/>
      <dgm:spPr/>
      <dgm:t>
        <a:bodyPr/>
        <a:lstStyle/>
        <a:p>
          <a:endParaRPr lang="zh-TW" altLang="en-US"/>
        </a:p>
      </dgm:t>
    </dgm:pt>
    <dgm:pt modelId="{F303D4EA-12C3-4A76-B3E0-9E93B34404F9}">
      <dgm:prSet custT="1"/>
      <dgm:spPr/>
      <dgm:t>
        <a:bodyPr/>
        <a:lstStyle/>
        <a:p>
          <a:pPr>
            <a:buNone/>
          </a:pPr>
          <a:r>
            <a:rPr lang="en-US" altLang="zh-TW" sz="2400" dirty="0"/>
            <a:t>   </a:t>
          </a:r>
          <a:r>
            <a:rPr lang="zh-TW" sz="2400" dirty="0"/>
            <a:t>將各項相關文件等</a:t>
          </a:r>
          <a:r>
            <a:rPr lang="zh-TW" altLang="en-US" sz="2400" dirty="0"/>
            <a:t>，建至</a:t>
          </a:r>
          <a:r>
            <a:rPr lang="zh-TW" sz="2400" dirty="0"/>
            <a:t>資料庫</a:t>
          </a:r>
          <a:endParaRPr lang="en-US" sz="2400" dirty="0"/>
        </a:p>
      </dgm:t>
    </dgm:pt>
    <dgm:pt modelId="{3E9EB7DF-1E38-4F6E-BD34-596EEA1FAED2}" type="parTrans" cxnId="{FB805828-15F6-4C8F-A863-57DCB068FFFC}">
      <dgm:prSet/>
      <dgm:spPr/>
      <dgm:t>
        <a:bodyPr/>
        <a:lstStyle/>
        <a:p>
          <a:endParaRPr lang="zh-TW" altLang="en-US"/>
        </a:p>
      </dgm:t>
    </dgm:pt>
    <dgm:pt modelId="{D265539D-946D-487F-AAED-2CC38CBD4631}" type="sibTrans" cxnId="{FB805828-15F6-4C8F-A863-57DCB068FFFC}">
      <dgm:prSet/>
      <dgm:spPr/>
      <dgm:t>
        <a:bodyPr/>
        <a:lstStyle/>
        <a:p>
          <a:endParaRPr lang="zh-TW" altLang="en-US"/>
        </a:p>
      </dgm:t>
    </dgm:pt>
    <dgm:pt modelId="{3D758CE4-29B2-418C-AB96-3C5F228739EF}">
      <dgm:prSet custT="1"/>
      <dgm:spPr/>
      <dgm:t>
        <a:bodyPr/>
        <a:lstStyle/>
        <a:p>
          <a:r>
            <a:rPr lang="zh-TW" altLang="en-US" sz="2400" dirty="0"/>
            <a:t>系統互動評語</a:t>
          </a:r>
          <a:endParaRPr lang="en-US" sz="2400" dirty="0"/>
        </a:p>
      </dgm:t>
    </dgm:pt>
    <dgm:pt modelId="{8FD52426-6D29-4B0F-B364-34A4B6C92EDE}" type="parTrans" cxnId="{BBAC7B97-4FBE-4132-AD70-153F7950AB52}">
      <dgm:prSet/>
      <dgm:spPr/>
      <dgm:t>
        <a:bodyPr/>
        <a:lstStyle/>
        <a:p>
          <a:endParaRPr lang="zh-TW" altLang="en-US"/>
        </a:p>
      </dgm:t>
    </dgm:pt>
    <dgm:pt modelId="{14211731-31D2-43FD-A50F-C96D4EC97948}" type="sibTrans" cxnId="{BBAC7B97-4FBE-4132-AD70-153F7950AB52}">
      <dgm:prSet/>
      <dgm:spPr/>
      <dgm:t>
        <a:bodyPr/>
        <a:lstStyle/>
        <a:p>
          <a:endParaRPr lang="zh-TW" altLang="en-US"/>
        </a:p>
      </dgm:t>
    </dgm:pt>
    <dgm:pt modelId="{BEB277F5-7040-49BD-A714-E07D4BA2B3BE}">
      <dgm:prSet custT="1"/>
      <dgm:spPr/>
      <dgm:t>
        <a:bodyPr/>
        <a:lstStyle/>
        <a:p>
          <a:r>
            <a:rPr lang="zh-TW" altLang="en-US" sz="2400" dirty="0"/>
            <a:t>建立資料：</a:t>
          </a:r>
          <a:endParaRPr lang="en-US" sz="2400" dirty="0"/>
        </a:p>
      </dgm:t>
    </dgm:pt>
    <dgm:pt modelId="{9960461C-3FF2-4199-8E88-7C1B2366983E}" type="parTrans" cxnId="{3579BB3B-C64F-416C-A886-023481E7373A}">
      <dgm:prSet/>
      <dgm:spPr/>
      <dgm:t>
        <a:bodyPr/>
        <a:lstStyle/>
        <a:p>
          <a:endParaRPr lang="zh-TW" altLang="en-US"/>
        </a:p>
      </dgm:t>
    </dgm:pt>
    <dgm:pt modelId="{A1036306-19F9-4446-88EC-081AA9DAF4C6}" type="sibTrans" cxnId="{3579BB3B-C64F-416C-A886-023481E7373A}">
      <dgm:prSet/>
      <dgm:spPr/>
      <dgm:t>
        <a:bodyPr/>
        <a:lstStyle/>
        <a:p>
          <a:endParaRPr lang="zh-TW" altLang="en-US"/>
        </a:p>
      </dgm:t>
    </dgm:pt>
    <dgm:pt modelId="{AA6B3475-0AD8-46A8-8288-7D5329F803C2}" type="pres">
      <dgm:prSet presAssocID="{C37D6ECB-B23A-42FB-9DB4-6F896765F09C}" presName="diagram" presStyleCnt="0">
        <dgm:presLayoutVars>
          <dgm:dir/>
          <dgm:resizeHandles val="exact"/>
        </dgm:presLayoutVars>
      </dgm:prSet>
      <dgm:spPr/>
    </dgm:pt>
    <dgm:pt modelId="{45A24BA9-99F7-4EBA-B060-EC0AF500EE7B}" type="pres">
      <dgm:prSet presAssocID="{7F1C6E57-0C97-4509-B316-53FFAFF3942A}" presName="arrow" presStyleLbl="node1" presStyleIdx="0" presStyleCnt="1" custScaleX="123811" custScaleY="106910" custRadScaleRad="118161" custRadScaleInc="-232">
        <dgm:presLayoutVars>
          <dgm:bulletEnabled val="1"/>
        </dgm:presLayoutVars>
      </dgm:prSet>
      <dgm:spPr/>
    </dgm:pt>
  </dgm:ptLst>
  <dgm:cxnLst>
    <dgm:cxn modelId="{FEB9F723-534F-4F24-A659-21FDA76AFE31}" type="presOf" srcId="{3426CBAD-00FE-47D0-8B06-70CF708EDE35}" destId="{45A24BA9-99F7-4EBA-B060-EC0AF500EE7B}" srcOrd="0" destOrd="3" presId="urn:microsoft.com/office/officeart/2005/8/layout/arrow5"/>
    <dgm:cxn modelId="{0CCFDF25-2334-4926-8082-9200CF719034}" type="presOf" srcId="{3D758CE4-29B2-418C-AB96-3C5F228739EF}" destId="{45A24BA9-99F7-4EBA-B060-EC0AF500EE7B}" srcOrd="0" destOrd="5" presId="urn:microsoft.com/office/officeart/2005/8/layout/arrow5"/>
    <dgm:cxn modelId="{12986728-71B8-4B7F-9D07-F4F91DA22605}" type="presOf" srcId="{F849107B-F71E-4DD1-A3F2-88E9DA475B78}" destId="{45A24BA9-99F7-4EBA-B060-EC0AF500EE7B}" srcOrd="0" destOrd="7" presId="urn:microsoft.com/office/officeart/2005/8/layout/arrow5"/>
    <dgm:cxn modelId="{FB805828-15F6-4C8F-A863-57DCB068FFFC}" srcId="{7F1C6E57-0C97-4509-B316-53FFAFF3942A}" destId="{F303D4EA-12C3-4A76-B3E0-9E93B34404F9}" srcOrd="1" destOrd="0" parTransId="{3E9EB7DF-1E38-4F6E-BD34-596EEA1FAED2}" sibTransId="{D265539D-946D-487F-AAED-2CC38CBD4631}"/>
    <dgm:cxn modelId="{3579BB3B-C64F-416C-A886-023481E7373A}" srcId="{7F1C6E57-0C97-4509-B316-53FFAFF3942A}" destId="{BEB277F5-7040-49BD-A714-E07D4BA2B3BE}" srcOrd="0" destOrd="0" parTransId="{9960461C-3FF2-4199-8E88-7C1B2366983E}" sibTransId="{A1036306-19F9-4446-88EC-081AA9DAF4C6}"/>
    <dgm:cxn modelId="{E3197966-AD23-46A0-AB12-295C84EB9A7A}" srcId="{C37D6ECB-B23A-42FB-9DB4-6F896765F09C}" destId="{7F1C6E57-0C97-4509-B316-53FFAFF3942A}" srcOrd="0" destOrd="0" parTransId="{28C3B966-0662-4DCA-96A4-E59F813D8433}" sibTransId="{A9E11A94-AFB0-4992-AF23-AE6BE977B065}"/>
    <dgm:cxn modelId="{DAE6686D-0EFE-476B-9F4B-7B20F842F8A0}" type="presOf" srcId="{BEB277F5-7040-49BD-A714-E07D4BA2B3BE}" destId="{45A24BA9-99F7-4EBA-B060-EC0AF500EE7B}" srcOrd="0" destOrd="1" presId="urn:microsoft.com/office/officeart/2005/8/layout/arrow5"/>
    <dgm:cxn modelId="{1887EA4E-CE78-4F9C-B9E8-4E30F31EF4D5}" srcId="{7F1C6E57-0C97-4509-B316-53FFAFF3942A}" destId="{3426CBAD-00FE-47D0-8B06-70CF708EDE35}" srcOrd="2" destOrd="0" parTransId="{205B5BF0-36C1-4EE3-ABA4-1D04F72AD9BD}" sibTransId="{7EACEE33-C3DC-412C-86E9-45AFA6B4341B}"/>
    <dgm:cxn modelId="{A101F988-AFC5-4791-BB02-50CA33973987}" srcId="{7F1C6E57-0C97-4509-B316-53FFAFF3942A}" destId="{650A3BC3-9BDD-47A6-B88C-35F1D9B27510}" srcOrd="5" destOrd="0" parTransId="{05F5928A-D1FE-4993-B077-D3640651ACF3}" sibTransId="{883BCDD8-28A8-457A-A3A7-A72B3E318651}"/>
    <dgm:cxn modelId="{BBAC7B97-4FBE-4132-AD70-153F7950AB52}" srcId="{7F1C6E57-0C97-4509-B316-53FFAFF3942A}" destId="{3D758CE4-29B2-418C-AB96-3C5F228739EF}" srcOrd="4" destOrd="0" parTransId="{8FD52426-6D29-4B0F-B364-34A4B6C92EDE}" sibTransId="{14211731-31D2-43FD-A50F-C96D4EC97948}"/>
    <dgm:cxn modelId="{C7987DB2-52D5-41DB-97A5-C43135571472}" srcId="{7F1C6E57-0C97-4509-B316-53FFAFF3942A}" destId="{F024AB46-CF0B-4936-A034-2AEE82CC778F}" srcOrd="3" destOrd="0" parTransId="{7283502D-DBEC-4660-A62F-03C11E20CD07}" sibTransId="{1969A823-D5AB-43DA-8AA9-57C50EFDA071}"/>
    <dgm:cxn modelId="{820017B9-26E3-44B1-86A4-2B8B40F84264}" type="presOf" srcId="{F303D4EA-12C3-4A76-B3E0-9E93B34404F9}" destId="{45A24BA9-99F7-4EBA-B060-EC0AF500EE7B}" srcOrd="0" destOrd="2" presId="urn:microsoft.com/office/officeart/2005/8/layout/arrow5"/>
    <dgm:cxn modelId="{68CC88CD-C68E-4F2E-B4B9-D92683794778}" type="presOf" srcId="{7F1C6E57-0C97-4509-B316-53FFAFF3942A}" destId="{45A24BA9-99F7-4EBA-B060-EC0AF500EE7B}" srcOrd="0" destOrd="0" presId="urn:microsoft.com/office/officeart/2005/8/layout/arrow5"/>
    <dgm:cxn modelId="{3CA951D6-E43E-47CD-A399-C9807B3FD49F}" type="presOf" srcId="{C37D6ECB-B23A-42FB-9DB4-6F896765F09C}" destId="{AA6B3475-0AD8-46A8-8288-7D5329F803C2}" srcOrd="0" destOrd="0" presId="urn:microsoft.com/office/officeart/2005/8/layout/arrow5"/>
    <dgm:cxn modelId="{54229AD7-9D46-4036-8F29-61DA06B78B16}" type="presOf" srcId="{650A3BC3-9BDD-47A6-B88C-35F1D9B27510}" destId="{45A24BA9-99F7-4EBA-B060-EC0AF500EE7B}" srcOrd="0" destOrd="6" presId="urn:microsoft.com/office/officeart/2005/8/layout/arrow5"/>
    <dgm:cxn modelId="{1F4EA2D9-1D89-47B9-8D9D-2697464BD49F}" srcId="{7F1C6E57-0C97-4509-B316-53FFAFF3942A}" destId="{F849107B-F71E-4DD1-A3F2-88E9DA475B78}" srcOrd="6" destOrd="0" parTransId="{FB841844-A081-4C13-8093-D17B984E4B2C}" sibTransId="{BA388AA3-18D5-4F58-A6B3-34AB69AD38B9}"/>
    <dgm:cxn modelId="{24712FDA-9C04-4767-9B55-BD88E307EFB2}" type="presOf" srcId="{F024AB46-CF0B-4936-A034-2AEE82CC778F}" destId="{45A24BA9-99F7-4EBA-B060-EC0AF500EE7B}" srcOrd="0" destOrd="4" presId="urn:microsoft.com/office/officeart/2005/8/layout/arrow5"/>
    <dgm:cxn modelId="{0522B3F1-1767-42B7-9EF4-ACAAB02C5A2E}" type="presParOf" srcId="{AA6B3475-0AD8-46A8-8288-7D5329F803C2}" destId="{45A24BA9-99F7-4EBA-B060-EC0AF500EE7B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4679-9F37-47C9-BF81-8618CA5DEC83}">
      <dsp:nvSpPr>
        <dsp:cNvPr id="0" name=""/>
        <dsp:cNvSpPr/>
      </dsp:nvSpPr>
      <dsp:spPr>
        <a:xfrm>
          <a:off x="3247531" y="2377466"/>
          <a:ext cx="2279577" cy="532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007"/>
              </a:lnTo>
              <a:lnTo>
                <a:pt x="2279577" y="360007"/>
              </a:lnTo>
              <a:lnTo>
                <a:pt x="2279577" y="5324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25994-D4F6-40F7-9F46-0A30F9434AF6}">
      <dsp:nvSpPr>
        <dsp:cNvPr id="0" name=""/>
        <dsp:cNvSpPr/>
      </dsp:nvSpPr>
      <dsp:spPr>
        <a:xfrm>
          <a:off x="3164528" y="2377466"/>
          <a:ext cx="91440" cy="541340"/>
        </a:xfrm>
        <a:custGeom>
          <a:avLst/>
          <a:gdLst/>
          <a:ahLst/>
          <a:cxnLst/>
          <a:rect l="0" t="0" r="0" b="0"/>
          <a:pathLst>
            <a:path>
              <a:moveTo>
                <a:pt x="83002" y="0"/>
              </a:moveTo>
              <a:lnTo>
                <a:pt x="83002" y="368907"/>
              </a:lnTo>
              <a:lnTo>
                <a:pt x="45720" y="368907"/>
              </a:lnTo>
              <a:lnTo>
                <a:pt x="45720" y="541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01A8-DE43-4D7A-BB1E-F985DFEE8FB8}">
      <dsp:nvSpPr>
        <dsp:cNvPr id="0" name=""/>
        <dsp:cNvSpPr/>
      </dsp:nvSpPr>
      <dsp:spPr>
        <a:xfrm>
          <a:off x="935275" y="2377466"/>
          <a:ext cx="2312256" cy="541340"/>
        </a:xfrm>
        <a:custGeom>
          <a:avLst/>
          <a:gdLst/>
          <a:ahLst/>
          <a:cxnLst/>
          <a:rect l="0" t="0" r="0" b="0"/>
          <a:pathLst>
            <a:path>
              <a:moveTo>
                <a:pt x="2312256" y="0"/>
              </a:moveTo>
              <a:lnTo>
                <a:pt x="2312256" y="368907"/>
              </a:lnTo>
              <a:lnTo>
                <a:pt x="0" y="368907"/>
              </a:lnTo>
              <a:lnTo>
                <a:pt x="0" y="5413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1EBA-B5FE-4862-89F7-EA56112F3FC3}">
      <dsp:nvSpPr>
        <dsp:cNvPr id="0" name=""/>
        <dsp:cNvSpPr/>
      </dsp:nvSpPr>
      <dsp:spPr>
        <a:xfrm>
          <a:off x="1648443" y="1195514"/>
          <a:ext cx="3198176" cy="1181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D717D-8FB1-41D6-BD11-23C17B5327AB}">
      <dsp:nvSpPr>
        <dsp:cNvPr id="0" name=""/>
        <dsp:cNvSpPr/>
      </dsp:nvSpPr>
      <dsp:spPr>
        <a:xfrm>
          <a:off x="1855259" y="1391989"/>
          <a:ext cx="3198176" cy="1181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/>
            <a:t>目標：</a:t>
          </a:r>
          <a:endParaRPr lang="en-US" altLang="zh-TW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600" kern="1200" dirty="0"/>
            <a:t>降低繁瑣、重複</a:t>
          </a:r>
          <a:r>
            <a:rPr lang="zh-TW" altLang="en-US" sz="1600" kern="1200" dirty="0"/>
            <a:t>性</a:t>
          </a:r>
          <a:r>
            <a:rPr lang="zh-TW" sz="1600" kern="1200" dirty="0"/>
            <a:t>的工作</a:t>
          </a:r>
          <a:endParaRPr lang="en-US" altLang="zh-TW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以</a:t>
          </a:r>
          <a:r>
            <a:rPr lang="zh-TW" sz="1600" kern="1200" dirty="0"/>
            <a:t>節省人力</a:t>
          </a:r>
          <a:r>
            <a:rPr lang="zh-TW" altLang="en-US" sz="1600" kern="1200" dirty="0"/>
            <a:t>及降低工時</a:t>
          </a:r>
          <a:endParaRPr lang="en-US" sz="1600" kern="1200" dirty="0"/>
        </a:p>
      </dsp:txBody>
      <dsp:txXfrm>
        <a:off x="1889877" y="1426607"/>
        <a:ext cx="3128940" cy="1112716"/>
      </dsp:txXfrm>
    </dsp:sp>
    <dsp:sp modelId="{E4CFF887-A0CA-47F3-AC37-D2EFAB94D05E}">
      <dsp:nvSpPr>
        <dsp:cNvPr id="0" name=""/>
        <dsp:cNvSpPr/>
      </dsp:nvSpPr>
      <dsp:spPr>
        <a:xfrm>
          <a:off x="4604" y="2918807"/>
          <a:ext cx="1861342" cy="1181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98DED-2B63-4C8A-BA95-2A0A7F074E2A}">
      <dsp:nvSpPr>
        <dsp:cNvPr id="0" name=""/>
        <dsp:cNvSpPr/>
      </dsp:nvSpPr>
      <dsp:spPr>
        <a:xfrm>
          <a:off x="211419" y="3115282"/>
          <a:ext cx="1861342" cy="1181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一</a:t>
          </a:r>
          <a:r>
            <a:rPr lang="en-US" sz="1600" kern="1200" dirty="0"/>
            <a:t>. </a:t>
          </a:r>
          <a:r>
            <a:rPr lang="zh-TW" sz="1600" kern="1200" dirty="0"/>
            <a:t>評鑑</a:t>
          </a:r>
          <a:r>
            <a:rPr lang="zh-TW" altLang="en-US" sz="1600" kern="1200" dirty="0"/>
            <a:t>作業</a:t>
          </a:r>
          <a:endParaRPr lang="en-US" sz="1600" kern="1200" dirty="0"/>
        </a:p>
      </dsp:txBody>
      <dsp:txXfrm>
        <a:off x="246037" y="3149900"/>
        <a:ext cx="1792106" cy="1112716"/>
      </dsp:txXfrm>
    </dsp:sp>
    <dsp:sp modelId="{A3B99B80-0BC3-41E9-989B-F29A558D5CAA}">
      <dsp:nvSpPr>
        <dsp:cNvPr id="0" name=""/>
        <dsp:cNvSpPr/>
      </dsp:nvSpPr>
      <dsp:spPr>
        <a:xfrm>
          <a:off x="2279577" y="2918807"/>
          <a:ext cx="1861342" cy="1181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51F88-CEDC-4413-ADE8-D324CD17EE8C}">
      <dsp:nvSpPr>
        <dsp:cNvPr id="0" name=""/>
        <dsp:cNvSpPr/>
      </dsp:nvSpPr>
      <dsp:spPr>
        <a:xfrm>
          <a:off x="2486393" y="3115282"/>
          <a:ext cx="1861342" cy="1181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二</a:t>
          </a:r>
          <a:r>
            <a:rPr lang="en-US" sz="1600" kern="1200" dirty="0"/>
            <a:t>. </a:t>
          </a:r>
          <a:r>
            <a:rPr lang="zh-TW" sz="1600" kern="1200" dirty="0"/>
            <a:t>多元智慧課程</a:t>
          </a:r>
          <a:endParaRPr lang="en-US" sz="1600" kern="1200" dirty="0"/>
        </a:p>
      </dsp:txBody>
      <dsp:txXfrm>
        <a:off x="2521011" y="3149900"/>
        <a:ext cx="1792106" cy="1112716"/>
      </dsp:txXfrm>
    </dsp:sp>
    <dsp:sp modelId="{DF11DB52-E119-4FDB-B678-1BFA188D5FEE}">
      <dsp:nvSpPr>
        <dsp:cNvPr id="0" name=""/>
        <dsp:cNvSpPr/>
      </dsp:nvSpPr>
      <dsp:spPr>
        <a:xfrm>
          <a:off x="4559155" y="2909907"/>
          <a:ext cx="1935907" cy="1181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E7B8F-2018-4C48-BEAE-AF0CE7E68A48}">
      <dsp:nvSpPr>
        <dsp:cNvPr id="0" name=""/>
        <dsp:cNvSpPr/>
      </dsp:nvSpPr>
      <dsp:spPr>
        <a:xfrm>
          <a:off x="4765971" y="3106382"/>
          <a:ext cx="1935907" cy="11819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/>
            <a:t>三</a:t>
          </a:r>
          <a:r>
            <a:rPr lang="en-US" sz="1600" kern="1200" dirty="0"/>
            <a:t>. </a:t>
          </a:r>
          <a:r>
            <a:rPr lang="zh-TW" sz="1600" kern="1200" dirty="0"/>
            <a:t>官網</a:t>
          </a:r>
          <a:r>
            <a:rPr lang="zh-TW" altLang="en-US" sz="1600" kern="1200" dirty="0"/>
            <a:t>、個管系統、</a:t>
          </a:r>
          <a:r>
            <a:rPr lang="en-US" altLang="zh-TW" sz="1600" kern="1200" dirty="0"/>
            <a:t>ISP</a:t>
          </a:r>
          <a:r>
            <a:rPr lang="zh-TW" altLang="en-US" sz="1600" kern="1200" dirty="0"/>
            <a:t>、</a:t>
          </a:r>
          <a:r>
            <a:rPr lang="en-US" altLang="zh-TW" sz="1600" kern="1200" dirty="0"/>
            <a:t>KPI</a:t>
          </a:r>
          <a:r>
            <a:rPr lang="zh-TW" altLang="en-US" sz="1600" kern="1200" dirty="0"/>
            <a:t>、月報表、滿意度問卷、</a:t>
          </a:r>
          <a:r>
            <a:rPr lang="en-US" altLang="zh-TW" sz="1600" kern="1200" dirty="0"/>
            <a:t>…etc.</a:t>
          </a:r>
          <a:endParaRPr lang="en-US" sz="1600" kern="1200" dirty="0"/>
        </a:p>
      </dsp:txBody>
      <dsp:txXfrm>
        <a:off x="4800589" y="3141000"/>
        <a:ext cx="1866671" cy="1112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4BA9-99F7-4EBA-B060-EC0AF500EE7B}">
      <dsp:nvSpPr>
        <dsp:cNvPr id="0" name=""/>
        <dsp:cNvSpPr/>
      </dsp:nvSpPr>
      <dsp:spPr>
        <a:xfrm>
          <a:off x="4330" y="3495"/>
          <a:ext cx="6704488" cy="578928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/>
            <a:t>執行步驟：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400" kern="1200" dirty="0"/>
            <a:t>整合</a:t>
          </a:r>
          <a:r>
            <a:rPr lang="zh-TW" altLang="en-US" sz="2400" kern="1200" dirty="0"/>
            <a:t>：</a:t>
          </a:r>
          <a:r>
            <a:rPr lang="zh-TW" sz="2400" kern="1200" dirty="0"/>
            <a:t>將 </a:t>
          </a:r>
          <a:r>
            <a:rPr lang="en-US" sz="2400" kern="1200" dirty="0"/>
            <a:t>ISP</a:t>
          </a:r>
          <a:r>
            <a:rPr lang="zh-TW" sz="2400" kern="1200" dirty="0"/>
            <a:t>、</a:t>
          </a:r>
          <a:r>
            <a:rPr lang="en-US" sz="2400" kern="1200" dirty="0"/>
            <a:t>KPI</a:t>
          </a:r>
          <a:r>
            <a:rPr lang="zh-TW" sz="2400" kern="1200" dirty="0"/>
            <a:t>、月報表、滿意度</a:t>
          </a:r>
          <a:r>
            <a:rPr lang="zh-TW" altLang="en-US" sz="2400" kern="1200" dirty="0"/>
            <a:t>問卷</a:t>
          </a:r>
          <a:r>
            <a:rPr lang="zh-TW" sz="2400" kern="1200" dirty="0"/>
            <a:t>及各項相關文件等</a:t>
          </a:r>
          <a:r>
            <a:rPr lang="zh-TW" altLang="en-US" sz="2400" kern="1200" dirty="0"/>
            <a:t>，建至</a:t>
          </a:r>
          <a:r>
            <a:rPr lang="zh-TW" sz="2400" kern="1200" dirty="0"/>
            <a:t>資料庫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400" kern="1200" dirty="0"/>
            <a:t>自評</a:t>
          </a:r>
          <a:r>
            <a:rPr lang="zh-TW" altLang="en-US" sz="2400" kern="1200" dirty="0"/>
            <a:t>準備工作：</a:t>
          </a:r>
          <a:r>
            <a:rPr lang="zh-TW" sz="2400" kern="1200" dirty="0"/>
            <a:t>各中心先在線上</a:t>
          </a:r>
          <a:r>
            <a:rPr lang="zh-TW" altLang="zh-TW" sz="2400" kern="1200" dirty="0"/>
            <a:t>依</a:t>
          </a:r>
          <a:r>
            <a:rPr lang="zh-TW" sz="2400" kern="1200" dirty="0"/>
            <a:t>六大評鑑項目上傳相關文件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內</a:t>
          </a:r>
          <a:r>
            <a:rPr lang="zh-TW" sz="2400" kern="1200" dirty="0"/>
            <a:t>評</a:t>
          </a:r>
          <a:r>
            <a:rPr lang="zh-TW" altLang="en-US" sz="2400" kern="1200" dirty="0"/>
            <a:t>及外評：由</a:t>
          </a:r>
          <a:r>
            <a:rPr lang="zh-TW" sz="2400" kern="1200" dirty="0"/>
            <a:t>執行長、主管及外部協審單位至各中心</a:t>
          </a:r>
          <a:r>
            <a:rPr lang="zh-TW" altLang="en-US" sz="2400" kern="1200" dirty="0"/>
            <a:t>進行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400" kern="1200" dirty="0"/>
            <a:t>正式評鑑</a:t>
          </a:r>
          <a:endParaRPr lang="en-US" sz="2400" kern="1200" dirty="0"/>
        </a:p>
      </dsp:txBody>
      <dsp:txXfrm>
        <a:off x="1680452" y="3495"/>
        <a:ext cx="3352244" cy="4776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24BA9-99F7-4EBA-B060-EC0AF500EE7B}">
      <dsp:nvSpPr>
        <dsp:cNvPr id="0" name=""/>
        <dsp:cNvSpPr/>
      </dsp:nvSpPr>
      <dsp:spPr>
        <a:xfrm>
          <a:off x="415880" y="0"/>
          <a:ext cx="5754821" cy="496925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/>
            <a:t>執行步驟：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建立資料：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400" kern="1200" dirty="0"/>
            <a:t>   </a:t>
          </a:r>
          <a:r>
            <a:rPr lang="zh-TW" sz="2400" kern="1200" dirty="0"/>
            <a:t>將各項相關文件等</a:t>
          </a:r>
          <a:r>
            <a:rPr lang="zh-TW" altLang="en-US" sz="2400" kern="1200" dirty="0"/>
            <a:t>，建至</a:t>
          </a:r>
          <a:r>
            <a:rPr lang="zh-TW" sz="2400" kern="1200" dirty="0"/>
            <a:t>資料庫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家長評分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教師評分及評語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系統互動評語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報表輸出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IEP </a:t>
          </a:r>
          <a:r>
            <a:rPr lang="zh-TW" altLang="en-US" sz="2400" kern="1200" dirty="0"/>
            <a:t>進步性評量</a:t>
          </a:r>
          <a:endParaRPr lang="en-US" sz="2400" kern="1200" dirty="0"/>
        </a:p>
      </dsp:txBody>
      <dsp:txXfrm>
        <a:off x="1854585" y="0"/>
        <a:ext cx="2877411" cy="4099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95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8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7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4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1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7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55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18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1ABDF4C-F853-452F-B84D-720AFDB53273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48F4D43-E538-4F50-9B2A-424CC19B0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64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ubberized numbers on the wall">
            <a:extLst>
              <a:ext uri="{FF2B5EF4-FFF2-40B4-BE49-F238E27FC236}">
                <a16:creationId xmlns:a16="http://schemas.microsoft.com/office/drawing/2014/main" id="{353D2A03-B32B-7C2D-30FD-8E82667FC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t="8841" b="6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5476BF-580D-4E4C-A2AA-65DE5C48C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>
            <a:normAutofit/>
          </a:bodyPr>
          <a:lstStyle/>
          <a:p>
            <a:r>
              <a:rPr lang="zh-TW" altLang="zh-TW" dirty="0"/>
              <a:t>數位化</a:t>
            </a:r>
            <a:br>
              <a:rPr lang="en-US" altLang="zh-TW" dirty="0"/>
            </a:br>
            <a:r>
              <a:rPr lang="zh-TW" altLang="en-US" dirty="0"/>
              <a:t>改善</a:t>
            </a:r>
            <a:r>
              <a:rPr lang="zh-TW" altLang="zh-TW" dirty="0"/>
              <a:t>意見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987CF3-07C5-4945-8265-728EB20F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/>
          <a:p>
            <a:r>
              <a:rPr lang="en-US" altLang="zh-TW" dirty="0"/>
              <a:t>2022/11/30</a:t>
            </a:r>
            <a:r>
              <a:rPr lang="zh-TW" altLang="en-US" dirty="0"/>
              <a:t> 規劃</a:t>
            </a:r>
            <a:endParaRPr lang="en-US" altLang="zh-TW" dirty="0"/>
          </a:p>
          <a:p>
            <a:r>
              <a:rPr lang="en-US" altLang="zh-TW" dirty="0"/>
              <a:t>2023/2/13 </a:t>
            </a:r>
            <a:r>
              <a:rPr lang="zh-TW" altLang="en-US" dirty="0"/>
              <a:t>第一次修改</a:t>
            </a:r>
          </a:p>
        </p:txBody>
      </p:sp>
    </p:spTree>
    <p:extLst>
      <p:ext uri="{BB962C8B-B14F-4D97-AF65-F5344CB8AC3E}">
        <p14:creationId xmlns:p14="http://schemas.microsoft.com/office/powerpoint/2010/main" val="3114792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BC297-BC4C-44E9-979A-16373F4E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82115"/>
            <a:ext cx="10772775" cy="1658198"/>
          </a:xfrm>
        </p:spPr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BD35A44-AC6B-4060-8FD9-95126BE5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742834"/>
              </p:ext>
            </p:extLst>
          </p:nvPr>
        </p:nvGraphicFramePr>
        <p:xfrm>
          <a:off x="235131" y="176429"/>
          <a:ext cx="11477900" cy="6505141"/>
        </p:xfrm>
        <a:graphic>
          <a:graphicData uri="http://schemas.openxmlformats.org/drawingml/2006/table">
            <a:tbl>
              <a:tblPr/>
              <a:tblGrid>
                <a:gridCol w="1866532">
                  <a:extLst>
                    <a:ext uri="{9D8B030D-6E8A-4147-A177-3AD203B41FA5}">
                      <a16:colId xmlns:a16="http://schemas.microsoft.com/office/drawing/2014/main" val="380116309"/>
                    </a:ext>
                  </a:extLst>
                </a:gridCol>
                <a:gridCol w="426056">
                  <a:extLst>
                    <a:ext uri="{9D8B030D-6E8A-4147-A177-3AD203B41FA5}">
                      <a16:colId xmlns:a16="http://schemas.microsoft.com/office/drawing/2014/main" val="1159251100"/>
                    </a:ext>
                  </a:extLst>
                </a:gridCol>
                <a:gridCol w="614025">
                  <a:extLst>
                    <a:ext uri="{9D8B030D-6E8A-4147-A177-3AD203B41FA5}">
                      <a16:colId xmlns:a16="http://schemas.microsoft.com/office/drawing/2014/main" val="3036250117"/>
                    </a:ext>
                  </a:extLst>
                </a:gridCol>
                <a:gridCol w="614025">
                  <a:extLst>
                    <a:ext uri="{9D8B030D-6E8A-4147-A177-3AD203B41FA5}">
                      <a16:colId xmlns:a16="http://schemas.microsoft.com/office/drawing/2014/main" val="1058590052"/>
                    </a:ext>
                  </a:extLst>
                </a:gridCol>
                <a:gridCol w="614025">
                  <a:extLst>
                    <a:ext uri="{9D8B030D-6E8A-4147-A177-3AD203B41FA5}">
                      <a16:colId xmlns:a16="http://schemas.microsoft.com/office/drawing/2014/main" val="785282730"/>
                    </a:ext>
                  </a:extLst>
                </a:gridCol>
                <a:gridCol w="614025">
                  <a:extLst>
                    <a:ext uri="{9D8B030D-6E8A-4147-A177-3AD203B41FA5}">
                      <a16:colId xmlns:a16="http://schemas.microsoft.com/office/drawing/2014/main" val="3123935943"/>
                    </a:ext>
                  </a:extLst>
                </a:gridCol>
                <a:gridCol w="614025">
                  <a:extLst>
                    <a:ext uri="{9D8B030D-6E8A-4147-A177-3AD203B41FA5}">
                      <a16:colId xmlns:a16="http://schemas.microsoft.com/office/drawing/2014/main" val="2869011269"/>
                    </a:ext>
                  </a:extLst>
                </a:gridCol>
                <a:gridCol w="3809462">
                  <a:extLst>
                    <a:ext uri="{9D8B030D-6E8A-4147-A177-3AD203B41FA5}">
                      <a16:colId xmlns:a16="http://schemas.microsoft.com/office/drawing/2014/main" val="726086172"/>
                    </a:ext>
                  </a:extLst>
                </a:gridCol>
                <a:gridCol w="2305725">
                  <a:extLst>
                    <a:ext uri="{9D8B030D-6E8A-4147-A177-3AD203B41FA5}">
                      <a16:colId xmlns:a16="http://schemas.microsoft.com/office/drawing/2014/main" val="4154363818"/>
                    </a:ext>
                  </a:extLst>
                </a:gridCol>
              </a:tblGrid>
              <a:tr h="320443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指標預告：下一次（第</a:t>
                      </a:r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次）評鑑新增指標</a:t>
                      </a:r>
                    </a:p>
                  </a:txBody>
                  <a:tcPr marL="4095" marR="4095" marT="40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8946585"/>
                  </a:ext>
                </a:extLst>
              </a:tr>
              <a:tr h="2406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指標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總分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級分規範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標準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評鑑實施</a:t>
                      </a:r>
                      <a:b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方式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442366"/>
                  </a:ext>
                </a:extLst>
              </a:tr>
              <a:tr h="895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級分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級分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級分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級分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級分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49099"/>
                  </a:ext>
                </a:extLst>
              </a:tr>
              <a:tr h="4955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1105.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員工訓練情形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符合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不符標準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機構其他人員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除直接服務人員之外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每年至少接受</a:t>
                      </a:r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小時感染管制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訓練課程。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審閱書面資料</a:t>
                      </a:r>
                      <a:b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必要時與工作人員晤談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78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3104.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有無避難逃生路徑及等待救援空間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符合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不符標準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火災時，設有中央空氣調節系統者，應具有以火警自動警報設備等方式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連動切斷電源開關功能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，防止火煙蔓延。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現場實務觀察評估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81354"/>
                  </a:ext>
                </a:extLst>
              </a:tr>
              <a:tr h="11237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3106-1.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訂定符合機構特性及需要之緊急災害（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EOP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）應變計畫及作業程序，並落實演練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符合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不符標準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每年應實施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緊急災害應變演練</a:t>
                      </a:r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，包括複合型緊急災害應變演練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次及夜間演練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次（均含火災演練），其中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次可採桌上模擬討論，並以模擬家屬及服務對象參與，且有演練之腳本、過程、演練後之檢討會議及檢討修正方案。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審閱書面資料</a:t>
                      </a:r>
                      <a:b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現場實務觀察評估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48264"/>
                  </a:ext>
                </a:extLst>
              </a:tr>
              <a:tr h="20048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4203-2.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性別教育支持措施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符合標準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符合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符合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符合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不符標準</a:t>
                      </a:r>
                    </a:p>
                  </a:txBody>
                  <a:tcPr marL="4095" marR="4095" marT="40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依服務對象之生理發展及人際互動需求、學習特質，規劃：</a:t>
                      </a:r>
                      <a:b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合宜之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性平教育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內涵（如：性別認識、性別尊重、隱私、交友、婚姻、懷孕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避孕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...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等）。</a:t>
                      </a:r>
                      <a:b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性騷擾及性侵害防治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教育。</a:t>
                      </a:r>
                      <a:b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多元化性平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教育策略。</a:t>
                      </a:r>
                      <a:b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若服務對象有其他</a:t>
                      </a:r>
                      <a:r>
                        <a:rPr lang="zh-TW" alt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特殊需求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，提供相關支持。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以上皆需要有執行紀錄。</a:t>
                      </a:r>
                    </a:p>
                    <a:p>
                      <a:pPr algn="l" fontAlgn="t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：學習特質，如：認知能力、溝通方式、興趣、學習偏好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等。</a:t>
                      </a:r>
                    </a:p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註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：多元化性平教育策略，包含不同教學方式、情境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等。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審閱書面資料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b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必要時與工作人員晤談</a:t>
                      </a:r>
                      <a:b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必要時觀察或訪談服務對象</a:t>
                      </a:r>
                    </a:p>
                  </a:txBody>
                  <a:tcPr marL="4095" marR="4095" marT="409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72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5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28CCD9-5E72-41BC-9E50-EF6BE29F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FFFFFF"/>
                </a:solidFill>
              </a:rPr>
              <a:t>二、改善</a:t>
            </a:r>
            <a:br>
              <a:rPr lang="en-US" altLang="zh-TW" sz="6000" dirty="0">
                <a:solidFill>
                  <a:srgbClr val="FFFFFF"/>
                </a:solidFill>
              </a:rPr>
            </a:br>
            <a:r>
              <a:rPr lang="zh-TW" altLang="en-US" sz="4800" dirty="0">
                <a:solidFill>
                  <a:srgbClr val="FFFFFF"/>
                </a:solidFill>
              </a:rPr>
              <a:t>多元智慧課程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4A8198A1-AEFF-4231-005B-F6F63219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168584"/>
              </p:ext>
            </p:extLst>
          </p:nvPr>
        </p:nvGraphicFramePr>
        <p:xfrm>
          <a:off x="5225087" y="783771"/>
          <a:ext cx="6713150" cy="4969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75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96080-0587-4AF4-A87B-9201ECE4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07347"/>
          </a:xfrm>
        </p:spPr>
        <p:txBody>
          <a:bodyPr>
            <a:normAutofit/>
          </a:bodyPr>
          <a:lstStyle/>
          <a:p>
            <a:r>
              <a:rPr lang="zh-TW" altLang="en-US" dirty="0"/>
              <a:t>建立基本個資及關聯性資料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37CC3-820A-4E73-A567-138EF8BC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學生代號： 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108001</a:t>
            </a:r>
            <a:endParaRPr lang="en-US" altLang="zh-TW" b="1" dirty="0"/>
          </a:p>
          <a:p>
            <a:r>
              <a:rPr lang="zh-TW" altLang="zh-TW" b="1" dirty="0"/>
              <a:t>幼兒姓名</a:t>
            </a:r>
            <a:r>
              <a:rPr lang="zh-TW" altLang="en-US" b="1" dirty="0"/>
              <a:t>： 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郝聰明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zh-TW" altLang="zh-TW" b="1" dirty="0"/>
              <a:t>出生年月日</a:t>
            </a:r>
            <a:r>
              <a:rPr lang="zh-TW" altLang="en-US" b="1" dirty="0"/>
              <a:t>：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1061004 </a:t>
            </a:r>
            <a:r>
              <a:rPr lang="en-US" altLang="zh-TW" u="sng" dirty="0"/>
              <a:t> 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/>
          </a:p>
          <a:p>
            <a:r>
              <a:rPr lang="zh-TW" altLang="en-US" b="1" dirty="0"/>
              <a:t>家長</a:t>
            </a:r>
            <a:r>
              <a:rPr lang="zh-TW" altLang="zh-TW" b="1" dirty="0"/>
              <a:t>姓名</a:t>
            </a:r>
            <a:r>
              <a:rPr lang="zh-TW" altLang="en-US" b="1" dirty="0"/>
              <a:t>： 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郝偉大 </a:t>
            </a:r>
            <a:r>
              <a:rPr lang="en-US" altLang="zh-TW" b="1" dirty="0"/>
              <a:t>             </a:t>
            </a:r>
            <a:r>
              <a:rPr lang="zh-TW" altLang="en-US" b="1" dirty="0"/>
              <a:t>關係：  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父子</a:t>
            </a:r>
            <a:r>
              <a:rPr lang="zh-TW" altLang="en-US" b="1" dirty="0"/>
              <a:t>     </a:t>
            </a:r>
            <a:endParaRPr lang="en-US" altLang="zh-TW" b="1" dirty="0"/>
          </a:p>
          <a:p>
            <a:r>
              <a:rPr lang="zh-TW" altLang="en-US" b="1" dirty="0"/>
              <a:t>連絡電話：  </a:t>
            </a:r>
            <a:r>
              <a:rPr lang="en-US" altLang="zh-TW" b="1" dirty="0"/>
              <a:t>02-28345596</a:t>
            </a:r>
            <a:r>
              <a:rPr lang="zh-TW" altLang="en-US" b="1" dirty="0"/>
              <a:t>  </a:t>
            </a:r>
            <a:r>
              <a:rPr lang="en-US" altLang="zh-TW" b="1" dirty="0"/>
              <a:t>E-MAIL</a:t>
            </a:r>
            <a:r>
              <a:rPr lang="zh-TW" altLang="en-US" b="1" dirty="0"/>
              <a:t>：</a:t>
            </a:r>
            <a:r>
              <a:rPr lang="zh-TW" altLang="en-US" b="1" u="sng" dirty="0"/>
              <a:t> </a:t>
            </a:r>
            <a:r>
              <a:rPr lang="en-US" altLang="zh-TW" b="1" u="sng" dirty="0"/>
              <a:t>GoodGreat@fly.com.tw</a:t>
            </a:r>
            <a:r>
              <a:rPr lang="zh-TW" altLang="en-US" b="1" u="sng" dirty="0"/>
              <a:t> </a:t>
            </a:r>
            <a:r>
              <a:rPr lang="zh-TW" altLang="en-US" b="1" dirty="0"/>
              <a:t>   住址：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台北市</a:t>
            </a:r>
            <a:endParaRPr lang="en-US" altLang="zh-TW" sz="20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b="1" dirty="0"/>
              <a:t>評量教師</a:t>
            </a:r>
            <a:r>
              <a:rPr lang="zh-TW" altLang="en-US" b="1" dirty="0"/>
              <a:t>：</a:t>
            </a:r>
            <a:r>
              <a:rPr lang="zh-TW" altLang="en-US" b="1" u="sng" dirty="0"/>
              <a:t> 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甄天才 </a:t>
            </a:r>
            <a:endParaRPr lang="en-US" altLang="zh-TW" sz="20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 dirty="0"/>
              <a:t> 預設家長帳密：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108001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b="1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D0D840D-D8B0-476C-AB08-785DAABF25F6}"/>
              </a:ext>
            </a:extLst>
          </p:cNvPr>
          <p:cNvGrpSpPr/>
          <p:nvPr/>
        </p:nvGrpSpPr>
        <p:grpSpPr>
          <a:xfrm>
            <a:off x="4335023" y="2062365"/>
            <a:ext cx="2490517" cy="306365"/>
            <a:chOff x="3951846" y="2053658"/>
            <a:chExt cx="2490517" cy="306365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7877B1D-4D90-4002-8643-71ADCB2734CD}"/>
                </a:ext>
              </a:extLst>
            </p:cNvPr>
            <p:cNvSpPr/>
            <p:nvPr/>
          </p:nvSpPr>
          <p:spPr>
            <a:xfrm>
              <a:off x="5749636" y="2053658"/>
              <a:ext cx="692727" cy="304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儲存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44BEB3B-5FD7-41B1-9390-F5A9F835D426}"/>
                </a:ext>
              </a:extLst>
            </p:cNvPr>
            <p:cNvSpPr/>
            <p:nvPr/>
          </p:nvSpPr>
          <p:spPr>
            <a:xfrm>
              <a:off x="4852239" y="2054322"/>
              <a:ext cx="692727" cy="304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新增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12A2FEE-A995-4B45-92C3-05B876A025D0}"/>
                </a:ext>
              </a:extLst>
            </p:cNvPr>
            <p:cNvSpPr/>
            <p:nvPr/>
          </p:nvSpPr>
          <p:spPr>
            <a:xfrm>
              <a:off x="3951846" y="2055093"/>
              <a:ext cx="692727" cy="304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chemeClr val="tx1"/>
                  </a:solidFill>
                </a:rPr>
                <a:t>查詢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73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59710-3325-402D-98D5-54B070DA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162962"/>
            <a:ext cx="10772775" cy="73713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多元智慧檢核表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F0A16-3C4B-4B32-967D-1B6A175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75" y="939737"/>
            <a:ext cx="9482814" cy="788300"/>
          </a:xfrm>
        </p:spPr>
        <p:txBody>
          <a:bodyPr>
            <a:normAutofit/>
          </a:bodyPr>
          <a:lstStyle/>
          <a:p>
            <a:r>
              <a:rPr lang="zh-TW" altLang="en-US" sz="1800" b="1" dirty="0"/>
              <a:t>學生代號：               </a:t>
            </a:r>
            <a:r>
              <a:rPr lang="en-US" altLang="zh-TW" sz="1800" dirty="0"/>
              <a:t>   </a:t>
            </a:r>
            <a:r>
              <a:rPr lang="zh-TW" altLang="zh-TW" sz="1800" b="1" dirty="0"/>
              <a:t>評量</a:t>
            </a:r>
            <a:r>
              <a:rPr lang="zh-TW" altLang="en-US" sz="1800" b="1" dirty="0"/>
              <a:t>學年度：</a:t>
            </a:r>
            <a:r>
              <a:rPr lang="zh-TW" altLang="en-US" sz="1800" dirty="0"/>
              <a:t>             </a:t>
            </a:r>
            <a:r>
              <a:rPr lang="en-US" altLang="zh-TW" sz="1800" dirty="0"/>
              <a:t>      </a:t>
            </a:r>
            <a:r>
              <a:rPr lang="zh-TW" altLang="en-US" sz="1800" b="1" dirty="0"/>
              <a:t>多元智慧檢核表：</a:t>
            </a:r>
            <a:endParaRPr lang="en-US" altLang="zh-TW" sz="1800" b="1" dirty="0"/>
          </a:p>
          <a:p>
            <a:r>
              <a:rPr lang="zh-TW" altLang="zh-TW" sz="1800" b="1" dirty="0"/>
              <a:t>幼兒姓名</a:t>
            </a:r>
            <a:r>
              <a:rPr lang="zh-TW" altLang="en-US" sz="1800" b="1" dirty="0"/>
              <a:t>：   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zh-TW" altLang="zh-TW" sz="1800" b="1" dirty="0"/>
              <a:t>出生年月日</a:t>
            </a:r>
            <a:r>
              <a:rPr lang="zh-TW" altLang="en-US" sz="1800" b="1" dirty="0"/>
              <a:t>：</a:t>
            </a:r>
            <a:r>
              <a:rPr lang="en-US" altLang="zh-TW" sz="16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1061004</a:t>
            </a:r>
            <a:r>
              <a:rPr lang="en-US" altLang="zh-TW" sz="1800" u="sng" dirty="0"/>
              <a:t> </a:t>
            </a:r>
            <a:r>
              <a:rPr lang="en-US" altLang="zh-TW" sz="1800" dirty="0"/>
              <a:t>  </a:t>
            </a:r>
            <a:r>
              <a:rPr lang="zh-TW" altLang="zh-TW" sz="1800" b="1" dirty="0"/>
              <a:t>評量教師</a:t>
            </a:r>
            <a:r>
              <a:rPr lang="zh-TW" altLang="en-US" sz="1800" b="1" dirty="0"/>
              <a:t>：</a:t>
            </a:r>
            <a:r>
              <a:rPr lang="zh-TW" altLang="en-US" sz="1800" b="1" u="sng" dirty="0"/>
              <a:t> </a:t>
            </a:r>
            <a:r>
              <a:rPr lang="zh-TW" altLang="en-US" sz="16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甄天才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8E3263-ACB4-4886-9D10-184B7B2C70EB}"/>
              </a:ext>
            </a:extLst>
          </p:cNvPr>
          <p:cNvGrpSpPr/>
          <p:nvPr/>
        </p:nvGrpSpPr>
        <p:grpSpPr>
          <a:xfrm>
            <a:off x="7883569" y="977685"/>
            <a:ext cx="2464487" cy="654333"/>
            <a:chOff x="8107911" y="939736"/>
            <a:chExt cx="2464487" cy="65433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7730F6-9570-4824-B77F-268A7FEC03AB}"/>
                </a:ext>
              </a:extLst>
            </p:cNvPr>
            <p:cNvGrpSpPr/>
            <p:nvPr/>
          </p:nvGrpSpPr>
          <p:grpSpPr>
            <a:xfrm>
              <a:off x="8116568" y="939736"/>
              <a:ext cx="1585018" cy="298763"/>
              <a:chOff x="10289393" y="1421395"/>
              <a:chExt cx="1585018" cy="298763"/>
            </a:xfrm>
          </p:grpSpPr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E8CE1829-5964-4D33-8199-FAFB0FBE882B}"/>
                  </a:ext>
                </a:extLst>
              </p:cNvPr>
              <p:cNvSpPr/>
              <p:nvPr/>
            </p:nvSpPr>
            <p:spPr>
              <a:xfrm>
                <a:off x="10289393" y="1421395"/>
                <a:ext cx="1585018" cy="2987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語文智慧</a:t>
                </a:r>
              </a:p>
            </p:txBody>
          </p: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E8D82AC2-CA68-444C-A646-C557F6670E9F}"/>
                  </a:ext>
                </a:extLst>
              </p:cNvPr>
              <p:cNvSpPr/>
              <p:nvPr/>
            </p:nvSpPr>
            <p:spPr>
              <a:xfrm rot="10800000">
                <a:off x="11412011" y="1486926"/>
                <a:ext cx="229317" cy="16151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A5A06D95-DAB2-4884-AA44-969ED8E3F1F1}"/>
                </a:ext>
              </a:extLst>
            </p:cNvPr>
            <p:cNvSpPr/>
            <p:nvPr/>
          </p:nvSpPr>
          <p:spPr>
            <a:xfrm>
              <a:off x="8990289" y="1381016"/>
              <a:ext cx="727113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EE26704-B94C-4B24-BD52-B8A97A7045B9}"/>
                </a:ext>
              </a:extLst>
            </p:cNvPr>
            <p:cNvSpPr/>
            <p:nvPr/>
          </p:nvSpPr>
          <p:spPr>
            <a:xfrm>
              <a:off x="9879671" y="1381016"/>
              <a:ext cx="692727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列印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C960AB6-4477-4B28-BB1F-8C183692A2DD}"/>
                </a:ext>
              </a:extLst>
            </p:cNvPr>
            <p:cNvSpPr/>
            <p:nvPr/>
          </p:nvSpPr>
          <p:spPr>
            <a:xfrm>
              <a:off x="8107911" y="1382096"/>
              <a:ext cx="727113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查詢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533837A-4850-417F-8541-76CB01E4DF98}"/>
              </a:ext>
            </a:extLst>
          </p:cNvPr>
          <p:cNvSpPr/>
          <p:nvPr/>
        </p:nvSpPr>
        <p:spPr>
          <a:xfrm>
            <a:off x="2679826" y="939736"/>
            <a:ext cx="832919" cy="2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108001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CA34DE-7B1F-47A5-8C3D-33A8AD2CBCE0}"/>
              </a:ext>
            </a:extLst>
          </p:cNvPr>
          <p:cNvSpPr/>
          <p:nvPr/>
        </p:nvSpPr>
        <p:spPr>
          <a:xfrm>
            <a:off x="4954166" y="947206"/>
            <a:ext cx="832919" cy="2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B88674-0FC4-4BB3-993C-5C2577AAD46D}"/>
              </a:ext>
            </a:extLst>
          </p:cNvPr>
          <p:cNvSpPr/>
          <p:nvPr/>
        </p:nvSpPr>
        <p:spPr>
          <a:xfrm>
            <a:off x="2687278" y="1341629"/>
            <a:ext cx="832919" cy="2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郝聰明</a:t>
            </a:r>
          </a:p>
        </p:txBody>
      </p:sp>
      <p:graphicFrame>
        <p:nvGraphicFramePr>
          <p:cNvPr id="19" name="物件 18">
            <a:extLst>
              <a:ext uri="{FF2B5EF4-FFF2-40B4-BE49-F238E27FC236}">
                <a16:creationId xmlns:a16="http://schemas.microsoft.com/office/drawing/2014/main" id="{09411034-163B-44D3-8CD5-ABEA98CC2D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5836"/>
              </p:ext>
            </p:extLst>
          </p:nvPr>
        </p:nvGraphicFramePr>
        <p:xfrm>
          <a:off x="1376775" y="1735506"/>
          <a:ext cx="9147175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049096" imgH="6124603" progId="Excel.Sheet.12">
                  <p:embed/>
                </p:oleObj>
              </mc:Choice>
              <mc:Fallback>
                <p:oleObj name="Worksheet" r:id="rId2" imgW="11049096" imgH="61246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6775" y="1735506"/>
                        <a:ext cx="9147175" cy="507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7F6747-78D4-43CC-B84A-80B6342B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137100"/>
            <a:ext cx="10772775" cy="876594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多元智慧檢核表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45AF1-F34F-47CE-936F-576A9313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843" y="988292"/>
            <a:ext cx="6926683" cy="848702"/>
          </a:xfrm>
        </p:spPr>
        <p:txBody>
          <a:bodyPr/>
          <a:lstStyle/>
          <a:p>
            <a:r>
              <a:rPr lang="zh-TW" altLang="zh-TW" sz="1800" b="1" dirty="0"/>
              <a:t>評量</a:t>
            </a:r>
            <a:r>
              <a:rPr lang="zh-TW" altLang="en-US" sz="1800" b="1" dirty="0"/>
              <a:t>學</a:t>
            </a:r>
            <a:r>
              <a:rPr lang="zh-TW" altLang="zh-TW" sz="1800" b="1" dirty="0"/>
              <a:t>年度</a:t>
            </a:r>
            <a:r>
              <a:rPr lang="zh-TW" altLang="en-US" sz="1800" b="1" dirty="0"/>
              <a:t>：                </a:t>
            </a:r>
            <a:r>
              <a:rPr lang="en-US" altLang="zh-TW" sz="1800" dirty="0"/>
              <a:t> </a:t>
            </a:r>
            <a:r>
              <a:rPr lang="zh-TW" altLang="en-US" sz="1800" b="1" dirty="0"/>
              <a:t>學生代號：</a:t>
            </a:r>
            <a:endParaRPr lang="en-US" altLang="zh-TW" sz="1800" b="1" dirty="0"/>
          </a:p>
          <a:p>
            <a:r>
              <a:rPr lang="zh-TW" altLang="en-US" sz="1800" b="1" dirty="0"/>
              <a:t>幼兒姓名：</a:t>
            </a:r>
            <a:r>
              <a:rPr lang="en-US" altLang="zh-TW" sz="1800" dirty="0"/>
              <a:t>                     </a:t>
            </a:r>
            <a:r>
              <a:rPr lang="zh-TW" altLang="en-US" sz="1800" b="1" dirty="0"/>
              <a:t>出生年月日：</a:t>
            </a:r>
            <a:r>
              <a:rPr lang="en-US" altLang="zh-TW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1061004 </a:t>
            </a:r>
            <a:r>
              <a:rPr lang="en-US" altLang="zh-TW" sz="1800" b="1" dirty="0"/>
              <a:t> </a:t>
            </a:r>
            <a:r>
              <a:rPr lang="zh-TW" altLang="en-US" sz="1800" b="1" dirty="0"/>
              <a:t>評量教師</a:t>
            </a:r>
            <a:r>
              <a:rPr lang="zh-TW" altLang="en-US" sz="2000" b="1" dirty="0"/>
              <a:t>：</a:t>
            </a:r>
            <a:r>
              <a:rPr lang="zh-TW" altLang="en-US" sz="2000" b="1" u="sng" dirty="0"/>
              <a:t> </a:t>
            </a:r>
            <a:r>
              <a:rPr lang="zh-TW" altLang="en-US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甄天才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CCB2843-BDEB-4D95-B420-954D64056601}"/>
              </a:ext>
            </a:extLst>
          </p:cNvPr>
          <p:cNvGrpSpPr/>
          <p:nvPr/>
        </p:nvGrpSpPr>
        <p:grpSpPr>
          <a:xfrm>
            <a:off x="4413237" y="1013694"/>
            <a:ext cx="4940889" cy="686400"/>
            <a:chOff x="4419131" y="1352731"/>
            <a:chExt cx="4940889" cy="6864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29EDE32-A098-41B7-AA96-5EF2F0B0486E}"/>
                </a:ext>
              </a:extLst>
            </p:cNvPr>
            <p:cNvSpPr/>
            <p:nvPr/>
          </p:nvSpPr>
          <p:spPr>
            <a:xfrm>
              <a:off x="6428014" y="1352731"/>
              <a:ext cx="1020196" cy="2987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108001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3DD88A7-5B0C-4623-9C12-562AC86407A4}"/>
                </a:ext>
              </a:extLst>
            </p:cNvPr>
            <p:cNvSpPr/>
            <p:nvPr/>
          </p:nvSpPr>
          <p:spPr>
            <a:xfrm>
              <a:off x="4434483" y="1352731"/>
              <a:ext cx="787256" cy="2987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全部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A943F9B9-DC4B-4D1B-BE73-439E79DDF201}"/>
                </a:ext>
              </a:extLst>
            </p:cNvPr>
            <p:cNvSpPr/>
            <p:nvPr/>
          </p:nvSpPr>
          <p:spPr>
            <a:xfrm>
              <a:off x="8667293" y="1382732"/>
              <a:ext cx="692727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列印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AFE067F7-08BF-4493-8194-D1246BB21CB2}"/>
                </a:ext>
              </a:extLst>
            </p:cNvPr>
            <p:cNvSpPr/>
            <p:nvPr/>
          </p:nvSpPr>
          <p:spPr>
            <a:xfrm>
              <a:off x="7688581" y="1382733"/>
              <a:ext cx="727113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查詢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6FDADCA-7266-40F7-A01F-97D75866CDFE}"/>
                </a:ext>
              </a:extLst>
            </p:cNvPr>
            <p:cNvSpPr/>
            <p:nvPr/>
          </p:nvSpPr>
          <p:spPr>
            <a:xfrm>
              <a:off x="4419131" y="1740368"/>
              <a:ext cx="787256" cy="2987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郝聰明</a:t>
              </a:r>
              <a:endParaRPr lang="zh-TW" altLang="en-US" sz="1400" dirty="0"/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A6174A1-685F-4C04-92C5-7A04A281F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22238"/>
              </p:ext>
            </p:extLst>
          </p:nvPr>
        </p:nvGraphicFramePr>
        <p:xfrm>
          <a:off x="1034469" y="1836993"/>
          <a:ext cx="9938329" cy="2183824"/>
        </p:xfrm>
        <a:graphic>
          <a:graphicData uri="http://schemas.openxmlformats.org/drawingml/2006/table">
            <a:tbl>
              <a:tblPr firstRow="1" firstCol="1" bandRow="1"/>
              <a:tblGrid>
                <a:gridCol w="541782">
                  <a:extLst>
                    <a:ext uri="{9D8B030D-6E8A-4147-A177-3AD203B41FA5}">
                      <a16:colId xmlns:a16="http://schemas.microsoft.com/office/drawing/2014/main" val="967858887"/>
                    </a:ext>
                  </a:extLst>
                </a:gridCol>
                <a:gridCol w="873539">
                  <a:extLst>
                    <a:ext uri="{9D8B030D-6E8A-4147-A177-3AD203B41FA5}">
                      <a16:colId xmlns:a16="http://schemas.microsoft.com/office/drawing/2014/main" val="222101371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113404377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1792197462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3013401525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1910035910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2742694172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2819403466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1413721231"/>
                    </a:ext>
                  </a:extLst>
                </a:gridCol>
                <a:gridCol w="1065376">
                  <a:extLst>
                    <a:ext uri="{9D8B030D-6E8A-4147-A177-3AD203B41FA5}">
                      <a16:colId xmlns:a16="http://schemas.microsoft.com/office/drawing/2014/main" val="3071531035"/>
                    </a:ext>
                  </a:extLst>
                </a:gridCol>
              </a:tblGrid>
              <a:tr h="19453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智慧領域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語文智慧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數學智慧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空間智慧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音樂智慧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肢體動覺</a:t>
                      </a:r>
                      <a:r>
                        <a:rPr lang="zh-TW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智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內省</a:t>
                      </a:r>
                      <a:r>
                        <a:rPr lang="zh-TW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智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人際</a:t>
                      </a:r>
                      <a:r>
                        <a:rPr lang="zh-TW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智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自然觀察</a:t>
                      </a:r>
                      <a:r>
                        <a:rPr lang="zh-TW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智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12254"/>
                  </a:ext>
                </a:extLst>
              </a:tr>
              <a:tr h="83359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15412"/>
                  </a:ext>
                </a:extLst>
              </a:tr>
              <a:tr h="250110"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總分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243775"/>
                  </a:ext>
                </a:extLst>
              </a:tr>
              <a:tr h="30808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9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575885"/>
                  </a:ext>
                </a:extLst>
              </a:tr>
              <a:tr h="235211"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 </a:t>
                      </a: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總分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53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57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54 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53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53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263913"/>
                  </a:ext>
                </a:extLst>
              </a:tr>
              <a:tr h="3622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5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25</a:t>
                      </a:r>
                      <a:endParaRPr lang="zh-TW" altLang="en-US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307284"/>
                  </a:ext>
                </a:extLst>
              </a:tr>
            </a:tbl>
          </a:graphicData>
        </a:graphic>
      </p:graphicFrame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F5BD1E33-42BD-4C79-8679-314A40BB943E}"/>
              </a:ext>
            </a:extLst>
          </p:cNvPr>
          <p:cNvSpPr/>
          <p:nvPr/>
        </p:nvSpPr>
        <p:spPr>
          <a:xfrm rot="10800000">
            <a:off x="4961574" y="1087781"/>
            <a:ext cx="229317" cy="16151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7" name="圖表 36">
            <a:extLst>
              <a:ext uri="{FF2B5EF4-FFF2-40B4-BE49-F238E27FC236}">
                <a16:creationId xmlns:a16="http://schemas.microsoft.com/office/drawing/2014/main" id="{B3182B73-112E-4858-ABEC-E017B83DE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258814"/>
              </p:ext>
            </p:extLst>
          </p:nvPr>
        </p:nvGraphicFramePr>
        <p:xfrm>
          <a:off x="1034469" y="41180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圖表 38">
            <a:extLst>
              <a:ext uri="{FF2B5EF4-FFF2-40B4-BE49-F238E27FC236}">
                <a16:creationId xmlns:a16="http://schemas.microsoft.com/office/drawing/2014/main" id="{EE7133B0-C138-4419-B8EB-90BB590CA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297071"/>
              </p:ext>
            </p:extLst>
          </p:nvPr>
        </p:nvGraphicFramePr>
        <p:xfrm>
          <a:off x="6367187" y="41180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73" name="Picture 25" descr="multiple-intelligences-learning-styles">
            <a:extLst>
              <a:ext uri="{FF2B5EF4-FFF2-40B4-BE49-F238E27FC236}">
                <a16:creationId xmlns:a16="http://schemas.microsoft.com/office/drawing/2014/main" id="{0A82C2B6-49BE-4762-B249-1177D702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9" t="54762" r="13521" b="28363"/>
          <a:stretch>
            <a:fillRect/>
          </a:stretch>
        </p:blipFill>
        <p:spPr bwMode="auto">
          <a:xfrm>
            <a:off x="2672731" y="2120992"/>
            <a:ext cx="628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Picture 26" descr="multiple-intelligences-learning-styles">
            <a:extLst>
              <a:ext uri="{FF2B5EF4-FFF2-40B4-BE49-F238E27FC236}">
                <a16:creationId xmlns:a16="http://schemas.microsoft.com/office/drawing/2014/main" id="{ED391690-72E4-442B-AF65-D5F13CE3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0" t="70779" r="30753" b="13104"/>
          <a:stretch>
            <a:fillRect/>
          </a:stretch>
        </p:blipFill>
        <p:spPr bwMode="auto">
          <a:xfrm>
            <a:off x="3743511" y="2120992"/>
            <a:ext cx="628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5" name="Picture 27" descr="multiple-intelligences-learning-styles">
            <a:extLst>
              <a:ext uri="{FF2B5EF4-FFF2-40B4-BE49-F238E27FC236}">
                <a16:creationId xmlns:a16="http://schemas.microsoft.com/office/drawing/2014/main" id="{12E087BB-5BE2-4CB6-86B7-D7759820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8" t="33870" r="74019" b="56091"/>
          <a:stretch>
            <a:fillRect/>
          </a:stretch>
        </p:blipFill>
        <p:spPr bwMode="auto">
          <a:xfrm>
            <a:off x="4795926" y="2108663"/>
            <a:ext cx="628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6" name="Picture 28" descr="multiple-intelligences-learning-styles">
            <a:extLst>
              <a:ext uri="{FF2B5EF4-FFF2-40B4-BE49-F238E27FC236}">
                <a16:creationId xmlns:a16="http://schemas.microsoft.com/office/drawing/2014/main" id="{64018E15-DEAC-43B3-B285-3C71020F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2" t="11674" r="54617" b="71132"/>
          <a:stretch>
            <a:fillRect/>
          </a:stretch>
        </p:blipFill>
        <p:spPr bwMode="auto">
          <a:xfrm>
            <a:off x="5888492" y="2116229"/>
            <a:ext cx="571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29" descr="multiple-intelligences-learning-styles">
            <a:extLst>
              <a:ext uri="{FF2B5EF4-FFF2-40B4-BE49-F238E27FC236}">
                <a16:creationId xmlns:a16="http://schemas.microsoft.com/office/drawing/2014/main" id="{FA97DE41-DD6F-4288-A9F7-70E43AD4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6" t="13104" r="29369" b="70589"/>
          <a:stretch>
            <a:fillRect/>
          </a:stretch>
        </p:blipFill>
        <p:spPr bwMode="auto">
          <a:xfrm>
            <a:off x="6949392" y="2104267"/>
            <a:ext cx="628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30" descr="multiple-intelligences-learning-styles">
            <a:extLst>
              <a:ext uri="{FF2B5EF4-FFF2-40B4-BE49-F238E27FC236}">
                <a16:creationId xmlns:a16="http://schemas.microsoft.com/office/drawing/2014/main" id="{F83D7865-D6CF-4870-A9C7-D27252EB7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53433" r="72635" b="28363"/>
          <a:stretch>
            <a:fillRect/>
          </a:stretch>
        </p:blipFill>
        <p:spPr bwMode="auto">
          <a:xfrm>
            <a:off x="8020185" y="2116229"/>
            <a:ext cx="5524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9" name="Picture 31" descr="multiple-intelligences-learning-styles">
            <a:extLst>
              <a:ext uri="{FF2B5EF4-FFF2-40B4-BE49-F238E27FC236}">
                <a16:creationId xmlns:a16="http://schemas.microsoft.com/office/drawing/2014/main" id="{BC64F9C3-EFD7-4AB6-8F36-EA32A023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26" t="30768" r="12830" b="53560"/>
          <a:stretch>
            <a:fillRect/>
          </a:stretch>
        </p:blipFill>
        <p:spPr bwMode="auto">
          <a:xfrm>
            <a:off x="9058818" y="2125754"/>
            <a:ext cx="571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0" name="Picture 32" descr="multiple-intelligences-learning-styles">
            <a:extLst>
              <a:ext uri="{FF2B5EF4-FFF2-40B4-BE49-F238E27FC236}">
                <a16:creationId xmlns:a16="http://schemas.microsoft.com/office/drawing/2014/main" id="{1A6466B6-6F78-47EA-9F5C-1A8C230F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3" t="70906" r="50813" b="13104"/>
          <a:stretch>
            <a:fillRect/>
          </a:stretch>
        </p:blipFill>
        <p:spPr bwMode="auto">
          <a:xfrm>
            <a:off x="10132828" y="2125754"/>
            <a:ext cx="628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5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7B79BF-353A-4FA4-A0C2-41A7D90E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4013475" cy="549275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solidFill>
                  <a:srgbClr val="FFFFFF"/>
                </a:solidFill>
              </a:rPr>
              <a:t>數位化目標及</a:t>
            </a:r>
            <a:br>
              <a:rPr lang="en-US" altLang="zh-TW" sz="6000" dirty="0">
                <a:solidFill>
                  <a:srgbClr val="FFFFFF"/>
                </a:solidFill>
              </a:rPr>
            </a:br>
            <a:r>
              <a:rPr lang="zh-TW" altLang="en-US" sz="6000" dirty="0">
                <a:solidFill>
                  <a:srgbClr val="FFFFFF"/>
                </a:solidFill>
              </a:rPr>
              <a:t>改善項目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DE26783A-37CA-8C49-C046-5992EB4E9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97989"/>
              </p:ext>
            </p:extLst>
          </p:nvPr>
        </p:nvGraphicFramePr>
        <p:xfrm>
          <a:off x="5288348" y="639764"/>
          <a:ext cx="6701879" cy="549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28CCD9-5E72-41BC-9E50-EF6BE29F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rgbClr val="FFFFFF"/>
                </a:solidFill>
              </a:rPr>
              <a:t>一、改善</a:t>
            </a:r>
            <a:br>
              <a:rPr lang="en-US" altLang="zh-TW" sz="6000" dirty="0">
                <a:solidFill>
                  <a:srgbClr val="FFFFFF"/>
                </a:solidFill>
              </a:rPr>
            </a:br>
            <a:r>
              <a:rPr lang="zh-TW" altLang="zh-TW" sz="6000" dirty="0">
                <a:solidFill>
                  <a:srgbClr val="FFFFFF"/>
                </a:solidFill>
              </a:rPr>
              <a:t>評鑑</a:t>
            </a:r>
            <a:r>
              <a:rPr lang="zh-TW" altLang="en-US" sz="6000" dirty="0">
                <a:solidFill>
                  <a:srgbClr val="FFFFFF"/>
                </a:solidFill>
              </a:rPr>
              <a:t>作業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4A8198A1-AEFF-4231-005B-F6F63219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591645"/>
              </p:ext>
            </p:extLst>
          </p:nvPr>
        </p:nvGraphicFramePr>
        <p:xfrm>
          <a:off x="5288350" y="479835"/>
          <a:ext cx="6713150" cy="5796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060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482C9-104E-187E-CD75-D66D39D6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71389"/>
          </a:xfrm>
        </p:spPr>
        <p:txBody>
          <a:bodyPr/>
          <a:lstStyle/>
          <a:p>
            <a:r>
              <a:rPr lang="zh-TW" altLang="zh-TW" sz="5400" dirty="0"/>
              <a:t>整合</a:t>
            </a:r>
            <a:r>
              <a:rPr lang="zh-TW" altLang="en-US" sz="5400" dirty="0"/>
              <a:t>評</a:t>
            </a:r>
            <a:r>
              <a:rPr lang="zh-TW" altLang="en-US" dirty="0"/>
              <a:t>鑑</a:t>
            </a:r>
            <a:r>
              <a:rPr lang="zh-TW" altLang="en-US" sz="5400" dirty="0"/>
              <a:t>資料庫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D2F8A-FDF3-053B-360E-06EB7414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72775" cy="376618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流程圖: 磁碟 4">
            <a:extLst>
              <a:ext uri="{FF2B5EF4-FFF2-40B4-BE49-F238E27FC236}">
                <a16:creationId xmlns:a16="http://schemas.microsoft.com/office/drawing/2014/main" id="{3ECBFC91-F3CC-51EA-DFFF-8770342705B9}"/>
              </a:ext>
            </a:extLst>
          </p:cNvPr>
          <p:cNvSpPr/>
          <p:nvPr/>
        </p:nvSpPr>
        <p:spPr>
          <a:xfrm>
            <a:off x="4820987" y="2277210"/>
            <a:ext cx="2996347" cy="32041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tx1"/>
            </a:solidFill>
            <a:headEnd type="none"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Base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7770401C-E93A-B4FA-4455-3EF262650196}"/>
              </a:ext>
            </a:extLst>
          </p:cNvPr>
          <p:cNvSpPr/>
          <p:nvPr/>
        </p:nvSpPr>
        <p:spPr>
          <a:xfrm>
            <a:off x="781820" y="1765439"/>
            <a:ext cx="2083553" cy="640517"/>
          </a:xfrm>
          <a:prstGeom prst="borderCallout1">
            <a:avLst>
              <a:gd name="adj1" fmla="val 49868"/>
              <a:gd name="adj2" fmla="val 99893"/>
              <a:gd name="adj3" fmla="val 256982"/>
              <a:gd name="adj4" fmla="val 184755"/>
            </a:avLst>
          </a:prstGeom>
          <a:solidFill>
            <a:schemeClr val="accent2"/>
          </a:solidFill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評鑑項目資料</a:t>
            </a: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008C9FB5-667A-257E-0B20-76B50D130ADA}"/>
              </a:ext>
            </a:extLst>
          </p:cNvPr>
          <p:cNvSpPr/>
          <p:nvPr/>
        </p:nvSpPr>
        <p:spPr>
          <a:xfrm>
            <a:off x="781820" y="2702019"/>
            <a:ext cx="2083553" cy="640517"/>
          </a:xfrm>
          <a:prstGeom prst="borderCallout1">
            <a:avLst>
              <a:gd name="adj1" fmla="val 46871"/>
              <a:gd name="adj2" fmla="val 100903"/>
              <a:gd name="adj3" fmla="val 154755"/>
              <a:gd name="adj4" fmla="val 184922"/>
            </a:avLst>
          </a:prstGeom>
          <a:solidFill>
            <a:schemeClr val="accent2"/>
          </a:solidFill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ISP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E348B340-4F33-602D-8821-6047306209D0}"/>
              </a:ext>
            </a:extLst>
          </p:cNvPr>
          <p:cNvSpPr/>
          <p:nvPr/>
        </p:nvSpPr>
        <p:spPr>
          <a:xfrm>
            <a:off x="781820" y="3616802"/>
            <a:ext cx="2083553" cy="640517"/>
          </a:xfrm>
          <a:prstGeom prst="borderCallout1">
            <a:avLst>
              <a:gd name="adj1" fmla="val 49868"/>
              <a:gd name="adj2" fmla="val 100903"/>
              <a:gd name="adj3" fmla="val 47729"/>
              <a:gd name="adj4" fmla="val 185025"/>
            </a:avLst>
          </a:prstGeom>
          <a:solidFill>
            <a:schemeClr val="accent2"/>
          </a:solidFill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B21D9D0C-5CBC-99A2-787A-DE90392EC626}"/>
              </a:ext>
            </a:extLst>
          </p:cNvPr>
          <p:cNvSpPr/>
          <p:nvPr/>
        </p:nvSpPr>
        <p:spPr>
          <a:xfrm>
            <a:off x="781820" y="5440229"/>
            <a:ext cx="2063351" cy="640517"/>
          </a:xfrm>
          <a:prstGeom prst="borderCallout1">
            <a:avLst>
              <a:gd name="adj1" fmla="val 49868"/>
              <a:gd name="adj2" fmla="val 100903"/>
              <a:gd name="adj3" fmla="val -159206"/>
              <a:gd name="adj4" fmla="val 187613"/>
            </a:avLst>
          </a:prstGeom>
          <a:solidFill>
            <a:schemeClr val="accent2"/>
          </a:solidFill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滿意度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問卷</a:t>
            </a:r>
          </a:p>
        </p:txBody>
      </p:sp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D7295983-23CF-F2EA-2D09-E87A17597B00}"/>
              </a:ext>
            </a:extLst>
          </p:cNvPr>
          <p:cNvSpPr/>
          <p:nvPr/>
        </p:nvSpPr>
        <p:spPr>
          <a:xfrm>
            <a:off x="8910680" y="2405956"/>
            <a:ext cx="2911865" cy="1388745"/>
          </a:xfrm>
          <a:prstGeom prst="borderCallout1">
            <a:avLst>
              <a:gd name="adj1" fmla="val 52501"/>
              <a:gd name="adj2" fmla="val -522"/>
              <a:gd name="adj3" fmla="val 53037"/>
              <a:gd name="adj4" fmla="val -34173"/>
            </a:avLst>
          </a:prstGeom>
          <a:solidFill>
            <a:schemeClr val="accent6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各中心進行自評準備工作：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上傳的相關文件，如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PDF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JPG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MP4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、網址等格式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產生內評表格檔案</a:t>
            </a:r>
          </a:p>
          <a:p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2C620C34-AE77-47A1-8791-7E0785497C7E}"/>
              </a:ext>
            </a:extLst>
          </p:cNvPr>
          <p:cNvSpPr/>
          <p:nvPr/>
        </p:nvSpPr>
        <p:spPr>
          <a:xfrm>
            <a:off x="8910680" y="5660452"/>
            <a:ext cx="2898923" cy="748228"/>
          </a:xfrm>
          <a:prstGeom prst="borderCallout1">
            <a:avLst>
              <a:gd name="adj1" fmla="val -3049"/>
              <a:gd name="adj2" fmla="val 50336"/>
              <a:gd name="adj3" fmla="val -54587"/>
              <a:gd name="adj4" fmla="val 50039"/>
            </a:avLst>
          </a:prstGeom>
          <a:solidFill>
            <a:srgbClr val="FFC000"/>
          </a:solidFill>
          <a:ln w="381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自評完成</a:t>
            </a:r>
            <a:r>
              <a:rPr lang="zh-TW" altLang="en-US" dirty="0">
                <a:solidFill>
                  <a:schemeClr val="tx1"/>
                </a:solidFill>
              </a:rPr>
              <a:t>產生評鑑檔案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可以存取及列印</a:t>
            </a:r>
          </a:p>
        </p:txBody>
      </p:sp>
      <p:sp>
        <p:nvSpPr>
          <p:cNvPr id="12" name="圖說文字: 直線 11">
            <a:extLst>
              <a:ext uri="{FF2B5EF4-FFF2-40B4-BE49-F238E27FC236}">
                <a16:creationId xmlns:a16="http://schemas.microsoft.com/office/drawing/2014/main" id="{CFC224FD-96D4-4028-8DA8-1189FDDA4DEC}"/>
              </a:ext>
            </a:extLst>
          </p:cNvPr>
          <p:cNvSpPr/>
          <p:nvPr/>
        </p:nvSpPr>
        <p:spPr>
          <a:xfrm>
            <a:off x="8897741" y="1263452"/>
            <a:ext cx="2911864" cy="748228"/>
          </a:xfrm>
          <a:prstGeom prst="borderCallout1">
            <a:avLst>
              <a:gd name="adj1" fmla="val 103113"/>
              <a:gd name="adj2" fmla="val 51024"/>
              <a:gd name="adj3" fmla="val 147860"/>
              <a:gd name="adj4" fmla="val 51414"/>
            </a:avLst>
          </a:prstGeom>
          <a:solidFill>
            <a:srgbClr val="FFC000"/>
          </a:solidFill>
          <a:ln w="381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列印自評報表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C55C3A21-3160-4AC2-BA60-8D0B167892C8}"/>
              </a:ext>
            </a:extLst>
          </p:cNvPr>
          <p:cNvSpPr/>
          <p:nvPr/>
        </p:nvSpPr>
        <p:spPr>
          <a:xfrm>
            <a:off x="770379" y="4531585"/>
            <a:ext cx="2063351" cy="640517"/>
          </a:xfrm>
          <a:prstGeom prst="borderCallout1">
            <a:avLst>
              <a:gd name="adj1" fmla="val 49868"/>
              <a:gd name="adj2" fmla="val 100903"/>
              <a:gd name="adj3" fmla="val -58265"/>
              <a:gd name="adj4" fmla="val 187165"/>
            </a:avLst>
          </a:prstGeom>
          <a:solidFill>
            <a:schemeClr val="accent2"/>
          </a:solidFill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月報表</a:t>
            </a:r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10F0DEAD-6541-434B-ABE1-11CDD0BC8F9B}"/>
              </a:ext>
            </a:extLst>
          </p:cNvPr>
          <p:cNvSpPr/>
          <p:nvPr/>
        </p:nvSpPr>
        <p:spPr>
          <a:xfrm>
            <a:off x="8910681" y="4188976"/>
            <a:ext cx="2898924" cy="1057279"/>
          </a:xfrm>
          <a:prstGeom prst="borderCallout1">
            <a:avLst>
              <a:gd name="adj1" fmla="val 52501"/>
              <a:gd name="adj2" fmla="val -522"/>
              <a:gd name="adj3" fmla="val 53702"/>
              <a:gd name="adj4" fmla="val -33678"/>
            </a:avLst>
          </a:prstGeom>
          <a:solidFill>
            <a:schemeClr val="accent6"/>
          </a:solidFill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進行內評及外評工作：</a:t>
            </a:r>
          </a:p>
        </p:txBody>
      </p:sp>
    </p:spTree>
    <p:extLst>
      <p:ext uri="{BB962C8B-B14F-4D97-AF65-F5344CB8AC3E}">
        <p14:creationId xmlns:p14="http://schemas.microsoft.com/office/powerpoint/2010/main" val="407378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43879-AAAD-5894-B43A-AB75A282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75770"/>
          </a:xfrm>
        </p:spPr>
        <p:txBody>
          <a:bodyPr>
            <a:normAutofit/>
          </a:bodyPr>
          <a:lstStyle/>
          <a:p>
            <a:r>
              <a:rPr lang="zh-TW" altLang="en-US" dirty="0"/>
              <a:t>編輯評鑑項目資料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FEA5161-E9CC-4EBA-A0F6-FD6EFA6928A4}"/>
              </a:ext>
            </a:extLst>
          </p:cNvPr>
          <p:cNvSpPr txBox="1">
            <a:spLocks/>
          </p:cNvSpPr>
          <p:nvPr/>
        </p:nvSpPr>
        <p:spPr>
          <a:xfrm>
            <a:off x="676274" y="1671783"/>
            <a:ext cx="10753725" cy="5186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評鑑年度：  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一、年度目標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二、行政管理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三、財務管理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四、專業服務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五、權益保障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六、創新或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改進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/>
              <a:t>            查核分數合計： </a:t>
            </a:r>
            <a:r>
              <a:rPr lang="en-US" altLang="zh-TW" dirty="0"/>
              <a:t>102</a:t>
            </a:r>
            <a:r>
              <a:rPr lang="zh-TW" altLang="en-US" dirty="0"/>
              <a:t>                                                           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B04855-1625-4A7D-B8BB-D44A37B29561}"/>
              </a:ext>
            </a:extLst>
          </p:cNvPr>
          <p:cNvGrpSpPr/>
          <p:nvPr/>
        </p:nvGrpSpPr>
        <p:grpSpPr>
          <a:xfrm>
            <a:off x="3453016" y="2224249"/>
            <a:ext cx="224697" cy="2522223"/>
            <a:chOff x="3453016" y="2224249"/>
            <a:chExt cx="224697" cy="2522223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B59D7C-D439-44CA-93BF-B2D4EE128B68}"/>
                </a:ext>
              </a:extLst>
            </p:cNvPr>
            <p:cNvSpPr/>
            <p:nvPr/>
          </p:nvSpPr>
          <p:spPr>
            <a:xfrm rot="10800000">
              <a:off x="3453018" y="2224249"/>
              <a:ext cx="222151" cy="1583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2BDD56E-750B-4A2B-A5AB-DE94D406F83B}"/>
                </a:ext>
              </a:extLst>
            </p:cNvPr>
            <p:cNvSpPr/>
            <p:nvPr/>
          </p:nvSpPr>
          <p:spPr>
            <a:xfrm rot="10800000">
              <a:off x="3453018" y="2715600"/>
              <a:ext cx="222151" cy="1583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67A0ED03-5D16-4C80-A50C-807E687C3C61}"/>
                </a:ext>
              </a:extLst>
            </p:cNvPr>
            <p:cNvSpPr/>
            <p:nvPr/>
          </p:nvSpPr>
          <p:spPr>
            <a:xfrm rot="10800000">
              <a:off x="3453016" y="3193705"/>
              <a:ext cx="222151" cy="1583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DCFC470C-507A-4FAF-86F4-85F32FD2F9D3}"/>
                </a:ext>
              </a:extLst>
            </p:cNvPr>
            <p:cNvSpPr/>
            <p:nvPr/>
          </p:nvSpPr>
          <p:spPr>
            <a:xfrm rot="10800000">
              <a:off x="3455562" y="3677119"/>
              <a:ext cx="222151" cy="1583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F273393C-DDEB-4FEB-A276-F2DB74FB07F9}"/>
                </a:ext>
              </a:extLst>
            </p:cNvPr>
            <p:cNvSpPr/>
            <p:nvPr/>
          </p:nvSpPr>
          <p:spPr>
            <a:xfrm>
              <a:off x="3453016" y="4588085"/>
              <a:ext cx="222151" cy="15838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ADB7D372-4203-4B2D-BB27-3140E8CE3364}"/>
                </a:ext>
              </a:extLst>
            </p:cNvPr>
            <p:cNvSpPr/>
            <p:nvPr/>
          </p:nvSpPr>
          <p:spPr>
            <a:xfrm rot="10800000">
              <a:off x="3453016" y="4155224"/>
              <a:ext cx="222151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F68E4A-6783-46A9-B677-2743CD694B4D}"/>
              </a:ext>
            </a:extLst>
          </p:cNvPr>
          <p:cNvGrpSpPr/>
          <p:nvPr/>
        </p:nvGrpSpPr>
        <p:grpSpPr>
          <a:xfrm>
            <a:off x="2368634" y="1727585"/>
            <a:ext cx="1431637" cy="286326"/>
            <a:chOff x="5869477" y="2081086"/>
            <a:chExt cx="1431637" cy="2863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B4EF4D1-8959-4510-BA25-BC37F892D482}"/>
                </a:ext>
              </a:extLst>
            </p:cNvPr>
            <p:cNvSpPr/>
            <p:nvPr/>
          </p:nvSpPr>
          <p:spPr>
            <a:xfrm>
              <a:off x="5869477" y="2081086"/>
              <a:ext cx="1431637" cy="286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endParaRPr lang="zh-TW" altLang="en-US" dirty="0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8AA4833B-2BCD-47AF-989B-B71022C955E9}"/>
                </a:ext>
              </a:extLst>
            </p:cNvPr>
            <p:cNvSpPr/>
            <p:nvPr/>
          </p:nvSpPr>
          <p:spPr>
            <a:xfrm rot="10800000">
              <a:off x="6967888" y="2143492"/>
              <a:ext cx="222151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DA5E63-9672-4F54-B6C8-706E556F5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05005"/>
              </p:ext>
            </p:extLst>
          </p:nvPr>
        </p:nvGraphicFramePr>
        <p:xfrm>
          <a:off x="676274" y="4880822"/>
          <a:ext cx="10753726" cy="156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637">
                  <a:extLst>
                    <a:ext uri="{9D8B030D-6E8A-4147-A177-3AD203B41FA5}">
                      <a16:colId xmlns:a16="http://schemas.microsoft.com/office/drawing/2014/main" val="1911369622"/>
                    </a:ext>
                  </a:extLst>
                </a:gridCol>
                <a:gridCol w="2832546">
                  <a:extLst>
                    <a:ext uri="{9D8B030D-6E8A-4147-A177-3AD203B41FA5}">
                      <a16:colId xmlns:a16="http://schemas.microsoft.com/office/drawing/2014/main" val="3139622945"/>
                    </a:ext>
                  </a:extLst>
                </a:gridCol>
                <a:gridCol w="1163759">
                  <a:extLst>
                    <a:ext uri="{9D8B030D-6E8A-4147-A177-3AD203B41FA5}">
                      <a16:colId xmlns:a16="http://schemas.microsoft.com/office/drawing/2014/main" val="4115276011"/>
                    </a:ext>
                  </a:extLst>
                </a:gridCol>
                <a:gridCol w="2862311">
                  <a:extLst>
                    <a:ext uri="{9D8B030D-6E8A-4147-A177-3AD203B41FA5}">
                      <a16:colId xmlns:a16="http://schemas.microsoft.com/office/drawing/2014/main" val="1271094827"/>
                    </a:ext>
                  </a:extLst>
                </a:gridCol>
                <a:gridCol w="2699473">
                  <a:extLst>
                    <a:ext uri="{9D8B030D-6E8A-4147-A177-3AD203B41FA5}">
                      <a16:colId xmlns:a16="http://schemas.microsoft.com/office/drawing/2014/main" val="1776184059"/>
                    </a:ext>
                  </a:extLst>
                </a:gridCol>
              </a:tblGrid>
              <a:tr h="2863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查核指標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查核標準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查核分數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評核基準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KPI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連動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5631588"/>
                  </a:ext>
                </a:extLst>
              </a:tr>
              <a:tr h="42546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創新措施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具有創新措施，並有成效。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項創新措施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分，至多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anose="05020102010507070707" pitchFamily="18" charset="2"/>
                        <a:buChar char="Q"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執行長   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研發   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推廣   </a:t>
                      </a: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anose="05020102010507070707" pitchFamily="18" charset="2"/>
                        <a:buChar char="Q"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行政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      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會計 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資訊 </a:t>
                      </a:r>
                      <a:endParaRPr lang="zh-TW" altLang="en-US" sz="1200" b="0" i="0" u="sng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56451"/>
                  </a:ext>
                </a:extLst>
              </a:tr>
              <a:tr h="42546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改進措施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具有改進措施，並有成效。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項改進措施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分，至多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執行長  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研發  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推廣   </a:t>
                      </a: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 行政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   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會計   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資訊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78588"/>
                  </a:ext>
                </a:extLst>
              </a:tr>
              <a:tr h="340369">
                <a:tc gridSpan="2">
                  <a:txBody>
                    <a:bodyPr/>
                    <a:lstStyle/>
                    <a:p>
                      <a:pPr algn="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小計分數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87508"/>
                  </a:ext>
                </a:extLst>
              </a:tr>
            </a:tbl>
          </a:graphicData>
        </a:graphic>
      </p:graphicFrame>
      <p:grpSp>
        <p:nvGrpSpPr>
          <p:cNvPr id="10" name="群組 9">
            <a:extLst>
              <a:ext uri="{FF2B5EF4-FFF2-40B4-BE49-F238E27FC236}">
                <a16:creationId xmlns:a16="http://schemas.microsoft.com/office/drawing/2014/main" id="{9C0169BE-D327-43CA-AA9A-99EF91590F6D}"/>
              </a:ext>
            </a:extLst>
          </p:cNvPr>
          <p:cNvGrpSpPr/>
          <p:nvPr/>
        </p:nvGrpSpPr>
        <p:grpSpPr>
          <a:xfrm>
            <a:off x="8813066" y="6147727"/>
            <a:ext cx="2547571" cy="210740"/>
            <a:chOff x="6800960" y="6154442"/>
            <a:chExt cx="3021815" cy="210740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AB62B53-9E1D-4B20-8CEA-F6BE1412983A}"/>
                </a:ext>
              </a:extLst>
            </p:cNvPr>
            <p:cNvSpPr/>
            <p:nvPr/>
          </p:nvSpPr>
          <p:spPr>
            <a:xfrm>
              <a:off x="7584734" y="6161220"/>
              <a:ext cx="692726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編輯</a:t>
              </a:r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C3816C14-8878-4324-AF54-0F0DD40847CF}"/>
                </a:ext>
              </a:extLst>
            </p:cNvPr>
            <p:cNvSpPr/>
            <p:nvPr/>
          </p:nvSpPr>
          <p:spPr>
            <a:xfrm>
              <a:off x="6800960" y="6161884"/>
              <a:ext cx="692728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新增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80F9145E-109C-4EA4-8D5D-85CFCBDE7CA4}"/>
                </a:ext>
              </a:extLst>
            </p:cNvPr>
            <p:cNvSpPr/>
            <p:nvPr/>
          </p:nvSpPr>
          <p:spPr>
            <a:xfrm>
              <a:off x="8362081" y="6155849"/>
              <a:ext cx="692727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修改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8368DBC8-546F-492C-8689-44911486915B}"/>
                </a:ext>
              </a:extLst>
            </p:cNvPr>
            <p:cNvSpPr/>
            <p:nvPr/>
          </p:nvSpPr>
          <p:spPr>
            <a:xfrm>
              <a:off x="9130048" y="6154442"/>
              <a:ext cx="692727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儲存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37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43879-AAAD-5894-B43A-AB75A282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75770"/>
          </a:xfrm>
        </p:spPr>
        <p:txBody>
          <a:bodyPr>
            <a:normAutofit/>
          </a:bodyPr>
          <a:lstStyle/>
          <a:p>
            <a:r>
              <a:rPr lang="zh-TW" altLang="zh-TW" dirty="0"/>
              <a:t>各中心自評</a:t>
            </a:r>
            <a:r>
              <a:rPr lang="zh-TW" altLang="en-US" dirty="0"/>
              <a:t>準備工作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FEA5161-E9CC-4EBA-A0F6-FD6EFA6928A4}"/>
              </a:ext>
            </a:extLst>
          </p:cNvPr>
          <p:cNvSpPr txBox="1">
            <a:spLocks/>
          </p:cNvSpPr>
          <p:nvPr/>
        </p:nvSpPr>
        <p:spPr>
          <a:xfrm>
            <a:off x="676274" y="1671783"/>
            <a:ext cx="10753725" cy="489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評鑑年度：                       自評單位：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四、專業服務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五、權益保障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六、創新或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改進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/>
              <a:t>查核分數合計： </a:t>
            </a:r>
            <a:r>
              <a:rPr lang="en-US" altLang="zh-TW" dirty="0"/>
              <a:t>102</a:t>
            </a:r>
            <a:r>
              <a:rPr lang="zh-TW" altLang="en-US" dirty="0"/>
              <a:t>                                                           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8662B15-7BF6-43F9-8214-DE60C84D5711}"/>
              </a:ext>
            </a:extLst>
          </p:cNvPr>
          <p:cNvGrpSpPr/>
          <p:nvPr/>
        </p:nvGrpSpPr>
        <p:grpSpPr>
          <a:xfrm>
            <a:off x="2389213" y="1727193"/>
            <a:ext cx="1431636" cy="286326"/>
            <a:chOff x="5541713" y="1706771"/>
            <a:chExt cx="1431636" cy="28632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B4EF4D1-8959-4510-BA25-BC37F892D482}"/>
                </a:ext>
              </a:extLst>
            </p:cNvPr>
            <p:cNvSpPr/>
            <p:nvPr/>
          </p:nvSpPr>
          <p:spPr>
            <a:xfrm>
              <a:off x="5541713" y="1706771"/>
              <a:ext cx="1431636" cy="286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endParaRPr lang="zh-TW" altLang="en-US" dirty="0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8AA4833B-2BCD-47AF-989B-B71022C955E9}"/>
                </a:ext>
              </a:extLst>
            </p:cNvPr>
            <p:cNvSpPr/>
            <p:nvPr/>
          </p:nvSpPr>
          <p:spPr>
            <a:xfrm rot="10800000">
              <a:off x="6641666" y="1773763"/>
              <a:ext cx="222151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FD3CF553-267A-4FFE-9649-0EEC108C9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80610"/>
              </p:ext>
            </p:extLst>
          </p:nvPr>
        </p:nvGraphicFramePr>
        <p:xfrm>
          <a:off x="547821" y="3580961"/>
          <a:ext cx="11010629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48">
                  <a:extLst>
                    <a:ext uri="{9D8B030D-6E8A-4147-A177-3AD203B41FA5}">
                      <a16:colId xmlns:a16="http://schemas.microsoft.com/office/drawing/2014/main" val="592084133"/>
                    </a:ext>
                  </a:extLst>
                </a:gridCol>
                <a:gridCol w="1670132">
                  <a:extLst>
                    <a:ext uri="{9D8B030D-6E8A-4147-A177-3AD203B41FA5}">
                      <a16:colId xmlns:a16="http://schemas.microsoft.com/office/drawing/2014/main" val="3829135054"/>
                    </a:ext>
                  </a:extLst>
                </a:gridCol>
                <a:gridCol w="840006">
                  <a:extLst>
                    <a:ext uri="{9D8B030D-6E8A-4147-A177-3AD203B41FA5}">
                      <a16:colId xmlns:a16="http://schemas.microsoft.com/office/drawing/2014/main" val="172846316"/>
                    </a:ext>
                  </a:extLst>
                </a:gridCol>
                <a:gridCol w="1274834">
                  <a:extLst>
                    <a:ext uri="{9D8B030D-6E8A-4147-A177-3AD203B41FA5}">
                      <a16:colId xmlns:a16="http://schemas.microsoft.com/office/drawing/2014/main" val="197068700"/>
                    </a:ext>
                  </a:extLst>
                </a:gridCol>
                <a:gridCol w="3240596">
                  <a:extLst>
                    <a:ext uri="{9D8B030D-6E8A-4147-A177-3AD203B41FA5}">
                      <a16:colId xmlns:a16="http://schemas.microsoft.com/office/drawing/2014/main" val="3318263903"/>
                    </a:ext>
                  </a:extLst>
                </a:gridCol>
                <a:gridCol w="1977328">
                  <a:extLst>
                    <a:ext uri="{9D8B030D-6E8A-4147-A177-3AD203B41FA5}">
                      <a16:colId xmlns:a16="http://schemas.microsoft.com/office/drawing/2014/main" val="849685828"/>
                    </a:ext>
                  </a:extLst>
                </a:gridCol>
                <a:gridCol w="907385">
                  <a:extLst>
                    <a:ext uri="{9D8B030D-6E8A-4147-A177-3AD203B41FA5}">
                      <a16:colId xmlns:a16="http://schemas.microsoft.com/office/drawing/2014/main" val="1773589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查核指標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查核標準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查核分數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評核基準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</a:t>
                      </a:r>
                      <a:endParaRPr lang="zh-TW" alt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應檢附資料</a:t>
                      </a:r>
                      <a:endParaRPr lang="zh-TW" altLang="en-US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自評分數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53976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創新措施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具有創新措施，並有成效。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項創新措施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分，至多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 2" panose="05020102010507070707" pitchFamily="18" charset="2"/>
                        <a:buNone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年創新措施提案共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項：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英文夏令營採用線上課程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國小 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IEP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採用線上課程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劉建群老師製作寶寶班故事書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英文夏令營線上課程表</a:t>
                      </a: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國小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IEP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線上課程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寶寶班故事書</a:t>
                      </a: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7336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改進措施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具有改進措施，並有成效。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不適評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項改進措施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分，至多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417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小計分數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自評小計分數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06862"/>
                  </a:ext>
                </a:extLst>
              </a:tr>
            </a:tbl>
          </a:graphicData>
        </a:graphic>
      </p:graphicFrame>
      <p:grpSp>
        <p:nvGrpSpPr>
          <p:cNvPr id="3" name="群組 2">
            <a:extLst>
              <a:ext uri="{FF2B5EF4-FFF2-40B4-BE49-F238E27FC236}">
                <a16:creationId xmlns:a16="http://schemas.microsoft.com/office/drawing/2014/main" id="{5A46008A-62FE-4B98-8234-6FAD078CA6E1}"/>
              </a:ext>
            </a:extLst>
          </p:cNvPr>
          <p:cNvGrpSpPr/>
          <p:nvPr/>
        </p:nvGrpSpPr>
        <p:grpSpPr>
          <a:xfrm>
            <a:off x="8840509" y="4013432"/>
            <a:ext cx="1582109" cy="211973"/>
            <a:chOff x="8714342" y="3429000"/>
            <a:chExt cx="1582109" cy="211973"/>
          </a:xfrm>
        </p:grpSpPr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401AEBA8-69F0-46E4-8A1F-821DB56973F2}"/>
                </a:ext>
              </a:extLst>
            </p:cNvPr>
            <p:cNvSpPr/>
            <p:nvPr/>
          </p:nvSpPr>
          <p:spPr>
            <a:xfrm>
              <a:off x="8714342" y="3429000"/>
              <a:ext cx="727113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上傳</a:t>
              </a:r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AAAB871A-B85E-4BC6-B48C-2D136B67B884}"/>
                </a:ext>
              </a:extLst>
            </p:cNvPr>
            <p:cNvSpPr/>
            <p:nvPr/>
          </p:nvSpPr>
          <p:spPr>
            <a:xfrm>
              <a:off x="9603724" y="3429000"/>
              <a:ext cx="692727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刪除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AC44D95-458D-4CB9-BBDB-41CD3CAE65EB}"/>
              </a:ext>
            </a:extLst>
          </p:cNvPr>
          <p:cNvGrpSpPr/>
          <p:nvPr/>
        </p:nvGrpSpPr>
        <p:grpSpPr>
          <a:xfrm>
            <a:off x="5646001" y="1727193"/>
            <a:ext cx="1431637" cy="286326"/>
            <a:chOff x="5547708" y="2089577"/>
            <a:chExt cx="1431637" cy="28632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CEB3E6-0E9D-442A-860A-13653016ED02}"/>
                </a:ext>
              </a:extLst>
            </p:cNvPr>
            <p:cNvSpPr/>
            <p:nvPr/>
          </p:nvSpPr>
          <p:spPr>
            <a:xfrm>
              <a:off x="5547708" y="2089577"/>
              <a:ext cx="1431637" cy="286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台中至德</a:t>
              </a:r>
              <a:endParaRPr lang="zh-TW" altLang="en-US" dirty="0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AE9C98E-18B8-408D-9777-A9AC5300E27C}"/>
                </a:ext>
              </a:extLst>
            </p:cNvPr>
            <p:cNvSpPr/>
            <p:nvPr/>
          </p:nvSpPr>
          <p:spPr>
            <a:xfrm rot="10800000">
              <a:off x="6641666" y="2139375"/>
              <a:ext cx="222151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A3E1348-0EC8-444A-937C-A86D8BF1DBB6}"/>
              </a:ext>
            </a:extLst>
          </p:cNvPr>
          <p:cNvGrpSpPr/>
          <p:nvPr/>
        </p:nvGrpSpPr>
        <p:grpSpPr>
          <a:xfrm>
            <a:off x="3479142" y="2221876"/>
            <a:ext cx="234204" cy="1085897"/>
            <a:chOff x="3392052" y="2221876"/>
            <a:chExt cx="234204" cy="1085897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2BDD56E-750B-4A2B-A5AB-DE94D406F83B}"/>
                </a:ext>
              </a:extLst>
            </p:cNvPr>
            <p:cNvSpPr/>
            <p:nvPr/>
          </p:nvSpPr>
          <p:spPr>
            <a:xfrm rot="10800000">
              <a:off x="3404103" y="2221876"/>
              <a:ext cx="222151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F273393C-DDEB-4FEB-A276-F2DB74FB07F9}"/>
                </a:ext>
              </a:extLst>
            </p:cNvPr>
            <p:cNvSpPr/>
            <p:nvPr/>
          </p:nvSpPr>
          <p:spPr>
            <a:xfrm>
              <a:off x="3404105" y="3146260"/>
              <a:ext cx="222151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40292781-F92A-4808-BB9A-F884DCED0BC9}"/>
                </a:ext>
              </a:extLst>
            </p:cNvPr>
            <p:cNvSpPr/>
            <p:nvPr/>
          </p:nvSpPr>
          <p:spPr>
            <a:xfrm rot="10800000">
              <a:off x="3392052" y="2699980"/>
              <a:ext cx="222151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46351F03-7408-48BA-88DC-3A9355E9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495" y="1685557"/>
            <a:ext cx="701101" cy="377985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495F6C51-052D-4669-9DDC-9391CEB5521C}"/>
              </a:ext>
            </a:extLst>
          </p:cNvPr>
          <p:cNvGrpSpPr/>
          <p:nvPr/>
        </p:nvGrpSpPr>
        <p:grpSpPr>
          <a:xfrm>
            <a:off x="5948777" y="5649510"/>
            <a:ext cx="2026666" cy="211973"/>
            <a:chOff x="5646001" y="5945598"/>
            <a:chExt cx="2426490" cy="211973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71D7F34C-BD33-4839-9D36-2B5A9B0CF27A}"/>
                </a:ext>
              </a:extLst>
            </p:cNvPr>
            <p:cNvSpPr/>
            <p:nvPr/>
          </p:nvSpPr>
          <p:spPr>
            <a:xfrm>
              <a:off x="5646001" y="5945598"/>
              <a:ext cx="727113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編輯</a:t>
              </a: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E874415-DAD8-47EE-B66E-28A7B444E0B4}"/>
                </a:ext>
              </a:extLst>
            </p:cNvPr>
            <p:cNvSpPr/>
            <p:nvPr/>
          </p:nvSpPr>
          <p:spPr>
            <a:xfrm>
              <a:off x="6524213" y="5948902"/>
              <a:ext cx="692727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修改</a:t>
              </a:r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1B0A317E-FE5D-4D42-AAAD-D49E2168D8C4}"/>
                </a:ext>
              </a:extLst>
            </p:cNvPr>
            <p:cNvSpPr/>
            <p:nvPr/>
          </p:nvSpPr>
          <p:spPr>
            <a:xfrm>
              <a:off x="7379764" y="5948902"/>
              <a:ext cx="692727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儲存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1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5D302-DB4E-B120-2E90-452EC68B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21449"/>
          </a:xfrm>
        </p:spPr>
        <p:txBody>
          <a:bodyPr/>
          <a:lstStyle/>
          <a:p>
            <a:r>
              <a:rPr lang="zh-TW" altLang="zh-TW" sz="5400" dirty="0"/>
              <a:t>內評</a:t>
            </a:r>
            <a:r>
              <a:rPr lang="zh-TW" altLang="en-US" sz="5400" dirty="0"/>
              <a:t>及外評：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73CE2-C0E5-EB69-2AAA-68BB657D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520982"/>
            <a:ext cx="10268435" cy="525850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評鑑年度：                        內評：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五、權益保障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六、創新或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改進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查核分數合計： </a:t>
            </a:r>
            <a:r>
              <a:rPr lang="en-US" altLang="zh-TW" dirty="0"/>
              <a:t>100  </a:t>
            </a:r>
            <a:r>
              <a:rPr lang="zh-TW" altLang="en-US" dirty="0"/>
              <a:t> 自評總分： </a:t>
            </a:r>
            <a:r>
              <a:rPr lang="en-US" altLang="zh-TW" dirty="0"/>
              <a:t>78.5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B0BD175-3600-49E1-90F6-FBE987CE17DE}"/>
              </a:ext>
            </a:extLst>
          </p:cNvPr>
          <p:cNvSpPr/>
          <p:nvPr/>
        </p:nvSpPr>
        <p:spPr>
          <a:xfrm>
            <a:off x="6912521" y="1553232"/>
            <a:ext cx="692727" cy="249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列印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6D01083-25F6-4C5A-B1C5-09CCEBBD1B90}"/>
              </a:ext>
            </a:extLst>
          </p:cNvPr>
          <p:cNvGrpSpPr/>
          <p:nvPr/>
        </p:nvGrpSpPr>
        <p:grpSpPr>
          <a:xfrm>
            <a:off x="2387732" y="1553232"/>
            <a:ext cx="1477818" cy="286326"/>
            <a:chOff x="5158642" y="1956841"/>
            <a:chExt cx="1477818" cy="2863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CE04C5-F921-44F0-928C-6AA0C90E052C}"/>
                </a:ext>
              </a:extLst>
            </p:cNvPr>
            <p:cNvSpPr/>
            <p:nvPr/>
          </p:nvSpPr>
          <p:spPr>
            <a:xfrm>
              <a:off x="5158642" y="1956841"/>
              <a:ext cx="1477818" cy="286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endParaRPr lang="zh-TW" altLang="en-US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88C83E8-51EF-42E1-BAD0-DB45BA654801}"/>
                </a:ext>
              </a:extLst>
            </p:cNvPr>
            <p:cNvSpPr/>
            <p:nvPr/>
          </p:nvSpPr>
          <p:spPr>
            <a:xfrm rot="10800000">
              <a:off x="6267269" y="2021447"/>
              <a:ext cx="229317" cy="1593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0452699-0766-4087-AE5C-A3AAD93D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12744"/>
              </p:ext>
            </p:extLst>
          </p:nvPr>
        </p:nvGraphicFramePr>
        <p:xfrm>
          <a:off x="400594" y="2893581"/>
          <a:ext cx="11392675" cy="3248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259">
                  <a:extLst>
                    <a:ext uri="{9D8B030D-6E8A-4147-A177-3AD203B41FA5}">
                      <a16:colId xmlns:a16="http://schemas.microsoft.com/office/drawing/2014/main" val="87057389"/>
                    </a:ext>
                  </a:extLst>
                </a:gridCol>
                <a:gridCol w="1320875">
                  <a:extLst>
                    <a:ext uri="{9D8B030D-6E8A-4147-A177-3AD203B41FA5}">
                      <a16:colId xmlns:a16="http://schemas.microsoft.com/office/drawing/2014/main" val="1472883722"/>
                    </a:ext>
                  </a:extLst>
                </a:gridCol>
                <a:gridCol w="455166">
                  <a:extLst>
                    <a:ext uri="{9D8B030D-6E8A-4147-A177-3AD203B41FA5}">
                      <a16:colId xmlns:a16="http://schemas.microsoft.com/office/drawing/2014/main" val="3094435714"/>
                    </a:ext>
                  </a:extLst>
                </a:gridCol>
                <a:gridCol w="419467">
                  <a:extLst>
                    <a:ext uri="{9D8B030D-6E8A-4147-A177-3AD203B41FA5}">
                      <a16:colId xmlns:a16="http://schemas.microsoft.com/office/drawing/2014/main" val="51875868"/>
                    </a:ext>
                  </a:extLst>
                </a:gridCol>
                <a:gridCol w="1195928">
                  <a:extLst>
                    <a:ext uri="{9D8B030D-6E8A-4147-A177-3AD203B41FA5}">
                      <a16:colId xmlns:a16="http://schemas.microsoft.com/office/drawing/2014/main" val="3257333185"/>
                    </a:ext>
                  </a:extLst>
                </a:gridCol>
                <a:gridCol w="2838097">
                  <a:extLst>
                    <a:ext uri="{9D8B030D-6E8A-4147-A177-3AD203B41FA5}">
                      <a16:colId xmlns:a16="http://schemas.microsoft.com/office/drawing/2014/main" val="1026918745"/>
                    </a:ext>
                  </a:extLst>
                </a:gridCol>
                <a:gridCol w="1535073">
                  <a:extLst>
                    <a:ext uri="{9D8B030D-6E8A-4147-A177-3AD203B41FA5}">
                      <a16:colId xmlns:a16="http://schemas.microsoft.com/office/drawing/2014/main" val="2855869990"/>
                    </a:ext>
                  </a:extLst>
                </a:gridCol>
                <a:gridCol w="455166">
                  <a:extLst>
                    <a:ext uri="{9D8B030D-6E8A-4147-A177-3AD203B41FA5}">
                      <a16:colId xmlns:a16="http://schemas.microsoft.com/office/drawing/2014/main" val="3846433612"/>
                    </a:ext>
                  </a:extLst>
                </a:gridCol>
                <a:gridCol w="2170644">
                  <a:extLst>
                    <a:ext uri="{9D8B030D-6E8A-4147-A177-3AD203B41FA5}">
                      <a16:colId xmlns:a16="http://schemas.microsoft.com/office/drawing/2014/main" val="2867858264"/>
                    </a:ext>
                  </a:extLst>
                </a:gridCol>
              </a:tblGrid>
              <a:tr h="3080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查核指標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查核標準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評核基準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檢附資料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內評及外評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372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  <a:endParaRPr lang="zh-TW" altLang="en-US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理由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49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創新措施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具有創新措施，並有成效。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項創新措施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分，至多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年創新措施提案共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項：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一、宣傳基金會理念並勸募教具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成效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成功募得全新彩虹舉木攀爬架，市價約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20,000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元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二、擴展聽覺保健宣導活動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主題：北投親子館邀約進行「全腦總動員聽健美好聲音」共融活動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成效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:111.3.26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當天約有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10~12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組親子 共達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位大人及小孩，以及親子館工作人員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；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活動達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人次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宣傳基金會理念並勸募教具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擴展聽覺保健宣導活動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活動計畫書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活動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ppt</a:t>
                      </a:r>
                      <a:endParaRPr lang="en-US" altLang="zh-TW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說明：所列舉的項目並不算是中心首創的措施。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建議：依據中心服務，可在做優化並且為創舉。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改進措施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具有改進措施，並有成效。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項改善措施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寫作遠距教學模式，改進招生族群以提升參與人次。</a:t>
                      </a: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 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遠距教學模式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283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查核及自評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小計分數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內評</a:t>
                      </a: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小計分數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60684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D81DE93B-CE96-4AA2-9CE7-A56A9B6E72F3}"/>
              </a:ext>
            </a:extLst>
          </p:cNvPr>
          <p:cNvGrpSpPr/>
          <p:nvPr/>
        </p:nvGrpSpPr>
        <p:grpSpPr>
          <a:xfrm>
            <a:off x="5158641" y="1542761"/>
            <a:ext cx="1477818" cy="286326"/>
            <a:chOff x="2318327" y="1706619"/>
            <a:chExt cx="1071419" cy="2863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EA426D2-82FB-4717-AB07-4A080E7354C3}"/>
                </a:ext>
              </a:extLst>
            </p:cNvPr>
            <p:cNvSpPr/>
            <p:nvPr/>
          </p:nvSpPr>
          <p:spPr>
            <a:xfrm>
              <a:off x="2318327" y="1706619"/>
              <a:ext cx="1071419" cy="286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台北</a:t>
              </a:r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6490555D-3633-4231-B56A-FEB1DF05AF7C}"/>
                </a:ext>
              </a:extLst>
            </p:cNvPr>
            <p:cNvSpPr/>
            <p:nvPr/>
          </p:nvSpPr>
          <p:spPr>
            <a:xfrm rot="10800000">
              <a:off x="3121892" y="1766780"/>
              <a:ext cx="166255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7A1E1AF-C4BC-43C0-A89F-8F03D6C1834D}"/>
              </a:ext>
            </a:extLst>
          </p:cNvPr>
          <p:cNvGrpSpPr/>
          <p:nvPr/>
        </p:nvGrpSpPr>
        <p:grpSpPr>
          <a:xfrm>
            <a:off x="3496359" y="2097824"/>
            <a:ext cx="229318" cy="606261"/>
            <a:chOff x="3445164" y="2094914"/>
            <a:chExt cx="229318" cy="606261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7E2D55CF-9BB6-4FBA-9F87-1FA012B6ED35}"/>
                </a:ext>
              </a:extLst>
            </p:cNvPr>
            <p:cNvSpPr/>
            <p:nvPr/>
          </p:nvSpPr>
          <p:spPr>
            <a:xfrm>
              <a:off x="3445165" y="2539662"/>
              <a:ext cx="229317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A3776BB7-4326-444A-9FE1-9F7E8C8A92BB}"/>
                </a:ext>
              </a:extLst>
            </p:cNvPr>
            <p:cNvSpPr/>
            <p:nvPr/>
          </p:nvSpPr>
          <p:spPr>
            <a:xfrm rot="10800000">
              <a:off x="3445164" y="2094914"/>
              <a:ext cx="229317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97499EB-11E0-44CA-B0DD-5A10C76FF041}"/>
              </a:ext>
            </a:extLst>
          </p:cNvPr>
          <p:cNvGrpSpPr/>
          <p:nvPr/>
        </p:nvGrpSpPr>
        <p:grpSpPr>
          <a:xfrm>
            <a:off x="9693463" y="5849807"/>
            <a:ext cx="2026666" cy="211973"/>
            <a:chOff x="5646001" y="5945598"/>
            <a:chExt cx="2426490" cy="21197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304F286D-B48A-4D20-8C27-08091EF24691}"/>
                </a:ext>
              </a:extLst>
            </p:cNvPr>
            <p:cNvSpPr/>
            <p:nvPr/>
          </p:nvSpPr>
          <p:spPr>
            <a:xfrm>
              <a:off x="5646001" y="5945598"/>
              <a:ext cx="727113" cy="2119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編輯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502FB50-0750-4249-AB33-E9AFF0DCC269}"/>
                </a:ext>
              </a:extLst>
            </p:cNvPr>
            <p:cNvSpPr/>
            <p:nvPr/>
          </p:nvSpPr>
          <p:spPr>
            <a:xfrm>
              <a:off x="6524213" y="5948902"/>
              <a:ext cx="692727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修改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F1EA7BC-42CE-42CD-A0B1-D7B04E547BE1}"/>
                </a:ext>
              </a:extLst>
            </p:cNvPr>
            <p:cNvSpPr/>
            <p:nvPr/>
          </p:nvSpPr>
          <p:spPr>
            <a:xfrm>
              <a:off x="7379764" y="5948902"/>
              <a:ext cx="692727" cy="203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</a:rPr>
                <a:t>儲存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0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5D302-DB4E-B120-2E90-452EC68B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11983"/>
          </a:xfrm>
        </p:spPr>
        <p:txBody>
          <a:bodyPr>
            <a:normAutofit/>
          </a:bodyPr>
          <a:lstStyle/>
          <a:p>
            <a:r>
              <a:rPr lang="zh-TW" altLang="zh-TW" sz="5400" dirty="0"/>
              <a:t>評</a:t>
            </a:r>
            <a:r>
              <a:rPr lang="zh-TW" altLang="en-US" sz="5400" dirty="0"/>
              <a:t>鑑：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73CE2-C0E5-EB69-2AAA-68BB657D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6" y="1520982"/>
            <a:ext cx="12071731" cy="525850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評鑑年度：                          內評：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四、專業服務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五、權益保障</a:t>
            </a:r>
            <a:endParaRPr lang="en-US" altLang="zh-TW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六、創新或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改進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00B050"/>
                </a:solidFill>
              </a:rPr>
              <a:t>查核分數合計： </a:t>
            </a:r>
            <a:r>
              <a:rPr lang="en-US" altLang="zh-TW" sz="2000" dirty="0"/>
              <a:t>100 / 102 / 100   </a:t>
            </a:r>
            <a:r>
              <a:rPr lang="zh-TW" altLang="en-US" sz="2000" dirty="0">
                <a:solidFill>
                  <a:srgbClr val="00B050"/>
                </a:solidFill>
              </a:rPr>
              <a:t>自評總分：</a:t>
            </a:r>
            <a:r>
              <a:rPr lang="en-US" altLang="zh-TW" sz="2000" dirty="0"/>
              <a:t>100 / 102 /</a:t>
            </a:r>
            <a:r>
              <a:rPr lang="zh-TW" altLang="en-US" sz="2000" dirty="0"/>
              <a:t> </a:t>
            </a:r>
            <a:r>
              <a:rPr lang="en-US" altLang="zh-TW" sz="2000" dirty="0"/>
              <a:t>100</a:t>
            </a:r>
            <a:r>
              <a:rPr lang="zh-TW" altLang="en-US" sz="2000" dirty="0"/>
              <a:t>    </a:t>
            </a:r>
            <a:r>
              <a:rPr lang="zh-TW" altLang="en-US" sz="2000" dirty="0">
                <a:solidFill>
                  <a:srgbClr val="00B050"/>
                </a:solidFill>
              </a:rPr>
              <a:t>內評總分：</a:t>
            </a:r>
            <a:r>
              <a:rPr lang="en-US" altLang="zh-TW" sz="2000" dirty="0"/>
              <a:t>78.5 / 87 /</a:t>
            </a:r>
            <a:r>
              <a:rPr lang="zh-TW" altLang="en-US" sz="2000" dirty="0"/>
              <a:t> </a:t>
            </a:r>
            <a:r>
              <a:rPr lang="en-US" altLang="zh-TW" sz="2000" dirty="0"/>
              <a:t>77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B0BD175-3600-49E1-90F6-FBE987CE17DE}"/>
              </a:ext>
            </a:extLst>
          </p:cNvPr>
          <p:cNvSpPr/>
          <p:nvPr/>
        </p:nvSpPr>
        <p:spPr>
          <a:xfrm>
            <a:off x="6228834" y="1523423"/>
            <a:ext cx="692727" cy="249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列印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0452699-0766-4087-AE5C-A3AAD93D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82838"/>
              </p:ext>
            </p:extLst>
          </p:nvPr>
        </p:nvGraphicFramePr>
        <p:xfrm>
          <a:off x="148045" y="3076414"/>
          <a:ext cx="11904619" cy="303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266">
                  <a:extLst>
                    <a:ext uri="{9D8B030D-6E8A-4147-A177-3AD203B41FA5}">
                      <a16:colId xmlns:a16="http://schemas.microsoft.com/office/drawing/2014/main" val="87057389"/>
                    </a:ext>
                  </a:extLst>
                </a:gridCol>
                <a:gridCol w="1045424">
                  <a:extLst>
                    <a:ext uri="{9D8B030D-6E8A-4147-A177-3AD203B41FA5}">
                      <a16:colId xmlns:a16="http://schemas.microsoft.com/office/drawing/2014/main" val="1472883722"/>
                    </a:ext>
                  </a:extLst>
                </a:gridCol>
                <a:gridCol w="378153">
                  <a:extLst>
                    <a:ext uri="{9D8B030D-6E8A-4147-A177-3AD203B41FA5}">
                      <a16:colId xmlns:a16="http://schemas.microsoft.com/office/drawing/2014/main" val="3094435714"/>
                    </a:ext>
                  </a:extLst>
                </a:gridCol>
                <a:gridCol w="360964">
                  <a:extLst>
                    <a:ext uri="{9D8B030D-6E8A-4147-A177-3AD203B41FA5}">
                      <a16:colId xmlns:a16="http://schemas.microsoft.com/office/drawing/2014/main" val="51875868"/>
                    </a:ext>
                  </a:extLst>
                </a:gridCol>
                <a:gridCol w="395343">
                  <a:extLst>
                    <a:ext uri="{9D8B030D-6E8A-4147-A177-3AD203B41FA5}">
                      <a16:colId xmlns:a16="http://schemas.microsoft.com/office/drawing/2014/main" val="2446647185"/>
                    </a:ext>
                  </a:extLst>
                </a:gridCol>
                <a:gridCol w="878728">
                  <a:extLst>
                    <a:ext uri="{9D8B030D-6E8A-4147-A177-3AD203B41FA5}">
                      <a16:colId xmlns:a16="http://schemas.microsoft.com/office/drawing/2014/main" val="3257333185"/>
                    </a:ext>
                  </a:extLst>
                </a:gridCol>
                <a:gridCol w="2670771">
                  <a:extLst>
                    <a:ext uri="{9D8B030D-6E8A-4147-A177-3AD203B41FA5}">
                      <a16:colId xmlns:a16="http://schemas.microsoft.com/office/drawing/2014/main" val="1026918745"/>
                    </a:ext>
                  </a:extLst>
                </a:gridCol>
                <a:gridCol w="1142414">
                  <a:extLst>
                    <a:ext uri="{9D8B030D-6E8A-4147-A177-3AD203B41FA5}">
                      <a16:colId xmlns:a16="http://schemas.microsoft.com/office/drawing/2014/main" val="2855869990"/>
                    </a:ext>
                  </a:extLst>
                </a:gridCol>
                <a:gridCol w="1058790">
                  <a:extLst>
                    <a:ext uri="{9D8B030D-6E8A-4147-A177-3AD203B41FA5}">
                      <a16:colId xmlns:a16="http://schemas.microsoft.com/office/drawing/2014/main" val="74244038"/>
                    </a:ext>
                  </a:extLst>
                </a:gridCol>
                <a:gridCol w="739118">
                  <a:extLst>
                    <a:ext uri="{9D8B030D-6E8A-4147-A177-3AD203B41FA5}">
                      <a16:colId xmlns:a16="http://schemas.microsoft.com/office/drawing/2014/main" val="4077829599"/>
                    </a:ext>
                  </a:extLst>
                </a:gridCol>
                <a:gridCol w="587485">
                  <a:extLst>
                    <a:ext uri="{9D8B030D-6E8A-4147-A177-3AD203B41FA5}">
                      <a16:colId xmlns:a16="http://schemas.microsoft.com/office/drawing/2014/main" val="2591786637"/>
                    </a:ext>
                  </a:extLst>
                </a:gridCol>
                <a:gridCol w="669327">
                  <a:extLst>
                    <a:ext uri="{9D8B030D-6E8A-4147-A177-3AD203B41FA5}">
                      <a16:colId xmlns:a16="http://schemas.microsoft.com/office/drawing/2014/main" val="3304013848"/>
                    </a:ext>
                  </a:extLst>
                </a:gridCol>
                <a:gridCol w="357876">
                  <a:extLst>
                    <a:ext uri="{9D8B030D-6E8A-4147-A177-3AD203B41FA5}">
                      <a16:colId xmlns:a16="http://schemas.microsoft.com/office/drawing/2014/main" val="3846433612"/>
                    </a:ext>
                  </a:extLst>
                </a:gridCol>
                <a:gridCol w="386747">
                  <a:extLst>
                    <a:ext uri="{9D8B030D-6E8A-4147-A177-3AD203B41FA5}">
                      <a16:colId xmlns:a16="http://schemas.microsoft.com/office/drawing/2014/main" val="2867858264"/>
                    </a:ext>
                  </a:extLst>
                </a:gridCol>
                <a:gridCol w="447213">
                  <a:extLst>
                    <a:ext uri="{9D8B030D-6E8A-4147-A177-3AD203B41FA5}">
                      <a16:colId xmlns:a16="http://schemas.microsoft.com/office/drawing/2014/main" val="640676602"/>
                    </a:ext>
                  </a:extLst>
                </a:gridCol>
              </a:tblGrid>
              <a:tr h="3080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查核指標</a:t>
                      </a: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查核標準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查核及內評分數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評核基準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檢附資料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檢附資料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檢附資料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內評分數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372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台中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494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創新措施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具有創新措施，並有成效。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項創新措施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分，至多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年創新措施提案共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項：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一、宣傳基金會理念並勸募教具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成效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成功募得全新彩虹舉木攀爬架，市價約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20,000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元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二、擴展聽覺保健宣導活動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 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主題：北投親子館邀約進行「全腦總動員聽健美好聲音」共融活動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成效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:111.3.26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當天約有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10~12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組親子 共達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24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位大人及小孩，以及親子館工作人員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；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活動達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28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人次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宣傳基金會理念並勸募教具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擴展聽覺保健宣導活動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活動計畫書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活動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ppt</a:t>
                      </a:r>
                      <a:endParaRPr lang="en-US" altLang="zh-TW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年創新措施提案共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項：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英文夏令營採用線上課程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國小 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IEP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採用線上課程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劉建群老師製作寶寶班故事書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英文夏令營線上課程表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國小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IEP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線上課程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寶寶班故事書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一功營造提供學費補助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b="1" i="0" u="sng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1: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學費補助表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改進措施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具有改進措施並有成效。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不適評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1,1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分：每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項改善措施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寫作遠距教學模式，改進招生族群以提升參與人次。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 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 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遠距教學模式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不適評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不適評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進行課輔活動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 </a:t>
                      </a: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en-US" altLang="zh-TW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附件</a:t>
                      </a:r>
                      <a:r>
                        <a:rPr lang="en-US" altLang="zh-TW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課輔活動表</a:t>
                      </a:r>
                      <a:endParaRPr lang="zh-TW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x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83283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查核及自評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小計分數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dirty="0"/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內評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小計分數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6068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BDB1D49-E82F-4841-BA8C-F2037E0A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03653"/>
              </p:ext>
            </p:extLst>
          </p:nvPr>
        </p:nvGraphicFramePr>
        <p:xfrm>
          <a:off x="7532767" y="54206"/>
          <a:ext cx="4585332" cy="2524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44">
                  <a:extLst>
                    <a:ext uri="{9D8B030D-6E8A-4147-A177-3AD203B41FA5}">
                      <a16:colId xmlns:a16="http://schemas.microsoft.com/office/drawing/2014/main" val="882028966"/>
                    </a:ext>
                  </a:extLst>
                </a:gridCol>
                <a:gridCol w="1528444">
                  <a:extLst>
                    <a:ext uri="{9D8B030D-6E8A-4147-A177-3AD203B41FA5}">
                      <a16:colId xmlns:a16="http://schemas.microsoft.com/office/drawing/2014/main" val="1188704862"/>
                    </a:ext>
                  </a:extLst>
                </a:gridCol>
                <a:gridCol w="1528444">
                  <a:extLst>
                    <a:ext uri="{9D8B030D-6E8A-4147-A177-3AD203B41FA5}">
                      <a16:colId xmlns:a16="http://schemas.microsoft.com/office/drawing/2014/main" val="1052689992"/>
                    </a:ext>
                  </a:extLst>
                </a:gridCol>
              </a:tblGrid>
              <a:tr h="257408"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內評充說明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32642"/>
                  </a:ext>
                </a:extLst>
              </a:tr>
              <a:tr h="1805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0977"/>
                  </a:ext>
                </a:extLst>
              </a:tr>
              <a:tr h="145864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說明：所列舉的項目並不算是中心首創的措施。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建議：依據中心服務，可在做優化並且為創舉。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寶寶班故事書在評鑑時一定要推出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臺北中心曾經提供費用進行課輔活動，林組長認為兩者類似，不認為一功營造提供學費補助為創新措施，得 </a:t>
                      </a:r>
                      <a:r>
                        <a:rPr lang="en-US" altLang="zh-TW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 </a:t>
                      </a: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分，執行長鼓勵明年繼續再接再勵。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74847"/>
                  </a:ext>
                </a:extLst>
              </a:tr>
              <a:tr h="2574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不適評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11288"/>
                  </a:ext>
                </a:extLst>
              </a:tr>
              <a:tr h="3418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01003"/>
                  </a:ext>
                </a:extLst>
              </a:tr>
            </a:tbl>
          </a:graphicData>
        </a:graphic>
      </p:graphicFrame>
      <p:grpSp>
        <p:nvGrpSpPr>
          <p:cNvPr id="16" name="群組 15">
            <a:extLst>
              <a:ext uri="{FF2B5EF4-FFF2-40B4-BE49-F238E27FC236}">
                <a16:creationId xmlns:a16="http://schemas.microsoft.com/office/drawing/2014/main" id="{14C8F649-D79A-465C-95B9-9E1578535FE1}"/>
              </a:ext>
            </a:extLst>
          </p:cNvPr>
          <p:cNvGrpSpPr/>
          <p:nvPr/>
        </p:nvGrpSpPr>
        <p:grpSpPr>
          <a:xfrm>
            <a:off x="1787897" y="1520911"/>
            <a:ext cx="1477818" cy="294081"/>
            <a:chOff x="1787897" y="1547038"/>
            <a:chExt cx="1477818" cy="29408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DCE04C5-F921-44F0-928C-6AA0C90E052C}"/>
                </a:ext>
              </a:extLst>
            </p:cNvPr>
            <p:cNvSpPr/>
            <p:nvPr/>
          </p:nvSpPr>
          <p:spPr>
            <a:xfrm>
              <a:off x="1787897" y="1547038"/>
              <a:ext cx="1477818" cy="294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endParaRPr lang="zh-TW" altLang="en-US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88C83E8-51EF-42E1-BAD0-DB45BA654801}"/>
                </a:ext>
              </a:extLst>
            </p:cNvPr>
            <p:cNvSpPr/>
            <p:nvPr/>
          </p:nvSpPr>
          <p:spPr>
            <a:xfrm rot="10800000">
              <a:off x="2888352" y="1608637"/>
              <a:ext cx="229317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E9116E9-5F14-4638-8E44-C315B2BB7433}"/>
              </a:ext>
            </a:extLst>
          </p:cNvPr>
          <p:cNvGrpSpPr/>
          <p:nvPr/>
        </p:nvGrpSpPr>
        <p:grpSpPr>
          <a:xfrm>
            <a:off x="4366170" y="1520103"/>
            <a:ext cx="1477818" cy="286326"/>
            <a:chOff x="1801535" y="1526033"/>
            <a:chExt cx="1477818" cy="2863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EA426D2-82FB-4717-AB07-4A080E7354C3}"/>
                </a:ext>
              </a:extLst>
            </p:cNvPr>
            <p:cNvSpPr/>
            <p:nvPr/>
          </p:nvSpPr>
          <p:spPr>
            <a:xfrm>
              <a:off x="1801535" y="1526033"/>
              <a:ext cx="1477818" cy="2863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全部</a:t>
              </a:r>
              <a:endParaRPr lang="zh-TW" altLang="en-US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6490555D-3633-4231-B56A-FEB1DF05AF7C}"/>
                </a:ext>
              </a:extLst>
            </p:cNvPr>
            <p:cNvSpPr/>
            <p:nvPr/>
          </p:nvSpPr>
          <p:spPr>
            <a:xfrm rot="10800000">
              <a:off x="2879108" y="1586171"/>
              <a:ext cx="229317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FC6689-64FC-4765-804F-06F49A32E84B}"/>
              </a:ext>
            </a:extLst>
          </p:cNvPr>
          <p:cNvGrpSpPr/>
          <p:nvPr/>
        </p:nvGrpSpPr>
        <p:grpSpPr>
          <a:xfrm>
            <a:off x="2887813" y="1983883"/>
            <a:ext cx="229319" cy="958857"/>
            <a:chOff x="2879104" y="1983883"/>
            <a:chExt cx="229319" cy="958857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7E2D55CF-9BB6-4FBA-9F87-1FA012B6ED35}"/>
                </a:ext>
              </a:extLst>
            </p:cNvPr>
            <p:cNvSpPr/>
            <p:nvPr/>
          </p:nvSpPr>
          <p:spPr>
            <a:xfrm>
              <a:off x="2879106" y="2781227"/>
              <a:ext cx="229317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A3776BB7-4326-444A-9FE1-9F7E8C8A92BB}"/>
                </a:ext>
              </a:extLst>
            </p:cNvPr>
            <p:cNvSpPr/>
            <p:nvPr/>
          </p:nvSpPr>
          <p:spPr>
            <a:xfrm rot="10800000">
              <a:off x="2879105" y="1983883"/>
              <a:ext cx="229317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0015C981-9324-4CE0-BCC4-F67C711345D2}"/>
                </a:ext>
              </a:extLst>
            </p:cNvPr>
            <p:cNvSpPr/>
            <p:nvPr/>
          </p:nvSpPr>
          <p:spPr>
            <a:xfrm rot="10800000">
              <a:off x="2879104" y="2380918"/>
              <a:ext cx="229317" cy="1615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420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2A14-CA12-40BD-8A75-EF09E42C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89633"/>
          </a:xfrm>
        </p:spPr>
        <p:txBody>
          <a:bodyPr>
            <a:normAutofit/>
          </a:bodyPr>
          <a:lstStyle/>
          <a:p>
            <a:r>
              <a:rPr lang="zh-TW" altLang="en-US" dirty="0"/>
              <a:t>評鑑項目比較：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A82C4-143D-4ECC-B61A-CAC80D45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907171"/>
            <a:ext cx="5637057" cy="4451296"/>
          </a:xfrm>
        </p:spPr>
        <p:txBody>
          <a:bodyPr>
            <a:normAutofit/>
          </a:bodyPr>
          <a:lstStyle/>
          <a:p>
            <a:r>
              <a:rPr lang="zh-TW" altLang="en-US" dirty="0"/>
              <a:t>社會局衛服部評鑑項目：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1</a:t>
            </a:r>
            <a:r>
              <a:rPr lang="zh-TW" altLang="en-US" dirty="0"/>
              <a:t>、行政組織及經營管理。</a:t>
            </a:r>
            <a:r>
              <a:rPr lang="en-US" altLang="zh-TW" dirty="0"/>
              <a:t>(11)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2</a:t>
            </a:r>
            <a:r>
              <a:rPr lang="zh-TW" altLang="en-US" dirty="0"/>
              <a:t>、環境設施及安全維護。</a:t>
            </a:r>
            <a:r>
              <a:rPr lang="en-US" altLang="zh-TW" dirty="0"/>
              <a:t>(19)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3</a:t>
            </a:r>
            <a:r>
              <a:rPr lang="zh-TW" altLang="en-US" dirty="0"/>
              <a:t>、專業服務。</a:t>
            </a:r>
            <a:r>
              <a:rPr lang="en-US" altLang="zh-TW" dirty="0"/>
              <a:t>(3+7+6+3=19)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4</a:t>
            </a:r>
            <a:r>
              <a:rPr lang="zh-TW" altLang="en-US" dirty="0"/>
              <a:t>、權益保障。</a:t>
            </a:r>
            <a:r>
              <a:rPr lang="en-US" altLang="zh-TW" dirty="0"/>
              <a:t>(6)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改進</a:t>
            </a:r>
            <a:r>
              <a:rPr lang="zh-TW" altLang="en-US" dirty="0"/>
              <a:t>及創新措施。</a:t>
            </a:r>
            <a:r>
              <a:rPr lang="en-US" altLang="zh-TW" dirty="0"/>
              <a:t>(1+2+1=4)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6</a:t>
            </a:r>
            <a:r>
              <a:rPr lang="zh-TW" altLang="en-US" dirty="0"/>
              <a:t>、其他經評鑑委員會決議評鑑之項目</a:t>
            </a:r>
            <a:endParaRPr lang="en-US" altLang="zh-TW" dirty="0"/>
          </a:p>
          <a:p>
            <a:r>
              <a:rPr lang="zh-TW" altLang="en-US" dirty="0"/>
              <a:t>           </a:t>
            </a:r>
            <a:r>
              <a:rPr lang="en-US" altLang="zh-TW" dirty="0"/>
              <a:t>(1+3+1=5)</a:t>
            </a:r>
          </a:p>
          <a:p>
            <a:r>
              <a:rPr lang="en-US" altLang="zh-TW" dirty="0"/>
              <a:t>     7</a:t>
            </a:r>
            <a:r>
              <a:rPr lang="zh-TW" altLang="en-US" dirty="0"/>
              <a:t>、新增。</a:t>
            </a:r>
            <a:r>
              <a:rPr lang="en-US" altLang="zh-TW" dirty="0"/>
              <a:t>(5)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2FF4A70-5640-47AC-A398-EBB8507FC428}"/>
              </a:ext>
            </a:extLst>
          </p:cNvPr>
          <p:cNvSpPr txBox="1">
            <a:spLocks/>
          </p:cNvSpPr>
          <p:nvPr/>
        </p:nvSpPr>
        <p:spPr>
          <a:xfrm>
            <a:off x="6453051" y="1907176"/>
            <a:ext cx="4310741" cy="4223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基金會自評項目：</a:t>
            </a:r>
          </a:p>
          <a:p>
            <a:r>
              <a:rPr lang="zh-TW" altLang="en-US" dirty="0"/>
              <a:t>　</a:t>
            </a:r>
            <a:r>
              <a:rPr lang="en-US" altLang="zh-TW" dirty="0"/>
              <a:t>1</a:t>
            </a:r>
            <a:r>
              <a:rPr lang="zh-TW" altLang="en-US" dirty="0"/>
              <a:t>、年度目標。</a:t>
            </a:r>
            <a:r>
              <a:rPr lang="en-US" altLang="zh-TW" dirty="0"/>
              <a:t>(12)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2</a:t>
            </a:r>
            <a:r>
              <a:rPr lang="zh-TW" altLang="en-US" dirty="0"/>
              <a:t>、行政管理。</a:t>
            </a:r>
            <a:r>
              <a:rPr lang="en-US" altLang="zh-TW" dirty="0"/>
              <a:t>(7)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3</a:t>
            </a:r>
            <a:r>
              <a:rPr lang="zh-TW" altLang="en-US" dirty="0"/>
              <a:t>、財務管理。</a:t>
            </a:r>
            <a:r>
              <a:rPr lang="en-US" altLang="zh-TW" dirty="0"/>
              <a:t>(6)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4</a:t>
            </a:r>
            <a:r>
              <a:rPr lang="zh-TW" altLang="en-US" dirty="0"/>
              <a:t>、專業服務。</a:t>
            </a:r>
            <a:r>
              <a:rPr lang="en-US" altLang="zh-TW" dirty="0"/>
              <a:t>(17)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5</a:t>
            </a:r>
            <a:r>
              <a:rPr lang="zh-TW" altLang="en-US" dirty="0"/>
              <a:t>、權益保障。</a:t>
            </a:r>
            <a:r>
              <a:rPr lang="en-US" altLang="zh-TW" dirty="0"/>
              <a:t>(6)</a:t>
            </a:r>
            <a:endParaRPr lang="zh-TW" altLang="en-US" dirty="0"/>
          </a:p>
          <a:p>
            <a:r>
              <a:rPr lang="zh-TW" altLang="en-US" dirty="0"/>
              <a:t>　</a:t>
            </a:r>
            <a:r>
              <a:rPr lang="en-US" altLang="zh-TW" dirty="0"/>
              <a:t>6</a:t>
            </a:r>
            <a:r>
              <a:rPr lang="zh-TW" altLang="en-US" dirty="0"/>
              <a:t>、創新措施。</a:t>
            </a:r>
            <a:r>
              <a:rPr lang="en-US" altLang="zh-TW" dirty="0"/>
              <a:t>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828457"/>
      </p:ext>
    </p:extLst>
  </p:cSld>
  <p:clrMapOvr>
    <a:masterClrMapping/>
  </p:clrMapOvr>
</p:sld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大都會</Template>
  <TotalTime>11168</TotalTime>
  <Words>2198</Words>
  <Application>Microsoft Office PowerPoint</Application>
  <PresentationFormat>寬螢幕</PresentationFormat>
  <Paragraphs>428</Paragraphs>
  <Slides>14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微軟正黑體</vt:lpstr>
      <vt:lpstr>標楷體</vt:lpstr>
      <vt:lpstr>Arial</vt:lpstr>
      <vt:lpstr>Calibri</vt:lpstr>
      <vt:lpstr>Calibri Light</vt:lpstr>
      <vt:lpstr>Times New Roman</vt:lpstr>
      <vt:lpstr>Wingdings 2</vt:lpstr>
      <vt:lpstr>都會</vt:lpstr>
      <vt:lpstr>Worksheet</vt:lpstr>
      <vt:lpstr>數位化 改善意見</vt:lpstr>
      <vt:lpstr>數位化目標及 改善項目</vt:lpstr>
      <vt:lpstr>一、改善 評鑑作業</vt:lpstr>
      <vt:lpstr>整合評鑑資料庫</vt:lpstr>
      <vt:lpstr>編輯評鑑項目資料</vt:lpstr>
      <vt:lpstr>各中心自評準備工作</vt:lpstr>
      <vt:lpstr>內評及外評：</vt:lpstr>
      <vt:lpstr>評鑑：</vt:lpstr>
      <vt:lpstr>評鑑項目比較：</vt:lpstr>
      <vt:lpstr> </vt:lpstr>
      <vt:lpstr>二、改善 多元智慧課程</vt:lpstr>
      <vt:lpstr>建立基本個資及關聯性資料</vt:lpstr>
      <vt:lpstr>多元智慧檢核表</vt:lpstr>
      <vt:lpstr>多元智慧檢核表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數位化改善意見</dc:title>
  <dc:creator>Solomon</dc:creator>
  <cp:lastModifiedBy>Solomon Tseng</cp:lastModifiedBy>
  <cp:revision>164</cp:revision>
  <dcterms:created xsi:type="dcterms:W3CDTF">2022-11-30T07:27:05Z</dcterms:created>
  <dcterms:modified xsi:type="dcterms:W3CDTF">2023-04-24T04:25:29Z</dcterms:modified>
</cp:coreProperties>
</file>