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6"/>
  </p:notesMasterIdLst>
  <p:sldIdLst>
    <p:sldId id="262" r:id="rId2"/>
    <p:sldId id="257" r:id="rId3"/>
    <p:sldId id="268" r:id="rId4"/>
    <p:sldId id="267" r:id="rId5"/>
    <p:sldId id="266" r:id="rId6"/>
    <p:sldId id="265" r:id="rId7"/>
    <p:sldId id="271" r:id="rId8"/>
    <p:sldId id="272" r:id="rId9"/>
    <p:sldId id="269" r:id="rId10"/>
    <p:sldId id="273" r:id="rId11"/>
    <p:sldId id="274" r:id="rId12"/>
    <p:sldId id="281" r:id="rId13"/>
    <p:sldId id="280" r:id="rId14"/>
    <p:sldId id="279" r:id="rId15"/>
    <p:sldId id="303" r:id="rId16"/>
    <p:sldId id="277" r:id="rId17"/>
    <p:sldId id="276" r:id="rId18"/>
    <p:sldId id="275" r:id="rId19"/>
    <p:sldId id="287" r:id="rId20"/>
    <p:sldId id="288" r:id="rId21"/>
    <p:sldId id="289" r:id="rId22"/>
    <p:sldId id="286" r:id="rId23"/>
    <p:sldId id="285" r:id="rId24"/>
    <p:sldId id="284" r:id="rId25"/>
    <p:sldId id="283" r:id="rId26"/>
    <p:sldId id="282" r:id="rId27"/>
    <p:sldId id="292" r:id="rId28"/>
    <p:sldId id="297" r:id="rId29"/>
    <p:sldId id="298" r:id="rId30"/>
    <p:sldId id="299" r:id="rId31"/>
    <p:sldId id="300" r:id="rId32"/>
    <p:sldId id="301" r:id="rId33"/>
    <p:sldId id="302" r:id="rId34"/>
    <p:sldId id="296" r:id="rId35"/>
    <p:sldId id="295" r:id="rId36"/>
    <p:sldId id="305" r:id="rId37"/>
    <p:sldId id="304" r:id="rId38"/>
    <p:sldId id="290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7" r:id="rId48"/>
    <p:sldId id="316" r:id="rId49"/>
    <p:sldId id="315" r:id="rId50"/>
    <p:sldId id="320" r:id="rId51"/>
    <p:sldId id="319" r:id="rId52"/>
    <p:sldId id="318" r:id="rId53"/>
    <p:sldId id="322" r:id="rId54"/>
    <p:sldId id="323" r:id="rId55"/>
    <p:sldId id="324" r:id="rId56"/>
    <p:sldId id="321" r:id="rId57"/>
    <p:sldId id="325" r:id="rId58"/>
    <p:sldId id="327" r:id="rId59"/>
    <p:sldId id="326" r:id="rId60"/>
    <p:sldId id="329" r:id="rId61"/>
    <p:sldId id="333" r:id="rId62"/>
    <p:sldId id="334" r:id="rId63"/>
    <p:sldId id="330" r:id="rId64"/>
    <p:sldId id="258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96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5291284-FC09-41F5-93C1-DB08723E1F19}" type="datetime1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D025BA57-2592-4854-9EB3-75B012E6C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45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9DDBA4C-96CA-4483-9759-A49A443AED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6096000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87D1B-22B2-40BF-BF6F-BC87DBB01083}"/>
              </a:ext>
            </a:extLst>
          </p:cNvPr>
          <p:cNvSpPr txBox="1"/>
          <p:nvPr userDrawn="1"/>
        </p:nvSpPr>
        <p:spPr>
          <a:xfrm>
            <a:off x="0" y="5934670"/>
            <a:ext cx="190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16F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</a:t>
            </a:r>
            <a:r>
              <a:rPr lang="ko-KR" altLang="en-US" b="1" dirty="0">
                <a:solidFill>
                  <a:srgbClr val="016F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379A4-10D0-42C4-B71E-317A4DFE0CF8}"/>
              </a:ext>
            </a:extLst>
          </p:cNvPr>
          <p:cNvSpPr txBox="1"/>
          <p:nvPr userDrawn="1"/>
        </p:nvSpPr>
        <p:spPr>
          <a:xfrm>
            <a:off x="851377" y="448531"/>
            <a:ext cx="171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  <a:ea typeface="나눔스퀘어OTF Bold" panose="020B0600000101010101" pitchFamily="34" charset="-127"/>
              </a:rPr>
              <a:t>CHAPTER</a:t>
            </a:r>
            <a:endParaRPr lang="ko-KR" altLang="en-US" sz="2400" b="1" dirty="0">
              <a:latin typeface="+mj-lt"/>
              <a:ea typeface="나눔스퀘어OTF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CF589D-1541-4F72-B6D1-948D1F946A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9348" y="3428999"/>
            <a:ext cx="4153480" cy="2210108"/>
          </a:xfrm>
          <a:prstGeom prst="rect">
            <a:avLst/>
          </a:prstGeom>
        </p:spPr>
      </p:pic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79D0CCDB-9F41-4C7A-ADB8-086144198EF1}"/>
              </a:ext>
            </a:extLst>
          </p:cNvPr>
          <p:cNvSpPr/>
          <p:nvPr userDrawn="1"/>
        </p:nvSpPr>
        <p:spPr>
          <a:xfrm>
            <a:off x="559181" y="1376046"/>
            <a:ext cx="584392" cy="446887"/>
          </a:xfrm>
          <a:prstGeom prst="parallelogram">
            <a:avLst>
              <a:gd name="adj" fmla="val 80814"/>
            </a:avLst>
          </a:prstGeom>
          <a:solidFill>
            <a:srgbClr val="0089A9"/>
          </a:solidFill>
          <a:ln>
            <a:solidFill>
              <a:srgbClr val="008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1CC1556C-CA66-4E6F-B6E0-B1E46761B2B6}"/>
              </a:ext>
            </a:extLst>
          </p:cNvPr>
          <p:cNvSpPr/>
          <p:nvPr userDrawn="1"/>
        </p:nvSpPr>
        <p:spPr>
          <a:xfrm flipV="1">
            <a:off x="559181" y="910196"/>
            <a:ext cx="584392" cy="446887"/>
          </a:xfrm>
          <a:prstGeom prst="parallelogram">
            <a:avLst>
              <a:gd name="adj" fmla="val 808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A717D6-9809-40A3-B694-A4482AC315A7}"/>
              </a:ext>
            </a:extLst>
          </p:cNvPr>
          <p:cNvCxnSpPr>
            <a:cxnSpLocks/>
          </p:cNvCxnSpPr>
          <p:nvPr userDrawn="1"/>
        </p:nvCxnSpPr>
        <p:spPr>
          <a:xfrm>
            <a:off x="1143573" y="1925052"/>
            <a:ext cx="1248993" cy="0"/>
          </a:xfrm>
          <a:prstGeom prst="line">
            <a:avLst/>
          </a:prstGeom>
          <a:ln w="19050">
            <a:solidFill>
              <a:srgbClr val="008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8327-50DC-4186-8893-F7D5F48B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4A6FA-6FF9-40C0-BD37-DA8BF00C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C3161-7FB9-4147-96F7-24D3071C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A0164-F78C-47CE-A809-B3CE6BB9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1638E-9711-4073-9454-39D61C1F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6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C16B3-2219-4227-860A-BF2EA4AD5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F9516-083F-4B6F-9D04-DBC67EE4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CA75-A030-464E-BE58-F57872D6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4C2BF-EA8E-4B02-8406-E6F90870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79F55-B86B-49E4-93E6-2C84AAEE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8ECC9-0BC3-482C-B409-C4835C909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92874"/>
            <a:ext cx="12191999" cy="36512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92177-4529-4796-88CF-3400A301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6368" y="6492875"/>
            <a:ext cx="5179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64200-0CF3-49D9-A618-2AAB6BBC64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7D6AF-B5D5-49F5-9E87-4255339B7B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1999" cy="1024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5BE36B-7D42-4256-86CD-64954D5344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24054" y="75626"/>
            <a:ext cx="964628" cy="8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7B6849-ECAE-45F6-AC1E-42EC90D9D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976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761356-590D-4CB5-A763-469E12BD69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5881722"/>
            <a:ext cx="12191999" cy="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00685-1DBA-40DC-9245-32CF35B5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189B-DA4E-4D78-928A-08654168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27735-842F-4BE4-99AF-6EA779A2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71C9D-18B9-499A-8505-56FC5E5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61BDC-93FB-494E-9E8D-DFF3286F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07590-9CA4-4DD1-955F-DDC0CDD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AC12B-BA77-4EB0-AF43-12ED9514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423E1-2AC5-4A89-B1FB-422B8AE6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80376-350D-467F-AEB0-A3ADC2D0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76C37-3D5D-4357-8293-B1537B36D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B9538A-8795-474D-A93F-14B412DE7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63EC3-3604-4A3C-90FD-646893C5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4B4C65-9275-4F9B-BDCA-04799FEA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0B499-C7B3-4015-8159-844F88E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ABE4-A6BE-48CA-85C6-CCC25AF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85458-FD8C-40CD-A4CB-BAB1E57B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513D7A-7FCB-4523-B2E1-D0F914C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C01D0-0F19-4F32-A47C-4A17ECCD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0F1E5D-CF22-4CE2-AEC9-6545748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CEA0B-12B8-456E-BA57-B1E074A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B0934-DE13-45F8-8CA8-E710152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3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3E0C7-A8F7-492A-92EE-0B591266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58AD-0D0C-4D34-93AA-8493A9C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99BB8-6DD9-4CA7-BE1E-D2C9BAA4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0AAB-5B83-4C2A-9C1F-13E864F0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62F5F-082D-425B-AC8A-05E6007D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AE91C-9A7D-455A-8B9F-8AA4C95D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6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4CA0-AC7C-4BE1-86D8-DC38F2BD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31C30-C2E8-4DE6-84A0-AF45B049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833C9-1EB1-4B04-AC2F-C4189FC3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A5257-3757-40B8-952E-9E5BB385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4816E-BDCC-4A0A-B28E-577E984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3D6C2-FE03-4E2C-AA2B-6F105CBB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5A7D8-6BAF-4D32-B7D7-4F943578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16CF6-2B11-40C1-852B-789F55FC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C9C29-F35C-4EF0-86F4-5E16A7D9C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4BE2C-4665-43DF-B851-0899DF72F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92D53-F4AD-4A7A-A774-27C19DA0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9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4233C6-AD3A-B129-8C91-4626FBB81B9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B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96AE2F-E78E-50A5-9017-04349BF4F803}"/>
              </a:ext>
            </a:extLst>
          </p:cNvPr>
          <p:cNvGrpSpPr/>
          <p:nvPr/>
        </p:nvGrpSpPr>
        <p:grpSpPr>
          <a:xfrm>
            <a:off x="6662783" y="800934"/>
            <a:ext cx="5224418" cy="2227896"/>
            <a:chOff x="6556561" y="160792"/>
            <a:chExt cx="5337175" cy="215537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D668E38-49D8-218C-E065-46DB4763E2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8" b="66753"/>
            <a:stretch/>
          </p:blipFill>
          <p:spPr bwMode="auto">
            <a:xfrm>
              <a:off x="6556561" y="160792"/>
              <a:ext cx="5337175" cy="215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599350-5B97-D669-20F3-1B1F3880F459}"/>
                </a:ext>
              </a:extLst>
            </p:cNvPr>
            <p:cNvSpPr/>
            <p:nvPr/>
          </p:nvSpPr>
          <p:spPr>
            <a:xfrm>
              <a:off x="6925839" y="2002336"/>
              <a:ext cx="95685" cy="313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CB4BA922-AE0B-7430-F612-BC320381A491}"/>
              </a:ext>
            </a:extLst>
          </p:cNvPr>
          <p:cNvSpPr txBox="1">
            <a:spLocks/>
          </p:cNvSpPr>
          <p:nvPr/>
        </p:nvSpPr>
        <p:spPr>
          <a:xfrm>
            <a:off x="1326495" y="6265306"/>
            <a:ext cx="4825402" cy="5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주요 알고리즘 이론과 실전 문제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E67158-A394-331F-2D25-76E384195633}"/>
              </a:ext>
            </a:extLst>
          </p:cNvPr>
          <p:cNvSpPr txBox="1">
            <a:spLocks/>
          </p:cNvSpPr>
          <p:nvPr/>
        </p:nvSpPr>
        <p:spPr>
          <a:xfrm>
            <a:off x="52432" y="6312025"/>
            <a:ext cx="1354243" cy="4374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rgbClr val="0040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</a:t>
            </a:r>
            <a:r>
              <a:rPr lang="en-US" altLang="ko-KR" sz="2400" dirty="0">
                <a:solidFill>
                  <a:srgbClr val="0040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02</a:t>
            </a:r>
            <a:endParaRPr lang="ko-KR" altLang="en-US" sz="3200" dirty="0">
              <a:solidFill>
                <a:srgbClr val="0040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1C5922-3AA6-9248-985C-B80B945CEFFE}"/>
              </a:ext>
            </a:extLst>
          </p:cNvPr>
          <p:cNvSpPr txBox="1">
            <a:spLocks/>
          </p:cNvSpPr>
          <p:nvPr/>
        </p:nvSpPr>
        <p:spPr>
          <a:xfrm>
            <a:off x="7730693" y="5057265"/>
            <a:ext cx="3088596" cy="68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600" dirty="0">
                <a:latin typeface="D2Coding" panose="020B0609020101020101" pitchFamily="49" charset="-127"/>
                <a:ea typeface="D2Coding" panose="020B0609020101020101" pitchFamily="49" charset="-127"/>
              </a:rPr>
              <a:t>임영선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D78744-A210-54A3-B411-84B76A422E10}"/>
              </a:ext>
            </a:extLst>
          </p:cNvPr>
          <p:cNvSpPr txBox="1">
            <a:spLocks/>
          </p:cNvSpPr>
          <p:nvPr/>
        </p:nvSpPr>
        <p:spPr>
          <a:xfrm>
            <a:off x="7730693" y="4071351"/>
            <a:ext cx="3088596" cy="68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24. 02. 08.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목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984D9-FB8B-21B1-24EF-9FCE95293EE7}"/>
              </a:ext>
            </a:extLst>
          </p:cNvPr>
          <p:cNvSpPr txBox="1"/>
          <p:nvPr/>
        </p:nvSpPr>
        <p:spPr>
          <a:xfrm>
            <a:off x="962525" y="2587140"/>
            <a:ext cx="4399989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 결성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도시 분할 계획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6858A0B-F11D-C82E-CF83-312299B081FF}"/>
              </a:ext>
            </a:extLst>
          </p:cNvPr>
          <p:cNvSpPr txBox="1">
            <a:spLocks/>
          </p:cNvSpPr>
          <p:nvPr/>
        </p:nvSpPr>
        <p:spPr>
          <a:xfrm>
            <a:off x="729555" y="368432"/>
            <a:ext cx="2622406" cy="68957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entury Gothic" panose="020B0502020202020204" pitchFamily="34" charset="0"/>
                <a:ea typeface="D2Coding" panose="020B0609020101020101" pitchFamily="49" charset="-127"/>
              </a:rPr>
              <a:t>CHAPTER</a:t>
            </a:r>
            <a:endParaRPr lang="ko-KR" altLang="en-US" sz="2800" dirty="0">
              <a:latin typeface="Century Gothic" panose="020B0502020202020204" pitchFamily="34" charset="0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2D7B-F271-D2C7-65F1-481EDE016624}"/>
              </a:ext>
            </a:extLst>
          </p:cNvPr>
          <p:cNvSpPr txBox="1"/>
          <p:nvPr/>
        </p:nvSpPr>
        <p:spPr>
          <a:xfrm>
            <a:off x="1688004" y="1127148"/>
            <a:ext cx="183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89A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Leelawadee UI" panose="020B0502040204020203" pitchFamily="34" charset="-34"/>
              </a:rPr>
              <a:t>10</a:t>
            </a:r>
            <a:endParaRPr lang="ko-KR" altLang="en-US" sz="5400" dirty="0">
              <a:solidFill>
                <a:srgbClr val="0089A9"/>
              </a:solidFill>
              <a:latin typeface="D2Coding" panose="020B0609020101020101" pitchFamily="49" charset="-127"/>
              <a:ea typeface="D2Coding" panose="020B0609020101020101" pitchFamily="49" charset="-127"/>
              <a:cs typeface="Leelawadee UI" panose="020B0502040204020203" pitchFamily="34" charset="-3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8AF20A-C67C-D22D-50ED-8DC46F29BB89}"/>
              </a:ext>
            </a:extLst>
          </p:cNvPr>
          <p:cNvGrpSpPr/>
          <p:nvPr/>
        </p:nvGrpSpPr>
        <p:grpSpPr>
          <a:xfrm>
            <a:off x="729554" y="1149022"/>
            <a:ext cx="772149" cy="873337"/>
            <a:chOff x="729554" y="1202414"/>
            <a:chExt cx="772149" cy="923330"/>
          </a:xfrm>
        </p:grpSpPr>
        <p:sp>
          <p:nvSpPr>
            <p:cNvPr id="15" name="대각선 줄무늬 14">
              <a:extLst>
                <a:ext uri="{FF2B5EF4-FFF2-40B4-BE49-F238E27FC236}">
                  <a16:creationId xmlns:a16="http://schemas.microsoft.com/office/drawing/2014/main" id="{AD748755-DB7C-6F50-A2DF-0FDD77C1D311}"/>
                </a:ext>
              </a:extLst>
            </p:cNvPr>
            <p:cNvSpPr/>
            <p:nvPr/>
          </p:nvSpPr>
          <p:spPr>
            <a:xfrm flipV="1">
              <a:off x="729555" y="1202414"/>
              <a:ext cx="772148" cy="462442"/>
            </a:xfrm>
            <a:prstGeom prst="diagStripe">
              <a:avLst>
                <a:gd name="adj" fmla="val 722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대각선 줄무늬 15">
              <a:extLst>
                <a:ext uri="{FF2B5EF4-FFF2-40B4-BE49-F238E27FC236}">
                  <a16:creationId xmlns:a16="http://schemas.microsoft.com/office/drawing/2014/main" id="{D1A8C601-00D2-1600-F53E-A0DCA93A7419}"/>
                </a:ext>
              </a:extLst>
            </p:cNvPr>
            <p:cNvSpPr/>
            <p:nvPr/>
          </p:nvSpPr>
          <p:spPr>
            <a:xfrm>
              <a:off x="729554" y="1663302"/>
              <a:ext cx="772148" cy="462442"/>
            </a:xfrm>
            <a:prstGeom prst="diagStripe">
              <a:avLst>
                <a:gd name="adj" fmla="val 72296"/>
              </a:avLst>
            </a:prstGeom>
            <a:solidFill>
              <a:srgbClr val="008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1A3F32-1AF0-F2C6-6E4A-55B7CCCD2163}"/>
              </a:ext>
            </a:extLst>
          </p:cNvPr>
          <p:cNvCxnSpPr>
            <a:cxnSpLocks/>
          </p:cNvCxnSpPr>
          <p:nvPr/>
        </p:nvCxnSpPr>
        <p:spPr>
          <a:xfrm>
            <a:off x="1735196" y="2022359"/>
            <a:ext cx="813325" cy="0"/>
          </a:xfrm>
          <a:prstGeom prst="line">
            <a:avLst/>
          </a:prstGeom>
          <a:ln>
            <a:solidFill>
              <a:srgbClr val="0089A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6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F714E-8E4F-82B3-7A69-5498989E6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D0DEC5-1C0D-70F8-F6FE-0C2D7ED44D67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C1274-9DDF-3F41-A39F-B84FDA97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469D-6C80-C3AB-1FC9-C695E68F0DFD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계산 알고리즘의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4" name="표 66">
            <a:extLst>
              <a:ext uri="{FF2B5EF4-FFF2-40B4-BE49-F238E27FC236}">
                <a16:creationId xmlns:a16="http://schemas.microsoft.com/office/drawing/2014/main" id="{D559053C-81C6-573B-717F-6963C7993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4832"/>
              </p:ext>
            </p:extLst>
          </p:nvPr>
        </p:nvGraphicFramePr>
        <p:xfrm>
          <a:off x="2153870" y="5458653"/>
          <a:ext cx="749252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F3049A4-9ED0-7D9D-E3DF-445E9166B0BE}"/>
              </a:ext>
            </a:extLst>
          </p:cNvPr>
          <p:cNvGrpSpPr/>
          <p:nvPr/>
        </p:nvGrpSpPr>
        <p:grpSpPr>
          <a:xfrm>
            <a:off x="2156324" y="3963104"/>
            <a:ext cx="5714862" cy="941474"/>
            <a:chOff x="1674230" y="2406062"/>
            <a:chExt cx="5714862" cy="9414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DBC0094-78A0-98C1-B9F2-B2491B3FFEE9}"/>
                </a:ext>
              </a:extLst>
            </p:cNvPr>
            <p:cNvSpPr/>
            <p:nvPr/>
          </p:nvSpPr>
          <p:spPr>
            <a:xfrm>
              <a:off x="5556582" y="2406062"/>
              <a:ext cx="1832510" cy="9414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E4F9DE-483D-AC2E-9D2C-6FD4B0A3FED1}"/>
                </a:ext>
              </a:extLst>
            </p:cNvPr>
            <p:cNvSpPr/>
            <p:nvPr/>
          </p:nvSpPr>
          <p:spPr>
            <a:xfrm>
              <a:off x="1674230" y="2406062"/>
              <a:ext cx="3842328" cy="94147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0C54E79-B0B1-8238-F2C9-7B9AC9021C35}"/>
                </a:ext>
              </a:extLst>
            </p:cNvPr>
            <p:cNvSpPr/>
            <p:nvPr/>
          </p:nvSpPr>
          <p:spPr>
            <a:xfrm>
              <a:off x="1847266" y="2572267"/>
              <a:ext cx="609600" cy="609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3F1761A-696C-396F-D2F7-05CFFC3F2A23}"/>
                </a:ext>
              </a:extLst>
            </p:cNvPr>
            <p:cNvSpPr/>
            <p:nvPr/>
          </p:nvSpPr>
          <p:spPr>
            <a:xfrm>
              <a:off x="2799861" y="2572267"/>
              <a:ext cx="609600" cy="609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50E71A7-F25D-D449-6D6F-8BC1E15483C0}"/>
                </a:ext>
              </a:extLst>
            </p:cNvPr>
            <p:cNvSpPr/>
            <p:nvPr/>
          </p:nvSpPr>
          <p:spPr>
            <a:xfrm>
              <a:off x="3752456" y="2572267"/>
              <a:ext cx="609600" cy="609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FB034E5-5266-D068-0BBD-A517F3524C83}"/>
                </a:ext>
              </a:extLst>
            </p:cNvPr>
            <p:cNvSpPr/>
            <p:nvPr/>
          </p:nvSpPr>
          <p:spPr>
            <a:xfrm>
              <a:off x="4705051" y="2572267"/>
              <a:ext cx="609600" cy="609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80A141F-0391-9B8F-C0EE-1A2FE1F76289}"/>
                </a:ext>
              </a:extLst>
            </p:cNvPr>
            <p:cNvSpPr/>
            <p:nvPr/>
          </p:nvSpPr>
          <p:spPr>
            <a:xfrm>
              <a:off x="5657646" y="2572267"/>
              <a:ext cx="609600" cy="609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DD0F523-1536-50F4-433A-15BF22855D42}"/>
                </a:ext>
              </a:extLst>
            </p:cNvPr>
            <p:cNvSpPr/>
            <p:nvPr/>
          </p:nvSpPr>
          <p:spPr>
            <a:xfrm>
              <a:off x="6610241" y="2572267"/>
              <a:ext cx="609600" cy="609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A70F116C-303D-231A-CB9F-F60ECD6231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74608" y="1149724"/>
              <a:ext cx="12700" cy="2857785"/>
            </a:xfrm>
            <a:prstGeom prst="curvedConnector3">
              <a:avLst>
                <a:gd name="adj1" fmla="val 52908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9B2D58A-7FC5-48B5-76BF-F4826ABC98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4608" y="2711920"/>
              <a:ext cx="12700" cy="952595"/>
            </a:xfrm>
            <a:prstGeom prst="curvedConnector3">
              <a:avLst>
                <a:gd name="adj1" fmla="val 252727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58D63667-C53D-5C13-9282-08CBE5DDFC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22012" y="2711921"/>
              <a:ext cx="12700" cy="952595"/>
            </a:xfrm>
            <a:prstGeom prst="curvedConnector3">
              <a:avLst>
                <a:gd name="adj1" fmla="val 252727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F9E25F6E-656A-F1BC-D6B5-3B5F6B0A74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32394" y="2711921"/>
              <a:ext cx="12700" cy="952595"/>
            </a:xfrm>
            <a:prstGeom prst="curvedConnector3">
              <a:avLst>
                <a:gd name="adj1" fmla="val 252727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781C8CF-19CC-696F-501D-62F99E1242E4}"/>
              </a:ext>
            </a:extLst>
          </p:cNvPr>
          <p:cNvSpPr txBox="1"/>
          <p:nvPr/>
        </p:nvSpPr>
        <p:spPr>
          <a:xfrm>
            <a:off x="395795" y="1749036"/>
            <a:ext cx="7633227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/>
              </a:rPr>
              <a:t>서로소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집합 자료구조에서는 </a:t>
            </a:r>
            <a:r>
              <a:rPr lang="ko-KR" altLang="en-US" sz="1600" b="1" dirty="0">
                <a:solidFill>
                  <a:srgbClr val="00B0F0"/>
                </a:solidFill>
                <a:latin typeface="나눔스퀘어 네오 Bold" panose="00000800000000000000" pitchFamily="2" charset="-127"/>
                <a:ea typeface="나눔스퀘어 네오 Bold" panose="00000800000000000000"/>
              </a:rPr>
              <a:t>연결성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을 통해 집합의 형태를 확인할 수 있음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루트 노드를 찾기 위해 </a:t>
            </a:r>
            <a:r>
              <a:rPr lang="ko-KR" altLang="en-US" sz="1600" b="1" dirty="0">
                <a:solidFill>
                  <a:srgbClr val="00B0F0"/>
                </a:solidFill>
                <a:latin typeface="나눔스퀘어 네오 Bold" panose="00000800000000000000" pitchFamily="2" charset="-127"/>
                <a:ea typeface="나눔스퀘어 네오 Bold" panose="00000800000000000000"/>
              </a:rPr>
              <a:t>부모 테이블을 계속해서 확인하며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거슬러 올라가야 함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965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949A-7423-4987-C709-E28B3DA0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F39F4-9701-374E-945C-245C6D7B5AD4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221E26-7381-3C91-666C-E4F2244E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53058-9DFA-9579-FBCD-513AA8B799F0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기본적인 </a:t>
            </a: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447F70-E143-5749-2D04-9D5B9377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37" y="2044673"/>
            <a:ext cx="2191454" cy="8204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BAF9E0-BE86-12A4-641A-F263E184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156" y="3083473"/>
            <a:ext cx="3696090" cy="691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42C4E9-587B-695B-ACE8-5553781AF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7121"/>
            <a:ext cx="6810455" cy="44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AC51-CF33-7EA0-E0BC-BE654DFA5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A4B711-8A13-6D6D-795D-4737D4F4F042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814DB-B7B8-068B-A003-A51E9CB6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6260C-24C0-3C0D-D899-E5E9FAF201DB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기본적인 </a:t>
            </a: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7E8678-F0C4-33FC-EB1E-AAB04948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76" y="4018624"/>
            <a:ext cx="4613221" cy="1304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321295-4BBC-C727-4164-503AD432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329"/>
            <a:ext cx="5091425" cy="46452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CE7D08-22DF-6135-C991-CA7E6C8C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17" y="1818329"/>
            <a:ext cx="3900737" cy="19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92F5-B88C-BA4E-EE9C-5B8A9163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294EFF-AD3E-1BC4-DB87-8A48D0106860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63B6E-59D4-253C-73F7-E6F9F8FA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F9463-37A9-5578-6E84-7928DE8D49F9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자료구조</a:t>
            </a:r>
            <a:r>
              <a: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기본적인 구현 방법의 문제점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D5E1292-B8C5-507F-2D02-9BD0C083EAD2}"/>
              </a:ext>
            </a:extLst>
          </p:cNvPr>
          <p:cNvSpPr/>
          <p:nvPr/>
        </p:nvSpPr>
        <p:spPr>
          <a:xfrm>
            <a:off x="1099122" y="2098967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80B1237-D71F-1936-371E-1AF4AFB890A7}"/>
              </a:ext>
            </a:extLst>
          </p:cNvPr>
          <p:cNvSpPr/>
          <p:nvPr/>
        </p:nvSpPr>
        <p:spPr>
          <a:xfrm>
            <a:off x="2303408" y="2098967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D5D038-7889-1D21-7CEB-DDB5555020BA}"/>
              </a:ext>
            </a:extLst>
          </p:cNvPr>
          <p:cNvSpPr/>
          <p:nvPr/>
        </p:nvSpPr>
        <p:spPr>
          <a:xfrm>
            <a:off x="3507694" y="2098967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10F661-1C8B-F867-2905-CC295E7B4072}"/>
              </a:ext>
            </a:extLst>
          </p:cNvPr>
          <p:cNvSpPr/>
          <p:nvPr/>
        </p:nvSpPr>
        <p:spPr>
          <a:xfrm>
            <a:off x="4711980" y="2098967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E8AAB4-FBA7-F813-4DB0-71B0F73F49DC}"/>
              </a:ext>
            </a:extLst>
          </p:cNvPr>
          <p:cNvSpPr/>
          <p:nvPr/>
        </p:nvSpPr>
        <p:spPr>
          <a:xfrm>
            <a:off x="5916265" y="2098967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974D9-FD2A-9E3F-5476-F903E8F77945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1708722" y="2403767"/>
            <a:ext cx="594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E7C47D-21E4-FD44-7920-E0D31A24BA2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13008" y="2403767"/>
            <a:ext cx="594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66">
            <a:extLst>
              <a:ext uri="{FF2B5EF4-FFF2-40B4-BE49-F238E27FC236}">
                <a16:creationId xmlns:a16="http://schemas.microsoft.com/office/drawing/2014/main" id="{F91A13E6-41E7-44A2-509A-ECB33C15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73536"/>
              </p:ext>
            </p:extLst>
          </p:nvPr>
        </p:nvGraphicFramePr>
        <p:xfrm>
          <a:off x="1163242" y="3198405"/>
          <a:ext cx="642216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BB52F6-9F41-AD19-8ED9-1960D3B36775}"/>
              </a:ext>
            </a:extLst>
          </p:cNvPr>
          <p:cNvCxnSpPr>
            <a:cxnSpLocks/>
          </p:cNvCxnSpPr>
          <p:nvPr/>
        </p:nvCxnSpPr>
        <p:spPr>
          <a:xfrm flipH="1">
            <a:off x="4117294" y="2403767"/>
            <a:ext cx="594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4F690E-4A29-6A24-1D32-336578D1228E}"/>
              </a:ext>
            </a:extLst>
          </p:cNvPr>
          <p:cNvCxnSpPr>
            <a:cxnSpLocks/>
          </p:cNvCxnSpPr>
          <p:nvPr/>
        </p:nvCxnSpPr>
        <p:spPr>
          <a:xfrm flipH="1">
            <a:off x="5321579" y="2403767"/>
            <a:ext cx="594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3F681-4988-56F3-2145-7E291F3893D1}"/>
                  </a:ext>
                </a:extLst>
              </p:cNvPr>
              <p:cNvSpPr txBox="1"/>
              <p:nvPr/>
            </p:nvSpPr>
            <p:spPr>
              <a:xfrm>
                <a:off x="931088" y="4354598"/>
                <a:ext cx="10605129" cy="170155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find (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찾기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) 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함수가 비효율적으로 동작</a:t>
                </a:r>
                <a:endParaRPr lang="en-US" altLang="ko-KR" dirty="0">
                  <a:latin typeface="맑은 고딕" panose="020B0503020000020004" pitchFamily="50" charset="-127"/>
                  <a:ea typeface="나눔스퀘어 네오 Bold" panose="0000080000000000000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–"/>
                </a:pP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</a:rPr>
                  <a:t>노드 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</a:rPr>
                  <a:t>5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의 루트를 찾기 위해서는 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</a:rPr>
                  <a:t>'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</a:rPr>
                  <a:t>노드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</a:rPr>
                  <a:t> 5 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-&gt; 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노드 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4 -&gt; 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노드 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3 -&gt; 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노드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 2 -&gt; 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노드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 1'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의</a:t>
                </a:r>
                <a:r>
                  <a:rPr lang="en-US" altLang="ko-KR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순서대로 부모 노드를 거슬러 올라가야 함 </a:t>
                </a:r>
                <a:endParaRPr lang="en-US" altLang="ko-KR" dirty="0">
                  <a:latin typeface="맑은 고딕" panose="020B0503020000020004" pitchFamily="50" charset="-127"/>
                  <a:ea typeface="나눔스퀘어 네오 Bold" panose="0000080000000000000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–"/>
                </a:pPr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최대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Bold" panose="0000080000000000000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Bold" panose="0000080000000000000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Bold" panose="0000080000000000000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Bold" panose="0000080000000000000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의 시간이 소요될 </a:t>
                </a:r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나눔스퀘어 네오 Bold" panose="00000800000000000000"/>
                    <a:sym typeface="Wingdings" panose="05000000000000000000" pitchFamily="2" charset="2"/>
                  </a:rPr>
                  <a:t>수 있음</a:t>
                </a:r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3F681-4988-56F3-2145-7E291F38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88" y="4354598"/>
                <a:ext cx="10605129" cy="1701556"/>
              </a:xfrm>
              <a:prstGeom prst="rect">
                <a:avLst/>
              </a:prstGeom>
              <a:blipFill>
                <a:blip r:embed="rId2"/>
                <a:stretch>
                  <a:fillRect l="-403" b="-57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1365E86-728C-D8A3-61B9-1713602C02CD}"/>
              </a:ext>
            </a:extLst>
          </p:cNvPr>
          <p:cNvSpPr txBox="1"/>
          <p:nvPr/>
        </p:nvSpPr>
        <p:spPr>
          <a:xfrm>
            <a:off x="7954677" y="2084555"/>
            <a:ext cx="2776193" cy="189135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/>
                <a:ea typeface="나눔스퀘어 네오 Bold" panose="00000800000000000000"/>
              </a:rPr>
              <a:t>수행된 연산</a:t>
            </a:r>
            <a:endParaRPr lang="en-US" altLang="ko-KR" sz="1600" dirty="0">
              <a:latin typeface="나눔바른고딕"/>
              <a:ea typeface="나눔스퀘어 네오 Bold" panose="00000800000000000000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나눔바른고딕"/>
                <a:ea typeface="나눔스퀘어 네오 Bold" panose="00000800000000000000"/>
              </a:rPr>
              <a:t>union 4, 5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나눔바른고딕"/>
                <a:ea typeface="나눔스퀘어 네오 Bold" panose="00000800000000000000"/>
              </a:rPr>
              <a:t>union 3, 4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나눔바른고딕"/>
                <a:ea typeface="나눔스퀘어 네오 Bold" panose="00000800000000000000"/>
              </a:rPr>
              <a:t>union 2, 3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나눔바른고딕"/>
                <a:ea typeface="나눔스퀘어 네오 Bold" panose="00000800000000000000"/>
              </a:rPr>
              <a:t>union 1, 2</a:t>
            </a:r>
          </a:p>
        </p:txBody>
      </p:sp>
    </p:spTree>
    <p:extLst>
      <p:ext uri="{BB962C8B-B14F-4D97-AF65-F5344CB8AC3E}">
        <p14:creationId xmlns:p14="http://schemas.microsoft.com/office/powerpoint/2010/main" val="35246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BEAE4-35EA-051D-4A32-F7CEB1736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713E69-2E71-BFF0-F869-1C83D772F282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E6E95-36B3-62A5-8A18-375F606D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611EE-46F8-E3A6-C872-622011B22D33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find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함수 최적화 경로 압축 기법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4D7B77D-0A02-80A0-8247-926BA6829B5B}"/>
              </a:ext>
            </a:extLst>
          </p:cNvPr>
          <p:cNvSpPr/>
          <p:nvPr/>
        </p:nvSpPr>
        <p:spPr>
          <a:xfrm>
            <a:off x="2397406" y="360346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68BE1A-2A6D-0260-3720-9847C1E2C885}"/>
              </a:ext>
            </a:extLst>
          </p:cNvPr>
          <p:cNvSpPr/>
          <p:nvPr/>
        </p:nvSpPr>
        <p:spPr>
          <a:xfrm>
            <a:off x="1314685" y="495905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B12D6C-322B-B3DC-45CB-53091910EBD7}"/>
              </a:ext>
            </a:extLst>
          </p:cNvPr>
          <p:cNvSpPr/>
          <p:nvPr/>
        </p:nvSpPr>
        <p:spPr>
          <a:xfrm>
            <a:off x="2067090" y="495905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50FEB8-0950-033F-824A-7269AEF1AB04}"/>
              </a:ext>
            </a:extLst>
          </p:cNvPr>
          <p:cNvSpPr/>
          <p:nvPr/>
        </p:nvSpPr>
        <p:spPr>
          <a:xfrm>
            <a:off x="2819495" y="495905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3C868C-18A0-4145-67BC-93D429FE10DA}"/>
              </a:ext>
            </a:extLst>
          </p:cNvPr>
          <p:cNvSpPr/>
          <p:nvPr/>
        </p:nvSpPr>
        <p:spPr>
          <a:xfrm>
            <a:off x="3571899" y="4959052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69D605-11F8-59CE-0D1B-EB0B10A2EF24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1619485" y="4123788"/>
            <a:ext cx="867195" cy="835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0D3EAE-6D13-6747-0840-AE9BA37C51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371890" y="4210696"/>
            <a:ext cx="193240" cy="748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0B2DB3-05D3-B8A9-50E2-10670F98185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839282" y="4213062"/>
            <a:ext cx="285013" cy="745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026373-CBC2-5009-BA98-0F64D10BBF53}"/>
              </a:ext>
            </a:extLst>
          </p:cNvPr>
          <p:cNvCxnSpPr>
            <a:cxnSpLocks/>
            <a:stCxn id="10" idx="0"/>
            <a:endCxn id="4" idx="5"/>
          </p:cNvCxnSpPr>
          <p:nvPr/>
        </p:nvCxnSpPr>
        <p:spPr>
          <a:xfrm flipH="1" flipV="1">
            <a:off x="2917732" y="4123788"/>
            <a:ext cx="958967" cy="835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66">
            <a:extLst>
              <a:ext uri="{FF2B5EF4-FFF2-40B4-BE49-F238E27FC236}">
                <a16:creationId xmlns:a16="http://schemas.microsoft.com/office/drawing/2014/main" id="{C043B98B-F151-EC4E-73AB-6E1F0121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82712"/>
              </p:ext>
            </p:extLst>
          </p:nvPr>
        </p:nvGraphicFramePr>
        <p:xfrm>
          <a:off x="4958066" y="4822466"/>
          <a:ext cx="6042444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74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07074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07074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07074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07074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07074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87890CC-2441-8673-90C1-056AC8AF3356}"/>
              </a:ext>
            </a:extLst>
          </p:cNvPr>
          <p:cNvSpPr txBox="1"/>
          <p:nvPr/>
        </p:nvSpPr>
        <p:spPr>
          <a:xfrm>
            <a:off x="6751315" y="1991696"/>
            <a:ext cx="2776193" cy="189135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수행된 연산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union 4, 5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union 3, 4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union 2, 3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union 1, 2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04AF7A-36A3-9A9C-4C22-E2295037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8" y="1984249"/>
            <a:ext cx="6053897" cy="10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3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73F89-7FC0-60E6-53A2-AC66FDED2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2CBA2F-E81A-A8E2-2DC4-80F3F4E8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954"/>
            <a:ext cx="6849151" cy="45075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373693D-6CD9-4BC6-7A07-0FB2C66CE167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521E4-5A71-8ADE-86F4-075E558E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9C49A-872A-5D4C-57BA-8CD6D355E369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개선된 </a:t>
            </a: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E43F9-54D8-CD88-4ECA-9AE2F4842161}"/>
              </a:ext>
            </a:extLst>
          </p:cNvPr>
          <p:cNvSpPr/>
          <p:nvPr/>
        </p:nvSpPr>
        <p:spPr>
          <a:xfrm>
            <a:off x="337515" y="2121344"/>
            <a:ext cx="6511636" cy="11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EA89-1D2E-81A4-0645-BEB35B777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9AA97C-02CD-F4C5-8B45-EE3ED07E7113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DDD46-7228-CC9F-7AFB-59709792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28195-C0FE-8C09-A9DC-19500A7C9DD2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개선된 </a:t>
            </a: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4671F-B52A-1C03-426B-6A06A318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121"/>
            <a:ext cx="5216440" cy="4715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7385D-33E8-E8AB-8D3D-30D369D5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76" y="1777121"/>
            <a:ext cx="4495292" cy="20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11361-2682-D6FF-3E8E-B2F58573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FED825-D223-578C-176A-7E473C93E74F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2E017-F931-AC3A-EF57-C12ED63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D949C-BCE2-0247-C51E-ACB92A6F4C2F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집합을 이용한 사이클 판별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4A280-BF63-1BAB-C4B1-C9CC43D3E941}"/>
              </a:ext>
            </a:extLst>
          </p:cNvPr>
          <p:cNvSpPr txBox="1"/>
          <p:nvPr/>
        </p:nvSpPr>
        <p:spPr>
          <a:xfrm>
            <a:off x="458656" y="1842014"/>
            <a:ext cx="10371014" cy="33166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나눔스퀘어 네오 Bold" panose="00000800000000000000"/>
              </a:rPr>
              <a:t>서로소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 집합은 다양한 알고리즘에 사용될 수 있음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특히 </a:t>
            </a:r>
            <a:r>
              <a:rPr lang="ko-KR" altLang="en-US" dirty="0" err="1">
                <a:latin typeface="맑은 고딕" panose="020B0503020000020004" pitchFamily="50" charset="-127"/>
                <a:ea typeface="나눔스퀘어 네오 Bold" panose="00000800000000000000"/>
              </a:rPr>
              <a:t>서로소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 집합은 </a:t>
            </a:r>
            <a:r>
              <a:rPr lang="ko-KR" altLang="en-US" b="1" dirty="0" err="1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무방향</a:t>
            </a:r>
            <a:r>
              <a:rPr lang="ko-KR" altLang="en-US" b="1" dirty="0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 그래프 내에서의 사이클을 판별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할 때 사용할 수 있다는 특징이 있음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endParaRPr lang="en-US" altLang="ko-KR" sz="8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사이클 판별 알고리즘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각 간선을 확인하며 두 노드의 루트 노드를 확인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루트 노드가 서로 다르다면 두 노드에 대하여 </a:t>
            </a:r>
            <a:r>
              <a:rPr lang="en-US" altLang="ko-KR" dirty="0">
                <a:latin typeface="맑은 고딕" panose="020B0503020000020004" pitchFamily="50" charset="-127"/>
                <a:ea typeface="나눔스퀘어 네오 Bold" panose="00000800000000000000"/>
              </a:rPr>
              <a:t>union 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연산을</a:t>
            </a:r>
            <a:r>
              <a:rPr lang="en-US" altLang="ko-KR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수행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루트 노드가 서로 같다면 사이클</a:t>
            </a:r>
            <a:r>
              <a:rPr lang="en-US" altLang="ko-KR" dirty="0">
                <a:latin typeface="맑은 고딕" panose="020B0503020000020004" pitchFamily="50" charset="-127"/>
                <a:ea typeface="나눔스퀘어 네오 Bold" panose="00000800000000000000"/>
              </a:rPr>
              <a:t>(Cycle)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이 발생한 것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그래프에 포함되어 있는 모든 간선에 대하여 ①번</a:t>
            </a:r>
            <a:r>
              <a:rPr lang="en-US" altLang="ko-KR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과정을 반복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0078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B151-2897-FF08-B372-000913C0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C94D0B-B5EF-D062-FD1E-A7515C69CB73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4E503-9685-5302-E4BC-DCA1639E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013E-9C7A-30CA-BF1D-4642DCFF52B1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사이클 판별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784FD5-3582-9777-5A28-227E7756ACAC}"/>
              </a:ext>
            </a:extLst>
          </p:cNvPr>
          <p:cNvGrpSpPr/>
          <p:nvPr/>
        </p:nvGrpSpPr>
        <p:grpSpPr>
          <a:xfrm>
            <a:off x="363182" y="2145070"/>
            <a:ext cx="9099383" cy="365368"/>
            <a:chOff x="363182" y="2145070"/>
            <a:chExt cx="9099383" cy="36536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7004DF3-0119-3835-3D54-47E6DD0166A6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0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7084AD-117E-6139-5B62-F7EDF7297A4C}"/>
                </a:ext>
              </a:extLst>
            </p:cNvPr>
            <p:cNvSpPr txBox="1"/>
            <p:nvPr/>
          </p:nvSpPr>
          <p:spPr>
            <a:xfrm>
              <a:off x="1527933" y="2171884"/>
              <a:ext cx="7934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모든 노드에 대하여 자기 자신을 부모로 설정하는  형태로 부모 테이블을 초기화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6AED546F-9226-2913-9BE1-B671433EACA8}"/>
              </a:ext>
            </a:extLst>
          </p:cNvPr>
          <p:cNvSpPr/>
          <p:nvPr/>
        </p:nvSpPr>
        <p:spPr>
          <a:xfrm>
            <a:off x="360301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5A17E8-F5A9-80C1-41FE-D3307D759450}"/>
              </a:ext>
            </a:extLst>
          </p:cNvPr>
          <p:cNvSpPr/>
          <p:nvPr/>
        </p:nvSpPr>
        <p:spPr>
          <a:xfrm>
            <a:off x="4555612" y="29052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3229D5-E9EF-4CD0-2A37-AE1651EB9899}"/>
              </a:ext>
            </a:extLst>
          </p:cNvPr>
          <p:cNvSpPr/>
          <p:nvPr/>
        </p:nvSpPr>
        <p:spPr>
          <a:xfrm>
            <a:off x="550820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E0E6B4-37E6-C8E0-59BD-717859AC6827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123343" y="3425527"/>
            <a:ext cx="521543" cy="663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1D2D50-111A-F888-822D-2D40171867F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12617" y="4304372"/>
            <a:ext cx="12955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B642AE-C500-E906-3CA5-E5F7C187604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075938" y="3425527"/>
            <a:ext cx="521543" cy="663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66">
            <a:extLst>
              <a:ext uri="{FF2B5EF4-FFF2-40B4-BE49-F238E27FC236}">
                <a16:creationId xmlns:a16="http://schemas.microsoft.com/office/drawing/2014/main" id="{D337FFD0-C83F-FA82-8BF1-83710C92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29418"/>
              </p:ext>
            </p:extLst>
          </p:nvPr>
        </p:nvGraphicFramePr>
        <p:xfrm>
          <a:off x="2719692" y="5320804"/>
          <a:ext cx="428144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9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BE16E-87A7-D064-5BA5-645892E5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E50D3-9DE6-CACE-844E-BB682D5D5F73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14C4A-890E-D72B-0094-1B85A5EF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3AF1D-50BD-D7A9-3C50-007A92EF4D99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사이클 판별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EA2988-DBC9-9EF6-BB1B-CC926CF95ACF}"/>
              </a:ext>
            </a:extLst>
          </p:cNvPr>
          <p:cNvGrpSpPr/>
          <p:nvPr/>
        </p:nvGrpSpPr>
        <p:grpSpPr>
          <a:xfrm>
            <a:off x="363182" y="2145070"/>
            <a:ext cx="10155367" cy="611589"/>
            <a:chOff x="363182" y="2145070"/>
            <a:chExt cx="10155367" cy="61158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D6E864E-0552-9EA2-B11C-9B364274259C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D6538E-39B3-8C73-0998-AA1BDD47DAC7}"/>
                </a:ext>
              </a:extLst>
            </p:cNvPr>
            <p:cNvSpPr txBox="1"/>
            <p:nvPr/>
          </p:nvSpPr>
          <p:spPr>
            <a:xfrm>
              <a:off x="1527932" y="2171884"/>
              <a:ext cx="89906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(1, 2)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를 확인</a:t>
              </a:r>
              <a:endParaRPr lang="en-US" altLang="ko-KR" sz="1600" dirty="0">
                <a:latin typeface="나눔스퀘어 네오 Bold"/>
                <a:ea typeface="나눔스퀘어 네오 Bold"/>
              </a:endParaRPr>
            </a:p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과 노드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2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의 루트 노드는 각각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과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2 -&gt;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 더 큰 번호를 갖는 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2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의 부모 노드를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로 변경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403B67-1F28-61F7-126B-5FEE5B7D7587}"/>
              </a:ext>
            </a:extLst>
          </p:cNvPr>
          <p:cNvSpPr/>
          <p:nvPr/>
        </p:nvSpPr>
        <p:spPr>
          <a:xfrm>
            <a:off x="360301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0B6013-A9CB-6BF7-D860-FD19E33CF11A}"/>
              </a:ext>
            </a:extLst>
          </p:cNvPr>
          <p:cNvSpPr/>
          <p:nvPr/>
        </p:nvSpPr>
        <p:spPr>
          <a:xfrm>
            <a:off x="4555612" y="29052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5C9E7-392E-43D0-D92A-A181B70455DF}"/>
              </a:ext>
            </a:extLst>
          </p:cNvPr>
          <p:cNvSpPr/>
          <p:nvPr/>
        </p:nvSpPr>
        <p:spPr>
          <a:xfrm>
            <a:off x="550820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22C3489-FE2A-EE88-7000-7B905152B85C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123343" y="3425527"/>
            <a:ext cx="521543" cy="663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AF6A71-C3B9-F373-9ED9-34515A45033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12617" y="4304372"/>
            <a:ext cx="12955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8D5340-189E-1999-B44B-7D392AE765E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075938" y="3425527"/>
            <a:ext cx="521543" cy="663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66">
            <a:extLst>
              <a:ext uri="{FF2B5EF4-FFF2-40B4-BE49-F238E27FC236}">
                <a16:creationId xmlns:a16="http://schemas.microsoft.com/office/drawing/2014/main" id="{4D05EF80-222A-A751-2770-D1EAD9254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97782"/>
              </p:ext>
            </p:extLst>
          </p:nvPr>
        </p:nvGraphicFramePr>
        <p:xfrm>
          <a:off x="2719692" y="5320804"/>
          <a:ext cx="428144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1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643A8-207E-CEC2-F4E0-08DCC13630F7}"/>
              </a:ext>
            </a:extLst>
          </p:cNvPr>
          <p:cNvGrpSpPr/>
          <p:nvPr/>
        </p:nvGrpSpPr>
        <p:grpSpPr>
          <a:xfrm>
            <a:off x="0" y="1205361"/>
            <a:ext cx="6161518" cy="3389134"/>
            <a:chOff x="0" y="1205361"/>
            <a:chExt cx="6161518" cy="33891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D50146-74E1-D182-6F2A-AF1DA7AB2F3D}"/>
                </a:ext>
              </a:extLst>
            </p:cNvPr>
            <p:cNvSpPr txBox="1"/>
            <p:nvPr/>
          </p:nvSpPr>
          <p:spPr>
            <a:xfrm>
              <a:off x="0" y="1205361"/>
              <a:ext cx="6161518" cy="571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Wingdings" panose="05000000000000000000" pitchFamily="2" charset="2"/>
                <a:buChar char="Ø"/>
              </a:pPr>
              <a:r>
                <a:rPr lang="ko-KR" altLang="en-US" sz="1800" dirty="0" err="1">
                  <a:latin typeface="맑은 고딕" panose="020B0503020000020004" pitchFamily="50" charset="-127"/>
                  <a:ea typeface="나눔스퀘어 네오 Bold" panose="00000800000000000000"/>
                </a:rPr>
                <a:t>서로소</a:t>
              </a:r>
              <a:r>
                <a:rPr lang="ko-KR" altLang="en-US" sz="1800" dirty="0">
                  <a:latin typeface="맑은 고딕" panose="020B0503020000020004" pitchFamily="50" charset="-127"/>
                  <a:ea typeface="나눔스퀘어 네오 Bold" panose="00000800000000000000"/>
                </a:rPr>
                <a:t> 집합</a:t>
              </a:r>
              <a:r>
                <a:rPr lang="en-US" altLang="ko-KR" sz="1800" dirty="0">
                  <a:latin typeface="맑은 고딕" panose="020B0503020000020004" pitchFamily="50" charset="-127"/>
                  <a:ea typeface="나눔스퀘어 네오 Bold" panose="00000800000000000000"/>
                </a:rPr>
                <a:t>(Disjoint Sets)</a:t>
              </a:r>
              <a:endParaRPr lang="en-US" altLang="ko-KR" sz="1800" dirty="0">
                <a:latin typeface="나눔스퀘어 네오 Bold" panose="00000800000000000000" pitchFamily="2" charset="-127"/>
                <a:ea typeface="나눔스퀘어 네오 Bold" panose="0000080000000000000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7AFED2-FBB9-D53C-744A-A05143BFB952}"/>
                </a:ext>
              </a:extLst>
            </p:cNvPr>
            <p:cNvSpPr txBox="1"/>
            <p:nvPr/>
          </p:nvSpPr>
          <p:spPr>
            <a:xfrm>
              <a:off x="395795" y="1749036"/>
              <a:ext cx="5700205" cy="2845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/>
                </a:rPr>
                <a:t>공통 원소가 없는 두 집합을 의미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endParaRPr>
            </a:p>
            <a:p>
              <a:pPr marL="285750" indent="-285750">
                <a:lnSpc>
                  <a:spcPct val="15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개의 연산으로 조작 가능</a:t>
              </a:r>
              <a:endParaRPr lang="en-US" altLang="ko-KR" sz="1600" dirty="0">
                <a:latin typeface="맑은 고딕" panose="020B0503020000020004" pitchFamily="50" charset="-127"/>
                <a:ea typeface="나눔스퀘어 네오 Bold" panose="0000080000000000000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union</a:t>
              </a:r>
              <a:r>
                <a:rPr lang="en-US" altLang="ko-KR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 (</a:t>
              </a:r>
              <a:r>
                <a:rPr lang="ko-KR" altLang="en-US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합집합</a:t>
              </a:r>
              <a:r>
                <a:rPr lang="en-US" altLang="ko-KR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): 2</a:t>
              </a:r>
              <a:r>
                <a:rPr lang="ko-KR" altLang="en-US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개의 원소가 포함된 집합을 하나의   집합으로 합침</a:t>
              </a:r>
              <a:endParaRPr lang="en-US" altLang="ko-KR" sz="1600" dirty="0">
                <a:latin typeface="맑은 고딕" panose="020B0503020000020004" pitchFamily="50" charset="-127"/>
                <a:ea typeface="나눔스퀘어 네오 Bold" panose="00000800000000000000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find</a:t>
              </a:r>
              <a:r>
                <a:rPr lang="en-US" altLang="ko-KR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 (</a:t>
              </a:r>
              <a:r>
                <a:rPr lang="ko-KR" altLang="en-US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찾기</a:t>
              </a:r>
              <a:r>
                <a:rPr lang="en-US" altLang="ko-KR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): </a:t>
              </a:r>
              <a:r>
                <a:rPr lang="ko-KR" altLang="en-US" sz="1600" dirty="0">
                  <a:latin typeface="맑은 고딕" panose="020B0503020000020004" pitchFamily="50" charset="-127"/>
                  <a:ea typeface="나눔스퀘어 네오 Bold" panose="00000800000000000000"/>
                </a:rPr>
                <a:t>특정한 원소가 속한 집합이 어떤 집합인지 알려줌</a:t>
              </a:r>
              <a:endParaRPr lang="en-US" altLang="ko-KR" sz="1600" dirty="0">
                <a:latin typeface="맑은 고딕" panose="020B0503020000020004" pitchFamily="50" charset="-127"/>
                <a:ea typeface="나눔스퀘어 네오 Bold" panose="00000800000000000000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5FB45E8-19EF-F1B2-66D7-4BDA133BDACF}"/>
              </a:ext>
            </a:extLst>
          </p:cNvPr>
          <p:cNvGrpSpPr/>
          <p:nvPr/>
        </p:nvGrpSpPr>
        <p:grpSpPr>
          <a:xfrm>
            <a:off x="6054704" y="1906120"/>
            <a:ext cx="6220944" cy="2409424"/>
            <a:chOff x="3898653" y="3764416"/>
            <a:chExt cx="6220944" cy="2409424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AFDF2EF-F430-79DB-155E-AABF7F605B46}"/>
                </a:ext>
              </a:extLst>
            </p:cNvPr>
            <p:cNvSpPr/>
            <p:nvPr/>
          </p:nvSpPr>
          <p:spPr>
            <a:xfrm rot="16200000">
              <a:off x="8045999" y="4122151"/>
              <a:ext cx="947605" cy="21058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EB4F862-ED34-BCD5-5220-0581C7AD1FEB}"/>
                </a:ext>
              </a:extLst>
            </p:cNvPr>
            <p:cNvSpPr/>
            <p:nvPr/>
          </p:nvSpPr>
          <p:spPr>
            <a:xfrm>
              <a:off x="3938562" y="3764416"/>
              <a:ext cx="1071418" cy="1888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A67CD9D-44C3-53BA-3070-61339C482041}"/>
                </a:ext>
              </a:extLst>
            </p:cNvPr>
            <p:cNvSpPr/>
            <p:nvPr/>
          </p:nvSpPr>
          <p:spPr>
            <a:xfrm>
              <a:off x="4114052" y="3912143"/>
              <a:ext cx="708800" cy="70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61DC81-925C-60A4-5B03-E24C345BD293}"/>
                </a:ext>
              </a:extLst>
            </p:cNvPr>
            <p:cNvSpPr/>
            <p:nvPr/>
          </p:nvSpPr>
          <p:spPr>
            <a:xfrm>
              <a:off x="4114052" y="4768027"/>
              <a:ext cx="708800" cy="70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28F2B5E-1A31-7314-DFA4-BD7D50D4CF1D}"/>
                </a:ext>
              </a:extLst>
            </p:cNvPr>
            <p:cNvSpPr/>
            <p:nvPr/>
          </p:nvSpPr>
          <p:spPr>
            <a:xfrm>
              <a:off x="5259362" y="3764416"/>
              <a:ext cx="1071418" cy="188822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BA66B12-8385-3FDE-68F6-E127561A1E58}"/>
                </a:ext>
              </a:extLst>
            </p:cNvPr>
            <p:cNvSpPr/>
            <p:nvPr/>
          </p:nvSpPr>
          <p:spPr>
            <a:xfrm>
              <a:off x="5434852" y="3912143"/>
              <a:ext cx="708800" cy="70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509103-F00F-C512-A009-E867F001E12E}"/>
                </a:ext>
              </a:extLst>
            </p:cNvPr>
            <p:cNvSpPr/>
            <p:nvPr/>
          </p:nvSpPr>
          <p:spPr>
            <a:xfrm>
              <a:off x="5434852" y="4768027"/>
              <a:ext cx="708800" cy="70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F83A8E-9316-FCE0-7EF0-FAC4AF811099}"/>
                </a:ext>
              </a:extLst>
            </p:cNvPr>
            <p:cNvSpPr txBox="1"/>
            <p:nvPr/>
          </p:nvSpPr>
          <p:spPr>
            <a:xfrm>
              <a:off x="3898653" y="5719164"/>
              <a:ext cx="2432127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{1, 2}</a:t>
              </a:r>
              <a:r>
                <a:rPr lang="ko-KR" altLang="en-US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와</a:t>
              </a: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 {3, 4}</a:t>
              </a:r>
              <a:r>
                <a:rPr lang="ko-KR" altLang="en-US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는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나눔스퀘어 네오 Bold" panose="00000800000000000000"/>
                </a:rPr>
                <a:t>서로소</a:t>
              </a:r>
              <a:r>
                <a:rPr lang="ko-KR" altLang="en-US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 관계</a:t>
              </a:r>
              <a:endParaRPr lang="en-US" altLang="ko-KR" sz="1400" dirty="0"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DCF6DAA-AF4C-6984-23F9-5DE76723B1C3}"/>
                </a:ext>
              </a:extLst>
            </p:cNvPr>
            <p:cNvSpPr/>
            <p:nvPr/>
          </p:nvSpPr>
          <p:spPr>
            <a:xfrm>
              <a:off x="7466853" y="3764416"/>
              <a:ext cx="1071418" cy="1888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52F3D77-12A5-3D83-552F-590495FDE61A}"/>
                </a:ext>
              </a:extLst>
            </p:cNvPr>
            <p:cNvSpPr/>
            <p:nvPr/>
          </p:nvSpPr>
          <p:spPr>
            <a:xfrm>
              <a:off x="7642343" y="3912143"/>
              <a:ext cx="708800" cy="70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6E7327-FC3E-CB3B-71E8-FA6F1859F339}"/>
                </a:ext>
              </a:extLst>
            </p:cNvPr>
            <p:cNvSpPr txBox="1"/>
            <p:nvPr/>
          </p:nvSpPr>
          <p:spPr>
            <a:xfrm>
              <a:off x="7193896" y="5719164"/>
              <a:ext cx="2925701" cy="4541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{1, 2}</a:t>
              </a:r>
              <a:r>
                <a:rPr lang="ko-KR" altLang="en-US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와</a:t>
              </a: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 {2, 3}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나눔스퀘어 네오 Bold" panose="00000800000000000000"/>
                </a:rPr>
                <a:t>서로소</a:t>
              </a:r>
              <a:r>
                <a:rPr lang="ko-KR" altLang="en-US" sz="1400" dirty="0">
                  <a:latin typeface="맑은 고딕" panose="020B0503020000020004" pitchFamily="50" charset="-127"/>
                  <a:ea typeface="나눔스퀘어 네오 Bold" panose="00000800000000000000"/>
                </a:rPr>
                <a:t> 관계가 아님</a:t>
              </a:r>
              <a:endParaRPr lang="en-US" altLang="ko-KR" sz="1400" dirty="0"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3283D8B-0CCF-67EC-F0E4-6FF166AC403A}"/>
                </a:ext>
              </a:extLst>
            </p:cNvPr>
            <p:cNvSpPr/>
            <p:nvPr/>
          </p:nvSpPr>
          <p:spPr>
            <a:xfrm>
              <a:off x="7642343" y="4805522"/>
              <a:ext cx="708800" cy="708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CE9CC5E-1C2B-F4C8-65FB-4DE83024D64F}"/>
                </a:ext>
              </a:extLst>
            </p:cNvPr>
            <p:cNvSpPr/>
            <p:nvPr/>
          </p:nvSpPr>
          <p:spPr>
            <a:xfrm>
              <a:off x="8656747" y="4805522"/>
              <a:ext cx="708800" cy="70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9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5BBA6-6E94-EF4B-C593-3B8F18EC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3F3F6E-A50D-0493-27BC-1D31BA74C0F5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6790C-FF0F-D714-4F49-9C442389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3D1ED-72F6-C015-5523-056134CF937C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사이클 판별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C30ECE-3886-9CAA-5D36-03EF89DC1B37}"/>
              </a:ext>
            </a:extLst>
          </p:cNvPr>
          <p:cNvGrpSpPr/>
          <p:nvPr/>
        </p:nvGrpSpPr>
        <p:grpSpPr>
          <a:xfrm>
            <a:off x="363182" y="2145070"/>
            <a:ext cx="10291053" cy="611589"/>
            <a:chOff x="363182" y="2145070"/>
            <a:chExt cx="10291053" cy="61158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0C0F4A0-4052-499F-3200-97DAD1C9C558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722EAB-FCF7-D7F7-4C7D-297B0A470D31}"/>
                </a:ext>
              </a:extLst>
            </p:cNvPr>
            <p:cNvSpPr txBox="1"/>
            <p:nvPr/>
          </p:nvSpPr>
          <p:spPr>
            <a:xfrm>
              <a:off x="1527933" y="2171884"/>
              <a:ext cx="912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(1, 3)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을 확인</a:t>
              </a:r>
              <a:endParaRPr lang="en-US" altLang="ko-KR" sz="1600" dirty="0">
                <a:latin typeface="나눔스퀘어 네오 Bold"/>
                <a:ea typeface="나눔스퀘어 네오 Bold"/>
              </a:endParaRPr>
            </a:p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과 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3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의 루트 노드는 각각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과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3 -&gt; 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더 큰 번호를 갖는 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3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의 부모 노드를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로 변경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255F0802-3F6A-BB06-3209-B3AC43A9B6A6}"/>
              </a:ext>
            </a:extLst>
          </p:cNvPr>
          <p:cNvSpPr/>
          <p:nvPr/>
        </p:nvSpPr>
        <p:spPr>
          <a:xfrm>
            <a:off x="360301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5840B7-CBAC-3D80-5F0D-44B29F92D578}"/>
              </a:ext>
            </a:extLst>
          </p:cNvPr>
          <p:cNvSpPr/>
          <p:nvPr/>
        </p:nvSpPr>
        <p:spPr>
          <a:xfrm>
            <a:off x="4555612" y="29052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39DDB2-2580-9F6D-EEFB-141CF6BC596A}"/>
              </a:ext>
            </a:extLst>
          </p:cNvPr>
          <p:cNvSpPr/>
          <p:nvPr/>
        </p:nvSpPr>
        <p:spPr>
          <a:xfrm>
            <a:off x="550820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D8F969-8CF5-E463-E447-F7FA90A0D0C4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123343" y="3425527"/>
            <a:ext cx="521543" cy="663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6094E7-3D84-2099-0A27-75048F1C934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12617" y="4304372"/>
            <a:ext cx="12955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A1D399-26E8-E5EB-4BDF-C62DBE6FABB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075938" y="3425527"/>
            <a:ext cx="521543" cy="663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66">
            <a:extLst>
              <a:ext uri="{FF2B5EF4-FFF2-40B4-BE49-F238E27FC236}">
                <a16:creationId xmlns:a16="http://schemas.microsoft.com/office/drawing/2014/main" id="{9D4F84A8-FA14-F8CC-8A7A-8AC4BDDE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55423"/>
              </p:ext>
            </p:extLst>
          </p:nvPr>
        </p:nvGraphicFramePr>
        <p:xfrm>
          <a:off x="2719692" y="5320804"/>
          <a:ext cx="428144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CF32E-6921-6F2E-5CC2-B905AEC9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6DC828-7201-A0D6-D89C-1B03F3C3B489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AA6C72-11D2-F880-BA6A-58E092E2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949B8-5D5B-D9FF-0E29-22EE63FF55DC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사이클 판별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E0BB6D-CC27-F9A4-1577-88A24726DE55}"/>
              </a:ext>
            </a:extLst>
          </p:cNvPr>
          <p:cNvGrpSpPr/>
          <p:nvPr/>
        </p:nvGrpSpPr>
        <p:grpSpPr>
          <a:xfrm>
            <a:off x="363182" y="2145070"/>
            <a:ext cx="10291053" cy="611589"/>
            <a:chOff x="363182" y="2145070"/>
            <a:chExt cx="10291053" cy="61158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CCFA9AE-5D87-E089-8207-A14F369A5587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92BA03-B2EB-F9E0-4CE1-10B25A5DAFF9}"/>
                </a:ext>
              </a:extLst>
            </p:cNvPr>
            <p:cNvSpPr txBox="1"/>
            <p:nvPr/>
          </p:nvSpPr>
          <p:spPr>
            <a:xfrm>
              <a:off x="1527933" y="2171884"/>
              <a:ext cx="912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(2, 3)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을 확인</a:t>
              </a:r>
              <a:endParaRPr lang="en-US" altLang="ko-KR" sz="1600" dirty="0">
                <a:latin typeface="나눔스퀘어 네오 Bold"/>
                <a:ea typeface="나눔스퀘어 네오 Bold"/>
              </a:endParaRPr>
            </a:p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노드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 2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와 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3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이 이미 루트 노드로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‘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노드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1’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을 가짐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-&gt; </a:t>
              </a:r>
              <a:r>
                <a:rPr lang="ko-KR" altLang="en-US" sz="1600" b="1" dirty="0">
                  <a:solidFill>
                    <a:srgbClr val="00B0F0"/>
                  </a:solidFill>
                  <a:latin typeface="나눔스퀘어 네오 Bold"/>
                  <a:ea typeface="나눔스퀘어 네오 Bold"/>
                </a:rPr>
                <a:t>사이클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 발생한다는 것을 알 수 있음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35C031AC-A193-846F-6D6A-6B6A214CA9A4}"/>
              </a:ext>
            </a:extLst>
          </p:cNvPr>
          <p:cNvSpPr/>
          <p:nvPr/>
        </p:nvSpPr>
        <p:spPr>
          <a:xfrm>
            <a:off x="360301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C0BC6A-4E5A-2B41-248B-7EE0892DA07D}"/>
              </a:ext>
            </a:extLst>
          </p:cNvPr>
          <p:cNvSpPr/>
          <p:nvPr/>
        </p:nvSpPr>
        <p:spPr>
          <a:xfrm>
            <a:off x="4555612" y="29052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113BAD-7B16-F094-AE37-E5348EF30110}"/>
              </a:ext>
            </a:extLst>
          </p:cNvPr>
          <p:cNvSpPr/>
          <p:nvPr/>
        </p:nvSpPr>
        <p:spPr>
          <a:xfrm>
            <a:off x="5508207" y="3999572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2E77BD-367D-9F64-C202-D64BD7035149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123343" y="3425527"/>
            <a:ext cx="521543" cy="663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DFC81D-9F71-393E-28D8-CA8B88932EB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12617" y="4304372"/>
            <a:ext cx="12955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A54A76-1F05-1D44-3260-9E17A8BD468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075938" y="3425527"/>
            <a:ext cx="521543" cy="663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66">
            <a:extLst>
              <a:ext uri="{FF2B5EF4-FFF2-40B4-BE49-F238E27FC236}">
                <a16:creationId xmlns:a16="http://schemas.microsoft.com/office/drawing/2014/main" id="{1505726C-AA39-1207-2456-3E3EC4F73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733"/>
              </p:ext>
            </p:extLst>
          </p:nvPr>
        </p:nvGraphicFramePr>
        <p:xfrm>
          <a:off x="2719692" y="5320804"/>
          <a:ext cx="428144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3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94682-226D-FA99-570F-C8CDE60D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065778-2CF3-30F5-BAE1-7152DFF02A2F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6034ED-9C92-E15F-C750-EBC5C34F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C96CD-89E0-EF49-913D-787E682BE79E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집합을 활용한 사이클 판별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9CF485-A4CF-C1E4-55C6-A0716A53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008"/>
            <a:ext cx="6984836" cy="44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6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0348-84F8-9D2E-494E-BC4EAD7D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A35AC6-5345-E2DF-7012-A92F046DDAFD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4A1FD8-5E65-313F-0122-A764F730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D2202-0B32-668D-A0AD-F0EE4D6529BE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집합을 활용한 사이클 판별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6A473C-C150-8036-1451-4326A409FBB0}"/>
              </a:ext>
            </a:extLst>
          </p:cNvPr>
          <p:cNvSpPr/>
          <p:nvPr/>
        </p:nvSpPr>
        <p:spPr>
          <a:xfrm>
            <a:off x="7893724" y="4383546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C81522-7EA0-96BE-B12E-5C381362C7CA}"/>
              </a:ext>
            </a:extLst>
          </p:cNvPr>
          <p:cNvSpPr/>
          <p:nvPr/>
        </p:nvSpPr>
        <p:spPr>
          <a:xfrm>
            <a:off x="8846319" y="328917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723B46-1A7C-2DA3-CAD0-170531DDA15B}"/>
              </a:ext>
            </a:extLst>
          </p:cNvPr>
          <p:cNvSpPr/>
          <p:nvPr/>
        </p:nvSpPr>
        <p:spPr>
          <a:xfrm>
            <a:off x="9798914" y="4383546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0C88AB-65A1-D07C-0D37-DD626DCCFFD2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414050" y="3809501"/>
            <a:ext cx="521543" cy="663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8FFA40-55C3-3E52-930B-4D191C22972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8503324" y="4688346"/>
            <a:ext cx="12955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685C93-BE1C-40E0-4274-756387444BC5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9366645" y="3809501"/>
            <a:ext cx="521543" cy="6633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66">
            <a:extLst>
              <a:ext uri="{FF2B5EF4-FFF2-40B4-BE49-F238E27FC236}">
                <a16:creationId xmlns:a16="http://schemas.microsoft.com/office/drawing/2014/main" id="{E9584F7E-8CAE-490D-4B2D-B2AE73495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87423"/>
              </p:ext>
            </p:extLst>
          </p:nvPr>
        </p:nvGraphicFramePr>
        <p:xfrm>
          <a:off x="7010399" y="5704778"/>
          <a:ext cx="428144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1C16008-4D5C-455A-B7D1-8DA93A35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158"/>
            <a:ext cx="6400799" cy="47071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58F992-66C7-27A0-2627-8F78BA7EDA88}"/>
              </a:ext>
            </a:extLst>
          </p:cNvPr>
          <p:cNvSpPr/>
          <p:nvPr/>
        </p:nvSpPr>
        <p:spPr>
          <a:xfrm>
            <a:off x="68687" y="2663819"/>
            <a:ext cx="6249522" cy="38184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C8AA32-473C-EB9C-EC25-59F016DC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64" y="1777121"/>
            <a:ext cx="2514838" cy="12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09D6-6576-3336-D520-8077D4A3F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763B91-0B8A-308B-4A91-E876CCCD070C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D116C-1F8E-1C80-99A2-7989F935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36C0-F305-E7A1-1CE0-8E370544D9AD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신장 트리</a:t>
            </a:r>
            <a:r>
              <a: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(Spanning Tree)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DA2B7-7697-AF1E-E60E-61DA1EB55517}"/>
              </a:ext>
            </a:extLst>
          </p:cNvPr>
          <p:cNvSpPr txBox="1"/>
          <p:nvPr/>
        </p:nvSpPr>
        <p:spPr>
          <a:xfrm>
            <a:off x="395795" y="1749036"/>
            <a:ext cx="957411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하나의 그래프가 있을 때 모든 노드를 포함하면서 사이클이 존재하지 않는 부분 그래프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C116F94-C3B2-1E12-0C34-62CED850386F}"/>
              </a:ext>
            </a:extLst>
          </p:cNvPr>
          <p:cNvSpPr/>
          <p:nvPr/>
        </p:nvSpPr>
        <p:spPr>
          <a:xfrm>
            <a:off x="1662547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2A50741-6D02-21C9-62CF-C4CBA222CCB6}"/>
              </a:ext>
            </a:extLst>
          </p:cNvPr>
          <p:cNvSpPr/>
          <p:nvPr/>
        </p:nvSpPr>
        <p:spPr>
          <a:xfrm>
            <a:off x="2421177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D80409-0706-4752-065F-65005C5798BF}"/>
              </a:ext>
            </a:extLst>
          </p:cNvPr>
          <p:cNvSpPr/>
          <p:nvPr/>
        </p:nvSpPr>
        <p:spPr>
          <a:xfrm>
            <a:off x="3833851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369746-DFB6-4951-01AA-13323C87045B}"/>
              </a:ext>
            </a:extLst>
          </p:cNvPr>
          <p:cNvSpPr/>
          <p:nvPr/>
        </p:nvSpPr>
        <p:spPr>
          <a:xfrm>
            <a:off x="3163456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859C7C-6AC6-D447-DCCD-6DAE868FD71A}"/>
              </a:ext>
            </a:extLst>
          </p:cNvPr>
          <p:cNvSpPr/>
          <p:nvPr/>
        </p:nvSpPr>
        <p:spPr>
          <a:xfrm>
            <a:off x="4664364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510259E-61DD-8644-5BB4-52F469FB9A71}"/>
              </a:ext>
            </a:extLst>
          </p:cNvPr>
          <p:cNvSpPr/>
          <p:nvPr/>
        </p:nvSpPr>
        <p:spPr>
          <a:xfrm>
            <a:off x="1662547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B29C1-F152-2753-7B66-D7E390F3B52D}"/>
              </a:ext>
            </a:extLst>
          </p:cNvPr>
          <p:cNvSpPr/>
          <p:nvPr/>
        </p:nvSpPr>
        <p:spPr>
          <a:xfrm>
            <a:off x="4664364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CECAD1-8E4E-E6C0-1E13-3BB050636DC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030777" y="3026044"/>
            <a:ext cx="8030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35E592-244E-080D-A628-EF0D0FCEE58F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2182873" y="3241570"/>
            <a:ext cx="327578" cy="4637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C90FE5-2C2A-E2CF-4DBB-C05471AE3520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4354177" y="3241570"/>
            <a:ext cx="399461" cy="4637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C0C709-51EE-A7E4-EAC0-0E9B1ED18421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941503" y="3241570"/>
            <a:ext cx="526753" cy="1272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3FBF54-4B50-E7D3-1A32-C7A339D515A0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3683782" y="3920823"/>
            <a:ext cx="980582" cy="682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9F8D42-B7C7-570C-59F6-0BC5D48800F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1967347" y="4225623"/>
            <a:ext cx="0" cy="288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C9EDC04-1251-679E-FD9A-34312CC6F6D7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2272147" y="4818901"/>
            <a:ext cx="891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39741B-21D6-454B-AA08-3EEEB60A01B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773056" y="4818901"/>
            <a:ext cx="891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EAF3DE-8B0D-2A71-EE12-FD652519202D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4969164" y="4225623"/>
            <a:ext cx="0" cy="288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340D0BE-8F49-11BB-C93E-99E459A61B76}"/>
              </a:ext>
            </a:extLst>
          </p:cNvPr>
          <p:cNvSpPr/>
          <p:nvPr/>
        </p:nvSpPr>
        <p:spPr>
          <a:xfrm>
            <a:off x="6613236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6E2524-E636-0430-B85C-489A2831126B}"/>
              </a:ext>
            </a:extLst>
          </p:cNvPr>
          <p:cNvSpPr/>
          <p:nvPr/>
        </p:nvSpPr>
        <p:spPr>
          <a:xfrm>
            <a:off x="7371866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A63808-A1CA-AD66-53B2-E175AAB99283}"/>
              </a:ext>
            </a:extLst>
          </p:cNvPr>
          <p:cNvSpPr/>
          <p:nvPr/>
        </p:nvSpPr>
        <p:spPr>
          <a:xfrm>
            <a:off x="8784540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86D827-1F6E-6F96-7F4F-6776BE2E9F7C}"/>
              </a:ext>
            </a:extLst>
          </p:cNvPr>
          <p:cNvSpPr/>
          <p:nvPr/>
        </p:nvSpPr>
        <p:spPr>
          <a:xfrm>
            <a:off x="8114145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70E3B0-D815-24FA-A0C1-A43ECA048215}"/>
              </a:ext>
            </a:extLst>
          </p:cNvPr>
          <p:cNvSpPr/>
          <p:nvPr/>
        </p:nvSpPr>
        <p:spPr>
          <a:xfrm>
            <a:off x="9615053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0AA071-BF6E-7834-3BE6-8B3322755F5F}"/>
              </a:ext>
            </a:extLst>
          </p:cNvPr>
          <p:cNvSpPr/>
          <p:nvPr/>
        </p:nvSpPr>
        <p:spPr>
          <a:xfrm>
            <a:off x="6613236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C09EF7-AD31-BC2A-55CE-A1E577F3CEF3}"/>
              </a:ext>
            </a:extLst>
          </p:cNvPr>
          <p:cNvSpPr/>
          <p:nvPr/>
        </p:nvSpPr>
        <p:spPr>
          <a:xfrm>
            <a:off x="9615053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AAEF6D5-87A2-31D2-AE59-277BD70E5D8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7981466" y="3026044"/>
            <a:ext cx="8030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D40B5A-314F-46E6-CD39-1DF6B4BCBC1A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7133562" y="3241570"/>
            <a:ext cx="327578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05B59C-FD82-34FE-1612-1FEC9E4A1DB2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7892192" y="3241570"/>
            <a:ext cx="526753" cy="12725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EFC699-0F94-E019-D68B-9B03DD3B63A0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8634471" y="3920823"/>
            <a:ext cx="980582" cy="6825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B1450A-3BD0-9247-0F2B-7BC1CDFC34DC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>
            <a:off x="7222836" y="4818901"/>
            <a:ext cx="8913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A8C25F-A4CB-C0EF-C927-91872DBBD2AF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9919853" y="4225623"/>
            <a:ext cx="0" cy="2884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E245B3-19EB-7F6E-A000-CF90DDE9E151}"/>
              </a:ext>
            </a:extLst>
          </p:cNvPr>
          <p:cNvSpPr txBox="1"/>
          <p:nvPr/>
        </p:nvSpPr>
        <p:spPr>
          <a:xfrm>
            <a:off x="7645108" y="5473180"/>
            <a:ext cx="19699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가능한 신장 트리 예시</a:t>
            </a:r>
            <a:endParaRPr lang="en-US" altLang="ko-KR" sz="14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338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4586-610F-B2F6-06B7-FD6C1C32D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9EA034-A172-16F0-CA0B-1DC35CEF143A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673BF-A0ED-2E7C-A73B-B5D3FCA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14134-CBE9-4506-BA29-04DEF29A36D1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신장 트리</a:t>
            </a:r>
            <a:r>
              <a: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(Spanning Tree)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D60134-0754-B64F-6E63-8EAB82E32377}"/>
              </a:ext>
            </a:extLst>
          </p:cNvPr>
          <p:cNvSpPr/>
          <p:nvPr/>
        </p:nvSpPr>
        <p:spPr>
          <a:xfrm>
            <a:off x="1662547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5BFE7C4-49D3-FEB4-6D8F-ADF479B6BEEF}"/>
              </a:ext>
            </a:extLst>
          </p:cNvPr>
          <p:cNvSpPr/>
          <p:nvPr/>
        </p:nvSpPr>
        <p:spPr>
          <a:xfrm>
            <a:off x="2421177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544C63-C8EA-761E-F13F-4964DEB30A99}"/>
              </a:ext>
            </a:extLst>
          </p:cNvPr>
          <p:cNvSpPr/>
          <p:nvPr/>
        </p:nvSpPr>
        <p:spPr>
          <a:xfrm>
            <a:off x="3833851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D73CFB-E108-3F4F-EBE7-3ED45BEC6DF6}"/>
              </a:ext>
            </a:extLst>
          </p:cNvPr>
          <p:cNvSpPr/>
          <p:nvPr/>
        </p:nvSpPr>
        <p:spPr>
          <a:xfrm>
            <a:off x="3163456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29CA2-2004-D409-3AA0-B4C301FA7D94}"/>
              </a:ext>
            </a:extLst>
          </p:cNvPr>
          <p:cNvSpPr/>
          <p:nvPr/>
        </p:nvSpPr>
        <p:spPr>
          <a:xfrm>
            <a:off x="4664364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01E02C-6ED5-A371-8B28-A23AB1023DEF}"/>
              </a:ext>
            </a:extLst>
          </p:cNvPr>
          <p:cNvSpPr/>
          <p:nvPr/>
        </p:nvSpPr>
        <p:spPr>
          <a:xfrm>
            <a:off x="1662547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289F56-D6D2-F0A4-C7EF-CF5BB6BAC49F}"/>
              </a:ext>
            </a:extLst>
          </p:cNvPr>
          <p:cNvSpPr/>
          <p:nvPr/>
        </p:nvSpPr>
        <p:spPr>
          <a:xfrm>
            <a:off x="4664364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32DE9B-B143-1967-838B-5943B173742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030777" y="3026044"/>
            <a:ext cx="8030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7A9F9F-AD21-BF45-7D39-442AA52B05F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4354177" y="3241570"/>
            <a:ext cx="399461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A73E04-A604-A6D2-15F8-B73A20179147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2272147" y="4818901"/>
            <a:ext cx="8913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9965436-229A-67EE-3F56-BC1D0AAD000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773056" y="4818901"/>
            <a:ext cx="89130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7E5417-A4F7-A432-1BAE-F6E0887AB14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4969164" y="4225623"/>
            <a:ext cx="0" cy="2884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96F2884-E8D3-94B4-3074-DCDDA4584010}"/>
              </a:ext>
            </a:extLst>
          </p:cNvPr>
          <p:cNvSpPr/>
          <p:nvPr/>
        </p:nvSpPr>
        <p:spPr>
          <a:xfrm>
            <a:off x="6613236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952F8AC-D997-45BA-07F6-B90629A9A5B7}"/>
              </a:ext>
            </a:extLst>
          </p:cNvPr>
          <p:cNvSpPr/>
          <p:nvPr/>
        </p:nvSpPr>
        <p:spPr>
          <a:xfrm>
            <a:off x="7371866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A4367D-33D4-E590-7400-7289BF6F4936}"/>
              </a:ext>
            </a:extLst>
          </p:cNvPr>
          <p:cNvSpPr/>
          <p:nvPr/>
        </p:nvSpPr>
        <p:spPr>
          <a:xfrm>
            <a:off x="8784540" y="272124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F279AB-2083-F49E-2FD5-B76E9C21637F}"/>
              </a:ext>
            </a:extLst>
          </p:cNvPr>
          <p:cNvSpPr/>
          <p:nvPr/>
        </p:nvSpPr>
        <p:spPr>
          <a:xfrm>
            <a:off x="8114145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A3B-66AD-CB1D-9BE4-3D04F5ABE3B8}"/>
              </a:ext>
            </a:extLst>
          </p:cNvPr>
          <p:cNvSpPr/>
          <p:nvPr/>
        </p:nvSpPr>
        <p:spPr>
          <a:xfrm>
            <a:off x="9615053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47A159-F5FA-162E-F7AB-39B71BAD0D9B}"/>
              </a:ext>
            </a:extLst>
          </p:cNvPr>
          <p:cNvSpPr/>
          <p:nvPr/>
        </p:nvSpPr>
        <p:spPr>
          <a:xfrm>
            <a:off x="6613236" y="451410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2B2FB8-E036-59B4-3ECF-EF69EC8C77C4}"/>
              </a:ext>
            </a:extLst>
          </p:cNvPr>
          <p:cNvSpPr/>
          <p:nvPr/>
        </p:nvSpPr>
        <p:spPr>
          <a:xfrm>
            <a:off x="9615053" y="361602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4DD4C11-284A-72CE-4E4F-0218CC23A9C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7981466" y="3026044"/>
            <a:ext cx="8030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D587B2-A562-F267-7A42-F8075D29E762}"/>
              </a:ext>
            </a:extLst>
          </p:cNvPr>
          <p:cNvCxnSpPr>
            <a:cxnSpLocks/>
            <a:stCxn id="20" idx="7"/>
            <a:endCxn id="23" idx="2"/>
          </p:cNvCxnSpPr>
          <p:nvPr/>
        </p:nvCxnSpPr>
        <p:spPr>
          <a:xfrm flipV="1">
            <a:off x="8634471" y="3920823"/>
            <a:ext cx="980582" cy="682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94BF56-0EE8-F8D3-DE9F-869F4EE0250D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7222836" y="4818901"/>
            <a:ext cx="8913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6DCF09F-6137-3EC2-0DD1-5F86B40538A0}"/>
              </a:ext>
            </a:extLst>
          </p:cNvPr>
          <p:cNvCxnSpPr>
            <a:cxnSpLocks/>
            <a:stCxn id="23" idx="4"/>
            <a:endCxn id="21" idx="0"/>
          </p:cNvCxnSpPr>
          <p:nvPr/>
        </p:nvCxnSpPr>
        <p:spPr>
          <a:xfrm>
            <a:off x="9919853" y="4225623"/>
            <a:ext cx="0" cy="2884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BDD92F-F16F-A0DC-7780-25EEA4B217A1}"/>
              </a:ext>
            </a:extLst>
          </p:cNvPr>
          <p:cNvSpPr txBox="1"/>
          <p:nvPr/>
        </p:nvSpPr>
        <p:spPr>
          <a:xfrm>
            <a:off x="1860982" y="5473180"/>
            <a:ext cx="3206834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신장 트리가 아닌 부분 그래프 예시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FC787-84CB-D22C-BE13-6C82E76D5253}"/>
              </a:ext>
            </a:extLst>
          </p:cNvPr>
          <p:cNvSpPr txBox="1"/>
          <p:nvPr/>
        </p:nvSpPr>
        <p:spPr>
          <a:xfrm>
            <a:off x="6918036" y="5473180"/>
            <a:ext cx="3206834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신장 트리가 아닌 부분 그래프 예시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F6D33-2CE2-B3F2-D05E-DFDB6236BA46}"/>
              </a:ext>
            </a:extLst>
          </p:cNvPr>
          <p:cNvCxnSpPr>
            <a:cxnSpLocks/>
          </p:cNvCxnSpPr>
          <p:nvPr/>
        </p:nvCxnSpPr>
        <p:spPr>
          <a:xfrm>
            <a:off x="8723745" y="4818901"/>
            <a:ext cx="89130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CB539B-5768-E591-3B99-C23745415C7D}"/>
              </a:ext>
            </a:extLst>
          </p:cNvPr>
          <p:cNvCxnSpPr>
            <a:cxnSpLocks/>
          </p:cNvCxnSpPr>
          <p:nvPr/>
        </p:nvCxnSpPr>
        <p:spPr>
          <a:xfrm>
            <a:off x="9304744" y="3241570"/>
            <a:ext cx="399461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5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EA2D8-4D7F-9A66-7304-3109F7A0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85CAE-97B5-D6DF-A234-555D82D481F1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97153-CCFC-148B-7858-514F83B1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9B4A4-A2BF-80C2-6370-32AD4712ADB3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(Kruskal Algorithm)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9D6D-AEB7-EE5B-5EE0-006642F62242}"/>
              </a:ext>
            </a:extLst>
          </p:cNvPr>
          <p:cNvSpPr txBox="1"/>
          <p:nvPr/>
        </p:nvSpPr>
        <p:spPr>
          <a:xfrm>
            <a:off x="395795" y="1749036"/>
            <a:ext cx="763322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대표적인 </a:t>
            </a:r>
            <a:r>
              <a:rPr lang="ko-KR" altLang="en-US" sz="1600" b="1" dirty="0">
                <a:solidFill>
                  <a:srgbClr val="00B0F0"/>
                </a:solidFill>
                <a:latin typeface="나눔스퀘어 네오 Bold" panose="00000800000000000000" pitchFamily="2" charset="-127"/>
                <a:ea typeface="나눔스퀘어 네오 Bold" panose="00000800000000000000"/>
              </a:rPr>
              <a:t>최소 신장 트리</a:t>
            </a:r>
            <a:r>
              <a:rPr lang="ko-KR" altLang="en-US" sz="1600" dirty="0">
                <a:solidFill>
                  <a:srgbClr val="00B0F0"/>
                </a:solidFill>
                <a:latin typeface="나눔스퀘어 네오 Bold" panose="00000800000000000000" pitchFamily="2" charset="-127"/>
                <a:ea typeface="나눔스퀘어 네오 Bold" panose="00000800000000000000"/>
              </a:rPr>
              <a:t>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알고리즘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E0703F-1036-2269-8E9E-C8888918AAC8}"/>
              </a:ext>
            </a:extLst>
          </p:cNvPr>
          <p:cNvSpPr/>
          <p:nvPr/>
        </p:nvSpPr>
        <p:spPr>
          <a:xfrm>
            <a:off x="1468583" y="420414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8424EB-45B1-E3C4-A649-CFCF029C4020}"/>
              </a:ext>
            </a:extLst>
          </p:cNvPr>
          <p:cNvSpPr/>
          <p:nvPr/>
        </p:nvSpPr>
        <p:spPr>
          <a:xfrm>
            <a:off x="3802148" y="2754977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7D73B1-604B-7E6D-A235-76FE6CF2CDB5}"/>
              </a:ext>
            </a:extLst>
          </p:cNvPr>
          <p:cNvSpPr/>
          <p:nvPr/>
        </p:nvSpPr>
        <p:spPr>
          <a:xfrm>
            <a:off x="3802148" y="420414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62CCD-A3BD-553E-12DA-FB233468A33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078183" y="4508943"/>
            <a:ext cx="17239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F7ABED-EB54-15D3-FD59-EC68A75EB51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106948" y="3364577"/>
            <a:ext cx="0" cy="839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5FA277-B01A-2233-13B2-6FC55C7A7FC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1988909" y="3059777"/>
            <a:ext cx="1813239" cy="1233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D733D2-ABC1-913F-5931-EE44B6AD638A}"/>
              </a:ext>
            </a:extLst>
          </p:cNvPr>
          <p:cNvSpPr txBox="1"/>
          <p:nvPr/>
        </p:nvSpPr>
        <p:spPr>
          <a:xfrm>
            <a:off x="2419839" y="320166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1FFE0-2916-2460-5BB6-725B919416A3}"/>
              </a:ext>
            </a:extLst>
          </p:cNvPr>
          <p:cNvSpPr txBox="1"/>
          <p:nvPr/>
        </p:nvSpPr>
        <p:spPr>
          <a:xfrm>
            <a:off x="2798530" y="449252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EBEFA-98E0-E9DC-5C54-5FC35B1856FC}"/>
              </a:ext>
            </a:extLst>
          </p:cNvPr>
          <p:cNvSpPr txBox="1"/>
          <p:nvPr/>
        </p:nvSpPr>
        <p:spPr>
          <a:xfrm>
            <a:off x="4196134" y="3478918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C82EB1-7985-B1F9-F4D4-CA551859C6BB}"/>
              </a:ext>
            </a:extLst>
          </p:cNvPr>
          <p:cNvSpPr/>
          <p:nvPr/>
        </p:nvSpPr>
        <p:spPr>
          <a:xfrm>
            <a:off x="6157654" y="420414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DD0445-B493-12A1-5F99-ED74D3527F2A}"/>
              </a:ext>
            </a:extLst>
          </p:cNvPr>
          <p:cNvSpPr/>
          <p:nvPr/>
        </p:nvSpPr>
        <p:spPr>
          <a:xfrm>
            <a:off x="8491219" y="2754977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C45F1E-8133-B111-7F5C-F32DC1BB3808}"/>
              </a:ext>
            </a:extLst>
          </p:cNvPr>
          <p:cNvSpPr/>
          <p:nvPr/>
        </p:nvSpPr>
        <p:spPr>
          <a:xfrm>
            <a:off x="8491219" y="420414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BF863D-192A-E31A-066B-CA903FB9EC2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796019" y="3364577"/>
            <a:ext cx="0" cy="839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AA80E2-0371-00C8-63A1-9DC288F4814F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6677980" y="3059777"/>
            <a:ext cx="1813239" cy="12336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F894F3-52FD-3E33-F322-C12329314C6E}"/>
              </a:ext>
            </a:extLst>
          </p:cNvPr>
          <p:cNvSpPr txBox="1"/>
          <p:nvPr/>
        </p:nvSpPr>
        <p:spPr>
          <a:xfrm>
            <a:off x="7108910" y="320166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49887-0BB8-CA1A-415F-8D3E5E257B69}"/>
              </a:ext>
            </a:extLst>
          </p:cNvPr>
          <p:cNvSpPr txBox="1"/>
          <p:nvPr/>
        </p:nvSpPr>
        <p:spPr>
          <a:xfrm>
            <a:off x="8885205" y="3478918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7267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1859-DB1F-AF56-3FA8-AEF387B9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2576CA-6F62-E60A-1964-DAF2041A77AE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A5F94-659A-7937-C9CF-B01C8D7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6A707-1B61-4DBE-DA41-123108603F89}"/>
              </a:ext>
            </a:extLst>
          </p:cNvPr>
          <p:cNvSpPr txBox="1"/>
          <p:nvPr/>
        </p:nvSpPr>
        <p:spPr>
          <a:xfrm>
            <a:off x="161902" y="1777121"/>
            <a:ext cx="10243307" cy="277415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간선 데이터를 비용에 따라 </a:t>
            </a:r>
            <a:r>
              <a:rPr lang="ko-KR" altLang="en-US" b="1" dirty="0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오름차순으로 정렬</a:t>
            </a:r>
            <a:endParaRPr lang="en-US" altLang="ko-KR" b="1" dirty="0">
              <a:solidFill>
                <a:srgbClr val="00B0F0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간선을 </a:t>
            </a:r>
            <a:r>
              <a:rPr lang="ko-KR" altLang="en-US" b="1" dirty="0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하나씩 확인</a:t>
            </a: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하며 현재의 간선이 사이클을 발생시키는지 확인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1314450" lvl="2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사이클이 발생하지 않는 경우 최소 신장 트리에 포함 시킴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1314450" lvl="2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사이클이 발생하는 경우 최소 신장 트리에 포함시키지 않음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나눔스퀘어 네오 Bold" panose="00000800000000000000"/>
              </a:rPr>
              <a:t>모든 간선에 대하여 ②번의 과정을 반복</a:t>
            </a:r>
            <a:endParaRPr lang="en-US" altLang="ko-KR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7B37D-324D-81A8-0106-D208354E4F26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729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2322-0132-8ECE-5A86-3DAF93A7E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F1674E-9A84-7176-7F4D-861FDEBE18CF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86A6A-639C-C109-A8A9-A2F4E761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23A2C-A14E-F446-6A88-740525618075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6936D-7344-EABF-2B02-DFB3C4AD88F2}"/>
              </a:ext>
            </a:extLst>
          </p:cNvPr>
          <p:cNvGrpSpPr/>
          <p:nvPr/>
        </p:nvGrpSpPr>
        <p:grpSpPr>
          <a:xfrm>
            <a:off x="297432" y="1915157"/>
            <a:ext cx="9099383" cy="365368"/>
            <a:chOff x="363182" y="2145070"/>
            <a:chExt cx="9099383" cy="36536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3619D5-387A-A8AE-D127-87AEBAF78330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0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BE0CF3-8245-5F3F-0231-BB8F09D331F2}"/>
                </a:ext>
              </a:extLst>
            </p:cNvPr>
            <p:cNvSpPr txBox="1"/>
            <p:nvPr/>
          </p:nvSpPr>
          <p:spPr>
            <a:xfrm>
              <a:off x="1527933" y="2171884"/>
              <a:ext cx="7934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그래프의 간선들을 오름차순으로 정렬함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CC4649C-0D93-E6D4-F66E-54886F1B1B2C}"/>
              </a:ext>
            </a:extLst>
          </p:cNvPr>
          <p:cNvGrpSpPr/>
          <p:nvPr/>
        </p:nvGrpSpPr>
        <p:grpSpPr>
          <a:xfrm>
            <a:off x="968461" y="2280525"/>
            <a:ext cx="3958600" cy="2647306"/>
            <a:chOff x="1104146" y="2664999"/>
            <a:chExt cx="3958600" cy="26473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ED2201-96FB-424E-8F6D-858E9ED9C75F}"/>
                </a:ext>
              </a:extLst>
            </p:cNvPr>
            <p:cNvSpPr/>
            <p:nvPr/>
          </p:nvSpPr>
          <p:spPr>
            <a:xfrm>
              <a:off x="1235707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9266330-7042-AEF9-1B22-C6DCA30D9266}"/>
                </a:ext>
              </a:extLst>
            </p:cNvPr>
            <p:cNvSpPr/>
            <p:nvPr/>
          </p:nvSpPr>
          <p:spPr>
            <a:xfrm>
              <a:off x="1994337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B0868C5-2D78-E96C-C25D-96A1F15167DF}"/>
                </a:ext>
              </a:extLst>
            </p:cNvPr>
            <p:cNvSpPr/>
            <p:nvPr/>
          </p:nvSpPr>
          <p:spPr>
            <a:xfrm>
              <a:off x="3407011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9D4CBA-61CA-507E-0CD0-EAE18743F3AA}"/>
                </a:ext>
              </a:extLst>
            </p:cNvPr>
            <p:cNvSpPr/>
            <p:nvPr/>
          </p:nvSpPr>
          <p:spPr>
            <a:xfrm>
              <a:off x="2736616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34E5B16-A238-B0FD-6B3F-D4A58FB19C6B}"/>
                </a:ext>
              </a:extLst>
            </p:cNvPr>
            <p:cNvSpPr/>
            <p:nvPr/>
          </p:nvSpPr>
          <p:spPr>
            <a:xfrm>
              <a:off x="4237524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659582-D1E0-C8FB-C43E-F5D864316228}"/>
                </a:ext>
              </a:extLst>
            </p:cNvPr>
            <p:cNvSpPr/>
            <p:nvPr/>
          </p:nvSpPr>
          <p:spPr>
            <a:xfrm>
              <a:off x="1235707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6A51966-3553-203E-DD8E-1C67F596943D}"/>
                </a:ext>
              </a:extLst>
            </p:cNvPr>
            <p:cNvSpPr/>
            <p:nvPr/>
          </p:nvSpPr>
          <p:spPr>
            <a:xfrm>
              <a:off x="4237524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ADB6D91-0674-D7DD-485A-9EB7DD8FDD6E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603937" y="3124200"/>
              <a:ext cx="803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AB7201D-E634-7375-FA5E-775DBA15BC6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756033" y="3339726"/>
              <a:ext cx="327578" cy="46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130E1E0-469E-4E65-63A2-408E868B0D5C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3927337" y="3339726"/>
              <a:ext cx="399461" cy="46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F416EE1-F4B6-786A-651E-46D8796967AA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2514663" y="3339726"/>
              <a:ext cx="526753" cy="1272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2AF9A5-DDDB-8026-FAC1-3C288EC36B80}"/>
                </a:ext>
              </a:extLst>
            </p:cNvPr>
            <p:cNvCxnSpPr>
              <a:cxnSpLocks/>
              <a:stCxn id="12" idx="7"/>
              <a:endCxn id="15" idx="2"/>
            </p:cNvCxnSpPr>
            <p:nvPr/>
          </p:nvCxnSpPr>
          <p:spPr>
            <a:xfrm flipV="1">
              <a:off x="3256942" y="4018979"/>
              <a:ext cx="980582" cy="682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80ABFE2-870D-F124-A3D5-DFBF608662FF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540507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BC27024-CC78-90EA-CC4C-026500DA3FFD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1845307" y="4917057"/>
              <a:ext cx="891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29CA2B1-8298-F6C1-FE8B-0A75D8C4A9CD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346216" y="4917057"/>
              <a:ext cx="8913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5C40B51-D8CF-15C8-EF6B-458EDB104B64}"/>
                </a:ext>
              </a:extLst>
            </p:cNvPr>
            <p:cNvCxnSpPr>
              <a:cxnSpLocks/>
              <a:stCxn id="15" idx="4"/>
              <a:endCxn id="13" idx="0"/>
            </p:cNvCxnSpPr>
            <p:nvPr/>
          </p:nvCxnSpPr>
          <p:spPr>
            <a:xfrm>
              <a:off x="4542324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270754-0BBD-4DE5-0D2B-9067A544F01F}"/>
                </a:ext>
              </a:extLst>
            </p:cNvPr>
            <p:cNvSpPr txBox="1"/>
            <p:nvPr/>
          </p:nvSpPr>
          <p:spPr>
            <a:xfrm>
              <a:off x="1540507" y="3151388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B4D192-5FAD-559A-F641-9FF7BC6908DB}"/>
                </a:ext>
              </a:extLst>
            </p:cNvPr>
            <p:cNvSpPr txBox="1"/>
            <p:nvPr/>
          </p:nvSpPr>
          <p:spPr>
            <a:xfrm>
              <a:off x="2842048" y="266499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1DB4F1-DAEC-4310-EB76-FAEC3B301E1D}"/>
                </a:ext>
              </a:extLst>
            </p:cNvPr>
            <p:cNvSpPr txBox="1"/>
            <p:nvPr/>
          </p:nvSpPr>
          <p:spPr>
            <a:xfrm>
              <a:off x="4162360" y="3168996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F4EEA9-6C84-601D-301F-48195E05D914}"/>
                </a:ext>
              </a:extLst>
            </p:cNvPr>
            <p:cNvSpPr txBox="1"/>
            <p:nvPr/>
          </p:nvSpPr>
          <p:spPr>
            <a:xfrm>
              <a:off x="2858981" y="3637499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4D3061-41E0-761F-0E4B-6462486E48BA}"/>
                </a:ext>
              </a:extLst>
            </p:cNvPr>
            <p:cNvSpPr txBox="1"/>
            <p:nvPr/>
          </p:nvSpPr>
          <p:spPr>
            <a:xfrm>
              <a:off x="3576247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DAC4DC-9DA9-4137-CC87-95FE00355C18}"/>
                </a:ext>
              </a:extLst>
            </p:cNvPr>
            <p:cNvSpPr txBox="1"/>
            <p:nvPr/>
          </p:nvSpPr>
          <p:spPr>
            <a:xfrm>
              <a:off x="2069131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53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2EDC95-825E-5DF8-ABFC-88363D9A88AE}"/>
                </a:ext>
              </a:extLst>
            </p:cNvPr>
            <p:cNvSpPr txBox="1"/>
            <p:nvPr/>
          </p:nvSpPr>
          <p:spPr>
            <a:xfrm>
              <a:off x="1104146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7CC66F-FB57-D26C-7EF4-A9D974FCC77E}"/>
                </a:ext>
              </a:extLst>
            </p:cNvPr>
            <p:cNvSpPr txBox="1"/>
            <p:nvPr/>
          </p:nvSpPr>
          <p:spPr>
            <a:xfrm>
              <a:off x="4631501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0D5A9-7123-6345-94BE-7F4F7EBBEE8F}"/>
                </a:ext>
              </a:extLst>
            </p:cNvPr>
            <p:cNvSpPr txBox="1"/>
            <p:nvPr/>
          </p:nvSpPr>
          <p:spPr>
            <a:xfrm>
              <a:off x="3385734" y="3919432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23</a:t>
              </a:r>
            </a:p>
          </p:txBody>
        </p:sp>
      </p:grp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0EA5E1EF-63DC-8ACD-2488-82882A3A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62960"/>
              </p:ext>
            </p:extLst>
          </p:nvPr>
        </p:nvGraphicFramePr>
        <p:xfrm>
          <a:off x="871416" y="5709378"/>
          <a:ext cx="938321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11590702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9859161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(3, 4)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64EBC0C-97AE-A19A-F795-119597348468}"/>
              </a:ext>
            </a:extLst>
          </p:cNvPr>
          <p:cNvSpPr txBox="1"/>
          <p:nvPr/>
        </p:nvSpPr>
        <p:spPr>
          <a:xfrm>
            <a:off x="6961183" y="5139456"/>
            <a:ext cx="3843396" cy="40286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나눔스퀘어 네오 Bold" panose="020B0600000101010101"/>
              </a:rPr>
              <a:t>가독성을 위해 노드 데이터 순서에 따라 나열하였음</a:t>
            </a:r>
            <a:endParaRPr lang="en-US" altLang="ko-KR" sz="1200" dirty="0"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0200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C23F-16DE-8D8D-24F8-D2B9FA2F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4AF807-7BA3-B8C3-751E-445A88DC557E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E87DC-EDED-14FA-5851-FEA49976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38EC7-C084-7580-DAAB-9E3ED156D736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FAB546-2B49-986F-2C98-0C02227CE654}"/>
              </a:ext>
            </a:extLst>
          </p:cNvPr>
          <p:cNvGrpSpPr/>
          <p:nvPr/>
        </p:nvGrpSpPr>
        <p:grpSpPr>
          <a:xfrm>
            <a:off x="297432" y="1915157"/>
            <a:ext cx="9099383" cy="365368"/>
            <a:chOff x="363182" y="2145070"/>
            <a:chExt cx="9099383" cy="36536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5B16B43-79A8-CF50-F2C9-5B63A79E327E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3E5BBF-DDD9-0408-3C0A-D4185C563904}"/>
                </a:ext>
              </a:extLst>
            </p:cNvPr>
            <p:cNvSpPr txBox="1"/>
            <p:nvPr/>
          </p:nvSpPr>
          <p:spPr>
            <a:xfrm>
              <a:off x="1527933" y="2171884"/>
              <a:ext cx="7934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비용이 가장 낮은 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(3, 4)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를 선택하여 집합에 포함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EA5D457-564D-6DEF-04B5-1F7965184ADB}"/>
              </a:ext>
            </a:extLst>
          </p:cNvPr>
          <p:cNvGrpSpPr/>
          <p:nvPr/>
        </p:nvGrpSpPr>
        <p:grpSpPr>
          <a:xfrm>
            <a:off x="968461" y="2280525"/>
            <a:ext cx="3958600" cy="2647306"/>
            <a:chOff x="1104146" y="2664999"/>
            <a:chExt cx="3958600" cy="26473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6A661C0-7AF0-2856-59EE-4D4E0E15367F}"/>
                </a:ext>
              </a:extLst>
            </p:cNvPr>
            <p:cNvSpPr/>
            <p:nvPr/>
          </p:nvSpPr>
          <p:spPr>
            <a:xfrm>
              <a:off x="1235707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E76A82-FE9E-A40F-8429-1A1C2DF3307A}"/>
                </a:ext>
              </a:extLst>
            </p:cNvPr>
            <p:cNvSpPr/>
            <p:nvPr/>
          </p:nvSpPr>
          <p:spPr>
            <a:xfrm>
              <a:off x="1994337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AAFF6C-AE6D-9EFF-C636-D92455C1A3DC}"/>
                </a:ext>
              </a:extLst>
            </p:cNvPr>
            <p:cNvSpPr/>
            <p:nvPr/>
          </p:nvSpPr>
          <p:spPr>
            <a:xfrm>
              <a:off x="3407011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2D11EC-C72E-5BAA-0279-3083DC958C1D}"/>
                </a:ext>
              </a:extLst>
            </p:cNvPr>
            <p:cNvSpPr/>
            <p:nvPr/>
          </p:nvSpPr>
          <p:spPr>
            <a:xfrm>
              <a:off x="2736616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43F2FAB-A4F6-012E-DD18-42951C8B2B3F}"/>
                </a:ext>
              </a:extLst>
            </p:cNvPr>
            <p:cNvSpPr/>
            <p:nvPr/>
          </p:nvSpPr>
          <p:spPr>
            <a:xfrm>
              <a:off x="4237524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095279C-F699-AC39-6B4E-CD96B00D19CA}"/>
                </a:ext>
              </a:extLst>
            </p:cNvPr>
            <p:cNvSpPr/>
            <p:nvPr/>
          </p:nvSpPr>
          <p:spPr>
            <a:xfrm>
              <a:off x="1235707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AF37C3-809A-DCBC-0AE3-7623C13282D1}"/>
                </a:ext>
              </a:extLst>
            </p:cNvPr>
            <p:cNvSpPr/>
            <p:nvPr/>
          </p:nvSpPr>
          <p:spPr>
            <a:xfrm>
              <a:off x="4237524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573423F-1C5B-488C-6060-820C6230855C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603937" y="3124200"/>
              <a:ext cx="803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709B71-6CEE-D8B0-179D-546D45DD11F8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756033" y="3339726"/>
              <a:ext cx="327578" cy="46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48F4AD2-BCD2-8EA5-EE00-33B015AC623F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3927337" y="3339726"/>
              <a:ext cx="399461" cy="4637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9CFF86-83DF-0952-B80E-7693704D7EA0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2514663" y="3339726"/>
              <a:ext cx="526753" cy="1272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AE8E08D-F560-032B-3E85-F288197342C2}"/>
                </a:ext>
              </a:extLst>
            </p:cNvPr>
            <p:cNvCxnSpPr>
              <a:cxnSpLocks/>
              <a:stCxn id="12" idx="7"/>
              <a:endCxn id="15" idx="2"/>
            </p:cNvCxnSpPr>
            <p:nvPr/>
          </p:nvCxnSpPr>
          <p:spPr>
            <a:xfrm flipV="1">
              <a:off x="3256942" y="4018979"/>
              <a:ext cx="980582" cy="682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E127821-239C-587B-4672-4BD7A0682E56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540507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3CF60F6-7546-0AF7-4A5F-91467C319489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1845307" y="4917057"/>
              <a:ext cx="891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44E56B6-22A9-06B7-FF99-617B5EDC3D4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346216" y="4917057"/>
              <a:ext cx="8913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06A591A-D91C-545A-FF6F-E97DC52FE2CB}"/>
                </a:ext>
              </a:extLst>
            </p:cNvPr>
            <p:cNvCxnSpPr>
              <a:cxnSpLocks/>
              <a:stCxn id="15" idx="4"/>
              <a:endCxn id="13" idx="0"/>
            </p:cNvCxnSpPr>
            <p:nvPr/>
          </p:nvCxnSpPr>
          <p:spPr>
            <a:xfrm>
              <a:off x="4542324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45549F-0C25-77C9-9279-066F1BA7CE37}"/>
                </a:ext>
              </a:extLst>
            </p:cNvPr>
            <p:cNvSpPr txBox="1"/>
            <p:nvPr/>
          </p:nvSpPr>
          <p:spPr>
            <a:xfrm>
              <a:off x="1540507" y="3151388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BFAD8C-E860-ED1F-4EEB-9A86D51821DE}"/>
                </a:ext>
              </a:extLst>
            </p:cNvPr>
            <p:cNvSpPr txBox="1"/>
            <p:nvPr/>
          </p:nvSpPr>
          <p:spPr>
            <a:xfrm>
              <a:off x="2842048" y="266499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ED5BFE-AB00-1363-1F3C-588A95FF8656}"/>
                </a:ext>
              </a:extLst>
            </p:cNvPr>
            <p:cNvSpPr txBox="1"/>
            <p:nvPr/>
          </p:nvSpPr>
          <p:spPr>
            <a:xfrm>
              <a:off x="4162360" y="3168996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90CBD0-4A1C-CF58-FD9A-122A7B454207}"/>
                </a:ext>
              </a:extLst>
            </p:cNvPr>
            <p:cNvSpPr txBox="1"/>
            <p:nvPr/>
          </p:nvSpPr>
          <p:spPr>
            <a:xfrm>
              <a:off x="2858981" y="3637499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0681D1-A808-2798-8A5C-F495863AB895}"/>
                </a:ext>
              </a:extLst>
            </p:cNvPr>
            <p:cNvSpPr txBox="1"/>
            <p:nvPr/>
          </p:nvSpPr>
          <p:spPr>
            <a:xfrm>
              <a:off x="3576247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EEDF02-7972-D6E1-5610-E367536CAD31}"/>
                </a:ext>
              </a:extLst>
            </p:cNvPr>
            <p:cNvSpPr txBox="1"/>
            <p:nvPr/>
          </p:nvSpPr>
          <p:spPr>
            <a:xfrm>
              <a:off x="2069131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53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3A1F42-6996-66C2-E648-52D06BB470B1}"/>
                </a:ext>
              </a:extLst>
            </p:cNvPr>
            <p:cNvSpPr txBox="1"/>
            <p:nvPr/>
          </p:nvSpPr>
          <p:spPr>
            <a:xfrm>
              <a:off x="1104146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AD3177-DEE0-5112-D049-99ABE7931A78}"/>
                </a:ext>
              </a:extLst>
            </p:cNvPr>
            <p:cNvSpPr txBox="1"/>
            <p:nvPr/>
          </p:nvSpPr>
          <p:spPr>
            <a:xfrm>
              <a:off x="4631501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5147FE-EB53-1BDF-821F-5E3BC231510D}"/>
                </a:ext>
              </a:extLst>
            </p:cNvPr>
            <p:cNvSpPr txBox="1"/>
            <p:nvPr/>
          </p:nvSpPr>
          <p:spPr>
            <a:xfrm>
              <a:off x="3385734" y="3919432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23</a:t>
              </a:r>
            </a:p>
          </p:txBody>
        </p:sp>
      </p:grp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29C9C659-D0A0-1897-81F1-2D9B00CC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2047"/>
              </p:ext>
            </p:extLst>
          </p:nvPr>
        </p:nvGraphicFramePr>
        <p:xfrm>
          <a:off x="859618" y="5326622"/>
          <a:ext cx="9383210" cy="11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11590702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9859161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(2, 3)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(3, 4)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(5, 6)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(6, 7)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29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13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53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0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BC772-C274-BD00-2784-084E82BC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52B3CE-F2A0-AB79-807F-E1E34935CF92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66520C-A5C7-EE88-1D1A-77006DF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AA30B-BBC6-3F81-ABF7-28F1DA39FD3C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자료구조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2DD24-0218-2149-3E91-1B16927996EA}"/>
              </a:ext>
            </a:extLst>
          </p:cNvPr>
          <p:cNvSpPr txBox="1"/>
          <p:nvPr/>
        </p:nvSpPr>
        <p:spPr>
          <a:xfrm>
            <a:off x="406338" y="1777121"/>
            <a:ext cx="9199599" cy="226068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</a:rPr>
              <a:t>서로소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 부분 집합들로 나누어진 원소들의 데이터를 처리하기 위한 자료구조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</a:rPr>
              <a:t>서로소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 집합 계산 알고리즘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union (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합집합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연산을 확인하여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서로 연결된 두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A, B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확인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B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의 루트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A',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B'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각각 찾음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A'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B'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의 부모 노드로 설정함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(B'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A'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가리키도록 함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)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모든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union (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합집합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연산을 처리할 때까지 ①번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과정을 반복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7192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D26EF-1A73-E9FE-3388-02C9758D6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B864C1-7752-D094-1E85-5510E959B889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687D-43DE-195B-BC1A-53B1637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8A4C6-1B3C-CB06-F1C8-54C371784717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157862-09B2-E146-CAEC-1A32DA589FF1}"/>
              </a:ext>
            </a:extLst>
          </p:cNvPr>
          <p:cNvGrpSpPr/>
          <p:nvPr/>
        </p:nvGrpSpPr>
        <p:grpSpPr>
          <a:xfrm>
            <a:off x="297432" y="1915157"/>
            <a:ext cx="9099383" cy="365368"/>
            <a:chOff x="363182" y="2145070"/>
            <a:chExt cx="9099383" cy="36536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177AE62-67D0-8908-21A7-117D237129A4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CDB6DA-C180-F1B9-1A2E-6043FA7CE0C4}"/>
                </a:ext>
              </a:extLst>
            </p:cNvPr>
            <p:cNvSpPr txBox="1"/>
            <p:nvPr/>
          </p:nvSpPr>
          <p:spPr>
            <a:xfrm>
              <a:off x="1527933" y="2171884"/>
              <a:ext cx="7934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비용이 가장 낮은 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(4,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7)</a:t>
              </a:r>
              <a:endParaRPr lang="ko-KR" altLang="en-US" sz="1600" dirty="0">
                <a:latin typeface="나눔스퀘어 네오 Bold"/>
                <a:ea typeface="나눔스퀘어 네오 Bold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017632D-D156-1A67-B428-BCFBBCF85BFF}"/>
              </a:ext>
            </a:extLst>
          </p:cNvPr>
          <p:cNvGrpSpPr/>
          <p:nvPr/>
        </p:nvGrpSpPr>
        <p:grpSpPr>
          <a:xfrm>
            <a:off x="968461" y="2280525"/>
            <a:ext cx="3958600" cy="2647306"/>
            <a:chOff x="1104146" y="2664999"/>
            <a:chExt cx="3958600" cy="26473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F21BFAE-3F88-5088-6722-17AEFAF8C52D}"/>
                </a:ext>
              </a:extLst>
            </p:cNvPr>
            <p:cNvSpPr/>
            <p:nvPr/>
          </p:nvSpPr>
          <p:spPr>
            <a:xfrm>
              <a:off x="1235707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347557-97AC-2E4D-C626-00B3F8D86759}"/>
                </a:ext>
              </a:extLst>
            </p:cNvPr>
            <p:cNvSpPr/>
            <p:nvPr/>
          </p:nvSpPr>
          <p:spPr>
            <a:xfrm>
              <a:off x="1994337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FC47E17-7324-BBFA-C8CE-CCB518FAEFEB}"/>
                </a:ext>
              </a:extLst>
            </p:cNvPr>
            <p:cNvSpPr/>
            <p:nvPr/>
          </p:nvSpPr>
          <p:spPr>
            <a:xfrm>
              <a:off x="3407011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7B2EC1-750D-727D-92EA-9D935B546199}"/>
                </a:ext>
              </a:extLst>
            </p:cNvPr>
            <p:cNvSpPr/>
            <p:nvPr/>
          </p:nvSpPr>
          <p:spPr>
            <a:xfrm>
              <a:off x="2736616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51E445-A083-0F9C-7BD1-E4570C5639C0}"/>
                </a:ext>
              </a:extLst>
            </p:cNvPr>
            <p:cNvSpPr/>
            <p:nvPr/>
          </p:nvSpPr>
          <p:spPr>
            <a:xfrm>
              <a:off x="4237524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9547D45-E4B4-A40D-768C-0F6D0E33820A}"/>
                </a:ext>
              </a:extLst>
            </p:cNvPr>
            <p:cNvSpPr/>
            <p:nvPr/>
          </p:nvSpPr>
          <p:spPr>
            <a:xfrm>
              <a:off x="1235707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E7C19FE-F808-CCC7-A9B9-F29220C1A73B}"/>
                </a:ext>
              </a:extLst>
            </p:cNvPr>
            <p:cNvSpPr/>
            <p:nvPr/>
          </p:nvSpPr>
          <p:spPr>
            <a:xfrm>
              <a:off x="4237524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651FB87-0F0E-1974-F7C6-7D582C37C469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603937" y="3124200"/>
              <a:ext cx="803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1B0E4CA-8777-823B-8C5E-7AB787E44F0F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756033" y="3339726"/>
              <a:ext cx="327578" cy="46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44F455-25F5-EC0B-A019-767B8A0087BB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3927337" y="3339726"/>
              <a:ext cx="399461" cy="4637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EA24FFF-1402-69A3-E7A0-FA928BD1BDB8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2514663" y="3339726"/>
              <a:ext cx="526753" cy="1272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677815-C41C-D8C0-F296-F49C1470C279}"/>
                </a:ext>
              </a:extLst>
            </p:cNvPr>
            <p:cNvCxnSpPr>
              <a:cxnSpLocks/>
              <a:stCxn id="12" idx="7"/>
              <a:endCxn id="15" idx="2"/>
            </p:cNvCxnSpPr>
            <p:nvPr/>
          </p:nvCxnSpPr>
          <p:spPr>
            <a:xfrm flipV="1">
              <a:off x="3256942" y="4018979"/>
              <a:ext cx="980582" cy="682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F5576F-BB63-CB80-1CF9-E04EBCE038E2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540507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DF4939-C235-EFF5-9DC2-4A8C95CC558D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1845307" y="4917057"/>
              <a:ext cx="891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552523E-8290-7941-52D2-8AE19CE12830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346216" y="4917057"/>
              <a:ext cx="8913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97BDE46-D533-2712-B161-EA289224176A}"/>
                </a:ext>
              </a:extLst>
            </p:cNvPr>
            <p:cNvCxnSpPr>
              <a:cxnSpLocks/>
              <a:stCxn id="15" idx="4"/>
              <a:endCxn id="13" idx="0"/>
            </p:cNvCxnSpPr>
            <p:nvPr/>
          </p:nvCxnSpPr>
          <p:spPr>
            <a:xfrm>
              <a:off x="4542324" y="4323779"/>
              <a:ext cx="0" cy="2884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7D7345-0E22-183F-09CC-3F9F9D93024A}"/>
                </a:ext>
              </a:extLst>
            </p:cNvPr>
            <p:cNvSpPr txBox="1"/>
            <p:nvPr/>
          </p:nvSpPr>
          <p:spPr>
            <a:xfrm>
              <a:off x="1540507" y="3151388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0E2CE3-AEF8-5508-DDE4-60415169D2C6}"/>
                </a:ext>
              </a:extLst>
            </p:cNvPr>
            <p:cNvSpPr txBox="1"/>
            <p:nvPr/>
          </p:nvSpPr>
          <p:spPr>
            <a:xfrm>
              <a:off x="2842048" y="266499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2A2DC8-1E57-9F6B-3149-E0782760B836}"/>
                </a:ext>
              </a:extLst>
            </p:cNvPr>
            <p:cNvSpPr txBox="1"/>
            <p:nvPr/>
          </p:nvSpPr>
          <p:spPr>
            <a:xfrm>
              <a:off x="4162360" y="3168996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F2E9EA-1E40-7588-46F8-FA24BB5D0B5C}"/>
                </a:ext>
              </a:extLst>
            </p:cNvPr>
            <p:cNvSpPr txBox="1"/>
            <p:nvPr/>
          </p:nvSpPr>
          <p:spPr>
            <a:xfrm>
              <a:off x="2858981" y="3637499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9E85-B7DB-9572-C98C-305CDEDCD8DA}"/>
                </a:ext>
              </a:extLst>
            </p:cNvPr>
            <p:cNvSpPr txBox="1"/>
            <p:nvPr/>
          </p:nvSpPr>
          <p:spPr>
            <a:xfrm>
              <a:off x="3576247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BA48E8-1FB6-7A01-DDD6-6442EA6578AE}"/>
                </a:ext>
              </a:extLst>
            </p:cNvPr>
            <p:cNvSpPr txBox="1"/>
            <p:nvPr/>
          </p:nvSpPr>
          <p:spPr>
            <a:xfrm>
              <a:off x="2069131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53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DEF270-35D5-0E69-198C-CF8AC211FF59}"/>
                </a:ext>
              </a:extLst>
            </p:cNvPr>
            <p:cNvSpPr txBox="1"/>
            <p:nvPr/>
          </p:nvSpPr>
          <p:spPr>
            <a:xfrm>
              <a:off x="1104146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BAC0C4-4734-2D61-8F27-902C356F5172}"/>
                </a:ext>
              </a:extLst>
            </p:cNvPr>
            <p:cNvSpPr txBox="1"/>
            <p:nvPr/>
          </p:nvSpPr>
          <p:spPr>
            <a:xfrm>
              <a:off x="4631501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DABC0F-3B50-8272-99EE-3275183A22FF}"/>
                </a:ext>
              </a:extLst>
            </p:cNvPr>
            <p:cNvSpPr txBox="1"/>
            <p:nvPr/>
          </p:nvSpPr>
          <p:spPr>
            <a:xfrm>
              <a:off x="3385734" y="3919432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23</a:t>
              </a:r>
            </a:p>
          </p:txBody>
        </p:sp>
      </p:grp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92C221B2-9C1E-1092-8A74-E815FB22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69758"/>
              </p:ext>
            </p:extLst>
          </p:nvPr>
        </p:nvGraphicFramePr>
        <p:xfrm>
          <a:off x="859618" y="5326622"/>
          <a:ext cx="9383210" cy="11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11590702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9859161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(2, 3)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(3, 4)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(5, 6)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(6, 7)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29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13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53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0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353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C3A3-4EE2-F306-91B5-A4D9E233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419CB1-ACBB-891E-B625-80410211D8B5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7CE37C-B523-01D7-C680-FA2B0014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C5770-38B7-5B7D-5374-965128D5F6CA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C8E414-AFB7-0CD0-5E8A-A43FFB02ACD4}"/>
              </a:ext>
            </a:extLst>
          </p:cNvPr>
          <p:cNvGrpSpPr/>
          <p:nvPr/>
        </p:nvGrpSpPr>
        <p:grpSpPr>
          <a:xfrm>
            <a:off x="297432" y="1915157"/>
            <a:ext cx="9099383" cy="365368"/>
            <a:chOff x="363182" y="2145070"/>
            <a:chExt cx="9099383" cy="36536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09F7A69-FB9B-3656-E533-6FF06241CAAB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13FD32-C411-0C52-982B-3A07C9619928}"/>
                </a:ext>
              </a:extLst>
            </p:cNvPr>
            <p:cNvSpPr txBox="1"/>
            <p:nvPr/>
          </p:nvSpPr>
          <p:spPr>
            <a:xfrm>
              <a:off x="1527933" y="2171884"/>
              <a:ext cx="7934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비용이 가장 낮은 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(4,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6)</a:t>
              </a:r>
              <a:endParaRPr lang="ko-KR" altLang="en-US" sz="1600" dirty="0">
                <a:latin typeface="나눔스퀘어 네오 Bold"/>
                <a:ea typeface="나눔스퀘어 네오 Bold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E41A89-2CEE-E16C-4964-AAE9E5AAEB28}"/>
              </a:ext>
            </a:extLst>
          </p:cNvPr>
          <p:cNvGrpSpPr/>
          <p:nvPr/>
        </p:nvGrpSpPr>
        <p:grpSpPr>
          <a:xfrm>
            <a:off x="968461" y="2280525"/>
            <a:ext cx="3958600" cy="2647306"/>
            <a:chOff x="1104146" y="2664999"/>
            <a:chExt cx="3958600" cy="26473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C1DA6B5-0997-6174-308C-A85CF89E68AF}"/>
                </a:ext>
              </a:extLst>
            </p:cNvPr>
            <p:cNvSpPr/>
            <p:nvPr/>
          </p:nvSpPr>
          <p:spPr>
            <a:xfrm>
              <a:off x="1235707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B0756E-B572-CD10-6F24-73F1F24B6A2D}"/>
                </a:ext>
              </a:extLst>
            </p:cNvPr>
            <p:cNvSpPr/>
            <p:nvPr/>
          </p:nvSpPr>
          <p:spPr>
            <a:xfrm>
              <a:off x="1994337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FB7A1A-7983-73A2-0FBE-D129895D0F28}"/>
                </a:ext>
              </a:extLst>
            </p:cNvPr>
            <p:cNvSpPr/>
            <p:nvPr/>
          </p:nvSpPr>
          <p:spPr>
            <a:xfrm>
              <a:off x="3407011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B8D1FB2-C587-93FF-A29C-341062D5A30C}"/>
                </a:ext>
              </a:extLst>
            </p:cNvPr>
            <p:cNvSpPr/>
            <p:nvPr/>
          </p:nvSpPr>
          <p:spPr>
            <a:xfrm>
              <a:off x="2736616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227BD4-0E89-77CA-FC93-F46467A75771}"/>
                </a:ext>
              </a:extLst>
            </p:cNvPr>
            <p:cNvSpPr/>
            <p:nvPr/>
          </p:nvSpPr>
          <p:spPr>
            <a:xfrm>
              <a:off x="4237524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DF08BC-1817-61A3-873B-479B7B66452A}"/>
                </a:ext>
              </a:extLst>
            </p:cNvPr>
            <p:cNvSpPr/>
            <p:nvPr/>
          </p:nvSpPr>
          <p:spPr>
            <a:xfrm>
              <a:off x="1235707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0223D71-DBA5-A447-F7BD-8D1EBE5BC309}"/>
                </a:ext>
              </a:extLst>
            </p:cNvPr>
            <p:cNvSpPr/>
            <p:nvPr/>
          </p:nvSpPr>
          <p:spPr>
            <a:xfrm>
              <a:off x="4237524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4E26E7-A5AF-C405-CCA1-82DC83BDE1E9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603937" y="3124200"/>
              <a:ext cx="803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8291D4-88C6-D204-1FEC-405DA1BDFA61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756033" y="3339726"/>
              <a:ext cx="327578" cy="46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8422CEA-E319-5E24-0838-262A22636983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3927337" y="3339726"/>
              <a:ext cx="399461" cy="4637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5C77C13-B58D-EEDE-B9E5-51D8001A852F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2514663" y="3339726"/>
              <a:ext cx="526753" cy="1272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9CE6D1-D50A-39E1-E375-07BB9B74F2ED}"/>
                </a:ext>
              </a:extLst>
            </p:cNvPr>
            <p:cNvCxnSpPr>
              <a:cxnSpLocks/>
              <a:stCxn id="12" idx="7"/>
              <a:endCxn id="15" idx="2"/>
            </p:cNvCxnSpPr>
            <p:nvPr/>
          </p:nvCxnSpPr>
          <p:spPr>
            <a:xfrm flipV="1">
              <a:off x="3256942" y="4018979"/>
              <a:ext cx="980582" cy="6825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47D330-B0D5-7641-DDC7-7066892A9E2B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540507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3004DD0-EBF4-5FF8-83B2-30C92DD19104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1845307" y="4917057"/>
              <a:ext cx="891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47951F6-44BA-EB2B-7CD1-D69CF46ACC6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346216" y="4917057"/>
              <a:ext cx="8913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7741CAB-A64C-12EE-CFB0-DDED0CA25EF1}"/>
                </a:ext>
              </a:extLst>
            </p:cNvPr>
            <p:cNvCxnSpPr>
              <a:cxnSpLocks/>
              <a:stCxn id="15" idx="4"/>
              <a:endCxn id="13" idx="0"/>
            </p:cNvCxnSpPr>
            <p:nvPr/>
          </p:nvCxnSpPr>
          <p:spPr>
            <a:xfrm>
              <a:off x="4542324" y="4323779"/>
              <a:ext cx="0" cy="2884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EB4D63-93E2-6BE7-5402-85B83E37438E}"/>
                </a:ext>
              </a:extLst>
            </p:cNvPr>
            <p:cNvSpPr txBox="1"/>
            <p:nvPr/>
          </p:nvSpPr>
          <p:spPr>
            <a:xfrm>
              <a:off x="1540507" y="3151388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B18579-3A73-A039-7A1D-11D37029FA67}"/>
                </a:ext>
              </a:extLst>
            </p:cNvPr>
            <p:cNvSpPr txBox="1"/>
            <p:nvPr/>
          </p:nvSpPr>
          <p:spPr>
            <a:xfrm>
              <a:off x="2842048" y="266499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1C1FDB-D133-F708-9125-933F7BB94529}"/>
                </a:ext>
              </a:extLst>
            </p:cNvPr>
            <p:cNvSpPr txBox="1"/>
            <p:nvPr/>
          </p:nvSpPr>
          <p:spPr>
            <a:xfrm>
              <a:off x="4162360" y="3168996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8DE351-58BE-3BF0-6E74-90C2530B34F6}"/>
                </a:ext>
              </a:extLst>
            </p:cNvPr>
            <p:cNvSpPr txBox="1"/>
            <p:nvPr/>
          </p:nvSpPr>
          <p:spPr>
            <a:xfrm>
              <a:off x="2858981" y="3637499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5BB8D-4691-6986-C723-FB6ED9F61EF2}"/>
                </a:ext>
              </a:extLst>
            </p:cNvPr>
            <p:cNvSpPr txBox="1"/>
            <p:nvPr/>
          </p:nvSpPr>
          <p:spPr>
            <a:xfrm>
              <a:off x="3576247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487B83-F4F2-579E-EA57-614A69D3A99F}"/>
                </a:ext>
              </a:extLst>
            </p:cNvPr>
            <p:cNvSpPr txBox="1"/>
            <p:nvPr/>
          </p:nvSpPr>
          <p:spPr>
            <a:xfrm>
              <a:off x="2069131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53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125BB0-EA37-77E4-E52A-463631731FB5}"/>
                </a:ext>
              </a:extLst>
            </p:cNvPr>
            <p:cNvSpPr txBox="1"/>
            <p:nvPr/>
          </p:nvSpPr>
          <p:spPr>
            <a:xfrm>
              <a:off x="1104146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E75DC8-78AE-3C0F-D032-FEBE4610BF2D}"/>
                </a:ext>
              </a:extLst>
            </p:cNvPr>
            <p:cNvSpPr txBox="1"/>
            <p:nvPr/>
          </p:nvSpPr>
          <p:spPr>
            <a:xfrm>
              <a:off x="4631501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6F93F0-7B78-057E-201F-BE8ACCF77C36}"/>
                </a:ext>
              </a:extLst>
            </p:cNvPr>
            <p:cNvSpPr txBox="1"/>
            <p:nvPr/>
          </p:nvSpPr>
          <p:spPr>
            <a:xfrm>
              <a:off x="3385734" y="3919432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23</a:t>
              </a:r>
            </a:p>
          </p:txBody>
        </p:sp>
      </p:grp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D6CB0B94-848C-CDB2-A411-5F28C64C6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7455"/>
              </p:ext>
            </p:extLst>
          </p:nvPr>
        </p:nvGraphicFramePr>
        <p:xfrm>
          <a:off x="859618" y="5326622"/>
          <a:ext cx="9383210" cy="11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11590702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9859161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(2, 3)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(3, 4)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(5, 6)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(6, 7)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29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13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53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0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37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D272-291E-43D7-C0D1-303C221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FDA6FA-0A51-5D70-9A98-5288321963FE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385680-327B-9838-76DA-CF33F598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B847-5236-B4DF-62FF-FB6E7BD1F555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A5E84F-E531-2402-1A1B-3B039B3411BA}"/>
              </a:ext>
            </a:extLst>
          </p:cNvPr>
          <p:cNvGrpSpPr/>
          <p:nvPr/>
        </p:nvGrpSpPr>
        <p:grpSpPr>
          <a:xfrm>
            <a:off x="297432" y="1915157"/>
            <a:ext cx="10622274" cy="365368"/>
            <a:chOff x="363182" y="2145070"/>
            <a:chExt cx="9099383" cy="36536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B2AEA43-5756-B95D-1373-FAFCF9454627}"/>
                </a:ext>
              </a:extLst>
            </p:cNvPr>
            <p:cNvSpPr/>
            <p:nvPr/>
          </p:nvSpPr>
          <p:spPr>
            <a:xfrm>
              <a:off x="363182" y="2145070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4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7D2E4B-9AD8-7996-C793-EC21AEDFBB7D}"/>
                </a:ext>
              </a:extLst>
            </p:cNvPr>
            <p:cNvSpPr txBox="1"/>
            <p:nvPr/>
          </p:nvSpPr>
          <p:spPr>
            <a:xfrm>
              <a:off x="1527933" y="2171884"/>
              <a:ext cx="7934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나눔스퀘어 네오 Bold"/>
                  <a:ea typeface="나눔스퀘어 네오 Bold"/>
                </a:rPr>
                <a:t>비용이 가장 낮은 간선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(6, 7) -&gt; 6, 7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의 루트가 </a:t>
              </a:r>
              <a:r>
                <a:rPr lang="ko-KR" altLang="en-US" sz="1600" b="1" dirty="0">
                  <a:solidFill>
                    <a:srgbClr val="00B0F0"/>
                  </a:solidFill>
                  <a:latin typeface="나눔스퀘어 네오 Bold"/>
                  <a:ea typeface="나눔스퀘어 네오 Bold"/>
                </a:rPr>
                <a:t>이미 동일한 집합에 포함되어 있으므로</a:t>
              </a:r>
              <a:r>
                <a:rPr lang="ko-KR" altLang="en-US" sz="1600" dirty="0">
                  <a:solidFill>
                    <a:srgbClr val="00B0F0"/>
                  </a:solidFill>
                  <a:latin typeface="나눔스퀘어 네오 Bold"/>
                  <a:ea typeface="나눔스퀘어 네오 Bold"/>
                </a:rPr>
                <a:t> </a:t>
              </a:r>
              <a:r>
                <a:rPr lang="ko-KR" altLang="en-US" sz="1600" dirty="0">
                  <a:latin typeface="나눔스퀘어 네오 Bold"/>
                  <a:ea typeface="나눔스퀘어 네오 Bold"/>
                </a:rPr>
                <a:t>함수 호출 </a:t>
              </a:r>
              <a:r>
                <a:rPr lang="en-US" altLang="ko-KR" sz="1600" dirty="0">
                  <a:latin typeface="나눔스퀘어 네오 Bold"/>
                  <a:ea typeface="나눔스퀘어 네오 Bold"/>
                </a:rPr>
                <a:t>X</a:t>
              </a:r>
              <a:endParaRPr lang="ko-KR" altLang="en-US" sz="1600" dirty="0">
                <a:latin typeface="나눔스퀘어 네오 Bold"/>
                <a:ea typeface="나눔스퀘어 네오 Bold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E647952-762F-3692-E258-DC2F1EF7E299}"/>
              </a:ext>
            </a:extLst>
          </p:cNvPr>
          <p:cNvGrpSpPr/>
          <p:nvPr/>
        </p:nvGrpSpPr>
        <p:grpSpPr>
          <a:xfrm>
            <a:off x="968461" y="2280525"/>
            <a:ext cx="3958600" cy="2647306"/>
            <a:chOff x="1104146" y="2664999"/>
            <a:chExt cx="3958600" cy="26473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40DADB-26C9-CBAA-B312-270397BCF763}"/>
                </a:ext>
              </a:extLst>
            </p:cNvPr>
            <p:cNvSpPr/>
            <p:nvPr/>
          </p:nvSpPr>
          <p:spPr>
            <a:xfrm>
              <a:off x="1235707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EAE103C-7FE0-ABAC-630C-4F64AEEB2022}"/>
                </a:ext>
              </a:extLst>
            </p:cNvPr>
            <p:cNvSpPr/>
            <p:nvPr/>
          </p:nvSpPr>
          <p:spPr>
            <a:xfrm>
              <a:off x="1994337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660A886-55B4-69CB-DBC3-67E344C66AD7}"/>
                </a:ext>
              </a:extLst>
            </p:cNvPr>
            <p:cNvSpPr/>
            <p:nvPr/>
          </p:nvSpPr>
          <p:spPr>
            <a:xfrm>
              <a:off x="3407011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56227E-A277-7646-3EAC-59CC2924E141}"/>
                </a:ext>
              </a:extLst>
            </p:cNvPr>
            <p:cNvSpPr/>
            <p:nvPr/>
          </p:nvSpPr>
          <p:spPr>
            <a:xfrm>
              <a:off x="2736616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4345E36-94D1-1FD2-4DE4-2F3FC65FCA2C}"/>
                </a:ext>
              </a:extLst>
            </p:cNvPr>
            <p:cNvSpPr/>
            <p:nvPr/>
          </p:nvSpPr>
          <p:spPr>
            <a:xfrm>
              <a:off x="4237524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2CC7DC-D2CB-71A5-9607-91EFEFEFB707}"/>
                </a:ext>
              </a:extLst>
            </p:cNvPr>
            <p:cNvSpPr/>
            <p:nvPr/>
          </p:nvSpPr>
          <p:spPr>
            <a:xfrm>
              <a:off x="1235707" y="461225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D433ACD-60F6-A7A3-C5B5-36CD099656E7}"/>
                </a:ext>
              </a:extLst>
            </p:cNvPr>
            <p:cNvSpPr/>
            <p:nvPr/>
          </p:nvSpPr>
          <p:spPr>
            <a:xfrm>
              <a:off x="4237524" y="3714179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C7BCBE-57FD-CE6D-D6D2-1A899B5F2568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603937" y="3124200"/>
              <a:ext cx="8030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89B955-8D26-A8CB-4061-7D1CA3495529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756033" y="3339726"/>
              <a:ext cx="327578" cy="46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1F7CDF5-C09D-1B00-1BC5-90FB965535B2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3927337" y="3339726"/>
              <a:ext cx="399461" cy="4637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D41985C-91AD-D30E-9C8B-1DB92792C6A2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2514663" y="3339726"/>
              <a:ext cx="526753" cy="1272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1ECB3B-9FFF-E284-B483-2BF335B8643E}"/>
                </a:ext>
              </a:extLst>
            </p:cNvPr>
            <p:cNvCxnSpPr>
              <a:cxnSpLocks/>
              <a:stCxn id="12" idx="7"/>
              <a:endCxn id="15" idx="2"/>
            </p:cNvCxnSpPr>
            <p:nvPr/>
          </p:nvCxnSpPr>
          <p:spPr>
            <a:xfrm flipV="1">
              <a:off x="3256942" y="4018979"/>
              <a:ext cx="980582" cy="6825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C77D12-23F6-5B35-0136-D641000F3361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540507" y="4323779"/>
              <a:ext cx="0" cy="288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CA81B69-A1A9-1AFB-2148-B107544C3B0A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>
              <a:off x="1845307" y="4917057"/>
              <a:ext cx="891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E070160-9E18-A082-42F3-F9BDB3EE2D16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346216" y="4917057"/>
              <a:ext cx="89130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7917BDD-586C-8DCC-026C-764D00867E4A}"/>
                </a:ext>
              </a:extLst>
            </p:cNvPr>
            <p:cNvCxnSpPr>
              <a:cxnSpLocks/>
              <a:stCxn id="15" idx="4"/>
              <a:endCxn id="13" idx="0"/>
            </p:cNvCxnSpPr>
            <p:nvPr/>
          </p:nvCxnSpPr>
          <p:spPr>
            <a:xfrm>
              <a:off x="4542324" y="4323779"/>
              <a:ext cx="0" cy="2884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C109B1-EE1B-9FCD-3A0E-C919A63058CB}"/>
                </a:ext>
              </a:extLst>
            </p:cNvPr>
            <p:cNvSpPr txBox="1"/>
            <p:nvPr/>
          </p:nvSpPr>
          <p:spPr>
            <a:xfrm>
              <a:off x="1540507" y="3151388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C8AF17-74F0-127E-F403-63FF48439641}"/>
                </a:ext>
              </a:extLst>
            </p:cNvPr>
            <p:cNvSpPr txBox="1"/>
            <p:nvPr/>
          </p:nvSpPr>
          <p:spPr>
            <a:xfrm>
              <a:off x="2842048" y="266499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500C9-9927-7F19-4DBD-5D7363B6F5CF}"/>
                </a:ext>
              </a:extLst>
            </p:cNvPr>
            <p:cNvSpPr txBox="1"/>
            <p:nvPr/>
          </p:nvSpPr>
          <p:spPr>
            <a:xfrm>
              <a:off x="4162360" y="3168996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01613A-C4F2-7B42-BAFA-E34F4014E1B6}"/>
                </a:ext>
              </a:extLst>
            </p:cNvPr>
            <p:cNvSpPr txBox="1"/>
            <p:nvPr/>
          </p:nvSpPr>
          <p:spPr>
            <a:xfrm>
              <a:off x="2858981" y="3637499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34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2F734B-ED6F-4B19-5125-5A339250B6D8}"/>
                </a:ext>
              </a:extLst>
            </p:cNvPr>
            <p:cNvSpPr txBox="1"/>
            <p:nvPr/>
          </p:nvSpPr>
          <p:spPr>
            <a:xfrm>
              <a:off x="3576247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8D7C0-3DE9-04D3-F686-F9E848450598}"/>
                </a:ext>
              </a:extLst>
            </p:cNvPr>
            <p:cNvSpPr txBox="1"/>
            <p:nvPr/>
          </p:nvSpPr>
          <p:spPr>
            <a:xfrm>
              <a:off x="2069131" y="4857629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53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E84150-9992-8D2B-EE29-0258931770AC}"/>
                </a:ext>
              </a:extLst>
            </p:cNvPr>
            <p:cNvSpPr txBox="1"/>
            <p:nvPr/>
          </p:nvSpPr>
          <p:spPr>
            <a:xfrm>
              <a:off x="1104146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8E85F9-26F0-8591-D3E8-25928ED5EBB6}"/>
                </a:ext>
              </a:extLst>
            </p:cNvPr>
            <p:cNvSpPr txBox="1"/>
            <p:nvPr/>
          </p:nvSpPr>
          <p:spPr>
            <a:xfrm>
              <a:off x="4631501" y="4156198"/>
              <a:ext cx="431245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8E17FB-F98F-CD14-DDF9-3EAB87EC831B}"/>
                </a:ext>
              </a:extLst>
            </p:cNvPr>
            <p:cNvSpPr txBox="1"/>
            <p:nvPr/>
          </p:nvSpPr>
          <p:spPr>
            <a:xfrm>
              <a:off x="3385734" y="3919432"/>
              <a:ext cx="520326" cy="4546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나눔스퀘어 네오 Bold" panose="020B0600000101010101"/>
                </a:rPr>
                <a:t>23</a:t>
              </a:r>
            </a:p>
          </p:txBody>
        </p:sp>
      </p:grp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7985E3D2-368B-EC5B-DD7B-7A82CB86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695"/>
              </p:ext>
            </p:extLst>
          </p:nvPr>
        </p:nvGraphicFramePr>
        <p:xfrm>
          <a:off x="859618" y="5326622"/>
          <a:ext cx="9383210" cy="11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11590702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9859161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(1, 5)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(2, 3)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(2, 6)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(3, 4)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(4, 7)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(5, 6)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(6, 7)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29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34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13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53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25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20B0600000101010101"/>
                        </a:rPr>
                        <a:t>step4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0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5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F1E43-C1D0-05D1-D9DD-9577D6DC1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2CE4CF-BA37-F87A-EFCA-0D9B45E4F0D4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D7B58-5905-D30D-2C25-252EB0AB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3E3AB-83FD-B7F7-0C42-E15694E9CA2A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986AE0-C963-FB7C-128B-0CCCB9D5C20A}"/>
              </a:ext>
            </a:extLst>
          </p:cNvPr>
          <p:cNvSpPr/>
          <p:nvPr/>
        </p:nvSpPr>
        <p:spPr>
          <a:xfrm>
            <a:off x="1542474" y="284941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656584E-AD19-539F-92CA-500A41CF21A5}"/>
              </a:ext>
            </a:extLst>
          </p:cNvPr>
          <p:cNvSpPr/>
          <p:nvPr/>
        </p:nvSpPr>
        <p:spPr>
          <a:xfrm>
            <a:off x="2301104" y="195463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44F85F-CB8B-88EE-C084-2EADA1930E0B}"/>
              </a:ext>
            </a:extLst>
          </p:cNvPr>
          <p:cNvSpPr/>
          <p:nvPr/>
        </p:nvSpPr>
        <p:spPr>
          <a:xfrm>
            <a:off x="3713778" y="195463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09C6CB8-1BE2-6A89-7502-7854CCFF382E}"/>
              </a:ext>
            </a:extLst>
          </p:cNvPr>
          <p:cNvSpPr/>
          <p:nvPr/>
        </p:nvSpPr>
        <p:spPr>
          <a:xfrm>
            <a:off x="3043383" y="374749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7CA9C7-2ACC-7C7D-9DE2-271DD63890C9}"/>
              </a:ext>
            </a:extLst>
          </p:cNvPr>
          <p:cNvSpPr/>
          <p:nvPr/>
        </p:nvSpPr>
        <p:spPr>
          <a:xfrm>
            <a:off x="4544291" y="374749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92E32C8-D155-9790-AAD2-6F66488BD47D}"/>
              </a:ext>
            </a:extLst>
          </p:cNvPr>
          <p:cNvSpPr/>
          <p:nvPr/>
        </p:nvSpPr>
        <p:spPr>
          <a:xfrm>
            <a:off x="1542474" y="374749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6E18CCA-5692-0296-DD55-45D0EA2FCC24}"/>
              </a:ext>
            </a:extLst>
          </p:cNvPr>
          <p:cNvSpPr/>
          <p:nvPr/>
        </p:nvSpPr>
        <p:spPr>
          <a:xfrm>
            <a:off x="4544291" y="2849413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783500B-5089-F6FD-FD92-5A00C746DBBA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10704" y="2259434"/>
            <a:ext cx="8030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61D100-3FEF-D96C-51A2-9A0FB3DE0DE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2062800" y="2474960"/>
            <a:ext cx="327578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30CBDC-B919-490F-C67A-C57C3EEED855}"/>
              </a:ext>
            </a:extLst>
          </p:cNvPr>
          <p:cNvCxnSpPr>
            <a:cxnSpLocks/>
            <a:stCxn id="37" idx="5"/>
            <a:endCxn id="41" idx="1"/>
          </p:cNvCxnSpPr>
          <p:nvPr/>
        </p:nvCxnSpPr>
        <p:spPr>
          <a:xfrm>
            <a:off x="4234104" y="2474960"/>
            <a:ext cx="399461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77FDE2-90EE-D98C-C223-CE1215DA0FCB}"/>
              </a:ext>
            </a:extLst>
          </p:cNvPr>
          <p:cNvCxnSpPr>
            <a:cxnSpLocks/>
            <a:stCxn id="35" idx="5"/>
            <a:endCxn id="38" idx="0"/>
          </p:cNvCxnSpPr>
          <p:nvPr/>
        </p:nvCxnSpPr>
        <p:spPr>
          <a:xfrm>
            <a:off x="2821430" y="2474960"/>
            <a:ext cx="526753" cy="12725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229AD51-382A-8555-6802-C3F83EE323A4}"/>
              </a:ext>
            </a:extLst>
          </p:cNvPr>
          <p:cNvCxnSpPr>
            <a:cxnSpLocks/>
            <a:stCxn id="38" idx="7"/>
            <a:endCxn id="41" idx="2"/>
          </p:cNvCxnSpPr>
          <p:nvPr/>
        </p:nvCxnSpPr>
        <p:spPr>
          <a:xfrm flipV="1">
            <a:off x="3563709" y="3154213"/>
            <a:ext cx="980582" cy="6825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484725-6D92-B39E-F48B-0BB1A0310FBC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>
            <a:off x="1847274" y="3459013"/>
            <a:ext cx="0" cy="288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C2EFDF1-11AA-B3E8-B480-1B2E86B2C419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2152074" y="4052291"/>
            <a:ext cx="8913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E4AE4DE-4813-B966-8332-4ED73FBC4797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652983" y="4052291"/>
            <a:ext cx="8913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C38501D-3F2E-1DCE-8E14-BEE16413DF50}"/>
              </a:ext>
            </a:extLst>
          </p:cNvPr>
          <p:cNvCxnSpPr>
            <a:cxnSpLocks/>
            <a:stCxn id="41" idx="4"/>
            <a:endCxn id="39" idx="0"/>
          </p:cNvCxnSpPr>
          <p:nvPr/>
        </p:nvCxnSpPr>
        <p:spPr>
          <a:xfrm>
            <a:off x="4849091" y="3459013"/>
            <a:ext cx="0" cy="2884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56603C-A132-E569-A147-2A955F09A398}"/>
              </a:ext>
            </a:extLst>
          </p:cNvPr>
          <p:cNvSpPr txBox="1"/>
          <p:nvPr/>
        </p:nvSpPr>
        <p:spPr>
          <a:xfrm>
            <a:off x="1847274" y="228662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795333-EA4A-669D-F33A-C5BFA9BADAF8}"/>
              </a:ext>
            </a:extLst>
          </p:cNvPr>
          <p:cNvSpPr txBox="1"/>
          <p:nvPr/>
        </p:nvSpPr>
        <p:spPr>
          <a:xfrm>
            <a:off x="3148815" y="1846413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EC228C-6A7B-04E4-67E5-5496BAB3AB66}"/>
              </a:ext>
            </a:extLst>
          </p:cNvPr>
          <p:cNvSpPr txBox="1"/>
          <p:nvPr/>
        </p:nvSpPr>
        <p:spPr>
          <a:xfrm>
            <a:off x="4469127" y="2304230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E25923-CF0D-B427-C55A-D32E86E815B2}"/>
              </a:ext>
            </a:extLst>
          </p:cNvPr>
          <p:cNvSpPr txBox="1"/>
          <p:nvPr/>
        </p:nvSpPr>
        <p:spPr>
          <a:xfrm>
            <a:off x="3165748" y="2772733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34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42966A-4D10-0E70-91AE-19B96623C3F8}"/>
              </a:ext>
            </a:extLst>
          </p:cNvPr>
          <p:cNvSpPr txBox="1"/>
          <p:nvPr/>
        </p:nvSpPr>
        <p:spPr>
          <a:xfrm>
            <a:off x="3883014" y="3992863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034100-6B14-25B8-893D-D0E47A874815}"/>
              </a:ext>
            </a:extLst>
          </p:cNvPr>
          <p:cNvSpPr txBox="1"/>
          <p:nvPr/>
        </p:nvSpPr>
        <p:spPr>
          <a:xfrm>
            <a:off x="2375898" y="3992863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53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FD5302-9425-98C7-50CE-A3A77D31BBEC}"/>
              </a:ext>
            </a:extLst>
          </p:cNvPr>
          <p:cNvSpPr txBox="1"/>
          <p:nvPr/>
        </p:nvSpPr>
        <p:spPr>
          <a:xfrm>
            <a:off x="1399884" y="3322960"/>
            <a:ext cx="504921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75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E11B3A-0480-3658-914C-8CECB3366A24}"/>
              </a:ext>
            </a:extLst>
          </p:cNvPr>
          <p:cNvSpPr txBox="1"/>
          <p:nvPr/>
        </p:nvSpPr>
        <p:spPr>
          <a:xfrm>
            <a:off x="4938268" y="3291432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13</a:t>
            </a:r>
          </a:p>
        </p:txBody>
      </p:sp>
      <p:graphicFrame>
        <p:nvGraphicFramePr>
          <p:cNvPr id="59" name="표 66">
            <a:extLst>
              <a:ext uri="{FF2B5EF4-FFF2-40B4-BE49-F238E27FC236}">
                <a16:creationId xmlns:a16="http://schemas.microsoft.com/office/drawing/2014/main" id="{4A34CB78-B7B5-103E-0273-B97F1D021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94150"/>
              </p:ext>
            </p:extLst>
          </p:nvPr>
        </p:nvGraphicFramePr>
        <p:xfrm>
          <a:off x="1414095" y="4942843"/>
          <a:ext cx="9383210" cy="11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11590702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98591615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(1, 2)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(1, 5)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(2, 3)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(2, 6)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(3, 4)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(4, 6)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(4, 7)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(5, 6)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(6, 7)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29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75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35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34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23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13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53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25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9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7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8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나눔스퀘어 네오 Bold" panose="00000800000000000000"/>
                        </a:rPr>
                        <a:t>step 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나눔스퀘어 네오 Bold" panose="000008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04017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E5D2F02-91EC-07F4-1C54-B60BF3227523}"/>
              </a:ext>
            </a:extLst>
          </p:cNvPr>
          <p:cNvSpPr txBox="1"/>
          <p:nvPr/>
        </p:nvSpPr>
        <p:spPr>
          <a:xfrm>
            <a:off x="3723688" y="304562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23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90D5CB9-E7D9-394C-4709-4AD18FBEB0E5}"/>
              </a:ext>
            </a:extLst>
          </p:cNvPr>
          <p:cNvSpPr/>
          <p:nvPr/>
        </p:nvSpPr>
        <p:spPr>
          <a:xfrm>
            <a:off x="6367713" y="2849413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20D9C-7AD2-6C6E-AD8D-4FC390077865}"/>
              </a:ext>
            </a:extLst>
          </p:cNvPr>
          <p:cNvSpPr/>
          <p:nvPr/>
        </p:nvSpPr>
        <p:spPr>
          <a:xfrm>
            <a:off x="7126343" y="1954634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20802C-6191-3DCB-8D29-4149566281BB}"/>
              </a:ext>
            </a:extLst>
          </p:cNvPr>
          <p:cNvSpPr/>
          <p:nvPr/>
        </p:nvSpPr>
        <p:spPr>
          <a:xfrm>
            <a:off x="8539017" y="1954634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247A06-A26A-7842-0FB1-2818EBAFFF33}"/>
              </a:ext>
            </a:extLst>
          </p:cNvPr>
          <p:cNvSpPr/>
          <p:nvPr/>
        </p:nvSpPr>
        <p:spPr>
          <a:xfrm>
            <a:off x="7868622" y="3747491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1CB5DBC-A6B9-4487-6611-2059220B27A1}"/>
              </a:ext>
            </a:extLst>
          </p:cNvPr>
          <p:cNvSpPr/>
          <p:nvPr/>
        </p:nvSpPr>
        <p:spPr>
          <a:xfrm>
            <a:off x="9369530" y="3747491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83DF137-97A7-6A3F-DD0D-81E4AD06515C}"/>
              </a:ext>
            </a:extLst>
          </p:cNvPr>
          <p:cNvSpPr/>
          <p:nvPr/>
        </p:nvSpPr>
        <p:spPr>
          <a:xfrm>
            <a:off x="6367713" y="3747491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7302B99-11EB-8785-3E7A-E3280C12F803}"/>
              </a:ext>
            </a:extLst>
          </p:cNvPr>
          <p:cNvSpPr/>
          <p:nvPr/>
        </p:nvSpPr>
        <p:spPr>
          <a:xfrm>
            <a:off x="9369530" y="2849413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D2105D-D88E-FF61-7ED8-58C26A7E96BE}"/>
              </a:ext>
            </a:extLst>
          </p:cNvPr>
          <p:cNvCxnSpPr>
            <a:cxnSpLocks/>
            <a:stCxn id="62" idx="3"/>
            <a:endCxn id="61" idx="7"/>
          </p:cNvCxnSpPr>
          <p:nvPr/>
        </p:nvCxnSpPr>
        <p:spPr>
          <a:xfrm flipH="1">
            <a:off x="6888039" y="2474960"/>
            <a:ext cx="327578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EC6570A-3925-D5F0-AF24-60027D4F0A83}"/>
              </a:ext>
            </a:extLst>
          </p:cNvPr>
          <p:cNvCxnSpPr>
            <a:cxnSpLocks/>
            <a:stCxn id="63" idx="5"/>
            <a:endCxn id="67" idx="1"/>
          </p:cNvCxnSpPr>
          <p:nvPr/>
        </p:nvCxnSpPr>
        <p:spPr>
          <a:xfrm>
            <a:off x="9059343" y="2474960"/>
            <a:ext cx="399461" cy="463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65817EE-460D-5D78-ADCE-67DEB113D9AE}"/>
              </a:ext>
            </a:extLst>
          </p:cNvPr>
          <p:cNvCxnSpPr>
            <a:cxnSpLocks/>
            <a:stCxn id="62" idx="5"/>
            <a:endCxn id="64" idx="0"/>
          </p:cNvCxnSpPr>
          <p:nvPr/>
        </p:nvCxnSpPr>
        <p:spPr>
          <a:xfrm>
            <a:off x="7646669" y="2474960"/>
            <a:ext cx="526753" cy="12725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499518-CA02-4F57-976C-ECED85DB8A3B}"/>
              </a:ext>
            </a:extLst>
          </p:cNvPr>
          <p:cNvCxnSpPr>
            <a:cxnSpLocks/>
            <a:stCxn id="64" idx="7"/>
            <a:endCxn id="67" idx="2"/>
          </p:cNvCxnSpPr>
          <p:nvPr/>
        </p:nvCxnSpPr>
        <p:spPr>
          <a:xfrm flipV="1">
            <a:off x="8388948" y="3154213"/>
            <a:ext cx="980582" cy="6825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5C2B7AC-57DC-CD02-6B3C-DF9CC10FE74A}"/>
              </a:ext>
            </a:extLst>
          </p:cNvPr>
          <p:cNvCxnSpPr>
            <a:cxnSpLocks/>
            <a:stCxn id="66" idx="6"/>
            <a:endCxn id="64" idx="2"/>
          </p:cNvCxnSpPr>
          <p:nvPr/>
        </p:nvCxnSpPr>
        <p:spPr>
          <a:xfrm>
            <a:off x="6977313" y="4052291"/>
            <a:ext cx="8913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F7E1D9-2F21-9370-18B4-2096A57E972C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>
            <a:off x="9674330" y="3459013"/>
            <a:ext cx="0" cy="2884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E1F6B33-4B43-FB8D-1480-D555BB31048B}"/>
              </a:ext>
            </a:extLst>
          </p:cNvPr>
          <p:cNvSpPr txBox="1"/>
          <p:nvPr/>
        </p:nvSpPr>
        <p:spPr>
          <a:xfrm>
            <a:off x="6672513" y="228662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47B6F1-F921-F2C0-6B61-48553BAD44F2}"/>
              </a:ext>
            </a:extLst>
          </p:cNvPr>
          <p:cNvSpPr txBox="1"/>
          <p:nvPr/>
        </p:nvSpPr>
        <p:spPr>
          <a:xfrm>
            <a:off x="9294366" y="2304230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5947A5-673E-74BE-7869-5D8B2EE9D8E5}"/>
              </a:ext>
            </a:extLst>
          </p:cNvPr>
          <p:cNvSpPr txBox="1"/>
          <p:nvPr/>
        </p:nvSpPr>
        <p:spPr>
          <a:xfrm>
            <a:off x="7990987" y="2772733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F4FD48-D6E4-7466-046A-56C724688D93}"/>
              </a:ext>
            </a:extLst>
          </p:cNvPr>
          <p:cNvSpPr txBox="1"/>
          <p:nvPr/>
        </p:nvSpPr>
        <p:spPr>
          <a:xfrm>
            <a:off x="9763507" y="3291432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5FF0BD-8813-6233-C4D2-79438FF7BF96}"/>
              </a:ext>
            </a:extLst>
          </p:cNvPr>
          <p:cNvSpPr txBox="1"/>
          <p:nvPr/>
        </p:nvSpPr>
        <p:spPr>
          <a:xfrm>
            <a:off x="8548927" y="3045622"/>
            <a:ext cx="520326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17229A-C52D-CF90-F80E-A2FDD6415776}"/>
              </a:ext>
            </a:extLst>
          </p:cNvPr>
          <p:cNvSpPr txBox="1"/>
          <p:nvPr/>
        </p:nvSpPr>
        <p:spPr>
          <a:xfrm>
            <a:off x="7274310" y="3992863"/>
            <a:ext cx="431245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316686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A63F5-244F-0274-0D88-F910CBCB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C1F21E-32A3-CA2F-C36D-8FE7E03FDD9F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034DC8-2094-D3C6-0A87-E766E3E5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4F18A-7CF5-8718-4365-9A60359A5FE2}"/>
              </a:ext>
            </a:extLst>
          </p:cNvPr>
          <p:cNvSpPr txBox="1"/>
          <p:nvPr/>
        </p:nvSpPr>
        <p:spPr>
          <a:xfrm>
            <a:off x="0" y="873579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4E092-13D8-F957-3AF6-A5696FA8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339"/>
            <a:ext cx="6477492" cy="50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5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E62BC-3D62-7498-41B4-DFFD2965B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5D297B-ADEC-963A-21B2-846D31F19F29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FDDC62-EA7B-1AAB-0B7F-CB8D51B1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5400F-99F5-2C14-DD5E-06AF29E5B800}"/>
              </a:ext>
            </a:extLst>
          </p:cNvPr>
          <p:cNvSpPr txBox="1"/>
          <p:nvPr/>
        </p:nvSpPr>
        <p:spPr>
          <a:xfrm>
            <a:off x="0" y="901997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387147-3885-EAD0-24EA-D599F4DC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72"/>
            <a:ext cx="7061676" cy="49907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45D3C-4DE2-7832-5DB1-DB2B413F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26" y="1502172"/>
            <a:ext cx="1546896" cy="284874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67316E-5F4D-01EA-CD4C-DA1C5FC27CF9}"/>
              </a:ext>
            </a:extLst>
          </p:cNvPr>
          <p:cNvCxnSpPr>
            <a:cxnSpLocks/>
          </p:cNvCxnSpPr>
          <p:nvPr/>
        </p:nvCxnSpPr>
        <p:spPr>
          <a:xfrm>
            <a:off x="3577419" y="3429000"/>
            <a:ext cx="56921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CA8438-5E6A-7F62-2AC7-7B6645C19492}"/>
              </a:ext>
            </a:extLst>
          </p:cNvPr>
          <p:cNvSpPr txBox="1"/>
          <p:nvPr/>
        </p:nvSpPr>
        <p:spPr>
          <a:xfrm>
            <a:off x="4194762" y="3276796"/>
            <a:ext cx="2683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원소가 여러 개일 때 </a:t>
            </a:r>
            <a:r>
              <a:rPr lang="ko-KR" altLang="en-US" sz="12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째 원소를 기준으로 해서 정렬함</a:t>
            </a:r>
            <a:endParaRPr lang="en-US" altLang="ko-KR" sz="12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3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F26B9-1DB4-403A-E802-C6861A702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DD2C0D-0467-49C1-B553-254B425C3559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760310-C34B-9C85-8E65-1BAFC2C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16B30-D986-4F1E-E788-730F5F5E5131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/>
              </a:rPr>
              <a:t>위상 정렬</a:t>
            </a:r>
            <a:r>
              <a:rPr lang="en-US" altLang="ko-KR" sz="1800" dirty="0">
                <a:latin typeface="나눔스퀘어 네오 Bold" panose="00000800000000000000" pitchFamily="2" charset="-127"/>
                <a:ea typeface="나눔스퀘어 네오 Bold" panose="00000800000000000000"/>
              </a:rPr>
              <a:t>(Topology Sort)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07797-9F67-2780-72E0-99C2AE4FEEA6}"/>
              </a:ext>
            </a:extLst>
          </p:cNvPr>
          <p:cNvSpPr txBox="1"/>
          <p:nvPr/>
        </p:nvSpPr>
        <p:spPr>
          <a:xfrm>
            <a:off x="395795" y="1749036"/>
            <a:ext cx="7633227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방향 그래프의 모든 노드를 </a:t>
            </a:r>
            <a:r>
              <a:rPr lang="ko-KR" altLang="en-US" sz="1600" b="1" dirty="0">
                <a:solidFill>
                  <a:srgbClr val="00B0F0"/>
                </a:solidFill>
                <a:latin typeface="나눔스퀘어 네오 Bold" panose="00000800000000000000" pitchFamily="2" charset="-127"/>
                <a:ea typeface="나눔스퀘어 네오 Bold" panose="00000800000000000000"/>
              </a:rPr>
              <a:t>방향성에 거스르지 않도록 순서대로 나열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하는</a:t>
            </a:r>
            <a:r>
              <a:rPr lang="ko-KR" altLang="en-US" sz="1600" b="1" dirty="0">
                <a:latin typeface="나눔스퀘어 네오 Bold" panose="00000800000000000000" pitchFamily="2" charset="-127"/>
                <a:ea typeface="나눔스퀘어 네오 Bold" panose="00000800000000000000"/>
              </a:rPr>
              <a:t>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것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/>
              </a:rPr>
              <a:t>진입차수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(Indegree):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특정한 노드로 들어오는 간선의 개수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/>
              </a:rPr>
              <a:t>진출차수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(Outdegree):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특정한 노드에서 나가는 간선의 개수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63125-56AB-24DC-E78F-AADDE5E0997D}"/>
              </a:ext>
            </a:extLst>
          </p:cNvPr>
          <p:cNvSpPr/>
          <p:nvPr/>
        </p:nvSpPr>
        <p:spPr>
          <a:xfrm>
            <a:off x="2059710" y="4544288"/>
            <a:ext cx="1782618" cy="61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자료구조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79B94-F65D-62A9-0AD6-5125BFE0E5F0}"/>
              </a:ext>
            </a:extLst>
          </p:cNvPr>
          <p:cNvSpPr/>
          <p:nvPr/>
        </p:nvSpPr>
        <p:spPr>
          <a:xfrm>
            <a:off x="4433455" y="4544288"/>
            <a:ext cx="1782618" cy="61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5938A3-31AD-F520-D857-B86FB83D779E}"/>
              </a:ext>
            </a:extLst>
          </p:cNvPr>
          <p:cNvSpPr/>
          <p:nvPr/>
        </p:nvSpPr>
        <p:spPr>
          <a:xfrm>
            <a:off x="6807200" y="4544288"/>
            <a:ext cx="1782618" cy="61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고급 알고리즘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624DE24-0761-DFBB-A1AE-43CA359DB51A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5324764" y="2170543"/>
            <a:ext cx="12700" cy="4747490"/>
          </a:xfrm>
          <a:prstGeom prst="bentConnector3">
            <a:avLst>
              <a:gd name="adj1" fmla="val 34727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BD8179-9766-440F-6810-78FED53EF6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00947" y="3976252"/>
            <a:ext cx="12700" cy="2373745"/>
          </a:xfrm>
          <a:prstGeom prst="bentConnector3">
            <a:avLst>
              <a:gd name="adj1" fmla="val 39090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08CB5C-2ADD-8E90-A83B-23F5E53A83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5525" y="3976253"/>
            <a:ext cx="12700" cy="2373745"/>
          </a:xfrm>
          <a:prstGeom prst="bentConnector3">
            <a:avLst>
              <a:gd name="adj1" fmla="val 39090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887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7E6C2-811C-D2C2-A2CE-BC0448AC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34C4E7-01A7-DFA8-225E-6D62C53C1265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4588B-6419-BFCA-0F8C-ECAD8709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E70A-0609-42F6-B457-6FF7CCE39C1C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CE954-6BC0-D838-301E-F7EDCB844F91}"/>
              </a:ext>
            </a:extLst>
          </p:cNvPr>
          <p:cNvSpPr txBox="1"/>
          <p:nvPr/>
        </p:nvSpPr>
        <p:spPr>
          <a:xfrm>
            <a:off x="395795" y="1749036"/>
            <a:ext cx="763322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/>
              </a:rPr>
              <a:t>진입차수가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0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인 노드를 큐에 넣는다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큐가 빌 때까지 다음의 과정을 반복한다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.</a:t>
            </a:r>
          </a:p>
          <a:p>
            <a:pPr>
              <a:lnSpc>
                <a:spcPct val="200000"/>
              </a:lnSpc>
              <a:buClr>
                <a:srgbClr val="016F87"/>
              </a:buClr>
            </a:pP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   1. </a:t>
            </a: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/>
              </a:rPr>
              <a:t>진입차수가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0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인 노드를 큐에 넣는다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.</a:t>
            </a:r>
          </a:p>
          <a:p>
            <a:pPr>
              <a:lnSpc>
                <a:spcPct val="200000"/>
              </a:lnSpc>
              <a:buClr>
                <a:srgbClr val="016F87"/>
              </a:buClr>
            </a:pP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   2.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새롭게 </a:t>
            </a: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/>
              </a:rPr>
              <a:t>진입차수가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0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이 된 노드를 큐에 넣는다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/>
              </a:rPr>
              <a:t>.   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7D0B24-95B1-E808-D2C2-70632BDBA5F7}"/>
              </a:ext>
            </a:extLst>
          </p:cNvPr>
          <p:cNvSpPr/>
          <p:nvPr/>
        </p:nvSpPr>
        <p:spPr>
          <a:xfrm>
            <a:off x="2078181" y="4742148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29494C-2091-CDBD-DF37-A73F353416CB}"/>
              </a:ext>
            </a:extLst>
          </p:cNvPr>
          <p:cNvSpPr/>
          <p:nvPr/>
        </p:nvSpPr>
        <p:spPr>
          <a:xfrm>
            <a:off x="3186546" y="410326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2EE20F-260A-5F77-9A89-C5B88F026176}"/>
              </a:ext>
            </a:extLst>
          </p:cNvPr>
          <p:cNvSpPr/>
          <p:nvPr/>
        </p:nvSpPr>
        <p:spPr>
          <a:xfrm>
            <a:off x="4424218" y="410326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CA1CF6-132B-3E86-9B68-E552E73D27EE}"/>
              </a:ext>
            </a:extLst>
          </p:cNvPr>
          <p:cNvSpPr/>
          <p:nvPr/>
        </p:nvSpPr>
        <p:spPr>
          <a:xfrm>
            <a:off x="5661890" y="4103264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9A77444-40A6-C7DC-43CF-F8ECDCF127CA}"/>
              </a:ext>
            </a:extLst>
          </p:cNvPr>
          <p:cNvSpPr/>
          <p:nvPr/>
        </p:nvSpPr>
        <p:spPr>
          <a:xfrm>
            <a:off x="3186546" y="5351748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A8A5DD-D60B-DF53-33F3-1BC119EB6F7C}"/>
              </a:ext>
            </a:extLst>
          </p:cNvPr>
          <p:cNvSpPr/>
          <p:nvPr/>
        </p:nvSpPr>
        <p:spPr>
          <a:xfrm>
            <a:off x="4424218" y="5351748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5FB4FE-5772-4A09-C757-99B95A3291A2}"/>
              </a:ext>
            </a:extLst>
          </p:cNvPr>
          <p:cNvSpPr/>
          <p:nvPr/>
        </p:nvSpPr>
        <p:spPr>
          <a:xfrm>
            <a:off x="5661890" y="5351748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9642AB-FE5C-764B-EC9C-C6B41F21EC19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2598507" y="4408064"/>
            <a:ext cx="588039" cy="423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F6EE39-6FEC-D3CA-CE34-C3200FEB0FC1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2598507" y="5262474"/>
            <a:ext cx="588039" cy="39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6A9A06-34C8-B6E9-5EE0-99B829BD1B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796146" y="4408064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5CC532E-0C92-6AD3-254C-3FDA5CDAF5D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796146" y="5656548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0D3FBC-6B81-BF23-068F-0DAC108469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94548" y="4638901"/>
            <a:ext cx="818944" cy="802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9DA730-79ED-C0E3-42EA-61206886E785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>
          <a:xfrm flipV="1">
            <a:off x="4944544" y="4623590"/>
            <a:ext cx="806620" cy="8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18FD11-C7FA-4AFD-242C-893F0E1675B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033818" y="4408064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53920-5F12-D5A2-1509-B36F362C19B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5966690" y="4712864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27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C332B-742F-BE40-AA99-73DA010D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65A017-25C4-12EF-F464-AA8AD322E085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DF47C7-D63C-4C58-842F-A59DAF8C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74A7A2-8C7F-2489-864B-3460A77E43BE}"/>
              </a:ext>
            </a:extLst>
          </p:cNvPr>
          <p:cNvSpPr/>
          <p:nvPr/>
        </p:nvSpPr>
        <p:spPr>
          <a:xfrm>
            <a:off x="1819564" y="3065649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82532B5-FB0E-EA03-44B2-4726EE848807}"/>
              </a:ext>
            </a:extLst>
          </p:cNvPr>
          <p:cNvSpPr/>
          <p:nvPr/>
        </p:nvSpPr>
        <p:spPr>
          <a:xfrm>
            <a:off x="2927929" y="242676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D010A3-ECE8-2843-C9AE-B34291D175AD}"/>
              </a:ext>
            </a:extLst>
          </p:cNvPr>
          <p:cNvSpPr/>
          <p:nvPr/>
        </p:nvSpPr>
        <p:spPr>
          <a:xfrm>
            <a:off x="4165601" y="242676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0A019-DD11-BFC9-C178-3713860C7777}"/>
              </a:ext>
            </a:extLst>
          </p:cNvPr>
          <p:cNvSpPr/>
          <p:nvPr/>
        </p:nvSpPr>
        <p:spPr>
          <a:xfrm>
            <a:off x="5403273" y="242676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CE868F-DC22-C663-2AB4-5E26EC9AAD2C}"/>
              </a:ext>
            </a:extLst>
          </p:cNvPr>
          <p:cNvSpPr/>
          <p:nvPr/>
        </p:nvSpPr>
        <p:spPr>
          <a:xfrm>
            <a:off x="2927929" y="3675249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1D2137-B52D-547F-7EC7-B34A460960D4}"/>
              </a:ext>
            </a:extLst>
          </p:cNvPr>
          <p:cNvSpPr/>
          <p:nvPr/>
        </p:nvSpPr>
        <p:spPr>
          <a:xfrm>
            <a:off x="4165601" y="3675249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D413CD-1BEE-118A-D424-56D44DE00DB8}"/>
              </a:ext>
            </a:extLst>
          </p:cNvPr>
          <p:cNvSpPr/>
          <p:nvPr/>
        </p:nvSpPr>
        <p:spPr>
          <a:xfrm>
            <a:off x="5403273" y="3675249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B1FFF0-11A2-B02C-6C56-BC55A34A4822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339890" y="2731565"/>
            <a:ext cx="588039" cy="423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FD75F8-8E8A-717D-0546-6C78C46E7B19}"/>
              </a:ext>
            </a:extLst>
          </p:cNvPr>
          <p:cNvCxnSpPr>
            <a:cxnSpLocks/>
            <a:stCxn id="3" idx="5"/>
            <a:endCxn id="9" idx="2"/>
          </p:cNvCxnSpPr>
          <p:nvPr/>
        </p:nvCxnSpPr>
        <p:spPr>
          <a:xfrm>
            <a:off x="2339890" y="3585975"/>
            <a:ext cx="588039" cy="39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8EF036-0320-B44A-558E-CD65226C08E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537529" y="2731565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7B8A0A-7B35-C2D3-3095-26C6EA1F3A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537529" y="3980049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C4EA0A-55E5-9D63-F515-F2A04F1BDBF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435931" y="2962402"/>
            <a:ext cx="818944" cy="802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3D8CC8-83E2-0889-43B4-750C506135C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4685927" y="2947091"/>
            <a:ext cx="806620" cy="8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96751C-35BE-F5C7-976D-A8903DE541C6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775201" y="2731565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9B9EE8-2254-F47A-9ADC-8B676BB7565D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5708073" y="3036365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66">
            <a:extLst>
              <a:ext uri="{FF2B5EF4-FFF2-40B4-BE49-F238E27FC236}">
                <a16:creationId xmlns:a16="http://schemas.microsoft.com/office/drawing/2014/main" id="{1627B51A-DFAE-B663-600B-250242BF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81041"/>
              </p:ext>
            </p:extLst>
          </p:nvPr>
        </p:nvGraphicFramePr>
        <p:xfrm>
          <a:off x="1589583" y="4758109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22" name="표 66">
            <a:extLst>
              <a:ext uri="{FF2B5EF4-FFF2-40B4-BE49-F238E27FC236}">
                <a16:creationId xmlns:a16="http://schemas.microsoft.com/office/drawing/2014/main" id="{67F793CB-C347-2D44-D778-F8DD93D0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27464"/>
              </p:ext>
            </p:extLst>
          </p:nvPr>
        </p:nvGraphicFramePr>
        <p:xfrm>
          <a:off x="1589583" y="5717536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47835D-3E6A-FC85-8570-5B52E2298D46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0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E2869-3FAB-F4D3-14DB-D2DB16E26482}"/>
              </a:ext>
            </a:extLst>
          </p:cNvPr>
          <p:cNvSpPr txBox="1"/>
          <p:nvPr/>
        </p:nvSpPr>
        <p:spPr>
          <a:xfrm>
            <a:off x="1589583" y="1231918"/>
            <a:ext cx="5644712" cy="9988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</a:rPr>
              <a:t>진입차수가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인 노드를 큐에 넣음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현재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의 진입차수만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이기 때문에 큐에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만 삽입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039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7982-A55F-D347-7174-06933BDC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4333D1-37EB-9A00-DBF4-D4C0593F6F97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A0994-391C-E55F-3034-BB17FDDD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C7BDBD2-02DC-F53E-C10D-6E2C1235AFA7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1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A5A9C-9EB1-5379-BC37-AC1C10420A2F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을 꺼냄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2,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: 0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527F2D-CE48-CA61-59CC-7AAB5B30E63E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CC9B023-43D1-CF17-AF67-C3A07D1744B7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3F85CCB-8F11-F299-EFB3-CA453E741261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AC8E5F-7266-56C3-4401-7B7952D4137A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D926D1-6BA5-46A1-12C1-F3F675FF9D5C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F5D6496-BC9E-DB8B-E1F1-D6A4DDD44015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BC9D772-F94E-88EC-EEBD-171D9ACC7831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AE95660-46C1-49BB-DAD1-C73673E609FA}"/>
              </a:ext>
            </a:extLst>
          </p:cNvPr>
          <p:cNvCxnSpPr>
            <a:cxnSpLocks/>
            <a:stCxn id="40" idx="7"/>
            <a:endCxn id="41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9ECCEC-BDD6-6633-EDDD-611D578D71F4}"/>
              </a:ext>
            </a:extLst>
          </p:cNvPr>
          <p:cNvCxnSpPr>
            <a:cxnSpLocks/>
            <a:stCxn id="40" idx="5"/>
            <a:endCxn id="44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BB92EFE-E6EA-90B2-4CD4-01CF0550A851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7280880-ECE0-F499-E9A0-5B178AA20FA8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7A55F6F-8405-4698-95FC-D0C59488284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7346ED1-3630-3548-F556-EFE013BFE423}"/>
              </a:ext>
            </a:extLst>
          </p:cNvPr>
          <p:cNvCxnSpPr>
            <a:cxnSpLocks/>
            <a:stCxn id="45" idx="7"/>
            <a:endCxn id="43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14BECB-B0BC-F8F6-F010-A7E29926095E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7F00A-6010-8D80-F375-41FDE752935A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66">
            <a:extLst>
              <a:ext uri="{FF2B5EF4-FFF2-40B4-BE49-F238E27FC236}">
                <a16:creationId xmlns:a16="http://schemas.microsoft.com/office/drawing/2014/main" id="{FF078D26-D97E-3563-91A1-6F1A68E9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90256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56" name="표 66">
            <a:extLst>
              <a:ext uri="{FF2B5EF4-FFF2-40B4-BE49-F238E27FC236}">
                <a16:creationId xmlns:a16="http://schemas.microsoft.com/office/drawing/2014/main" id="{EB906644-88FF-9259-12D9-308F3F5C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44806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6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EA49-E10F-0DE2-9E44-1D12293D5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57A8-7E1B-E99B-CA18-EDAB8DA3D828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2EC9F-01A0-283E-E180-9D4F4778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361005-150C-364D-1023-E3BA142BA9D0}"/>
              </a:ext>
            </a:extLst>
          </p:cNvPr>
          <p:cNvGrpSpPr/>
          <p:nvPr/>
        </p:nvGrpSpPr>
        <p:grpSpPr>
          <a:xfrm>
            <a:off x="0" y="1205361"/>
            <a:ext cx="6161518" cy="3512245"/>
            <a:chOff x="0" y="1205361"/>
            <a:chExt cx="6161518" cy="35122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94184-B6E3-9A28-C9FB-051CC375BA7A}"/>
                </a:ext>
              </a:extLst>
            </p:cNvPr>
            <p:cNvSpPr txBox="1"/>
            <p:nvPr/>
          </p:nvSpPr>
          <p:spPr>
            <a:xfrm>
              <a:off x="0" y="1205361"/>
              <a:ext cx="6161518" cy="571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Wingdings" panose="05000000000000000000" pitchFamily="2" charset="2"/>
                <a:buChar char="Ø"/>
              </a:pPr>
              <a:r>
                <a:rPr lang="ko-KR" altLang="en-US" sz="1800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서로소</a:t>
              </a:r>
              <a:r>
                <a:rPr lang="ko-KR" altLang="en-US" sz="18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집합 계산 알고리즘의 동작 방식</a:t>
              </a:r>
              <a:endPara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F71FE-C884-2C41-0321-B21944F48B64}"/>
                </a:ext>
              </a:extLst>
            </p:cNvPr>
            <p:cNvSpPr txBox="1"/>
            <p:nvPr/>
          </p:nvSpPr>
          <p:spPr>
            <a:xfrm>
              <a:off x="395795" y="1749036"/>
              <a:ext cx="5700205" cy="29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전체 집합 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{1, 2, 3, 4, 5, 6}</a:t>
              </a: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4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개의 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union 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연산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union 1, 4</a:t>
              </a: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union 2, 3</a:t>
              </a: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union 2, 4</a:t>
              </a: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union 5, 6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03F602-1372-29C1-06EA-1F4FF3B4498F}"/>
              </a:ext>
            </a:extLst>
          </p:cNvPr>
          <p:cNvGrpSpPr/>
          <p:nvPr/>
        </p:nvGrpSpPr>
        <p:grpSpPr>
          <a:xfrm>
            <a:off x="5089118" y="2577076"/>
            <a:ext cx="6077527" cy="2784186"/>
            <a:chOff x="4664364" y="2813050"/>
            <a:chExt cx="6077527" cy="278418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9BD762E-93F4-260B-FC8C-E8B22559B5E6}"/>
                </a:ext>
              </a:extLst>
            </p:cNvPr>
            <p:cNvSpPr/>
            <p:nvPr/>
          </p:nvSpPr>
          <p:spPr>
            <a:xfrm>
              <a:off x="4867565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FF2354B-50EF-A1CE-BE5D-9E96AA92BAA0}"/>
                </a:ext>
              </a:extLst>
            </p:cNvPr>
            <p:cNvSpPr/>
            <p:nvPr/>
          </p:nvSpPr>
          <p:spPr>
            <a:xfrm>
              <a:off x="5820160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E49D70-C5FA-CF7A-215F-51163FBCA792}"/>
                </a:ext>
              </a:extLst>
            </p:cNvPr>
            <p:cNvSpPr/>
            <p:nvPr/>
          </p:nvSpPr>
          <p:spPr>
            <a:xfrm>
              <a:off x="6772755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8D9316-87F3-CB2C-C605-1795B5AC23DB}"/>
                </a:ext>
              </a:extLst>
            </p:cNvPr>
            <p:cNvSpPr/>
            <p:nvPr/>
          </p:nvSpPr>
          <p:spPr>
            <a:xfrm>
              <a:off x="7725350" y="2819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DBFF47-CEC8-DECC-D504-6A4ADF26EB49}"/>
                </a:ext>
              </a:extLst>
            </p:cNvPr>
            <p:cNvSpPr/>
            <p:nvPr/>
          </p:nvSpPr>
          <p:spPr>
            <a:xfrm>
              <a:off x="8677945" y="28194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7CF6EB-82B5-B6E1-8A6A-49B6FCA1A4A7}"/>
                </a:ext>
              </a:extLst>
            </p:cNvPr>
            <p:cNvSpPr/>
            <p:nvPr/>
          </p:nvSpPr>
          <p:spPr>
            <a:xfrm>
              <a:off x="9630540" y="28194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714D4661-6751-F3CF-2547-36415E84E45D}"/>
                </a:ext>
              </a:extLst>
            </p:cNvPr>
            <p:cNvCxnSpPr>
              <a:cxnSpLocks/>
              <a:stCxn id="8" idx="0"/>
              <a:endCxn id="3" idx="0"/>
            </p:cNvCxnSpPr>
            <p:nvPr/>
          </p:nvCxnSpPr>
          <p:spPr>
            <a:xfrm rot="16200000" flipV="1">
              <a:off x="6601258" y="1390507"/>
              <a:ext cx="12700" cy="2857785"/>
            </a:xfrm>
            <a:prstGeom prst="curvedConnector3">
              <a:avLst>
                <a:gd name="adj1" fmla="val 52908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071D4234-2A6E-6AFD-0948-B5C9493178F0}"/>
                </a:ext>
              </a:extLst>
            </p:cNvPr>
            <p:cNvCxnSpPr>
              <a:cxnSpLocks/>
              <a:stCxn id="6" idx="4"/>
              <a:endCxn id="4" idx="4"/>
            </p:cNvCxnSpPr>
            <p:nvPr/>
          </p:nvCxnSpPr>
          <p:spPr>
            <a:xfrm rot="5400000">
              <a:off x="6601258" y="2952703"/>
              <a:ext cx="12700" cy="952595"/>
            </a:xfrm>
            <a:prstGeom prst="curvedConnector3">
              <a:avLst>
                <a:gd name="adj1" fmla="val 252727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37460A5F-1B33-67FD-84B8-38B9295C1B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2312" y="2952704"/>
              <a:ext cx="12700" cy="952595"/>
            </a:xfrm>
            <a:prstGeom prst="curvedConnector3">
              <a:avLst>
                <a:gd name="adj1" fmla="val 252727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6789EB3F-A997-742B-787C-0207C1257D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52692" y="2952704"/>
              <a:ext cx="12700" cy="952595"/>
            </a:xfrm>
            <a:prstGeom prst="curvedConnector3">
              <a:avLst>
                <a:gd name="adj1" fmla="val 252727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8AE5127-22AE-EED5-5360-3D508B3D90DE}"/>
                </a:ext>
              </a:extLst>
            </p:cNvPr>
            <p:cNvSpPr/>
            <p:nvPr/>
          </p:nvSpPr>
          <p:spPr>
            <a:xfrm>
              <a:off x="4664364" y="4655762"/>
              <a:ext cx="3842328" cy="9414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ADE1C6B-EB41-9CDD-5001-B268B0A3AAB5}"/>
                </a:ext>
              </a:extLst>
            </p:cNvPr>
            <p:cNvSpPr/>
            <p:nvPr/>
          </p:nvSpPr>
          <p:spPr>
            <a:xfrm>
              <a:off x="8849687" y="4655762"/>
              <a:ext cx="1892204" cy="9414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네오 Bold" panose="0000080000000000000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813FC1-C182-ED28-9DC7-E33F83308B41}"/>
                </a:ext>
              </a:extLst>
            </p:cNvPr>
            <p:cNvSpPr/>
            <p:nvPr/>
          </p:nvSpPr>
          <p:spPr>
            <a:xfrm>
              <a:off x="4867565" y="4838515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793282-38CA-757E-848D-CD23D687C4C6}"/>
                </a:ext>
              </a:extLst>
            </p:cNvPr>
            <p:cNvSpPr/>
            <p:nvPr/>
          </p:nvSpPr>
          <p:spPr>
            <a:xfrm>
              <a:off x="5820160" y="4838515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E6C5CD-DA67-E597-EA20-7F0749A7C25B}"/>
                </a:ext>
              </a:extLst>
            </p:cNvPr>
            <p:cNvSpPr/>
            <p:nvPr/>
          </p:nvSpPr>
          <p:spPr>
            <a:xfrm>
              <a:off x="6772755" y="4838515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46EBF2-7069-DDEA-667A-8488B8BF7604}"/>
                </a:ext>
              </a:extLst>
            </p:cNvPr>
            <p:cNvSpPr/>
            <p:nvPr/>
          </p:nvSpPr>
          <p:spPr>
            <a:xfrm>
              <a:off x="7725350" y="4838515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8D8248D-CAE5-B75D-46ED-815722CAD6C8}"/>
                </a:ext>
              </a:extLst>
            </p:cNvPr>
            <p:cNvSpPr/>
            <p:nvPr/>
          </p:nvSpPr>
          <p:spPr>
            <a:xfrm>
              <a:off x="9028920" y="4838515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4740A8E-EC2E-5057-6435-4BE526EE3125}"/>
                </a:ext>
              </a:extLst>
            </p:cNvPr>
            <p:cNvSpPr/>
            <p:nvPr/>
          </p:nvSpPr>
          <p:spPr>
            <a:xfrm>
              <a:off x="9935335" y="4838515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187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956B6-9009-A718-500E-646614A9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CE3F2C-C44D-D57A-2434-82D526B812EB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BC5C40-381D-674F-B80E-14AE2A4A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00AF09A-FEB0-6771-EACF-8A21D5F6A9EC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2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4477E-E755-3FB4-F79F-22880626C135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꺼냄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0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D7AFBF42-EB79-66F3-FA9C-7FC60D9E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44563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4" name="표 66">
            <a:extLst>
              <a:ext uri="{FF2B5EF4-FFF2-40B4-BE49-F238E27FC236}">
                <a16:creationId xmlns:a16="http://schemas.microsoft.com/office/drawing/2014/main" id="{408D3CA6-A35B-94DE-DA42-676B8A6B2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27981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072745E-1F6C-3DCB-FA43-153921E9F4CA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C43D77-249E-FCB5-55EB-EBBC7B78404A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419DD1-D8BB-1DEA-FADF-EA9C2D1FEEE5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2F0159-963B-2789-468C-D5E0157975AE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026279-D097-7F34-06E3-A9C9F0337171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E2C151-5688-9DC1-3C44-8570536DDED6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485268-DFB0-9B65-D657-4668B947E7FF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C54148-6250-6BFF-2BF1-C2FB4719FD20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234142-E70F-B946-C12F-67E4C24E4796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CAB6DA-0F51-7C8E-94B2-DB2B70F834B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D73B76-C8FE-68EA-B6A9-BAEFA2CC837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6D0444-9A95-A4B1-C10E-FD21B079D01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994E94-22CE-5697-D50D-ED05E9447F5A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759420-D77D-ABA2-38B4-A207F00D6BE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67293C-E6D2-D407-D685-A2556B5EC734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A575A2-94C0-BFFC-8ECB-5858F576F193}"/>
              </a:ext>
            </a:extLst>
          </p:cNvPr>
          <p:cNvSpPr txBox="1"/>
          <p:nvPr/>
        </p:nvSpPr>
        <p:spPr>
          <a:xfrm>
            <a:off x="8108671" y="3830582"/>
            <a:ext cx="3029386" cy="7721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의 </a:t>
            </a:r>
            <a:r>
              <a:rPr lang="ko-KR" altLang="en-US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진입차수가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 감소하였지만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은 아니므로 큐에 삽입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X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DB9F677-DF7E-2014-6C7B-315CCA136B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68509" y="4272510"/>
            <a:ext cx="574037" cy="360218"/>
          </a:xfrm>
          <a:prstGeom prst="bentConnector3">
            <a:avLst>
              <a:gd name="adj1" fmla="val 998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46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A0AF5-A7C3-8A93-FF38-0BAD65379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C4A479-CDC7-D175-817A-C14456907ECA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61771-EB14-A817-3694-ADB6B66D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73FF26-44FC-6E14-C5BC-02673A6B4778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3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F50EF8-E2B4-EC89-903B-DC68AEAD98B2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꺼냄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0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graphicFrame>
        <p:nvGraphicFramePr>
          <p:cNvPr id="25" name="표 66">
            <a:extLst>
              <a:ext uri="{FF2B5EF4-FFF2-40B4-BE49-F238E27FC236}">
                <a16:creationId xmlns:a16="http://schemas.microsoft.com/office/drawing/2014/main" id="{5BDE94F9-0B9F-4647-8A38-2F0D93C97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58408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26" name="표 66">
            <a:extLst>
              <a:ext uri="{FF2B5EF4-FFF2-40B4-BE49-F238E27FC236}">
                <a16:creationId xmlns:a16="http://schemas.microsoft.com/office/drawing/2014/main" id="{A8DD3175-0D77-6C81-860D-E9F3B4704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41499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EDB09A75-B9BA-ABF5-C0B1-22137D9020C2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57C03C7-4636-AC33-EBE6-A708DD01C11C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41D75A-BEBA-D11E-6317-35E400F9A715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4AA27A-84F0-7E4A-EC73-1F1185474B29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DF30E5F-B371-070B-1086-4D6DE647DC32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845248-30FA-3F1F-950B-B23DDA8F5BDB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9647689-1D60-7D99-62EE-344134E78416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73E83C-6FBF-BF4A-6D82-D2BAF2A132AE}"/>
              </a:ext>
            </a:extLst>
          </p:cNvPr>
          <p:cNvCxnSpPr>
            <a:cxnSpLocks/>
            <a:stCxn id="27" idx="7"/>
            <a:endCxn id="28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D222DF-2EFB-D78C-50F4-A9E10D3D4FE1}"/>
              </a:ext>
            </a:extLst>
          </p:cNvPr>
          <p:cNvCxnSpPr>
            <a:cxnSpLocks/>
            <a:stCxn id="27" idx="5"/>
            <a:endCxn id="31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937811-3A1A-19F1-9F86-4F052DFFF7F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0BBA2B-7B7C-6FD9-C9C6-E52D366CE516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7CBAD0-1D10-68E5-4F90-894581686CD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A0B387E-D00C-17CB-0898-5FDA79F7CBB1}"/>
              </a:ext>
            </a:extLst>
          </p:cNvPr>
          <p:cNvCxnSpPr>
            <a:cxnSpLocks/>
            <a:stCxn id="32" idx="7"/>
            <a:endCxn id="30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0192D9-F191-0474-DAC4-72F55A17CA91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D8190C-9325-96A6-C316-989A89E5269E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8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CA50-B2CE-935B-BA29-EF6D8995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087FAB-AC50-DCFD-26D8-2F7A64422B0F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8D801-FC74-884E-3B4A-EE30D033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CA85E-8676-041A-5016-9513109CD840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4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6D9E38-65C3-5F0B-B47F-12DF8A286954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을 꺼냄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새롭게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이 되는 노드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X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C7EB88BE-3741-DF8C-0E2F-7EE42EE6B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4302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4" name="표 66">
            <a:extLst>
              <a:ext uri="{FF2B5EF4-FFF2-40B4-BE49-F238E27FC236}">
                <a16:creationId xmlns:a16="http://schemas.microsoft.com/office/drawing/2014/main" id="{0E597302-0889-9A27-EB9B-F3ED11A59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22738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3A9AD2C5-50F0-355D-55A9-E1ADBF9428D6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4758D3-2E0F-1FE0-2D43-95B7BC41C194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68146A-5AF2-FAED-D8FF-31E2DC9017CE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8CC919-E418-14E4-0A5C-E13F3C170D42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046644-46B2-75FB-BCE8-888D21CC5028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4FE1E1-4110-3D3A-DAF0-14909270F8CC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D8E8D0-549F-30C8-719F-9497F2AB8689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A87B1A-AEE1-0CAB-AD6D-FDBF00A52642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97B9EF-D71A-66B4-28A9-7CA299790EAC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704932-C274-93C6-1ED2-62E2925B90A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7E6045-B336-E02F-F3DF-20B248D26A3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730548-418D-F324-28A5-3BF1F3F1DD6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9A9AE3-C643-D613-4BD9-82A99E90FCCC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E886CA-E915-0EEE-FC42-A19E10C523B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974A01C-E6EF-2836-0D6F-89E1970B857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72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9E36-8220-6A11-7029-8B379E0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FE1CD-0DBC-B763-7F15-0EA8C4C7D126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50D5E-FBCB-16F3-F6F6-5DB25DD1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49DAAE-5D84-BDC5-5F34-A9C0796E16B9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5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F405F-C6D3-AE76-5FD3-B34A5247C700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을 꺼냄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0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6FF8FCC3-D6D7-BE00-90BA-4C2D2B13A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24668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4" name="표 66">
            <a:extLst>
              <a:ext uri="{FF2B5EF4-FFF2-40B4-BE49-F238E27FC236}">
                <a16:creationId xmlns:a16="http://schemas.microsoft.com/office/drawing/2014/main" id="{4562C5E9-4AD3-E1CD-2CFB-5F1491E47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5524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5ED1BE0-BD3A-6E67-1310-F379B9E850D6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43E3896-217A-9E2D-651F-D955984157F4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D3B5F0-0A60-6634-FDD0-F0422210EDFF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8B2705-05AE-A928-6F0C-EBB6A0DD6363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FD1A97-6AE1-9611-027C-C660970A77A4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BABF0B-2469-991C-F9FB-536AC4DA73CA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19EE3D-8B36-0B3C-E1E4-6DA60093E68F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AB699A-C8F7-12E4-53F8-EB5DE7FF7A88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C3FC3B-C631-D8B9-E849-BB3E87B92FCE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84A78A-0EB0-0C9B-5686-2B1EFC4AC76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2A6468-08A7-5DE9-9D80-C6F63821804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4D8C95-EA67-5707-CDDB-A93C120D4DE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1BF9C0-5B80-CD33-DAEC-4FCEDA918556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A73318-3656-C361-EA38-34C4F9093F8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192D55-FD6E-412D-B380-32B66A55B9E0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0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449C7-F4DB-23D8-657E-8F08F7CB3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7211AD-FF9E-9D8D-E183-1577FAF67E64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7EAF63-9CAE-5D4A-5739-23440F03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1537CC-A642-45F9-8B74-56BFAD022724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6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D3E4A-2AE4-2635-7FEA-5D32999FAC4B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꺼냄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0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50287800-8FE4-B5AB-3FB4-347B4D23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19151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aphicFrame>
        <p:nvGraphicFramePr>
          <p:cNvPr id="4" name="표 66">
            <a:extLst>
              <a:ext uri="{FF2B5EF4-FFF2-40B4-BE49-F238E27FC236}">
                <a16:creationId xmlns:a16="http://schemas.microsoft.com/office/drawing/2014/main" id="{2D753274-B4F3-4F63-4EED-F8723EE7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1796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372F771-67A6-84A1-1B29-295E8099EC2E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9695E8-C689-0C21-0B65-E5AE4985324F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49C6BC-CF97-53BA-89A8-9EE201851A28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30C97F-F28D-4BAF-FBFC-FF27134D3C9F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30267D-F211-0C9F-CC8E-74D43F59D650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062657-4C08-651A-14B5-C03FEF593924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66875BF-94A8-1CF7-3190-1480FA6A28C5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8EFC55-D20F-5387-C130-AB97D85268D4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F9A871-CBDE-CACE-D70A-2713872F426A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901563-78A2-F11E-76C0-FD9165C5E82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F1444E-C5B2-B5ED-8584-581D5B43D8D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1F701B-A36A-E5B1-15A0-1E9C054708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FFA0FE-2E1A-C0D6-6ACD-C37DAF4CE78C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B4920B-AD11-A824-F596-3AE3D352A93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4AA09E-28DD-B5A4-37F3-925BE7605CB0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19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83E1C-D090-C0F9-09BD-9A0106A8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D22EE4-BAFD-BF5D-D333-C5E0EC973D44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E38CB-0F10-C771-E826-1723BDC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30ED39-34E1-C22F-F68B-F0C6CEF21BCA}"/>
              </a:ext>
            </a:extLst>
          </p:cNvPr>
          <p:cNvSpPr/>
          <p:nvPr/>
        </p:nvSpPr>
        <p:spPr>
          <a:xfrm>
            <a:off x="391821" y="1388184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0000800000000000000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0000800000000000000"/>
              </a:rPr>
              <a:t>7</a:t>
            </a:r>
            <a:endParaRPr lang="ko-KR" altLang="en-US" dirty="0">
              <a:latin typeface="나눔스퀘어 네오 Bold" panose="020B0600000101010101" charset="-127"/>
              <a:ea typeface="나눔스퀘어 네오 Bold" panose="0000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B2016-01ED-E5ED-E276-1EDA5EC09E88}"/>
              </a:ext>
            </a:extLst>
          </p:cNvPr>
          <p:cNvSpPr txBox="1"/>
          <p:nvPr/>
        </p:nvSpPr>
        <p:spPr>
          <a:xfrm>
            <a:off x="1589583" y="1231918"/>
            <a:ext cx="7418732" cy="508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을 꺼냄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연결된 간선 제거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새롭게 </a:t>
            </a: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진입차수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이 되는 노드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  <a:sym typeface="Wingdings" panose="05000000000000000000" pitchFamily="2" charset="2"/>
              </a:rPr>
              <a:t>X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graphicFrame>
        <p:nvGraphicFramePr>
          <p:cNvPr id="21" name="표 66">
            <a:extLst>
              <a:ext uri="{FF2B5EF4-FFF2-40B4-BE49-F238E27FC236}">
                <a16:creationId xmlns:a16="http://schemas.microsoft.com/office/drawing/2014/main" id="{304A2E72-0CD8-640A-2EF8-C6A008AC5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06889"/>
              </p:ext>
            </p:extLst>
          </p:nvPr>
        </p:nvGraphicFramePr>
        <p:xfrm>
          <a:off x="1589583" y="5699064"/>
          <a:ext cx="7506568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6568247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BFA608CB-0243-709A-B892-BFB2525ADBA5}"/>
              </a:ext>
            </a:extLst>
          </p:cNvPr>
          <p:cNvSpPr/>
          <p:nvPr/>
        </p:nvSpPr>
        <p:spPr>
          <a:xfrm>
            <a:off x="1819564" y="27793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A80D05-B89E-B949-D20C-24BCFB11C5D3}"/>
              </a:ext>
            </a:extLst>
          </p:cNvPr>
          <p:cNvSpPr/>
          <p:nvPr/>
        </p:nvSpPr>
        <p:spPr>
          <a:xfrm>
            <a:off x="2927929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476097-C396-F781-F261-D179C0BCCA93}"/>
              </a:ext>
            </a:extLst>
          </p:cNvPr>
          <p:cNvSpPr/>
          <p:nvPr/>
        </p:nvSpPr>
        <p:spPr>
          <a:xfrm>
            <a:off x="4165601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549C847-4108-7B5C-2E21-C93FECED89F1}"/>
              </a:ext>
            </a:extLst>
          </p:cNvPr>
          <p:cNvSpPr/>
          <p:nvPr/>
        </p:nvSpPr>
        <p:spPr>
          <a:xfrm>
            <a:off x="5403273" y="2140441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88B426-299E-53B8-DC86-BD34C1691A35}"/>
              </a:ext>
            </a:extLst>
          </p:cNvPr>
          <p:cNvSpPr/>
          <p:nvPr/>
        </p:nvSpPr>
        <p:spPr>
          <a:xfrm>
            <a:off x="2927929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79E083D-D0E3-FD4B-4AEE-1790BFF69D34}"/>
              </a:ext>
            </a:extLst>
          </p:cNvPr>
          <p:cNvSpPr/>
          <p:nvPr/>
        </p:nvSpPr>
        <p:spPr>
          <a:xfrm>
            <a:off x="4165601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E2B653-B61A-248D-814B-FEA7073D5ECE}"/>
              </a:ext>
            </a:extLst>
          </p:cNvPr>
          <p:cNvSpPr/>
          <p:nvPr/>
        </p:nvSpPr>
        <p:spPr>
          <a:xfrm>
            <a:off x="5403273" y="3388925"/>
            <a:ext cx="609600" cy="6096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8AD5CB-CCE4-BC4C-9462-707B5E50C91B}"/>
              </a:ext>
            </a:extLst>
          </p:cNvPr>
          <p:cNvCxnSpPr>
            <a:cxnSpLocks/>
            <a:stCxn id="22" idx="7"/>
            <a:endCxn id="25" idx="2"/>
          </p:cNvCxnSpPr>
          <p:nvPr/>
        </p:nvCxnSpPr>
        <p:spPr>
          <a:xfrm flipV="1">
            <a:off x="2339890" y="2445241"/>
            <a:ext cx="588039" cy="42335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A87235-93B0-AF85-E400-16CA99F48D6F}"/>
              </a:ext>
            </a:extLst>
          </p:cNvPr>
          <p:cNvCxnSpPr>
            <a:cxnSpLocks/>
            <a:stCxn id="22" idx="5"/>
            <a:endCxn id="28" idx="2"/>
          </p:cNvCxnSpPr>
          <p:nvPr/>
        </p:nvCxnSpPr>
        <p:spPr>
          <a:xfrm>
            <a:off x="2339890" y="3299651"/>
            <a:ext cx="588039" cy="3940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2B2F69-132A-7921-B76E-AE7E629F2127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3537529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AA7AAA-84BB-4A66-25B1-48879FC81FF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537529" y="3693725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DD19E7-F6EC-4D0D-8974-3CA6C87493B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35931" y="2676078"/>
            <a:ext cx="818944" cy="8021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4A4AE4-A1DF-0BFD-0947-D8774BAEBA5F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4685927" y="2660767"/>
            <a:ext cx="806620" cy="8174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DBAD83-F1C6-FCD7-2565-9235322B8D0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775201" y="2445241"/>
            <a:ext cx="62807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7B75DD-6D85-EE18-2675-901FA725D266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5708073" y="2750041"/>
            <a:ext cx="0" cy="6388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66">
            <a:extLst>
              <a:ext uri="{FF2B5EF4-FFF2-40B4-BE49-F238E27FC236}">
                <a16:creationId xmlns:a16="http://schemas.microsoft.com/office/drawing/2014/main" id="{DE7E33E0-303D-C291-58F9-CDF14F4D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84530"/>
              </p:ext>
            </p:extLst>
          </p:nvPr>
        </p:nvGraphicFramePr>
        <p:xfrm>
          <a:off x="1589583" y="4739637"/>
          <a:ext cx="7506568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21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  <a:gridCol w="938321">
                  <a:extLst>
                    <a:ext uri="{9D8B030D-6E8A-4147-A177-3AD203B41FA5}">
                      <a16:colId xmlns:a16="http://schemas.microsoft.com/office/drawing/2014/main" val="3272839794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진입차수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6623AA0-3BB2-4C93-15D1-295197EB45D2}"/>
              </a:ext>
            </a:extLst>
          </p:cNvPr>
          <p:cNvSpPr txBox="1"/>
          <p:nvPr/>
        </p:nvSpPr>
        <p:spPr>
          <a:xfrm>
            <a:off x="6895658" y="2498698"/>
            <a:ext cx="4400986" cy="1228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위상 정렬의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답안은 여러 가지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가 될 수 있다는 점이 특징</a:t>
            </a:r>
            <a:endParaRPr lang="en-US" altLang="ko-KR" sz="13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답①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: 1 - 2 - 5 - 3 - 6 - 4 - 7</a:t>
            </a:r>
          </a:p>
          <a:p>
            <a:pPr>
              <a:lnSpc>
                <a:spcPct val="200000"/>
              </a:lnSpc>
            </a:pP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답②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: 1 - 5 - 2 - 3 - 6 - 4 - 7</a:t>
            </a:r>
          </a:p>
        </p:txBody>
      </p:sp>
    </p:spTree>
    <p:extLst>
      <p:ext uri="{BB962C8B-B14F-4D97-AF65-F5344CB8AC3E}">
        <p14:creationId xmlns:p14="http://schemas.microsoft.com/office/powerpoint/2010/main" val="737219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DB849-D943-FADA-132D-F237EA516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F89D6B-4BD7-58D1-5652-907C48A84999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C6209-806C-EBEE-54EC-2F52FD21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F7317-6395-0176-8121-182F878F6617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위상정렬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AFD12-374B-9141-BF9A-C1ABCB75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902"/>
            <a:ext cx="5713150" cy="42955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1AB320-43F5-CBF7-3994-9C6D29149EC7}"/>
              </a:ext>
            </a:extLst>
          </p:cNvPr>
          <p:cNvSpPr txBox="1"/>
          <p:nvPr/>
        </p:nvSpPr>
        <p:spPr>
          <a:xfrm>
            <a:off x="7257817" y="3893553"/>
            <a:ext cx="3891724" cy="20292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[[], [2, 5], [3, 6], [4], [7], [6], [4], []]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1, 1, 2, 1, 2, 1]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예를 들어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6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번 노드는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a = 2, b = 6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을 입력할 때와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a = 5, b = 6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을 입력할 때 </a:t>
            </a:r>
            <a:r>
              <a:rPr lang="ko-KR" altLang="en-US" sz="1300" dirty="0" err="1">
                <a:latin typeface="맑은 고딕" panose="020B0503020000020004" pitchFamily="50" charset="-127"/>
                <a:ea typeface="나눔스퀘어 네오 Bold" panose="00000800000000000000"/>
              </a:rPr>
              <a:t>진입차수가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증가됨</a:t>
            </a:r>
            <a:endParaRPr lang="en-US" altLang="ko-KR" sz="1300" dirty="0"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B00ABE2-1E3F-9A10-BFC3-BBA62700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17" y="1970565"/>
            <a:ext cx="3277915" cy="14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6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57E2-471A-433F-E111-CEF7BEEA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AA8A-D25E-DBED-87AB-CD687F9EF530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0B624A-D178-1E29-36F8-29D0830F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08470-70AB-4319-15A2-44F0EBB76E7F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위상정렬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1B6D4E-70A4-0669-BD72-469FB556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897"/>
            <a:ext cx="5922952" cy="4576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1D835-1A16-5DA6-9330-F7FE720A1A12}"/>
              </a:ext>
            </a:extLst>
          </p:cNvPr>
          <p:cNvSpPr txBox="1"/>
          <p:nvPr/>
        </p:nvSpPr>
        <p:spPr>
          <a:xfrm>
            <a:off x="3896941" y="2005147"/>
            <a:ext cx="2697823" cy="65383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indegree = [0, </a:t>
            </a:r>
            <a:r>
              <a:rPr lang="en-US" altLang="ko-KR" sz="1300" dirty="0">
                <a:solidFill>
                  <a:srgbClr val="00B0F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en-US" altLang="ko-KR" sz="1300" dirty="0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, 1, 1, 2, 1, 2, 1]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B0F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q = [1]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192B6CD9-BAC0-F58A-0A34-2EB243130533}"/>
              </a:ext>
            </a:extLst>
          </p:cNvPr>
          <p:cNvSpPr/>
          <p:nvPr/>
        </p:nvSpPr>
        <p:spPr>
          <a:xfrm>
            <a:off x="3513987" y="2028879"/>
            <a:ext cx="315037" cy="511121"/>
          </a:xfrm>
          <a:prstGeom prst="rightBrace">
            <a:avLst>
              <a:gd name="adj1" fmla="val 20061"/>
              <a:gd name="adj2" fmla="val 42772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네오 Bold" panose="0000080000000000000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0AE95A-50E0-178E-F5FC-A206D402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54" y="1688284"/>
            <a:ext cx="3035305" cy="1350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389A48-4D9F-DCD6-C513-135CB5A2D39F}"/>
              </a:ext>
            </a:extLst>
          </p:cNvPr>
          <p:cNvSpPr txBox="1"/>
          <p:nvPr/>
        </p:nvSpPr>
        <p:spPr>
          <a:xfrm>
            <a:off x="7698154" y="3253512"/>
            <a:ext cx="3891724" cy="28294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[[], [</a:t>
            </a:r>
            <a:r>
              <a:rPr lang="en-US" altLang="ko-KR" sz="1300" dirty="0">
                <a:highlight>
                  <a:srgbClr val="FFFF0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, 5], [3, 6], [4], [7], [6], [4], []]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</a:t>
            </a:r>
            <a:r>
              <a:rPr lang="en-US" altLang="ko-KR" sz="1300" dirty="0">
                <a:highlight>
                  <a:srgbClr val="FFFF0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, 1, 2, 1, 2, 1]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3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[[], [</a:t>
            </a:r>
            <a:r>
              <a:rPr lang="en-US" altLang="ko-KR" sz="1300" dirty="0">
                <a:highlight>
                  <a:srgbClr val="C0C0C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, </a:t>
            </a:r>
            <a:r>
              <a:rPr lang="en-US" altLang="ko-KR" sz="1300" dirty="0">
                <a:highlight>
                  <a:srgbClr val="FFFF0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5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], [3, 6], [4], [7], [6], [4], []]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</a:t>
            </a:r>
            <a:r>
              <a:rPr lang="en-US" altLang="ko-KR" sz="1300" dirty="0">
                <a:highlight>
                  <a:srgbClr val="C0C0C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, 1, 2, </a:t>
            </a:r>
            <a:r>
              <a:rPr lang="en-US" altLang="ko-KR" sz="1300" dirty="0">
                <a:highlight>
                  <a:srgbClr val="FFFF00"/>
                </a:highlight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, 2, 1]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나눔스퀘어 네오 Bold" panose="00000800000000000000"/>
              </a:rPr>
              <a:t>q = [2, 5]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7B34547-34C4-D5E9-3C1E-76BE13B524DE}"/>
              </a:ext>
            </a:extLst>
          </p:cNvPr>
          <p:cNvSpPr/>
          <p:nvPr/>
        </p:nvSpPr>
        <p:spPr>
          <a:xfrm>
            <a:off x="7832436" y="4290292"/>
            <a:ext cx="230909" cy="1570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네오 Bold" panose="0000080000000000000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459A53E-5756-0E36-011B-E993E7534194}"/>
              </a:ext>
            </a:extLst>
          </p:cNvPr>
          <p:cNvSpPr/>
          <p:nvPr/>
        </p:nvSpPr>
        <p:spPr>
          <a:xfrm>
            <a:off x="7832435" y="5481638"/>
            <a:ext cx="230909" cy="1570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13155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0FA3B-9C42-9776-09E1-B0FC93103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A00267-B02F-B508-7E6D-910F47E18CE7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6A045-4371-4EE1-49C1-C2A54367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C4045-D343-6627-2051-3FCDA58BC2CB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위상정렬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9E4C2-9DCD-BB83-8CD2-52552B59A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1"/>
          <a:stretch/>
        </p:blipFill>
        <p:spPr>
          <a:xfrm>
            <a:off x="2401672" y="2785579"/>
            <a:ext cx="2285698" cy="249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0ABCED-B641-C974-12E8-FD3CB3DB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19"/>
          <a:stretch/>
        </p:blipFill>
        <p:spPr>
          <a:xfrm>
            <a:off x="2157182" y="5420030"/>
            <a:ext cx="2774679" cy="373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FF595F-3298-3837-5DD9-69EC3C19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37" y="2241332"/>
            <a:ext cx="3167039" cy="3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1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A2EF-D9C8-FF8C-99D1-9CEE77D7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A82355-CC43-B211-8564-DE9E04D50898}"/>
              </a:ext>
            </a:extLst>
          </p:cNvPr>
          <p:cNvSpPr/>
          <p:nvPr/>
        </p:nvSpPr>
        <p:spPr>
          <a:xfrm>
            <a:off x="0" y="191751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 결성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E9EF7-98FE-5C47-FBF5-5C5AC931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508037-7C39-8BA5-7055-D1CCCEA9364F}"/>
              </a:ext>
            </a:extLst>
          </p:cNvPr>
          <p:cNvSpPr/>
          <p:nvPr/>
        </p:nvSpPr>
        <p:spPr>
          <a:xfrm>
            <a:off x="167425" y="1203357"/>
            <a:ext cx="1079834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실전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FEF99-AA43-C66B-1C9E-56C088E6B35A}"/>
              </a:ext>
            </a:extLst>
          </p:cNvPr>
          <p:cNvSpPr txBox="1"/>
          <p:nvPr/>
        </p:nvSpPr>
        <p:spPr>
          <a:xfrm>
            <a:off x="139562" y="1680518"/>
            <a:ext cx="11470070" cy="120488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학교에서 학생들에게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번부터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번까지의 번호를 부여했다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처음에는 모든 학생이 서로 다른 팀으로 구분되어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총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 + 1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팀이 존재한다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이때 선생님은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팀 합치기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'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연산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과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같은 팀 여부 확인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'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연산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을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  <a:endParaRPr lang="en-US" altLang="ko-KR" sz="8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선생님이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연산을 수행할 수 있을 때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같은 팀 여부 확인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'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연산에 대한 연산 결과를 출력하는 프로그램을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작성</a:t>
            </a:r>
            <a:r>
              <a:rPr lang="ko-KR" altLang="en-US" sz="1400" dirty="0" err="1">
                <a:latin typeface="맑은 고딕" panose="020B0503020000020004" pitchFamily="50" charset="-127"/>
                <a:ea typeface="나눔스퀘어 네오 Bold" panose="00000800000000000000"/>
              </a:rPr>
              <a:t>하시오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A97B0-D31D-5967-E5C6-5D1632FE38A0}"/>
                  </a:ext>
                </a:extLst>
              </p:cNvPr>
              <p:cNvSpPr txBox="1"/>
              <p:nvPr/>
            </p:nvSpPr>
            <p:spPr>
              <a:xfrm>
                <a:off x="972767" y="3142686"/>
                <a:ext cx="11006322" cy="217822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첫째 줄에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N, M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 주어진다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 M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은 입력으로 주어지는 연산의 개수이다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 (1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N,  M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100,000)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다음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M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개의 줄에는 각각의 연산이 주어진다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'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팀 합치기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'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연산은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0 a b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형태로 주어진다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이는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a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번 학생이 속한 팀과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b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번 학생이 속한 팀을 합친다는 의미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'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같은 팀 여부 확인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'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연산은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1 a b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형태로 주어진다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이는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a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번 학생과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b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번 학생이 같은 팀에 속해 있는지를 확인하는 연산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a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b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는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N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이하의 양의 정수이다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A97B0-D31D-5967-E5C6-5D1632FE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7" y="3142686"/>
                <a:ext cx="11006322" cy="2178225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BBC52-5376-5A6C-8FAD-B45BD046170C}"/>
              </a:ext>
            </a:extLst>
          </p:cNvPr>
          <p:cNvSpPr/>
          <p:nvPr/>
        </p:nvSpPr>
        <p:spPr>
          <a:xfrm>
            <a:off x="283606" y="3327927"/>
            <a:ext cx="916646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입력 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073CD8-F4A4-62CD-F00B-8B68B0E97B94}"/>
              </a:ext>
            </a:extLst>
          </p:cNvPr>
          <p:cNvSpPr/>
          <p:nvPr/>
        </p:nvSpPr>
        <p:spPr>
          <a:xfrm>
            <a:off x="283606" y="5918771"/>
            <a:ext cx="916646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출력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B98FA-5A6E-59AB-4173-598FE637B9A6}"/>
              </a:ext>
            </a:extLst>
          </p:cNvPr>
          <p:cNvSpPr txBox="1"/>
          <p:nvPr/>
        </p:nvSpPr>
        <p:spPr>
          <a:xfrm>
            <a:off x="978507" y="5783283"/>
            <a:ext cx="9392562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'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같은 팀 여부 확인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'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연산에 대하여 한 줄에 하나씩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YES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혹은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NO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결과를 출력한다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42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CCE95-30F9-4C8C-2444-12CCADC3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8B09A7-2BF3-6737-6D84-DF5F13E8101D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0EA2F-C497-A70B-EF52-F3386421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C3395-EB7E-4A3A-E05E-C340C945E73E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계산 알고리즘의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7AD938-49F8-44FE-1967-274A8F07463F}"/>
              </a:ext>
            </a:extLst>
          </p:cNvPr>
          <p:cNvSpPr/>
          <p:nvPr/>
        </p:nvSpPr>
        <p:spPr>
          <a:xfrm>
            <a:off x="363182" y="2145070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0</a:t>
            </a:r>
            <a:endParaRPr lang="ko-KR" altLang="en-US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5F8C6-4730-2652-977D-876D301C8102}"/>
              </a:ext>
            </a:extLst>
          </p:cNvPr>
          <p:cNvSpPr txBox="1"/>
          <p:nvPr/>
        </p:nvSpPr>
        <p:spPr>
          <a:xfrm>
            <a:off x="1540305" y="2035366"/>
            <a:ext cx="5397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 네오 Bold"/>
                <a:ea typeface="나눔스퀘어 네오 Bold"/>
              </a:rPr>
              <a:t>노드의 개수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(V) 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크기의 부모 테이블을 초기화</a:t>
            </a:r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algn="l"/>
            <a:r>
              <a:rPr lang="ko-KR" altLang="en-US" sz="1600" dirty="0">
                <a:latin typeface="나눔스퀘어 네오 Bold"/>
                <a:ea typeface="나눔스퀘어 네오 Bold"/>
              </a:rPr>
              <a:t>이 때 모든 원소가 자기 자신을 부모로 가지도록 설정</a:t>
            </a:r>
            <a:endParaRPr lang="en-US" altLang="ko-KR" sz="1600" dirty="0">
              <a:latin typeface="나눔스퀘어 네오 Bold"/>
              <a:ea typeface="나눔스퀘어 네오 Bold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B77359-5815-F9E6-9ABD-879A01CB89CD}"/>
              </a:ext>
            </a:extLst>
          </p:cNvPr>
          <p:cNvGrpSpPr/>
          <p:nvPr/>
        </p:nvGrpSpPr>
        <p:grpSpPr>
          <a:xfrm>
            <a:off x="2823035" y="3429000"/>
            <a:ext cx="5372575" cy="609600"/>
            <a:chOff x="1847266" y="3218816"/>
            <a:chExt cx="5372575" cy="6096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D177AA5-6512-668C-4B18-5D3AF4424C72}"/>
                </a:ext>
              </a:extLst>
            </p:cNvPr>
            <p:cNvSpPr/>
            <p:nvPr/>
          </p:nvSpPr>
          <p:spPr>
            <a:xfrm>
              <a:off x="1847266" y="321881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0E59798-4C53-61EE-45F9-8283B42512F0}"/>
                </a:ext>
              </a:extLst>
            </p:cNvPr>
            <p:cNvSpPr/>
            <p:nvPr/>
          </p:nvSpPr>
          <p:spPr>
            <a:xfrm>
              <a:off x="2799861" y="321881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7790270-E557-347E-5386-A963DDD43217}"/>
                </a:ext>
              </a:extLst>
            </p:cNvPr>
            <p:cNvSpPr/>
            <p:nvPr/>
          </p:nvSpPr>
          <p:spPr>
            <a:xfrm>
              <a:off x="3752456" y="321881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B150DCD-C782-62AB-22B9-1E8B9D673FC1}"/>
                </a:ext>
              </a:extLst>
            </p:cNvPr>
            <p:cNvSpPr/>
            <p:nvPr/>
          </p:nvSpPr>
          <p:spPr>
            <a:xfrm>
              <a:off x="4705051" y="321881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147F9B-6467-343C-73C9-B3C2BC1CBF8A}"/>
                </a:ext>
              </a:extLst>
            </p:cNvPr>
            <p:cNvSpPr/>
            <p:nvPr/>
          </p:nvSpPr>
          <p:spPr>
            <a:xfrm>
              <a:off x="5657646" y="3218816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676C873-DA58-674F-C72D-4230E1F9B95A}"/>
                </a:ext>
              </a:extLst>
            </p:cNvPr>
            <p:cNvSpPr/>
            <p:nvPr/>
          </p:nvSpPr>
          <p:spPr>
            <a:xfrm>
              <a:off x="6610241" y="3218816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</p:grpSp>
      <p:graphicFrame>
        <p:nvGraphicFramePr>
          <p:cNvPr id="15" name="표 66">
            <a:extLst>
              <a:ext uri="{FF2B5EF4-FFF2-40B4-BE49-F238E27FC236}">
                <a16:creationId xmlns:a16="http://schemas.microsoft.com/office/drawing/2014/main" id="{FEBEF24C-5157-0D1E-08BC-80A861632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57796"/>
              </p:ext>
            </p:extLst>
          </p:nvPr>
        </p:nvGraphicFramePr>
        <p:xfrm>
          <a:off x="1847266" y="4381909"/>
          <a:ext cx="749252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CF9E-DB5E-A50F-9288-A759586C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B6A2DC-82C8-F560-49B8-43CEB8F7B6EF}"/>
              </a:ext>
            </a:extLst>
          </p:cNvPr>
          <p:cNvSpPr/>
          <p:nvPr/>
        </p:nvSpPr>
        <p:spPr>
          <a:xfrm>
            <a:off x="0" y="191751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 결성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0807AB-A4FE-D19F-09A5-9D51406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F0DF6-26F3-0749-DCF9-78C84EB1176A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 풀이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5F5DD-C3A4-F688-E249-C1D7F410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63527"/>
            <a:ext cx="6370143" cy="4729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3FB460-C935-55E9-1643-F41C9458B2ED}"/>
              </a:ext>
            </a:extLst>
          </p:cNvPr>
          <p:cNvSpPr txBox="1"/>
          <p:nvPr/>
        </p:nvSpPr>
        <p:spPr>
          <a:xfrm>
            <a:off x="4839047" y="5061196"/>
            <a:ext cx="1728007" cy="6106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= 7 (8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명의 학생</a:t>
            </a: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= 8 (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연산의 개수</a:t>
            </a: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D807DD-E780-43A9-4183-56C0B1278E18}"/>
              </a:ext>
            </a:extLst>
          </p:cNvPr>
          <p:cNvCxnSpPr>
            <a:cxnSpLocks/>
          </p:cNvCxnSpPr>
          <p:nvPr/>
        </p:nvCxnSpPr>
        <p:spPr>
          <a:xfrm>
            <a:off x="3655992" y="5284250"/>
            <a:ext cx="113687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2226D9-2C6F-4097-CCAF-2A60359F3786}"/>
              </a:ext>
            </a:extLst>
          </p:cNvPr>
          <p:cNvCxnSpPr>
            <a:cxnSpLocks/>
          </p:cNvCxnSpPr>
          <p:nvPr/>
        </p:nvCxnSpPr>
        <p:spPr>
          <a:xfrm>
            <a:off x="3483029" y="3803648"/>
            <a:ext cx="56921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52274A-A392-AA8F-DFA5-3E02F630F9A7}"/>
              </a:ext>
            </a:extLst>
          </p:cNvPr>
          <p:cNvSpPr txBox="1"/>
          <p:nvPr/>
        </p:nvSpPr>
        <p:spPr>
          <a:xfrm>
            <a:off x="4100372" y="3651443"/>
            <a:ext cx="927353" cy="51828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3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F4D815-601F-B017-40C2-1573DD49AD27}"/>
              </a:ext>
            </a:extLst>
          </p:cNvPr>
          <p:cNvCxnSpPr>
            <a:cxnSpLocks/>
          </p:cNvCxnSpPr>
          <p:nvPr/>
        </p:nvCxnSpPr>
        <p:spPr>
          <a:xfrm>
            <a:off x="3483029" y="4027555"/>
            <a:ext cx="56921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28E55A-DF63-F8CB-CA91-F12573D6A49C}"/>
              </a:ext>
            </a:extLst>
          </p:cNvPr>
          <p:cNvSpPr txBox="1"/>
          <p:nvPr/>
        </p:nvSpPr>
        <p:spPr>
          <a:xfrm>
            <a:off x="6818505" y="4537184"/>
            <a:ext cx="1085474" cy="428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 list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ECB398-5035-4C42-7DAA-949F68ED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78" y="5086807"/>
            <a:ext cx="3424799" cy="1176943"/>
          </a:xfrm>
          <a:prstGeom prst="rect">
            <a:avLst/>
          </a:prstGeom>
        </p:spPr>
      </p:pic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48D61111-441A-08ED-8841-FC04FCF04843}"/>
              </a:ext>
            </a:extLst>
          </p:cNvPr>
          <p:cNvSpPr/>
          <p:nvPr/>
        </p:nvSpPr>
        <p:spPr>
          <a:xfrm>
            <a:off x="10619470" y="5382244"/>
            <a:ext cx="388653" cy="586068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7FDC59-2DFF-350F-D3FE-7442A1141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92"/>
          <a:stretch/>
        </p:blipFill>
        <p:spPr>
          <a:xfrm>
            <a:off x="6938578" y="3604402"/>
            <a:ext cx="3424799" cy="5509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DDF576-82A4-EE30-F4CD-9168F35A0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05" t="38480" r="5487" b="16899"/>
          <a:stretch/>
        </p:blipFill>
        <p:spPr>
          <a:xfrm>
            <a:off x="8356561" y="3810952"/>
            <a:ext cx="241398" cy="2656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1193A6-10E0-3022-1EB7-BF76B3F7C7CC}"/>
              </a:ext>
            </a:extLst>
          </p:cNvPr>
          <p:cNvSpPr txBox="1"/>
          <p:nvPr/>
        </p:nvSpPr>
        <p:spPr>
          <a:xfrm>
            <a:off x="6818505" y="3126430"/>
            <a:ext cx="1779454" cy="428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1, b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3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351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9DC65-6270-0636-3808-DAB93725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F3DE7D-CDA7-06DA-2085-16B3382DDC9B}"/>
              </a:ext>
            </a:extLst>
          </p:cNvPr>
          <p:cNvSpPr/>
          <p:nvPr/>
        </p:nvSpPr>
        <p:spPr>
          <a:xfrm>
            <a:off x="0" y="191751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 결성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B6E61-A4B2-D469-CBCE-F7094A19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87DBD-52B8-685B-064F-462A586E8F4A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 풀이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E86CFD-0F58-42B4-A6EE-00A01710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2546"/>
            <a:ext cx="6917927" cy="28785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593D0F-3509-9F36-199C-6083E380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21" y="1982546"/>
            <a:ext cx="1070711" cy="37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91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98D1-A1CC-73E7-33B4-83BF7DE4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E8349E-E425-9BB8-94EB-9616EC9348AB}"/>
              </a:ext>
            </a:extLst>
          </p:cNvPr>
          <p:cNvSpPr/>
          <p:nvPr/>
        </p:nvSpPr>
        <p:spPr>
          <a:xfrm>
            <a:off x="0" y="191751"/>
            <a:ext cx="299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도시 분할 계획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A25006-B8BF-9A0D-09BC-4B4E8D1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C1EAE2-FED2-42E4-33B5-42E9D0AE4E18}"/>
              </a:ext>
            </a:extLst>
          </p:cNvPr>
          <p:cNvSpPr/>
          <p:nvPr/>
        </p:nvSpPr>
        <p:spPr>
          <a:xfrm>
            <a:off x="141506" y="1135368"/>
            <a:ext cx="1079834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실전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908-F22A-28AB-FA24-5113FCDF8F94}"/>
              </a:ext>
            </a:extLst>
          </p:cNvPr>
          <p:cNvSpPr txBox="1"/>
          <p:nvPr/>
        </p:nvSpPr>
        <p:spPr>
          <a:xfrm>
            <a:off x="113643" y="1603292"/>
            <a:ext cx="11368468" cy="20358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마을은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집과 그 집들을 연결하는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길로 이루어져 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마을의 이장은 마을을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분리된 마을로 분할할 계획을 세우고 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각 분리된 마을 안에 있는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임의의 두 집 사이에 경로가 항상 존재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해야 하며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마을에는 집이 하나 이상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있어야 한다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분리된 두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마을 사이에 있는 길들은 없앨 수 있고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각 분리된 마을 안에서도 임의의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두 집 사이에 경로가 항상 존재하게 하면서 길을 더 없앨 수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있다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마을의 이장은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위 조건을 만족하도록 길을 모두 없애고 나머지 길의 유지비의 합을 최소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로 하고 싶다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이것을 구하는 프로그램을 </a:t>
            </a:r>
            <a:r>
              <a:rPr lang="ko-KR" altLang="en-US" sz="1400" dirty="0" err="1">
                <a:latin typeface="맑은 고딕" panose="020B0503020000020004" pitchFamily="50" charset="-127"/>
                <a:ea typeface="나눔스퀘어 네오 Bold" panose="00000800000000000000"/>
              </a:rPr>
              <a:t>작성하시오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74FD6-34B3-2FF3-91AB-7D33D829B80A}"/>
                  </a:ext>
                </a:extLst>
              </p:cNvPr>
              <p:cNvSpPr txBox="1"/>
              <p:nvPr/>
            </p:nvSpPr>
            <p:spPr>
              <a:xfrm>
                <a:off x="1464080" y="3915199"/>
                <a:ext cx="9934902" cy="17479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첫째 줄에 집의 개수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N,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길의 개수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M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 주어진다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    N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2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이상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100,000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이하인 정수이고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, M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1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이상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1,000,000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이하인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정수이다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그 다음 줄부터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M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줄에 걸쳐 길의 정보가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A, B, C 3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개의 정수로 공백으로 구분되어 주어지는데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A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번 집과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B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번 집을 연결하는 길의 유지비가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나눔스퀘어 네오 Bold" panose="00000800000000000000"/>
                  </a:rPr>
                  <a:t>C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(1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C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1,000)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라는 뜻이다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74FD6-34B3-2FF3-91AB-7D33D829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80" y="3915199"/>
                <a:ext cx="9934902" cy="1747914"/>
              </a:xfrm>
              <a:prstGeom prst="rect">
                <a:avLst/>
              </a:prstGeom>
              <a:blipFill>
                <a:blip r:embed="rId2"/>
                <a:stretch>
                  <a:fillRect b="-278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724EB30E-F69E-D7CF-42AA-7E93BD7FF76E}"/>
              </a:ext>
            </a:extLst>
          </p:cNvPr>
          <p:cNvSpPr/>
          <p:nvPr/>
        </p:nvSpPr>
        <p:spPr>
          <a:xfrm>
            <a:off x="774918" y="4035788"/>
            <a:ext cx="916646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입력 조건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01B745-FAC0-AA5A-D39C-2040F47D4F5B}"/>
              </a:ext>
            </a:extLst>
          </p:cNvPr>
          <p:cNvSpPr/>
          <p:nvPr/>
        </p:nvSpPr>
        <p:spPr>
          <a:xfrm>
            <a:off x="774918" y="6008479"/>
            <a:ext cx="916646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출력 조건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45B87-FD58-3DF3-3257-0E7521B20E6A}"/>
              </a:ext>
            </a:extLst>
          </p:cNvPr>
          <p:cNvSpPr txBox="1"/>
          <p:nvPr/>
        </p:nvSpPr>
        <p:spPr>
          <a:xfrm>
            <a:off x="1469819" y="5899012"/>
            <a:ext cx="9392562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첫째 줄에 길을 없애고 남은 유지비 합의 최솟값을 출력한다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283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1298-9FE5-F13F-5956-4A96B82A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CF1D27-9329-C832-4D01-98DBE733CD65}"/>
              </a:ext>
            </a:extLst>
          </p:cNvPr>
          <p:cNvSpPr/>
          <p:nvPr/>
        </p:nvSpPr>
        <p:spPr>
          <a:xfrm>
            <a:off x="0" y="191751"/>
            <a:ext cx="299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도시 분할 계획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4127EA-BC92-A17B-F24B-2E12FF04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AF3E46-F68E-91DC-700B-514201B3E94D}"/>
              </a:ext>
            </a:extLst>
          </p:cNvPr>
          <p:cNvSpPr/>
          <p:nvPr/>
        </p:nvSpPr>
        <p:spPr>
          <a:xfrm>
            <a:off x="7897091" y="3358449"/>
            <a:ext cx="3740985" cy="26267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DD9A76-CB01-9841-C8D8-B9EF40E7F469}"/>
              </a:ext>
            </a:extLst>
          </p:cNvPr>
          <p:cNvSpPr/>
          <p:nvPr/>
        </p:nvSpPr>
        <p:spPr>
          <a:xfrm>
            <a:off x="7897091" y="5008925"/>
            <a:ext cx="950146" cy="984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4D1687-C25D-1A51-B522-55A63C04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4" y="3766641"/>
            <a:ext cx="3188928" cy="20510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69C928-054E-8421-B3E1-076CD5184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60" y="3766641"/>
            <a:ext cx="3089349" cy="20612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4B2FC0-44DB-9483-6B91-DE86C5A6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29" y="3543369"/>
            <a:ext cx="3415622" cy="215037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2F7C43D-9B16-3C49-BC9B-B6F4AB32755F}"/>
              </a:ext>
            </a:extLst>
          </p:cNvPr>
          <p:cNvSpPr/>
          <p:nvPr/>
        </p:nvSpPr>
        <p:spPr>
          <a:xfrm>
            <a:off x="7481456" y="4498106"/>
            <a:ext cx="323272" cy="3653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EBD0D-73D2-F120-D396-EB138BDF2C13}"/>
              </a:ext>
            </a:extLst>
          </p:cNvPr>
          <p:cNvSpPr txBox="1"/>
          <p:nvPr/>
        </p:nvSpPr>
        <p:spPr>
          <a:xfrm>
            <a:off x="739540" y="1396705"/>
            <a:ext cx="10243307" cy="149124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A5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전체 그래프에서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개의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최소 신장 트리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를 만들어야 함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600" dirty="0" err="1">
                <a:latin typeface="맑은 고딕" panose="020B0503020000020004" pitchFamily="50" charset="-127"/>
                <a:ea typeface="나눔스퀘어 네오 Bold" panose="00000800000000000000"/>
              </a:rPr>
              <a:t>크루스칼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 알고리즘으로 최소 신장 트리 찾기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0000800000000000000"/>
              </a:rPr>
              <a:t>최소 신장 트리를 구성하는 간선 중에서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가장 비용이 큰 간선을 제거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나눔스퀘어 네오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89326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797F-8166-AA2D-7E2F-B7F5A08CD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157F6D-7E10-DDEE-9E34-CAB5754F40F1}"/>
              </a:ext>
            </a:extLst>
          </p:cNvPr>
          <p:cNvSpPr/>
          <p:nvPr/>
        </p:nvSpPr>
        <p:spPr>
          <a:xfrm>
            <a:off x="0" y="191751"/>
            <a:ext cx="299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도시 분할 계획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7F80B-D766-1538-2B8A-31EEAE17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6EEC5-8777-6779-262F-0EDDD089029D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6B282-8776-6584-62E8-A0B81E91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527"/>
            <a:ext cx="6123369" cy="4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9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B3E7-5AE5-1047-DC4C-8A71EE11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14B49F-6B60-7999-C99D-3497870FC825}"/>
              </a:ext>
            </a:extLst>
          </p:cNvPr>
          <p:cNvSpPr/>
          <p:nvPr/>
        </p:nvSpPr>
        <p:spPr>
          <a:xfrm>
            <a:off x="0" y="191751"/>
            <a:ext cx="299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도시 분할 계획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BA1B7-6E55-BF20-B20B-6E1A016C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BBA5C-9407-0D8D-907F-BC7E703BB133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크루스칼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0A4C8-52B8-3FDD-AAD7-62047BC3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318"/>
            <a:ext cx="5976046" cy="4733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57C22-8C64-C19B-8982-DD02E5C54867}"/>
              </a:ext>
            </a:extLst>
          </p:cNvPr>
          <p:cNvSpPr txBox="1"/>
          <p:nvPr/>
        </p:nvSpPr>
        <p:spPr>
          <a:xfrm>
            <a:off x="6215956" y="1647093"/>
            <a:ext cx="836783" cy="428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edges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0F886-EDFE-6394-13C9-320AB6B4BCB8}"/>
              </a:ext>
            </a:extLst>
          </p:cNvPr>
          <p:cNvSpPr txBox="1"/>
          <p:nvPr/>
        </p:nvSpPr>
        <p:spPr>
          <a:xfrm>
            <a:off x="6934698" y="1647093"/>
            <a:ext cx="1071515" cy="48299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[(1, 3, 2),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(1, 6, 4),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(2, 1, 3),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(2, 1, 6),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(2, 2, 5),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(3, 1, 2),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(3, 4, 5),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(3, 6, 5),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(4, 3, 4),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(4, 6, 7),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(5, 5, 1),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(6, 7, 3)]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38EED9-FAB9-C431-A8E9-329F289E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8"/>
          <a:stretch/>
        </p:blipFill>
        <p:spPr>
          <a:xfrm>
            <a:off x="9092918" y="1857679"/>
            <a:ext cx="948976" cy="3380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790A28-309E-F787-39B6-A0575715F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55"/>
          <a:stretch/>
        </p:blipFill>
        <p:spPr>
          <a:xfrm>
            <a:off x="9092918" y="5498198"/>
            <a:ext cx="948976" cy="233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63B16D-9D43-1FCB-4795-7E87365E2DFE}"/>
              </a:ext>
            </a:extLst>
          </p:cNvPr>
          <p:cNvSpPr txBox="1"/>
          <p:nvPr/>
        </p:nvSpPr>
        <p:spPr>
          <a:xfrm>
            <a:off x="2884167" y="5890644"/>
            <a:ext cx="2837269" cy="27621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마지막에 포함되는 간선 </a:t>
            </a: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max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코스트</a:t>
            </a:r>
            <a:endParaRPr lang="en-US" altLang="ko-KR" sz="12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C5DECF-C735-831F-2F60-A4F6F2C4E979}"/>
              </a:ext>
            </a:extLst>
          </p:cNvPr>
          <p:cNvCxnSpPr>
            <a:cxnSpLocks/>
          </p:cNvCxnSpPr>
          <p:nvPr/>
        </p:nvCxnSpPr>
        <p:spPr>
          <a:xfrm>
            <a:off x="2314957" y="6028751"/>
            <a:ext cx="56921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87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9D800-1E1A-B057-1359-DDCF90DBF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0F7C9F-5318-71B7-0C08-1AD2A4369562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0E23F-17C3-3B99-E05B-7413A2F4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077E9-7633-54FC-92E5-ACCD3701A565}"/>
              </a:ext>
            </a:extLst>
          </p:cNvPr>
          <p:cNvSpPr/>
          <p:nvPr/>
        </p:nvSpPr>
        <p:spPr>
          <a:xfrm>
            <a:off x="167425" y="1203357"/>
            <a:ext cx="1079834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실전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6DCBB-CF80-D5E8-2983-FD1BD003DEE2}"/>
              </a:ext>
            </a:extLst>
          </p:cNvPr>
          <p:cNvSpPr txBox="1"/>
          <p:nvPr/>
        </p:nvSpPr>
        <p:spPr>
          <a:xfrm>
            <a:off x="139562" y="1680518"/>
            <a:ext cx="11470070" cy="23128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동빈이는 컴퓨터공학 온라인 강의를 듣고 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나눔스퀘어 네오 Bold" panose="00000800000000000000"/>
              </a:rPr>
              <a:t>컴공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온라인 강의는 선수 강의가 있을 수 있는데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선수 강의가 있는 강의는 선수 강의를 먼저 들어야만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해당 강의를 들을 수 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동빈이는 총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강의를 듣고자 한다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모든 강의는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번부터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번까지의 번호를 가진다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또한 동시에 여러 개의 강의를 들을 수 있다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예를 들어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1,2,3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강의에서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1, 2 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강의는 선수 강의가 없고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강의의 선수 강의가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1,2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일 때</a:t>
            </a:r>
            <a:endParaRPr lang="en-US" altLang="ko-KR" sz="14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 시간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: 30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시간</a:t>
            </a:r>
            <a:endParaRPr lang="en-US" altLang="ko-KR" sz="14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 시간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: 20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시간</a:t>
            </a:r>
            <a:endParaRPr lang="en-US" altLang="ko-KR" sz="14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 시간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: 40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시간</a:t>
            </a:r>
            <a:endParaRPr lang="en-US" altLang="ko-KR" sz="1400" dirty="0">
              <a:latin typeface="맑은 고딕" panose="020B0503020000020004" pitchFamily="50" charset="-127"/>
              <a:ea typeface="나눔스퀘어 네오 Bold" panose="000008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이 때 동빈이는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강의와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강의를 동시에 듣고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번 강의를 듣게 되면 최소 시간은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70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시간이다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6BE817-DC6A-17CC-4083-6702DDCC3A18}"/>
                  </a:ext>
                </a:extLst>
              </p:cNvPr>
              <p:cNvSpPr txBox="1"/>
              <p:nvPr/>
            </p:nvSpPr>
            <p:spPr>
              <a:xfrm>
                <a:off x="978507" y="3946926"/>
                <a:ext cx="11006322" cy="1747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첫째 줄에 동빈이가 듣고자 하는 강의의 수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N(1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N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 500)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다음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N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개의 줄에는 각 강의의 강의 시간과 그 강의를 듣기 위해 먼저 들어야 하는 강의들의 번호가 자연수로 주어지며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각 자연수는 공백으로 구분한다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이때 강의 시간은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100,000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이하의 자연수이다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각 강의 번호는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1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부터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N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까지로 구성되며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,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각 줄은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-1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로 끝난다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나눔스퀘어 네오 Bold" panose="000008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6BE817-DC6A-17CC-4083-6702DDCC3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07" y="3946926"/>
                <a:ext cx="11006322" cy="1747338"/>
              </a:xfrm>
              <a:prstGeom prst="rect">
                <a:avLst/>
              </a:prstGeom>
              <a:blipFill>
                <a:blip r:embed="rId2"/>
                <a:stretch>
                  <a:fillRect r="-55" b="-278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DADD0A-B6E6-5A7E-2006-4E32E0406058}"/>
              </a:ext>
            </a:extLst>
          </p:cNvPr>
          <p:cNvSpPr/>
          <p:nvPr/>
        </p:nvSpPr>
        <p:spPr>
          <a:xfrm>
            <a:off x="283606" y="4082414"/>
            <a:ext cx="916646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입력 조건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79601-0BB0-120E-4F47-1DCFA560652C}"/>
              </a:ext>
            </a:extLst>
          </p:cNvPr>
          <p:cNvSpPr/>
          <p:nvPr/>
        </p:nvSpPr>
        <p:spPr>
          <a:xfrm>
            <a:off x="283606" y="5918771"/>
            <a:ext cx="916646" cy="365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출력 조건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DF508-95BF-10C7-1C03-905E95307895}"/>
              </a:ext>
            </a:extLst>
          </p:cNvPr>
          <p:cNvSpPr txBox="1"/>
          <p:nvPr/>
        </p:nvSpPr>
        <p:spPr>
          <a:xfrm>
            <a:off x="978507" y="5783283"/>
            <a:ext cx="9392562" cy="4546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개의 강의에 대하여 수강하기까지 걸리는 최소 시간을 한 줄에 하나씩 출력한다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618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EE8B5-0A3D-5D30-2D66-05C8FB86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6E093B-E71F-AD63-974F-EC8518355A29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63189-5759-567E-57CA-0E3C4777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4DAC3-05F1-E4D0-38E2-867A802CE382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E973CD-8AA9-03A9-27D6-613503C1074C}"/>
              </a:ext>
            </a:extLst>
          </p:cNvPr>
          <p:cNvGrpSpPr/>
          <p:nvPr/>
        </p:nvGrpSpPr>
        <p:grpSpPr>
          <a:xfrm>
            <a:off x="3381939" y="2499958"/>
            <a:ext cx="3280101" cy="1858084"/>
            <a:chOff x="2078181" y="4103264"/>
            <a:chExt cx="3280101" cy="185808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CAF0BD-F440-8DBD-CCB0-4A67969A9C72}"/>
                </a:ext>
              </a:extLst>
            </p:cNvPr>
            <p:cNvSpPr/>
            <p:nvPr/>
          </p:nvSpPr>
          <p:spPr>
            <a:xfrm>
              <a:off x="2078181" y="4742148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25F9819-241D-81C8-C559-861FB6E46672}"/>
                </a:ext>
              </a:extLst>
            </p:cNvPr>
            <p:cNvSpPr/>
            <p:nvPr/>
          </p:nvSpPr>
          <p:spPr>
            <a:xfrm>
              <a:off x="3186546" y="4103264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999644-242F-841A-C849-8DBD3F19C86E}"/>
                </a:ext>
              </a:extLst>
            </p:cNvPr>
            <p:cNvSpPr/>
            <p:nvPr/>
          </p:nvSpPr>
          <p:spPr>
            <a:xfrm>
              <a:off x="4748682" y="5351748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EA21D5-5C08-F474-4555-5DAC4B9277CD}"/>
                </a:ext>
              </a:extLst>
            </p:cNvPr>
            <p:cNvSpPr/>
            <p:nvPr/>
          </p:nvSpPr>
          <p:spPr>
            <a:xfrm>
              <a:off x="4748682" y="457510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15EE19-7654-6E85-C289-ECDB8565745F}"/>
                </a:ext>
              </a:extLst>
            </p:cNvPr>
            <p:cNvSpPr/>
            <p:nvPr/>
          </p:nvSpPr>
          <p:spPr>
            <a:xfrm>
              <a:off x="3186546" y="5351748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E6C47F3-F6C0-A03F-8756-F0C43139F3A3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2598507" y="4408064"/>
              <a:ext cx="588039" cy="4233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9BE5961-1DDF-A196-6882-4AC1F42CB001}"/>
                </a:ext>
              </a:extLst>
            </p:cNvPr>
            <p:cNvCxnSpPr>
              <a:cxnSpLocks/>
              <a:stCxn id="8" idx="5"/>
              <a:endCxn id="12" idx="2"/>
            </p:cNvCxnSpPr>
            <p:nvPr/>
          </p:nvCxnSpPr>
          <p:spPr>
            <a:xfrm>
              <a:off x="2598507" y="5262474"/>
              <a:ext cx="588039" cy="3940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676F748-13B4-469D-B776-42A0E8339EAC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3796146" y="5656548"/>
              <a:ext cx="952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F7E661A-BEE7-30EF-04FC-AF6710AB7709}"/>
                </a:ext>
              </a:extLst>
            </p:cNvPr>
            <p:cNvCxnSpPr>
              <a:cxnSpLocks/>
              <a:stCxn id="12" idx="7"/>
              <a:endCxn id="11" idx="2"/>
            </p:cNvCxnSpPr>
            <p:nvPr/>
          </p:nvCxnSpPr>
          <p:spPr>
            <a:xfrm flipV="1">
              <a:off x="3706872" y="4879906"/>
              <a:ext cx="1041810" cy="561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3EB10A6-AFC9-B3ED-47D4-1BA6F07D21D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991539" y="3276600"/>
            <a:ext cx="2060901" cy="167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D6C3EA-EB5C-573E-023D-215D94FFB186}"/>
              </a:ext>
            </a:extLst>
          </p:cNvPr>
          <p:cNvSpPr txBox="1"/>
          <p:nvPr/>
        </p:nvSpPr>
        <p:spPr>
          <a:xfrm>
            <a:off x="820011" y="2434653"/>
            <a:ext cx="17285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 네오 Bold"/>
                <a:ea typeface="나눔스퀘어 네오 Bold"/>
              </a:rPr>
              <a:t>입력 예시</a:t>
            </a:r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algn="l"/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5</a:t>
            </a:r>
          </a:p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10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 -1</a:t>
            </a:r>
          </a:p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10 1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-1</a:t>
            </a:r>
          </a:p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4 1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-1</a:t>
            </a:r>
          </a:p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4 3 1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-1</a:t>
            </a:r>
          </a:p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3 3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-1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EEF7AF-7C7E-8A3D-D5ED-7964662E895D}"/>
              </a:ext>
            </a:extLst>
          </p:cNvPr>
          <p:cNvSpPr txBox="1"/>
          <p:nvPr/>
        </p:nvSpPr>
        <p:spPr>
          <a:xfrm>
            <a:off x="3501058" y="2861843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10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A0011-DCF1-9E7A-B9A7-26528C847753}"/>
              </a:ext>
            </a:extLst>
          </p:cNvPr>
          <p:cNvSpPr txBox="1"/>
          <p:nvPr/>
        </p:nvSpPr>
        <p:spPr>
          <a:xfrm>
            <a:off x="4612076" y="2195158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10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79722-ABAC-0AC6-0D5C-F666496697FC}"/>
              </a:ext>
            </a:extLst>
          </p:cNvPr>
          <p:cNvSpPr txBox="1"/>
          <p:nvPr/>
        </p:nvSpPr>
        <p:spPr>
          <a:xfrm>
            <a:off x="4655934" y="4447316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4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4C9DAE-D607-C5AC-8315-3E8ED709042F}"/>
              </a:ext>
            </a:extLst>
          </p:cNvPr>
          <p:cNvSpPr txBox="1"/>
          <p:nvPr/>
        </p:nvSpPr>
        <p:spPr>
          <a:xfrm>
            <a:off x="6249058" y="2666258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4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AD0EA4-F277-14D4-DA9D-674F6A0A564A}"/>
              </a:ext>
            </a:extLst>
          </p:cNvPr>
          <p:cNvSpPr txBox="1"/>
          <p:nvPr/>
        </p:nvSpPr>
        <p:spPr>
          <a:xfrm>
            <a:off x="6249057" y="4358042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3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F47F86-7661-F411-F873-B9BFECB77E32}"/>
              </a:ext>
            </a:extLst>
          </p:cNvPr>
          <p:cNvSpPr txBox="1"/>
          <p:nvPr/>
        </p:nvSpPr>
        <p:spPr>
          <a:xfrm>
            <a:off x="7968420" y="2368659"/>
            <a:ext cx="1191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 네오 Bold"/>
                <a:ea typeface="나눔스퀘어 네오 Bold"/>
              </a:rPr>
              <a:t>출력 예시</a:t>
            </a:r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algn="l"/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10</a:t>
            </a:r>
          </a:p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20</a:t>
            </a:r>
          </a:p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14</a:t>
            </a:r>
          </a:p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19</a:t>
            </a:r>
          </a:p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17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</p:spTree>
    <p:extLst>
      <p:ext uri="{BB962C8B-B14F-4D97-AF65-F5344CB8AC3E}">
        <p14:creationId xmlns:p14="http://schemas.microsoft.com/office/powerpoint/2010/main" val="1338643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DA0C6-94D1-C6E4-4C89-830A99D28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6EA186-0D3F-0012-3D36-66F06FDEB902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2F0CD-D69D-9C02-054F-423C63A4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23E7-DB93-BCA2-1A8A-D9F1BECD1195}"/>
              </a:ext>
            </a:extLst>
          </p:cNvPr>
          <p:cNvSpPr txBox="1"/>
          <p:nvPr/>
        </p:nvSpPr>
        <p:spPr>
          <a:xfrm>
            <a:off x="0" y="120536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AC855D-E8DF-7D65-C257-1F420F05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7876"/>
            <a:ext cx="6497135" cy="40527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3A7EC5C-A835-0EF9-5E28-AE1D3D696756}"/>
              </a:ext>
            </a:extLst>
          </p:cNvPr>
          <p:cNvGrpSpPr/>
          <p:nvPr/>
        </p:nvGrpSpPr>
        <p:grpSpPr>
          <a:xfrm>
            <a:off x="7287312" y="1570916"/>
            <a:ext cx="3280101" cy="1858084"/>
            <a:chOff x="2078181" y="4103264"/>
            <a:chExt cx="3280101" cy="185808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56E19E-FD3F-FEC7-A1E7-02F7822B3B86}"/>
                </a:ext>
              </a:extLst>
            </p:cNvPr>
            <p:cNvSpPr/>
            <p:nvPr/>
          </p:nvSpPr>
          <p:spPr>
            <a:xfrm>
              <a:off x="2078181" y="4742148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2FA513-4BF0-E61D-D6E9-76745E5E717C}"/>
                </a:ext>
              </a:extLst>
            </p:cNvPr>
            <p:cNvSpPr/>
            <p:nvPr/>
          </p:nvSpPr>
          <p:spPr>
            <a:xfrm>
              <a:off x="3186546" y="4103264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68ADD0E-0D91-5751-93FC-29B2F9B087AF}"/>
                </a:ext>
              </a:extLst>
            </p:cNvPr>
            <p:cNvSpPr/>
            <p:nvPr/>
          </p:nvSpPr>
          <p:spPr>
            <a:xfrm>
              <a:off x="4748682" y="5351748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3F0021B-2758-0EE7-05DC-F5D70A248A85}"/>
                </a:ext>
              </a:extLst>
            </p:cNvPr>
            <p:cNvSpPr/>
            <p:nvPr/>
          </p:nvSpPr>
          <p:spPr>
            <a:xfrm>
              <a:off x="4748682" y="4575106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A73BCC-CBD1-D358-E0A1-342946AE67B0}"/>
                </a:ext>
              </a:extLst>
            </p:cNvPr>
            <p:cNvSpPr/>
            <p:nvPr/>
          </p:nvSpPr>
          <p:spPr>
            <a:xfrm>
              <a:off x="3186546" y="5351748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000080000000000000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000080000000000000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F70A880-096B-F5AD-7AB1-C63D5E4EB92E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2598507" y="4408064"/>
              <a:ext cx="588039" cy="4233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7E1EAA8-F78C-2544-F93E-C18683B0DB44}"/>
                </a:ext>
              </a:extLst>
            </p:cNvPr>
            <p:cNvCxnSpPr>
              <a:cxnSpLocks/>
              <a:stCxn id="7" idx="5"/>
              <a:endCxn id="11" idx="2"/>
            </p:cNvCxnSpPr>
            <p:nvPr/>
          </p:nvCxnSpPr>
          <p:spPr>
            <a:xfrm>
              <a:off x="2598507" y="5262474"/>
              <a:ext cx="588039" cy="3940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C0144E6-E826-37B1-E49F-D46E2A92308D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>
              <a:off x="3796146" y="5656548"/>
              <a:ext cx="9525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C274A54-78FC-E685-8651-11A25B0CBD95}"/>
                </a:ext>
              </a:extLst>
            </p:cNvPr>
            <p:cNvCxnSpPr>
              <a:cxnSpLocks/>
              <a:stCxn id="11" idx="7"/>
              <a:endCxn id="10" idx="2"/>
            </p:cNvCxnSpPr>
            <p:nvPr/>
          </p:nvCxnSpPr>
          <p:spPr>
            <a:xfrm flipV="1">
              <a:off x="3706872" y="4879906"/>
              <a:ext cx="1041810" cy="5611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17BDEC-2523-8C5D-E490-A5D9D14E4F7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7896912" y="2347558"/>
            <a:ext cx="2060901" cy="167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C85339-B150-8BC3-1B2C-0257E90E5C46}"/>
              </a:ext>
            </a:extLst>
          </p:cNvPr>
          <p:cNvSpPr txBox="1"/>
          <p:nvPr/>
        </p:nvSpPr>
        <p:spPr>
          <a:xfrm>
            <a:off x="7406431" y="1932801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10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A4203-116E-2472-926F-3572C18B9C7F}"/>
              </a:ext>
            </a:extLst>
          </p:cNvPr>
          <p:cNvSpPr txBox="1"/>
          <p:nvPr/>
        </p:nvSpPr>
        <p:spPr>
          <a:xfrm>
            <a:off x="8517449" y="1266116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10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64D18-3035-A865-95ED-2F0BD7F0BA97}"/>
              </a:ext>
            </a:extLst>
          </p:cNvPr>
          <p:cNvSpPr txBox="1"/>
          <p:nvPr/>
        </p:nvSpPr>
        <p:spPr>
          <a:xfrm>
            <a:off x="8561307" y="3518274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4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587A3F-F49A-6D42-0903-B3F452025C19}"/>
              </a:ext>
            </a:extLst>
          </p:cNvPr>
          <p:cNvSpPr txBox="1"/>
          <p:nvPr/>
        </p:nvSpPr>
        <p:spPr>
          <a:xfrm>
            <a:off x="10154431" y="1737216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4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2E0C9-FBA0-5F19-5BC9-20F7FFE334E0}"/>
              </a:ext>
            </a:extLst>
          </p:cNvPr>
          <p:cNvSpPr txBox="1"/>
          <p:nvPr/>
        </p:nvSpPr>
        <p:spPr>
          <a:xfrm>
            <a:off x="10154430" y="3429000"/>
            <a:ext cx="36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  <a:latin typeface="나눔스퀘어 네오 Bold"/>
                <a:ea typeface="나눔스퀘어 네오 Bold"/>
              </a:rPr>
              <a:t>3</a:t>
            </a:r>
            <a:endParaRPr lang="ko-KR" altLang="en-US" sz="1200" dirty="0">
              <a:solidFill>
                <a:srgbClr val="FF0000"/>
              </a:solidFill>
              <a:latin typeface="나눔스퀘어 네오 Bold"/>
              <a:ea typeface="나눔스퀘어 네오 Bold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8F173BF-724E-2751-096B-9A6FFB8C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16126"/>
              </p:ext>
            </p:extLst>
          </p:nvPr>
        </p:nvGraphicFramePr>
        <p:xfrm>
          <a:off x="7103061" y="4397351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523930B-F990-0B6E-6AFB-8C0257F6BF6F}"/>
              </a:ext>
            </a:extLst>
          </p:cNvPr>
          <p:cNvSpPr txBox="1"/>
          <p:nvPr/>
        </p:nvSpPr>
        <p:spPr>
          <a:xfrm>
            <a:off x="8395677" y="402368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Time 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리스트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03A3E-6B92-D339-C37D-37675EFE4F77}"/>
              </a:ext>
            </a:extLst>
          </p:cNvPr>
          <p:cNvSpPr txBox="1"/>
          <p:nvPr/>
        </p:nvSpPr>
        <p:spPr>
          <a:xfrm>
            <a:off x="7015614" y="5191691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[2, 3, 4],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1, 1, 2, 1]</a:t>
            </a:r>
          </a:p>
        </p:txBody>
      </p:sp>
    </p:spTree>
    <p:extLst>
      <p:ext uri="{BB962C8B-B14F-4D97-AF65-F5344CB8AC3E}">
        <p14:creationId xmlns:p14="http://schemas.microsoft.com/office/powerpoint/2010/main" val="2034170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BF34-EB4F-D716-5F22-CBF11614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401B57-A6A7-177B-1464-4733C87E917A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0955-7FD8-0262-FB2A-4C561DA4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359E8-EB84-7EEE-A0EF-13E0E6982391}"/>
              </a:ext>
            </a:extLst>
          </p:cNvPr>
          <p:cNvSpPr txBox="1"/>
          <p:nvPr/>
        </p:nvSpPr>
        <p:spPr>
          <a:xfrm>
            <a:off x="0" y="83960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A9023D-24F2-0A4D-16FD-4D28FDD9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348657"/>
            <a:ext cx="6096851" cy="5144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2FF28F-3E83-109D-C5CA-A67C117BCC38}"/>
              </a:ext>
            </a:extLst>
          </p:cNvPr>
          <p:cNvSpPr txBox="1"/>
          <p:nvPr/>
        </p:nvSpPr>
        <p:spPr>
          <a:xfrm>
            <a:off x="6086518" y="4324612"/>
            <a:ext cx="193070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now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선수 강의로 하는 과목들의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B79F27-FF20-1AB5-D324-0B6B5C41A0A4}"/>
              </a:ext>
            </a:extLst>
          </p:cNvPr>
          <p:cNvCxnSpPr>
            <a:cxnSpLocks/>
          </p:cNvCxnSpPr>
          <p:nvPr/>
        </p:nvCxnSpPr>
        <p:spPr>
          <a:xfrm>
            <a:off x="5517308" y="4462719"/>
            <a:ext cx="56921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3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AF177-6299-15C5-ED94-09FD1214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B6E520-8348-572B-90B8-E5A6C5B60528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54236-39D1-F44B-C6CA-A4730F03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B36D9-61A9-7B12-4057-F31AD6BBF0AB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20B0600000101010101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20B0600000101010101"/>
              </a:rPr>
              <a:t> 집합 계산 알고리즘의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20B0600000101010101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ECEF76-E083-6645-0552-EB52E80C9B8B}"/>
              </a:ext>
            </a:extLst>
          </p:cNvPr>
          <p:cNvSpPr/>
          <p:nvPr/>
        </p:nvSpPr>
        <p:spPr>
          <a:xfrm>
            <a:off x="363182" y="2145070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20B0600000101010101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/>
              </a:rPr>
              <a:t>1</a:t>
            </a:r>
            <a:endParaRPr lang="ko-KR" altLang="en-US" dirty="0">
              <a:latin typeface="나눔스퀘어 네오 Bold" panose="020B0600000101010101" charset="-127"/>
              <a:ea typeface="나눔스퀘어 네오 Bold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8F9AC-EE12-EB06-01B8-6DE5FDA695C7}"/>
              </a:ext>
            </a:extLst>
          </p:cNvPr>
          <p:cNvSpPr txBox="1"/>
          <p:nvPr/>
        </p:nvSpPr>
        <p:spPr>
          <a:xfrm>
            <a:off x="1677753" y="1731861"/>
            <a:ext cx="9031912" cy="154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나눔스퀘어 네오 Bold" panose="020B0600000101010101"/>
              </a:rPr>
              <a:t>union 1, 4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 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를 합침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현재 루트 노드는 각각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이기 때문에 더 큰 번호에 해당하는 루트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의 부모를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로 설정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graphicFrame>
        <p:nvGraphicFramePr>
          <p:cNvPr id="15" name="표 66">
            <a:extLst>
              <a:ext uri="{FF2B5EF4-FFF2-40B4-BE49-F238E27FC236}">
                <a16:creationId xmlns:a16="http://schemas.microsoft.com/office/drawing/2014/main" id="{0F0CD4FF-3278-E6E4-05AF-BB6EAAF6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10405"/>
              </p:ext>
            </p:extLst>
          </p:nvPr>
        </p:nvGraphicFramePr>
        <p:xfrm>
          <a:off x="1971152" y="5408030"/>
          <a:ext cx="749252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4A3870-BBDA-E5B1-F7BA-A3CD0BFFB470}"/>
              </a:ext>
            </a:extLst>
          </p:cNvPr>
          <p:cNvGrpSpPr/>
          <p:nvPr/>
        </p:nvGrpSpPr>
        <p:grpSpPr>
          <a:xfrm>
            <a:off x="3031124" y="4428597"/>
            <a:ext cx="5372575" cy="609600"/>
            <a:chOff x="1847266" y="3791467"/>
            <a:chExt cx="5372575" cy="6096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6E12F1-423F-42F7-8DA8-0A1EA1DDBABA}"/>
                </a:ext>
              </a:extLst>
            </p:cNvPr>
            <p:cNvSpPr/>
            <p:nvPr/>
          </p:nvSpPr>
          <p:spPr>
            <a:xfrm>
              <a:off x="184726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4BE4EF-9110-BB81-3ACB-860E18B947D6}"/>
                </a:ext>
              </a:extLst>
            </p:cNvPr>
            <p:cNvSpPr/>
            <p:nvPr/>
          </p:nvSpPr>
          <p:spPr>
            <a:xfrm>
              <a:off x="279986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81343F2-4ED3-4DE2-6DF9-2FE9AAFCA03F}"/>
                </a:ext>
              </a:extLst>
            </p:cNvPr>
            <p:cNvSpPr/>
            <p:nvPr/>
          </p:nvSpPr>
          <p:spPr>
            <a:xfrm>
              <a:off x="375245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E1978F9-254F-1DE7-4428-87338CD9C463}"/>
                </a:ext>
              </a:extLst>
            </p:cNvPr>
            <p:cNvSpPr/>
            <p:nvPr/>
          </p:nvSpPr>
          <p:spPr>
            <a:xfrm>
              <a:off x="470505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F58E6B6-2BBA-0767-7006-16A6BCF0FA6B}"/>
                </a:ext>
              </a:extLst>
            </p:cNvPr>
            <p:cNvSpPr/>
            <p:nvPr/>
          </p:nvSpPr>
          <p:spPr>
            <a:xfrm>
              <a:off x="5657646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BD3E39-D0B2-5A0D-FEA3-6B9F8C7C2AB3}"/>
                </a:ext>
              </a:extLst>
            </p:cNvPr>
            <p:cNvSpPr/>
            <p:nvPr/>
          </p:nvSpPr>
          <p:spPr>
            <a:xfrm>
              <a:off x="6610241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FA776712-2C90-3137-B6A5-ECA8F1EAB9F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74608" y="2368924"/>
              <a:ext cx="12700" cy="2857785"/>
            </a:xfrm>
            <a:prstGeom prst="curvedConnector3">
              <a:avLst>
                <a:gd name="adj1" fmla="val 52908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8307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49AD-6FEA-7D27-605B-C7977D44D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A4F739-9D32-3A6A-CD37-6C0631A3B92C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AB657-2BDB-B1EA-DDC6-4844E5BD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6F5F9-2542-C464-45E7-0DEE70D4639E}"/>
              </a:ext>
            </a:extLst>
          </p:cNvPr>
          <p:cNvSpPr txBox="1"/>
          <p:nvPr/>
        </p:nvSpPr>
        <p:spPr>
          <a:xfrm>
            <a:off x="0" y="83960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E64977B-47DB-0147-4D86-4866A9FDB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1343"/>
              </p:ext>
            </p:extLst>
          </p:nvPr>
        </p:nvGraphicFramePr>
        <p:xfrm>
          <a:off x="395495" y="2030726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045CAE-7C79-3D38-B086-346BE9116320}"/>
              </a:ext>
            </a:extLst>
          </p:cNvPr>
          <p:cNvSpPr txBox="1"/>
          <p:nvPr/>
        </p:nvSpPr>
        <p:spPr>
          <a:xfrm>
            <a:off x="2112864" y="163543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93D13-68C6-2274-5395-1F97CAEE59CB}"/>
              </a:ext>
            </a:extLst>
          </p:cNvPr>
          <p:cNvSpPr txBox="1"/>
          <p:nvPr/>
        </p:nvSpPr>
        <p:spPr>
          <a:xfrm>
            <a:off x="897984" y="2696263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[2, 3, 4],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1, 1, 2, 1]</a:t>
            </a:r>
          </a:p>
        </p:txBody>
      </p: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29972E6D-9FAC-FD41-2875-BE6CACC3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84685"/>
              </p:ext>
            </p:extLst>
          </p:nvPr>
        </p:nvGraphicFramePr>
        <p:xfrm>
          <a:off x="395495" y="3806146"/>
          <a:ext cx="4064003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3556003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A610CB-E9C4-6B89-35CE-1417456E2008}"/>
              </a:ext>
            </a:extLst>
          </p:cNvPr>
          <p:cNvSpPr/>
          <p:nvPr/>
        </p:nvSpPr>
        <p:spPr>
          <a:xfrm>
            <a:off x="5433306" y="2870710"/>
            <a:ext cx="430653" cy="21692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A927953-92DC-AC4B-12F7-1FDC9E51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3670"/>
              </p:ext>
            </p:extLst>
          </p:nvPr>
        </p:nvGraphicFramePr>
        <p:xfrm>
          <a:off x="6519533" y="2030726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CB257A-DE59-DDC3-3F88-DD0E371566E6}"/>
              </a:ext>
            </a:extLst>
          </p:cNvPr>
          <p:cNvSpPr txBox="1"/>
          <p:nvPr/>
        </p:nvSpPr>
        <p:spPr>
          <a:xfrm>
            <a:off x="8236902" y="163543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graphicFrame>
        <p:nvGraphicFramePr>
          <p:cNvPr id="18" name="표 66">
            <a:extLst>
              <a:ext uri="{FF2B5EF4-FFF2-40B4-BE49-F238E27FC236}">
                <a16:creationId xmlns:a16="http://schemas.microsoft.com/office/drawing/2014/main" id="{3BD60EBC-F436-2F31-8620-6791DC04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32646"/>
              </p:ext>
            </p:extLst>
          </p:nvPr>
        </p:nvGraphicFramePr>
        <p:xfrm>
          <a:off x="6519533" y="3806146"/>
          <a:ext cx="4064003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3556003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87F7FDF-7AC5-EAC2-F349-064E95E96A99}"/>
              </a:ext>
            </a:extLst>
          </p:cNvPr>
          <p:cNvSpPr txBox="1"/>
          <p:nvPr/>
        </p:nvSpPr>
        <p:spPr>
          <a:xfrm>
            <a:off x="6519533" y="2696262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[2, 3, 4]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1, 1, 2, 1]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0297F5-1302-0BEE-F4F7-D82169EC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0" y="4413936"/>
            <a:ext cx="3983208" cy="1649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EA190-9F3A-5EFD-9BD7-55781A56704C}"/>
              </a:ext>
            </a:extLst>
          </p:cNvPr>
          <p:cNvSpPr txBox="1"/>
          <p:nvPr/>
        </p:nvSpPr>
        <p:spPr>
          <a:xfrm>
            <a:off x="7504398" y="4351433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now = 1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</p:spTree>
    <p:extLst>
      <p:ext uri="{BB962C8B-B14F-4D97-AF65-F5344CB8AC3E}">
        <p14:creationId xmlns:p14="http://schemas.microsoft.com/office/powerpoint/2010/main" val="923818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8B3-D9C7-E611-B5D7-55A94CBD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5F3AC2-6FE4-984C-6A36-363969835CE6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DB5413-05CD-B165-6EE1-6F5E3237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E79C3-1C16-981B-EA63-6CC7E6DCC998}"/>
              </a:ext>
            </a:extLst>
          </p:cNvPr>
          <p:cNvSpPr txBox="1"/>
          <p:nvPr/>
        </p:nvSpPr>
        <p:spPr>
          <a:xfrm>
            <a:off x="0" y="83960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3C8B3-7B77-1BB9-E474-B8ED10E48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86999"/>
              </p:ext>
            </p:extLst>
          </p:nvPr>
        </p:nvGraphicFramePr>
        <p:xfrm>
          <a:off x="395495" y="2030726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4B75BE0-F348-9B92-EC21-64599ACEED19}"/>
              </a:ext>
            </a:extLst>
          </p:cNvPr>
          <p:cNvSpPr txBox="1"/>
          <p:nvPr/>
        </p:nvSpPr>
        <p:spPr>
          <a:xfrm>
            <a:off x="2112864" y="163543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613A7-762B-A2B6-1F0F-C466BCB3FF65}"/>
              </a:ext>
            </a:extLst>
          </p:cNvPr>
          <p:cNvSpPr txBox="1"/>
          <p:nvPr/>
        </p:nvSpPr>
        <p:spPr>
          <a:xfrm>
            <a:off x="897984" y="2696263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[2, 3, 4]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1, 2, 1]</a:t>
            </a:r>
          </a:p>
        </p:txBody>
      </p: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B0F77F86-2AD2-57CA-0B5B-AF18D4ADD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61886"/>
              </p:ext>
            </p:extLst>
          </p:nvPr>
        </p:nvGraphicFramePr>
        <p:xfrm>
          <a:off x="395495" y="3806146"/>
          <a:ext cx="4064003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3556003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8C6A4C0-4464-7136-3D02-017D08AB027C}"/>
              </a:ext>
            </a:extLst>
          </p:cNvPr>
          <p:cNvSpPr/>
          <p:nvPr/>
        </p:nvSpPr>
        <p:spPr>
          <a:xfrm>
            <a:off x="5433306" y="2870710"/>
            <a:ext cx="430653" cy="21692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78D724-3F96-E14A-58A3-BC6A527B4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31523"/>
              </p:ext>
            </p:extLst>
          </p:nvPr>
        </p:nvGraphicFramePr>
        <p:xfrm>
          <a:off x="6519533" y="2030726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3121A9C-A356-DA20-271A-ED9238D52CF0}"/>
              </a:ext>
            </a:extLst>
          </p:cNvPr>
          <p:cNvSpPr txBox="1"/>
          <p:nvPr/>
        </p:nvSpPr>
        <p:spPr>
          <a:xfrm>
            <a:off x="8236902" y="163543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graphicFrame>
        <p:nvGraphicFramePr>
          <p:cNvPr id="18" name="표 66">
            <a:extLst>
              <a:ext uri="{FF2B5EF4-FFF2-40B4-BE49-F238E27FC236}">
                <a16:creationId xmlns:a16="http://schemas.microsoft.com/office/drawing/2014/main" id="{950723AE-9E3A-88F5-85AD-82652DA6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93859"/>
              </p:ext>
            </p:extLst>
          </p:nvPr>
        </p:nvGraphicFramePr>
        <p:xfrm>
          <a:off x="6519533" y="3806146"/>
          <a:ext cx="4064003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3556003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E79BC06-EF57-A250-C40C-08B82EA831D2}"/>
              </a:ext>
            </a:extLst>
          </p:cNvPr>
          <p:cNvSpPr txBox="1"/>
          <p:nvPr/>
        </p:nvSpPr>
        <p:spPr>
          <a:xfrm>
            <a:off x="6519533" y="2696262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[2, 3, 4]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0,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0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2, 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66B7A-0E78-2A52-E71D-F511CABB7666}"/>
              </a:ext>
            </a:extLst>
          </p:cNvPr>
          <p:cNvSpPr txBox="1"/>
          <p:nvPr/>
        </p:nvSpPr>
        <p:spPr>
          <a:xfrm>
            <a:off x="7816645" y="4333735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now = 1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1F18A-64DF-8C13-A0AC-E1F285563D83}"/>
              </a:ext>
            </a:extLst>
          </p:cNvPr>
          <p:cNvSpPr txBox="1"/>
          <p:nvPr/>
        </p:nvSpPr>
        <p:spPr>
          <a:xfrm>
            <a:off x="7816645" y="4333735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now = 1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DAF2-E50D-8341-411C-65CCA89565C4}"/>
              </a:ext>
            </a:extLst>
          </p:cNvPr>
          <p:cNvSpPr txBox="1"/>
          <p:nvPr/>
        </p:nvSpPr>
        <p:spPr>
          <a:xfrm>
            <a:off x="6865299" y="4329054"/>
            <a:ext cx="86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err="1">
                <a:solidFill>
                  <a:srgbClr val="0070C0"/>
                </a:solidFill>
                <a:latin typeface="나눔스퀘어 네오 Bold"/>
                <a:ea typeface="나눔스퀘어 네오 Bold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 =3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597AE-FADA-BFB2-80C4-4A2315717BE2}"/>
              </a:ext>
            </a:extLst>
          </p:cNvPr>
          <p:cNvSpPr txBox="1"/>
          <p:nvPr/>
        </p:nvSpPr>
        <p:spPr>
          <a:xfrm>
            <a:off x="2365227" y="4329054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now = 1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366DB-2891-2C35-F830-5ED0F4B0C379}"/>
              </a:ext>
            </a:extLst>
          </p:cNvPr>
          <p:cNvSpPr txBox="1"/>
          <p:nvPr/>
        </p:nvSpPr>
        <p:spPr>
          <a:xfrm>
            <a:off x="1413881" y="4324373"/>
            <a:ext cx="86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err="1">
                <a:solidFill>
                  <a:srgbClr val="0070C0"/>
                </a:solidFill>
                <a:latin typeface="나눔스퀘어 네오 Bold"/>
                <a:ea typeface="나눔스퀘어 네오 Bold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 =2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</p:spTree>
    <p:extLst>
      <p:ext uri="{BB962C8B-B14F-4D97-AF65-F5344CB8AC3E}">
        <p14:creationId xmlns:p14="http://schemas.microsoft.com/office/powerpoint/2010/main" val="21003906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9517B-2818-A026-8B8A-4B5D4475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2970AE-8B44-B0C9-F555-FEC3EEE3F6B9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714F1-7A32-A928-FAF2-9CB271D7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A575-3702-D44F-BA74-84DD8DB12883}"/>
              </a:ext>
            </a:extLst>
          </p:cNvPr>
          <p:cNvSpPr txBox="1"/>
          <p:nvPr/>
        </p:nvSpPr>
        <p:spPr>
          <a:xfrm>
            <a:off x="0" y="83960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67320A0-6D5C-A5DA-AC9F-CAF1677B5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75098"/>
              </p:ext>
            </p:extLst>
          </p:nvPr>
        </p:nvGraphicFramePr>
        <p:xfrm>
          <a:off x="395494" y="2030726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1A680B-1058-3AAD-CFE5-E633C38CB25E}"/>
              </a:ext>
            </a:extLst>
          </p:cNvPr>
          <p:cNvSpPr txBox="1"/>
          <p:nvPr/>
        </p:nvSpPr>
        <p:spPr>
          <a:xfrm>
            <a:off x="2112864" y="163543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EDC51-280A-25D9-66B4-1DE06A897886}"/>
              </a:ext>
            </a:extLst>
          </p:cNvPr>
          <p:cNvSpPr txBox="1"/>
          <p:nvPr/>
        </p:nvSpPr>
        <p:spPr>
          <a:xfrm>
            <a:off x="897984" y="2696263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[2, 3, 4]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0, 0,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1]</a:t>
            </a:r>
          </a:p>
        </p:txBody>
      </p:sp>
      <p:graphicFrame>
        <p:nvGraphicFramePr>
          <p:cNvPr id="7" name="표 66">
            <a:extLst>
              <a:ext uri="{FF2B5EF4-FFF2-40B4-BE49-F238E27FC236}">
                <a16:creationId xmlns:a16="http://schemas.microsoft.com/office/drawing/2014/main" id="{F462B155-7427-92E9-DA44-61D992B0C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97232"/>
              </p:ext>
            </p:extLst>
          </p:nvPr>
        </p:nvGraphicFramePr>
        <p:xfrm>
          <a:off x="395495" y="3806146"/>
          <a:ext cx="4064003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3556003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5FC0ABF-8B7C-48DB-B96E-0C2CC02DB7A0}"/>
              </a:ext>
            </a:extLst>
          </p:cNvPr>
          <p:cNvSpPr/>
          <p:nvPr/>
        </p:nvSpPr>
        <p:spPr>
          <a:xfrm>
            <a:off x="5433306" y="2870710"/>
            <a:ext cx="430653" cy="21692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9D093F4-D20A-822D-F726-999D16C7E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29730"/>
              </p:ext>
            </p:extLst>
          </p:nvPr>
        </p:nvGraphicFramePr>
        <p:xfrm>
          <a:off x="6519533" y="2030726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0F2245D-4694-1373-9076-7107D6F5622C}"/>
              </a:ext>
            </a:extLst>
          </p:cNvPr>
          <p:cNvSpPr txBox="1"/>
          <p:nvPr/>
        </p:nvSpPr>
        <p:spPr>
          <a:xfrm>
            <a:off x="8236902" y="1635434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graphicFrame>
        <p:nvGraphicFramePr>
          <p:cNvPr id="18" name="표 66">
            <a:extLst>
              <a:ext uri="{FF2B5EF4-FFF2-40B4-BE49-F238E27FC236}">
                <a16:creationId xmlns:a16="http://schemas.microsoft.com/office/drawing/2014/main" id="{DAFFC0AD-365C-ABCB-AB9C-249CC01CD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4105"/>
              </p:ext>
            </p:extLst>
          </p:nvPr>
        </p:nvGraphicFramePr>
        <p:xfrm>
          <a:off x="6519533" y="3806146"/>
          <a:ext cx="4064003" cy="38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3556003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D73597E-DD4A-2E75-6C9F-001ECCBFDCDD}"/>
              </a:ext>
            </a:extLst>
          </p:cNvPr>
          <p:cNvSpPr txBox="1"/>
          <p:nvPr/>
        </p:nvSpPr>
        <p:spPr>
          <a:xfrm>
            <a:off x="6519533" y="2696262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나눔스퀘어 네오 Bold" panose="00000800000000000000"/>
              </a:rPr>
              <a:t>[2, 3, 4]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0, 0, 1,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5AC02-1E0D-92D6-C6FB-850691B7A5A8}"/>
              </a:ext>
            </a:extLst>
          </p:cNvPr>
          <p:cNvSpPr txBox="1"/>
          <p:nvPr/>
        </p:nvSpPr>
        <p:spPr>
          <a:xfrm>
            <a:off x="7947684" y="4324373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now = 2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75E0A-0F06-071E-1E02-93B1A5291F84}"/>
              </a:ext>
            </a:extLst>
          </p:cNvPr>
          <p:cNvSpPr txBox="1"/>
          <p:nvPr/>
        </p:nvSpPr>
        <p:spPr>
          <a:xfrm>
            <a:off x="6865299" y="4329054"/>
            <a:ext cx="86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err="1">
                <a:solidFill>
                  <a:srgbClr val="0070C0"/>
                </a:solidFill>
                <a:latin typeface="나눔스퀘어 네오 Bold"/>
                <a:ea typeface="나눔스퀘어 네오 Bold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 =4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C31C1-4697-1868-34BE-BD4BE75A0DA8}"/>
              </a:ext>
            </a:extLst>
          </p:cNvPr>
          <p:cNvSpPr txBox="1"/>
          <p:nvPr/>
        </p:nvSpPr>
        <p:spPr>
          <a:xfrm>
            <a:off x="2365227" y="4329054"/>
            <a:ext cx="2094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now = 1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22B33-E0E1-EA1D-37A1-F221E3D62B59}"/>
              </a:ext>
            </a:extLst>
          </p:cNvPr>
          <p:cNvSpPr txBox="1"/>
          <p:nvPr/>
        </p:nvSpPr>
        <p:spPr>
          <a:xfrm>
            <a:off x="1413881" y="4324373"/>
            <a:ext cx="86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err="1">
                <a:solidFill>
                  <a:srgbClr val="0070C0"/>
                </a:solidFill>
                <a:latin typeface="나눔스퀘어 네오 Bold"/>
                <a:ea typeface="나눔스퀘어 네오 Bold"/>
              </a:rPr>
              <a:t>i</a:t>
            </a:r>
            <a:r>
              <a:rPr lang="en-US" altLang="ko-KR" sz="1600" dirty="0">
                <a:solidFill>
                  <a:srgbClr val="0070C0"/>
                </a:solidFill>
                <a:latin typeface="나눔스퀘어 네오 Bold"/>
                <a:ea typeface="나눔스퀘어 네오 Bold"/>
              </a:rPr>
              <a:t> =4</a:t>
            </a:r>
            <a:endParaRPr lang="ko-KR" altLang="en-US" sz="1600" dirty="0">
              <a:solidFill>
                <a:srgbClr val="0070C0"/>
              </a:solidFill>
              <a:latin typeface="나눔스퀘어 네오 Bold"/>
              <a:ea typeface="나눔스퀘어 네오 Bold"/>
            </a:endParaRPr>
          </a:p>
        </p:txBody>
      </p:sp>
    </p:spTree>
    <p:extLst>
      <p:ext uri="{BB962C8B-B14F-4D97-AF65-F5344CB8AC3E}">
        <p14:creationId xmlns:p14="http://schemas.microsoft.com/office/powerpoint/2010/main" val="405594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6AC1-CAB1-ABE8-571E-EF5C456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E3AAD0-DFA5-7323-D069-A8F8D64272CD}"/>
              </a:ext>
            </a:extLst>
          </p:cNvPr>
          <p:cNvSpPr/>
          <p:nvPr/>
        </p:nvSpPr>
        <p:spPr>
          <a:xfrm>
            <a:off x="0" y="191751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커리큘럼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7AA4B-5843-CC97-70E3-945D5039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CF4EE-214C-03C7-69FB-53427ED90D6B}"/>
              </a:ext>
            </a:extLst>
          </p:cNvPr>
          <p:cNvSpPr txBox="1"/>
          <p:nvPr/>
        </p:nvSpPr>
        <p:spPr>
          <a:xfrm>
            <a:off x="0" y="839601"/>
            <a:ext cx="616151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위상 정렬 알고리즘으로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1FB29-FF51-F549-6ED4-ABF5221A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348657"/>
            <a:ext cx="6096851" cy="5144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4FFA91-3B1E-DC6D-5356-1D2150FA0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7" r="-2697" b="46314"/>
          <a:stretch/>
        </p:blipFill>
        <p:spPr>
          <a:xfrm>
            <a:off x="6086518" y="1348657"/>
            <a:ext cx="1349574" cy="12765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2C8DB-5BAB-419B-2698-CE7664894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86"/>
          <a:stretch/>
        </p:blipFill>
        <p:spPr>
          <a:xfrm>
            <a:off x="6096000" y="2844057"/>
            <a:ext cx="1349574" cy="110126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9F440EF-B408-AF4F-D3EA-49F6ACBE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15236"/>
              </p:ext>
            </p:extLst>
          </p:nvPr>
        </p:nvGraphicFramePr>
        <p:xfrm>
          <a:off x="7769688" y="2865047"/>
          <a:ext cx="406400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323199128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83199349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46382380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1240518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3516647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230531625"/>
                    </a:ext>
                  </a:extLst>
                </a:gridCol>
              </a:tblGrid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5953"/>
                  </a:ext>
                </a:extLst>
              </a:tr>
              <a:tr h="2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BEFFB2-16EB-0BC5-FA09-06A449A78FA3}"/>
              </a:ext>
            </a:extLst>
          </p:cNvPr>
          <p:cNvSpPr txBox="1"/>
          <p:nvPr/>
        </p:nvSpPr>
        <p:spPr>
          <a:xfrm>
            <a:off x="9487057" y="2469755"/>
            <a:ext cx="15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result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D1532-150D-73D8-650E-144BDBD856E9}"/>
              </a:ext>
            </a:extLst>
          </p:cNvPr>
          <p:cNvSpPr txBox="1"/>
          <p:nvPr/>
        </p:nvSpPr>
        <p:spPr>
          <a:xfrm>
            <a:off x="8254479" y="3536484"/>
            <a:ext cx="4535322" cy="90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graph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나눔스퀘어 네오 Bold" panose="0000080000000000000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[[], [2, 3, 4], [], [4, 5], [], [] ]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나눔스퀘어 네오 Bold" panose="00000800000000000000"/>
              </a:rPr>
              <a:t>indegree = [0, 0, 0, 0, 0, 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E7692-E662-39EC-7777-DFDE308E1B47}"/>
              </a:ext>
            </a:extLst>
          </p:cNvPr>
          <p:cNvSpPr txBox="1"/>
          <p:nvPr/>
        </p:nvSpPr>
        <p:spPr>
          <a:xfrm>
            <a:off x="6086518" y="4324612"/>
            <a:ext cx="193070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now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선수 강의로 하는 과목들의 </a:t>
            </a:r>
            <a:r>
              <a:rPr lang="en-US" altLang="ko-KR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sz="12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B64A04-8295-933F-9C3F-B5677950E34A}"/>
              </a:ext>
            </a:extLst>
          </p:cNvPr>
          <p:cNvCxnSpPr>
            <a:cxnSpLocks/>
          </p:cNvCxnSpPr>
          <p:nvPr/>
        </p:nvCxnSpPr>
        <p:spPr>
          <a:xfrm>
            <a:off x="5517308" y="4462719"/>
            <a:ext cx="56921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28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20AF5-1C3B-46FB-84A5-62A2470DA919}"/>
              </a:ext>
            </a:extLst>
          </p:cNvPr>
          <p:cNvSpPr txBox="1"/>
          <p:nvPr/>
        </p:nvSpPr>
        <p:spPr>
          <a:xfrm>
            <a:off x="2448713" y="1843950"/>
            <a:ext cx="729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latin typeface="+mj-ea"/>
                <a:ea typeface="+mj-ea"/>
              </a:rPr>
              <a:t>THANK YOU</a:t>
            </a:r>
            <a:endParaRPr lang="ko-KR" altLang="en-US" sz="10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3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A4FF-2864-199D-0659-5987A38D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04DB1-83DC-238E-F10E-50682E8DBE41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4AE36-9D75-0496-656D-3E307D58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A26B-7113-38C7-34AD-DC4F4AE986DF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계산 알고리즘의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E952F32-8B3C-1FDF-2AA7-1DF539B0081C}"/>
              </a:ext>
            </a:extLst>
          </p:cNvPr>
          <p:cNvSpPr/>
          <p:nvPr/>
        </p:nvSpPr>
        <p:spPr>
          <a:xfrm>
            <a:off x="363182" y="2145070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2</a:t>
            </a:r>
            <a:endParaRPr lang="ko-KR" altLang="en-US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CD3A-5237-5E32-23D0-C10F5A7241B1}"/>
              </a:ext>
            </a:extLst>
          </p:cNvPr>
          <p:cNvSpPr txBox="1"/>
          <p:nvPr/>
        </p:nvSpPr>
        <p:spPr>
          <a:xfrm>
            <a:off x="1666210" y="1764817"/>
            <a:ext cx="9085006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나눔스퀘어 네오 Bold" panose="020B0600000101010101"/>
              </a:rPr>
              <a:t>union 2, 3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을 합침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현재 루트 노드는 각각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이기 때문에 더 큰 번호에 해당하는 루트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의 부모를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로 설정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graphicFrame>
        <p:nvGraphicFramePr>
          <p:cNvPr id="6" name="표 66">
            <a:extLst>
              <a:ext uri="{FF2B5EF4-FFF2-40B4-BE49-F238E27FC236}">
                <a16:creationId xmlns:a16="http://schemas.microsoft.com/office/drawing/2014/main" id="{52C6D261-0B61-C06A-2E90-9358B43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14316"/>
              </p:ext>
            </p:extLst>
          </p:nvPr>
        </p:nvGraphicFramePr>
        <p:xfrm>
          <a:off x="1965253" y="5433233"/>
          <a:ext cx="749252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214079A-2FC8-6FF0-FAA1-2ADFC53ACF91}"/>
              </a:ext>
            </a:extLst>
          </p:cNvPr>
          <p:cNvGrpSpPr/>
          <p:nvPr/>
        </p:nvGrpSpPr>
        <p:grpSpPr>
          <a:xfrm>
            <a:off x="3031124" y="4428597"/>
            <a:ext cx="5372575" cy="609600"/>
            <a:chOff x="1847266" y="3791467"/>
            <a:chExt cx="5372575" cy="6096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69AEAE3-82E3-1710-F00B-1AD390B4C52B}"/>
                </a:ext>
              </a:extLst>
            </p:cNvPr>
            <p:cNvSpPr/>
            <p:nvPr/>
          </p:nvSpPr>
          <p:spPr>
            <a:xfrm>
              <a:off x="184726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49CCF3-64C5-DA43-D94F-30DB7C45788D}"/>
                </a:ext>
              </a:extLst>
            </p:cNvPr>
            <p:cNvSpPr/>
            <p:nvPr/>
          </p:nvSpPr>
          <p:spPr>
            <a:xfrm>
              <a:off x="279986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111E40-A83B-F93E-9B48-79CE978C6C19}"/>
                </a:ext>
              </a:extLst>
            </p:cNvPr>
            <p:cNvSpPr/>
            <p:nvPr/>
          </p:nvSpPr>
          <p:spPr>
            <a:xfrm>
              <a:off x="375245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19A1501-4BC5-C3C5-BE9C-8C050FE39E86}"/>
                </a:ext>
              </a:extLst>
            </p:cNvPr>
            <p:cNvSpPr/>
            <p:nvPr/>
          </p:nvSpPr>
          <p:spPr>
            <a:xfrm>
              <a:off x="470505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11FF37-1E23-D001-9E94-1F95F24AC9A7}"/>
                </a:ext>
              </a:extLst>
            </p:cNvPr>
            <p:cNvSpPr/>
            <p:nvPr/>
          </p:nvSpPr>
          <p:spPr>
            <a:xfrm>
              <a:off x="5657646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C13A516-8CF0-0F73-BC5A-A0F81458ABD4}"/>
                </a:ext>
              </a:extLst>
            </p:cNvPr>
            <p:cNvSpPr/>
            <p:nvPr/>
          </p:nvSpPr>
          <p:spPr>
            <a:xfrm>
              <a:off x="6610241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211F8B26-B3B4-D59A-49B5-C46CE8BDF39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74608" y="2368924"/>
              <a:ext cx="12700" cy="2857785"/>
            </a:xfrm>
            <a:prstGeom prst="curvedConnector3">
              <a:avLst>
                <a:gd name="adj1" fmla="val 52908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A6D01D6-A75B-08B3-9B2F-8FD0ADECFB94}"/>
              </a:ext>
            </a:extLst>
          </p:cNvPr>
          <p:cNvCxnSpPr>
            <a:cxnSpLocks/>
          </p:cNvCxnSpPr>
          <p:nvPr/>
        </p:nvCxnSpPr>
        <p:spPr>
          <a:xfrm rot="5400000">
            <a:off x="4758468" y="4568250"/>
            <a:ext cx="12700" cy="952595"/>
          </a:xfrm>
          <a:prstGeom prst="curvedConnector3">
            <a:avLst>
              <a:gd name="adj1" fmla="val 25272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193E-A60C-41DB-00CB-0D575406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2D74FC-6D08-55C5-A782-C85893C38C75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8BE75-74E7-C6B6-AAF8-48DFA044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8EDDD-5B7B-87DE-83D8-81C3FDCD1999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계산 알고리즘의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4B1038-338E-2417-352E-9350439C1C0C}"/>
              </a:ext>
            </a:extLst>
          </p:cNvPr>
          <p:cNvSpPr/>
          <p:nvPr/>
        </p:nvSpPr>
        <p:spPr>
          <a:xfrm>
            <a:off x="363182" y="2145070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3</a:t>
            </a:r>
            <a:endParaRPr lang="ko-KR" altLang="en-US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1A207-38F0-5626-D489-8429E7A30843}"/>
              </a:ext>
            </a:extLst>
          </p:cNvPr>
          <p:cNvSpPr txBox="1"/>
          <p:nvPr/>
        </p:nvSpPr>
        <p:spPr>
          <a:xfrm>
            <a:off x="1666210" y="1764817"/>
            <a:ext cx="9085006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나눔스퀘어 네오 Bold" panose="020B0600000101010101"/>
              </a:rPr>
              <a:t>union 2, 4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를 합침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현재 루트 노드는 각각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이기 때문에 더 큰 번호에 해당하는 루트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의 부모를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로 설정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graphicFrame>
        <p:nvGraphicFramePr>
          <p:cNvPr id="6" name="표 66">
            <a:extLst>
              <a:ext uri="{FF2B5EF4-FFF2-40B4-BE49-F238E27FC236}">
                <a16:creationId xmlns:a16="http://schemas.microsoft.com/office/drawing/2014/main" id="{4481684A-8B0B-F68D-2B8D-FBB8122C0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3552"/>
              </p:ext>
            </p:extLst>
          </p:nvPr>
        </p:nvGraphicFramePr>
        <p:xfrm>
          <a:off x="1965253" y="5433233"/>
          <a:ext cx="749252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9918C81-2D7B-AD4A-44AA-030416CCD28C}"/>
              </a:ext>
            </a:extLst>
          </p:cNvPr>
          <p:cNvGrpSpPr/>
          <p:nvPr/>
        </p:nvGrpSpPr>
        <p:grpSpPr>
          <a:xfrm>
            <a:off x="3031124" y="4428597"/>
            <a:ext cx="5372575" cy="609600"/>
            <a:chOff x="1847266" y="3791467"/>
            <a:chExt cx="5372575" cy="6096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21AA09F-5D68-06D4-2F92-9D97687C9592}"/>
                </a:ext>
              </a:extLst>
            </p:cNvPr>
            <p:cNvSpPr/>
            <p:nvPr/>
          </p:nvSpPr>
          <p:spPr>
            <a:xfrm>
              <a:off x="184726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6509C5-F06D-8BD1-1873-9F617CB36A0D}"/>
                </a:ext>
              </a:extLst>
            </p:cNvPr>
            <p:cNvSpPr/>
            <p:nvPr/>
          </p:nvSpPr>
          <p:spPr>
            <a:xfrm>
              <a:off x="279986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AEA48C5-C398-1734-7765-3E7F4845CE2E}"/>
                </a:ext>
              </a:extLst>
            </p:cNvPr>
            <p:cNvSpPr/>
            <p:nvPr/>
          </p:nvSpPr>
          <p:spPr>
            <a:xfrm>
              <a:off x="375245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AD09886-7B48-FEC8-1A6C-D7B1CEB437EC}"/>
                </a:ext>
              </a:extLst>
            </p:cNvPr>
            <p:cNvSpPr/>
            <p:nvPr/>
          </p:nvSpPr>
          <p:spPr>
            <a:xfrm>
              <a:off x="470505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77E97B1-789D-44F6-E172-9A783946B765}"/>
                </a:ext>
              </a:extLst>
            </p:cNvPr>
            <p:cNvSpPr/>
            <p:nvPr/>
          </p:nvSpPr>
          <p:spPr>
            <a:xfrm>
              <a:off x="5657646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795E42-269C-1884-64A1-2318AC408641}"/>
                </a:ext>
              </a:extLst>
            </p:cNvPr>
            <p:cNvSpPr/>
            <p:nvPr/>
          </p:nvSpPr>
          <p:spPr>
            <a:xfrm>
              <a:off x="6610241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84F522B0-06B4-E829-F1D2-948159DC1C0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74608" y="2368924"/>
              <a:ext cx="12700" cy="2857785"/>
            </a:xfrm>
            <a:prstGeom prst="curvedConnector3">
              <a:avLst>
                <a:gd name="adj1" fmla="val 52908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F015800-1833-A771-7EAA-B87E086BFB15}"/>
              </a:ext>
            </a:extLst>
          </p:cNvPr>
          <p:cNvCxnSpPr>
            <a:cxnSpLocks/>
          </p:cNvCxnSpPr>
          <p:nvPr/>
        </p:nvCxnSpPr>
        <p:spPr>
          <a:xfrm rot="5400000">
            <a:off x="4758468" y="4568250"/>
            <a:ext cx="12700" cy="952595"/>
          </a:xfrm>
          <a:prstGeom prst="curvedConnector3">
            <a:avLst>
              <a:gd name="adj1" fmla="val 25272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8B23A8C-2CA0-FF89-D6E9-4EF82070A16C}"/>
              </a:ext>
            </a:extLst>
          </p:cNvPr>
          <p:cNvCxnSpPr>
            <a:cxnSpLocks/>
          </p:cNvCxnSpPr>
          <p:nvPr/>
        </p:nvCxnSpPr>
        <p:spPr>
          <a:xfrm rot="5400000">
            <a:off x="3786773" y="4568250"/>
            <a:ext cx="12700" cy="952595"/>
          </a:xfrm>
          <a:prstGeom prst="curvedConnector3">
            <a:avLst>
              <a:gd name="adj1" fmla="val 25272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2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14D4-5836-68AA-837C-D15E0182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EC2470-AA74-5416-739D-439BA84CC30E}"/>
              </a:ext>
            </a:extLst>
          </p:cNvPr>
          <p:cNvSpPr/>
          <p:nvPr/>
        </p:nvSpPr>
        <p:spPr>
          <a:xfrm>
            <a:off x="0" y="191751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그래프 알고리즘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A8DE8-1D27-5525-8310-4E389F72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4E5B0-E46C-F550-655B-2756120E240D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서로소</a:t>
            </a: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집합 계산 알고리즘의 동작 방식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D225CC-357A-74ED-6CCB-F9E652FE0388}"/>
              </a:ext>
            </a:extLst>
          </p:cNvPr>
          <p:cNvSpPr/>
          <p:nvPr/>
        </p:nvSpPr>
        <p:spPr>
          <a:xfrm>
            <a:off x="363182" y="2145070"/>
            <a:ext cx="958788" cy="36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step</a:t>
            </a:r>
            <a:r>
              <a: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rPr>
              <a:t> </a:t>
            </a:r>
            <a:r>
              <a:rPr lang="en-US" altLang="ko-KR" dirty="0">
                <a:latin typeface="나눔스퀘어 네오 Bold" panose="020B0600000101010101" charset="-127"/>
                <a:ea typeface="나눔스퀘어 네오 Bold" panose="020B0600000101010101" charset="-127"/>
              </a:rPr>
              <a:t>4</a:t>
            </a:r>
            <a:endParaRPr lang="ko-KR" altLang="en-US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DB5F8-3104-868D-35AA-B7837A306C19}"/>
              </a:ext>
            </a:extLst>
          </p:cNvPr>
          <p:cNvSpPr txBox="1"/>
          <p:nvPr/>
        </p:nvSpPr>
        <p:spPr>
          <a:xfrm>
            <a:off x="1666210" y="1764817"/>
            <a:ext cx="9085006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나눔스퀘어 네오 Bold" panose="020B0600000101010101"/>
              </a:rPr>
              <a:t>union 5, 6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을 합침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현재 루트 노드는 각각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이기 때문에 더 큰 번호에 해당하는 루트 노드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의 부모를 </a:t>
            </a:r>
            <a:r>
              <a:rPr lang="en-US" altLang="ko-KR" sz="1600" dirty="0">
                <a:latin typeface="맑은 고딕" panose="020B0503020000020004" pitchFamily="50" charset="-127"/>
                <a:ea typeface="나눔스퀘어 네오 Bold" panose="020B0600000101010101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나눔스퀘어 네오 Bold" panose="020B0600000101010101"/>
              </a:rPr>
              <a:t>로 설정</a:t>
            </a:r>
            <a:endParaRPr lang="en-US" altLang="ko-KR" sz="1600" dirty="0">
              <a:latin typeface="맑은 고딕" panose="020B0503020000020004" pitchFamily="50" charset="-127"/>
              <a:ea typeface="나눔스퀘어 네오 Bold" panose="020B0600000101010101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5A48320-7724-36D2-A13E-EBBD6EC95061}"/>
              </a:ext>
            </a:extLst>
          </p:cNvPr>
          <p:cNvCxnSpPr>
            <a:cxnSpLocks/>
          </p:cNvCxnSpPr>
          <p:nvPr/>
        </p:nvCxnSpPr>
        <p:spPr>
          <a:xfrm rot="5400000">
            <a:off x="7671258" y="4555550"/>
            <a:ext cx="12700" cy="952595"/>
          </a:xfrm>
          <a:prstGeom prst="curvedConnector3">
            <a:avLst>
              <a:gd name="adj1" fmla="val 25272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66">
            <a:extLst>
              <a:ext uri="{FF2B5EF4-FFF2-40B4-BE49-F238E27FC236}">
                <a16:creationId xmlns:a16="http://schemas.microsoft.com/office/drawing/2014/main" id="{88BAB617-DE0A-8776-0D85-F3E3BE4C1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88369"/>
              </p:ext>
            </p:extLst>
          </p:nvPr>
        </p:nvGraphicFramePr>
        <p:xfrm>
          <a:off x="1965253" y="5433233"/>
          <a:ext cx="7492520" cy="77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60">
                  <a:extLst>
                    <a:ext uri="{9D8B030D-6E8A-4147-A177-3AD203B41FA5}">
                      <a16:colId xmlns:a16="http://schemas.microsoft.com/office/drawing/2014/main" val="2276577610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146942872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40080799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711817843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3432537104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2601228505"/>
                    </a:ext>
                  </a:extLst>
                </a:gridCol>
                <a:gridCol w="1070360">
                  <a:extLst>
                    <a:ext uri="{9D8B030D-6E8A-4147-A177-3AD203B41FA5}">
                      <a16:colId xmlns:a16="http://schemas.microsoft.com/office/drawing/2014/main" val="1512934509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412027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77714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A9DC7B-B948-F955-408C-9F5416662721}"/>
              </a:ext>
            </a:extLst>
          </p:cNvPr>
          <p:cNvGrpSpPr/>
          <p:nvPr/>
        </p:nvGrpSpPr>
        <p:grpSpPr>
          <a:xfrm>
            <a:off x="3031124" y="4428597"/>
            <a:ext cx="5372575" cy="609600"/>
            <a:chOff x="1847266" y="3791467"/>
            <a:chExt cx="5372575" cy="6096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DD26ABE-B7BA-3D0C-7AB4-F875D46C977D}"/>
                </a:ext>
              </a:extLst>
            </p:cNvPr>
            <p:cNvSpPr/>
            <p:nvPr/>
          </p:nvSpPr>
          <p:spPr>
            <a:xfrm>
              <a:off x="184726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3B5968B-F1C5-9361-6773-9C8998DB8FFE}"/>
                </a:ext>
              </a:extLst>
            </p:cNvPr>
            <p:cNvSpPr/>
            <p:nvPr/>
          </p:nvSpPr>
          <p:spPr>
            <a:xfrm>
              <a:off x="279986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EAA79FC-F27A-C6C7-F0AD-7F1B6E717AAE}"/>
                </a:ext>
              </a:extLst>
            </p:cNvPr>
            <p:cNvSpPr/>
            <p:nvPr/>
          </p:nvSpPr>
          <p:spPr>
            <a:xfrm>
              <a:off x="3752456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F7823FA-ED6F-5DA6-127E-3AA2F4B5D0C7}"/>
                </a:ext>
              </a:extLst>
            </p:cNvPr>
            <p:cNvSpPr/>
            <p:nvPr/>
          </p:nvSpPr>
          <p:spPr>
            <a:xfrm>
              <a:off x="4705051" y="3791467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FA99D4-DB35-DCEB-D724-F606E8A291D7}"/>
                </a:ext>
              </a:extLst>
            </p:cNvPr>
            <p:cNvSpPr/>
            <p:nvPr/>
          </p:nvSpPr>
          <p:spPr>
            <a:xfrm>
              <a:off x="5657646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82CFA72-7BB6-82BF-FE3B-331BCFC14824}"/>
                </a:ext>
              </a:extLst>
            </p:cNvPr>
            <p:cNvSpPr/>
            <p:nvPr/>
          </p:nvSpPr>
          <p:spPr>
            <a:xfrm>
              <a:off x="6610241" y="3791467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나눔스퀘어 네오 Bold" panose="020B0600000101010101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나눔스퀘어 네오 Bold" panose="020B0600000101010101"/>
              </a:endParaRPr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B0D63304-D85F-141C-9949-ADB79488A05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74608" y="2368924"/>
              <a:ext cx="12700" cy="2857785"/>
            </a:xfrm>
            <a:prstGeom prst="curvedConnector3">
              <a:avLst>
                <a:gd name="adj1" fmla="val 52908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3B2CC76-BF8A-B0E3-2DD8-53D56C12A949}"/>
              </a:ext>
            </a:extLst>
          </p:cNvPr>
          <p:cNvCxnSpPr>
            <a:cxnSpLocks/>
          </p:cNvCxnSpPr>
          <p:nvPr/>
        </p:nvCxnSpPr>
        <p:spPr>
          <a:xfrm rot="5400000">
            <a:off x="4758468" y="4568250"/>
            <a:ext cx="12700" cy="952595"/>
          </a:xfrm>
          <a:prstGeom prst="curvedConnector3">
            <a:avLst>
              <a:gd name="adj1" fmla="val 25272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D570F6E-E1BC-863A-BE76-014CBCE4B563}"/>
              </a:ext>
            </a:extLst>
          </p:cNvPr>
          <p:cNvCxnSpPr>
            <a:cxnSpLocks/>
          </p:cNvCxnSpPr>
          <p:nvPr/>
        </p:nvCxnSpPr>
        <p:spPr>
          <a:xfrm rot="5400000">
            <a:off x="3786773" y="4568250"/>
            <a:ext cx="12700" cy="952595"/>
          </a:xfrm>
          <a:prstGeom prst="curvedConnector3">
            <a:avLst>
              <a:gd name="adj1" fmla="val 25272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나눔스퀘어 네오 Bold"/>
            <a:ea typeface="나눔스퀘어 네오 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4029</Words>
  <Application>Microsoft Office PowerPoint</Application>
  <PresentationFormat>와이드스크린</PresentationFormat>
  <Paragraphs>1287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D2Coding</vt:lpstr>
      <vt:lpstr>나눔바른고딕</vt:lpstr>
      <vt:lpstr>나눔스퀘어 네오 Bold</vt:lpstr>
      <vt:lpstr>맑은 고딕</vt:lpstr>
      <vt:lpstr>Arial</vt:lpstr>
      <vt:lpstr>Cambria Math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DBIR</dc:creator>
  <cp:lastModifiedBy>임영선</cp:lastModifiedBy>
  <cp:revision>389</cp:revision>
  <dcterms:created xsi:type="dcterms:W3CDTF">2022-02-05T07:44:23Z</dcterms:created>
  <dcterms:modified xsi:type="dcterms:W3CDTF">2024-02-08T01:25:07Z</dcterms:modified>
  <cp:version/>
</cp:coreProperties>
</file>