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262" r:id="rId2"/>
    <p:sldId id="257" r:id="rId3"/>
    <p:sldId id="269" r:id="rId4"/>
    <p:sldId id="268" r:id="rId5"/>
    <p:sldId id="267" r:id="rId6"/>
    <p:sldId id="266" r:id="rId7"/>
    <p:sldId id="265" r:id="rId8"/>
    <p:sldId id="264" r:id="rId9"/>
    <p:sldId id="276" r:id="rId10"/>
    <p:sldId id="275" r:id="rId11"/>
    <p:sldId id="274" r:id="rId12"/>
    <p:sldId id="273" r:id="rId13"/>
    <p:sldId id="272" r:id="rId14"/>
    <p:sldId id="271" r:id="rId15"/>
    <p:sldId id="279" r:id="rId16"/>
    <p:sldId id="278" r:id="rId17"/>
    <p:sldId id="280" r:id="rId18"/>
    <p:sldId id="277" r:id="rId19"/>
    <p:sldId id="270" r:id="rId20"/>
    <p:sldId id="263" r:id="rId21"/>
    <p:sldId id="284" r:id="rId22"/>
    <p:sldId id="287" r:id="rId23"/>
    <p:sldId id="288" r:id="rId24"/>
    <p:sldId id="286" r:id="rId25"/>
    <p:sldId id="285" r:id="rId26"/>
    <p:sldId id="289" r:id="rId27"/>
    <p:sldId id="25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34" y="2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5291284-FC09-41F5-93C1-DB08723E1F19}" type="datetime1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D025BA57-2592-4854-9EB3-75B012E6C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56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9DDBA4C-96CA-4483-9759-A49A443AED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6096000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87D1B-22B2-40BF-BF6F-BC87DBB01083}"/>
              </a:ext>
            </a:extLst>
          </p:cNvPr>
          <p:cNvSpPr txBox="1"/>
          <p:nvPr userDrawn="1"/>
        </p:nvSpPr>
        <p:spPr>
          <a:xfrm>
            <a:off x="0" y="5934670"/>
            <a:ext cx="190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16F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</a:t>
            </a:r>
            <a:r>
              <a:rPr lang="ko-KR" altLang="en-US" b="1" dirty="0">
                <a:solidFill>
                  <a:srgbClr val="016F8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379A4-10D0-42C4-B71E-317A4DFE0CF8}"/>
              </a:ext>
            </a:extLst>
          </p:cNvPr>
          <p:cNvSpPr txBox="1"/>
          <p:nvPr userDrawn="1"/>
        </p:nvSpPr>
        <p:spPr>
          <a:xfrm>
            <a:off x="851377" y="448531"/>
            <a:ext cx="171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  <a:ea typeface="나눔스퀘어OTF Bold" panose="020B0600000101010101" pitchFamily="34" charset="-127"/>
              </a:rPr>
              <a:t>CHAPTER</a:t>
            </a:r>
            <a:endParaRPr lang="ko-KR" altLang="en-US" sz="2400" b="1" dirty="0">
              <a:latin typeface="+mj-lt"/>
              <a:ea typeface="나눔스퀘어OTF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CF589D-1541-4F72-B6D1-948D1F946A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9348" y="3428999"/>
            <a:ext cx="4153480" cy="2210108"/>
          </a:xfrm>
          <a:prstGeom prst="rect">
            <a:avLst/>
          </a:prstGeom>
        </p:spPr>
      </p:pic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79D0CCDB-9F41-4C7A-ADB8-086144198EF1}"/>
              </a:ext>
            </a:extLst>
          </p:cNvPr>
          <p:cNvSpPr/>
          <p:nvPr userDrawn="1"/>
        </p:nvSpPr>
        <p:spPr>
          <a:xfrm>
            <a:off x="559181" y="1376046"/>
            <a:ext cx="584392" cy="446887"/>
          </a:xfrm>
          <a:prstGeom prst="parallelogram">
            <a:avLst>
              <a:gd name="adj" fmla="val 80814"/>
            </a:avLst>
          </a:prstGeom>
          <a:solidFill>
            <a:srgbClr val="0089A9"/>
          </a:solidFill>
          <a:ln>
            <a:solidFill>
              <a:srgbClr val="008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1CC1556C-CA66-4E6F-B6E0-B1E46761B2B6}"/>
              </a:ext>
            </a:extLst>
          </p:cNvPr>
          <p:cNvSpPr/>
          <p:nvPr userDrawn="1"/>
        </p:nvSpPr>
        <p:spPr>
          <a:xfrm flipV="1">
            <a:off x="559181" y="910196"/>
            <a:ext cx="584392" cy="446887"/>
          </a:xfrm>
          <a:prstGeom prst="parallelogram">
            <a:avLst>
              <a:gd name="adj" fmla="val 808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717D6-9809-40A3-B694-A4482AC315A7}"/>
              </a:ext>
            </a:extLst>
          </p:cNvPr>
          <p:cNvCxnSpPr>
            <a:cxnSpLocks/>
          </p:cNvCxnSpPr>
          <p:nvPr userDrawn="1"/>
        </p:nvCxnSpPr>
        <p:spPr>
          <a:xfrm>
            <a:off x="1143573" y="1925052"/>
            <a:ext cx="1248993" cy="0"/>
          </a:xfrm>
          <a:prstGeom prst="line">
            <a:avLst/>
          </a:prstGeom>
          <a:ln w="19050">
            <a:solidFill>
              <a:srgbClr val="008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8327-50DC-4186-8893-F7D5F48B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4A6FA-6FF9-40C0-BD37-DA8BF00C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C3161-7FB9-4147-96F7-24D3071C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A0164-F78C-47CE-A809-B3CE6BB9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638E-9711-4073-9454-39D61C1F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6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C16B3-2219-4227-860A-BF2EA4AD5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F9516-083F-4B6F-9D04-DBC67EE4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CA75-A030-464E-BE58-F57872D6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4C2BF-EA8E-4B02-8406-E6F90870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79F55-B86B-49E4-93E6-2C84AAEE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8ECC9-0BC3-482C-B409-C4835C909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92874"/>
            <a:ext cx="12191999" cy="36512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92177-4529-4796-88CF-3400A301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6368" y="6492875"/>
            <a:ext cx="5179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64200-0CF3-49D9-A618-2AAB6BBC64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7D6AF-B5D5-49F5-9E87-4255339B7B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"/>
            <a:ext cx="12191999" cy="1024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5BE36B-7D42-4256-86CD-64954D5344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24054" y="75626"/>
            <a:ext cx="964628" cy="8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7B6849-ECAE-45F6-AC1E-42EC90D9D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976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761356-590D-4CB5-A763-469E12BD69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5881722"/>
            <a:ext cx="12191999" cy="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00685-1DBA-40DC-9245-32CF35B5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189B-DA4E-4D78-928A-08654168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27735-842F-4BE4-99AF-6EA779A2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71C9D-18B9-499A-8505-56FC5E5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61BDC-93FB-494E-9E8D-DFF3286F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07590-9CA4-4DD1-955F-DDC0CDD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AC12B-BA77-4EB0-AF43-12ED9514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423E1-2AC5-4A89-B1FB-422B8AE6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80376-350D-467F-AEB0-A3ADC2D0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76C37-3D5D-4357-8293-B1537B36D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B9538A-8795-474D-A93F-14B412DE7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63EC3-3604-4A3C-90FD-646893C5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4B4C65-9275-4F9B-BDCA-04799FEA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0B499-C7B3-4015-8159-844F88EC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2ABE4-A6BE-48CA-85C6-CCC25AF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385458-FD8C-40CD-A4CB-BAB1E57B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513D7A-7FCB-4523-B2E1-D0F914C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C01D0-0F19-4F32-A47C-4A17ECCD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0F1E5D-CF22-4CE2-AEC9-65457487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CEA0B-12B8-456E-BA57-B1E074A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B0934-DE13-45F8-8CA8-E7101524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3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E0C7-A8F7-492A-92EE-0B591266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58AD-0D0C-4D34-93AA-8493A9C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99BB8-6DD9-4CA7-BE1E-D2C9BAA4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0AAB-5B83-4C2A-9C1F-13E864F0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62F5F-082D-425B-AC8A-05E6007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AE91C-9A7D-455A-8B9F-8AA4C95D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6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4CA0-AC7C-4BE1-86D8-DC38F2BD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31C30-C2E8-4DE6-84A0-AF45B0496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2833C9-1EB1-4B04-AC2F-C4189FC3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A5257-3757-40B8-952E-9E5BB385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4816E-BDCC-4A0A-B28E-577E984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3D6C2-FE03-4E2C-AA2B-6F105CBB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5A7D8-6BAF-4D32-B7D7-4F943578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16CF6-2B11-40C1-852B-789F55FC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C9C29-F35C-4EF0-86F4-5E16A7D9C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4BE2C-4665-43DF-B851-0899DF72F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92D53-F4AD-4A7A-A774-27C19DA0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4200-0CF3-49D9-A618-2AAB6BBC6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9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4233C6-AD3A-B129-8C91-4626FBB81B9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B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96AE2F-E78E-50A5-9017-04349BF4F803}"/>
              </a:ext>
            </a:extLst>
          </p:cNvPr>
          <p:cNvGrpSpPr/>
          <p:nvPr/>
        </p:nvGrpSpPr>
        <p:grpSpPr>
          <a:xfrm>
            <a:off x="6662783" y="800934"/>
            <a:ext cx="5224418" cy="2227896"/>
            <a:chOff x="6556561" y="160792"/>
            <a:chExt cx="5337175" cy="215537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D668E38-49D8-218C-E065-46DB4763E2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8" b="66753"/>
            <a:stretch/>
          </p:blipFill>
          <p:spPr bwMode="auto">
            <a:xfrm>
              <a:off x="6556561" y="160792"/>
              <a:ext cx="5337175" cy="215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599350-5B97-D669-20F3-1B1F3880F459}"/>
                </a:ext>
              </a:extLst>
            </p:cNvPr>
            <p:cNvSpPr/>
            <p:nvPr/>
          </p:nvSpPr>
          <p:spPr>
            <a:xfrm>
              <a:off x="6925839" y="2002336"/>
              <a:ext cx="95685" cy="31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CB4BA922-AE0B-7430-F612-BC320381A491}"/>
              </a:ext>
            </a:extLst>
          </p:cNvPr>
          <p:cNvSpPr txBox="1">
            <a:spLocks/>
          </p:cNvSpPr>
          <p:nvPr/>
        </p:nvSpPr>
        <p:spPr>
          <a:xfrm>
            <a:off x="1326495" y="6265306"/>
            <a:ext cx="4825402" cy="53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주요 알고리즘 이론과 실전 문제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E67158-A394-331F-2D25-76E384195633}"/>
              </a:ext>
            </a:extLst>
          </p:cNvPr>
          <p:cNvSpPr txBox="1">
            <a:spLocks/>
          </p:cNvSpPr>
          <p:nvPr/>
        </p:nvSpPr>
        <p:spPr>
          <a:xfrm>
            <a:off x="52432" y="6312025"/>
            <a:ext cx="1354243" cy="437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solidFill>
                  <a:srgbClr val="0040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PART</a:t>
            </a:r>
            <a:r>
              <a:rPr lang="en-US" altLang="ko-KR" sz="2400" dirty="0">
                <a:solidFill>
                  <a:srgbClr val="00409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02</a:t>
            </a:r>
            <a:endParaRPr lang="ko-KR" altLang="en-US" sz="3200" dirty="0">
              <a:solidFill>
                <a:srgbClr val="0040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1C5922-3AA6-9248-985C-B80B945CEFFE}"/>
              </a:ext>
            </a:extLst>
          </p:cNvPr>
          <p:cNvSpPr txBox="1">
            <a:spLocks/>
          </p:cNvSpPr>
          <p:nvPr/>
        </p:nvSpPr>
        <p:spPr>
          <a:xfrm>
            <a:off x="7730693" y="5057265"/>
            <a:ext cx="3088596" cy="68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spc="600" dirty="0">
                <a:latin typeface="D2Coding" panose="020B0609020101020101" pitchFamily="49" charset="-127"/>
                <a:ea typeface="D2Coding" panose="020B0609020101020101" pitchFamily="49" charset="-127"/>
              </a:rPr>
              <a:t>임영선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ED78744-A210-54A3-B411-84B76A422E10}"/>
              </a:ext>
            </a:extLst>
          </p:cNvPr>
          <p:cNvSpPr txBox="1">
            <a:spLocks/>
          </p:cNvSpPr>
          <p:nvPr/>
        </p:nvSpPr>
        <p:spPr>
          <a:xfrm>
            <a:off x="7730693" y="4071351"/>
            <a:ext cx="3088596" cy="689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24. 02. 02. </a:t>
            </a:r>
            <a:r>
              <a:rPr lang="ko-KR" altLang="en-US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금</a:t>
            </a:r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984D9-FB8B-21B1-24EF-9FCE95293EE7}"/>
              </a:ext>
            </a:extLst>
          </p:cNvPr>
          <p:cNvSpPr txBox="1"/>
          <p:nvPr/>
        </p:nvSpPr>
        <p:spPr>
          <a:xfrm>
            <a:off x="962525" y="2587140"/>
            <a:ext cx="4399989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16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떡볶이 떡 만들기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6858A0B-F11D-C82E-CF83-312299B081FF}"/>
              </a:ext>
            </a:extLst>
          </p:cNvPr>
          <p:cNvSpPr txBox="1">
            <a:spLocks/>
          </p:cNvSpPr>
          <p:nvPr/>
        </p:nvSpPr>
        <p:spPr>
          <a:xfrm>
            <a:off x="729555" y="368432"/>
            <a:ext cx="2622406" cy="68957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Century Gothic" panose="020B0502020202020204" pitchFamily="34" charset="0"/>
                <a:ea typeface="D2Coding" panose="020B0609020101020101" pitchFamily="49" charset="-127"/>
              </a:rPr>
              <a:t>CHAPTER</a:t>
            </a:r>
            <a:endParaRPr lang="ko-KR" altLang="en-US" sz="2800" dirty="0">
              <a:latin typeface="Century Gothic" panose="020B0502020202020204" pitchFamily="34" charset="0"/>
              <a:ea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2D7B-F271-D2C7-65F1-481EDE016624}"/>
              </a:ext>
            </a:extLst>
          </p:cNvPr>
          <p:cNvSpPr txBox="1"/>
          <p:nvPr/>
        </p:nvSpPr>
        <p:spPr>
          <a:xfrm>
            <a:off x="1688004" y="1127148"/>
            <a:ext cx="183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89A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Leelawadee UI" panose="020B0502040204020203" pitchFamily="34" charset="-34"/>
              </a:rPr>
              <a:t>07</a:t>
            </a:r>
            <a:endParaRPr lang="ko-KR" altLang="en-US" sz="5400" dirty="0">
              <a:solidFill>
                <a:srgbClr val="0089A9"/>
              </a:solidFill>
              <a:latin typeface="D2Coding" panose="020B0609020101020101" pitchFamily="49" charset="-127"/>
              <a:ea typeface="D2Coding" panose="020B0609020101020101" pitchFamily="49" charset="-127"/>
              <a:cs typeface="Leelawadee UI" panose="020B0502040204020203" pitchFamily="34" charset="-34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AF20A-C67C-D22D-50ED-8DC46F29BB89}"/>
              </a:ext>
            </a:extLst>
          </p:cNvPr>
          <p:cNvGrpSpPr/>
          <p:nvPr/>
        </p:nvGrpSpPr>
        <p:grpSpPr>
          <a:xfrm>
            <a:off x="729554" y="1149022"/>
            <a:ext cx="772149" cy="873337"/>
            <a:chOff x="729554" y="1202414"/>
            <a:chExt cx="772149" cy="923330"/>
          </a:xfrm>
        </p:grpSpPr>
        <p:sp>
          <p:nvSpPr>
            <p:cNvPr id="15" name="대각선 줄무늬 14">
              <a:extLst>
                <a:ext uri="{FF2B5EF4-FFF2-40B4-BE49-F238E27FC236}">
                  <a16:creationId xmlns:a16="http://schemas.microsoft.com/office/drawing/2014/main" id="{AD748755-DB7C-6F50-A2DF-0FDD77C1D311}"/>
                </a:ext>
              </a:extLst>
            </p:cNvPr>
            <p:cNvSpPr/>
            <p:nvPr/>
          </p:nvSpPr>
          <p:spPr>
            <a:xfrm flipV="1">
              <a:off x="729555" y="1202414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대각선 줄무늬 15">
              <a:extLst>
                <a:ext uri="{FF2B5EF4-FFF2-40B4-BE49-F238E27FC236}">
                  <a16:creationId xmlns:a16="http://schemas.microsoft.com/office/drawing/2014/main" id="{D1A8C601-00D2-1600-F53E-A0DCA93A7419}"/>
                </a:ext>
              </a:extLst>
            </p:cNvPr>
            <p:cNvSpPr/>
            <p:nvPr/>
          </p:nvSpPr>
          <p:spPr>
            <a:xfrm>
              <a:off x="729554" y="1663302"/>
              <a:ext cx="772148" cy="462442"/>
            </a:xfrm>
            <a:prstGeom prst="diagStripe">
              <a:avLst>
                <a:gd name="adj" fmla="val 72296"/>
              </a:avLst>
            </a:prstGeom>
            <a:solidFill>
              <a:srgbClr val="008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1A3F32-1AF0-F2C6-6E4A-55B7CCCD2163}"/>
              </a:ext>
            </a:extLst>
          </p:cNvPr>
          <p:cNvCxnSpPr>
            <a:cxnSpLocks/>
          </p:cNvCxnSpPr>
          <p:nvPr/>
        </p:nvCxnSpPr>
        <p:spPr>
          <a:xfrm>
            <a:off x="1735196" y="2022359"/>
            <a:ext cx="813325" cy="0"/>
          </a:xfrm>
          <a:prstGeom prst="line">
            <a:avLst/>
          </a:prstGeom>
          <a:ln>
            <a:solidFill>
              <a:srgbClr val="0089A9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6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028F21-E217-643E-472B-735742C0CB95}"/>
              </a:ext>
            </a:extLst>
          </p:cNvPr>
          <p:cNvGrpSpPr/>
          <p:nvPr/>
        </p:nvGrpSpPr>
        <p:grpSpPr>
          <a:xfrm>
            <a:off x="376301" y="1992858"/>
            <a:ext cx="10824100" cy="4341711"/>
            <a:chOff x="514905" y="2115449"/>
            <a:chExt cx="10824100" cy="434171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5FE48F5-5E2A-8B57-C202-0C627A731B30}"/>
                </a:ext>
              </a:extLst>
            </p:cNvPr>
            <p:cNvSpPr/>
            <p:nvPr/>
          </p:nvSpPr>
          <p:spPr>
            <a:xfrm>
              <a:off x="514905" y="2221981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6EF1-0345-AC42-5A6B-F0A505964131}"/>
                </a:ext>
              </a:extLst>
            </p:cNvPr>
            <p:cNvSpPr txBox="1"/>
            <p:nvPr/>
          </p:nvSpPr>
          <p:spPr>
            <a:xfrm>
              <a:off x="1654868" y="2115449"/>
              <a:ext cx="8813631" cy="8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시작점은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[2]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끝점은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[3],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이때 중간점은 소수점 이하를 버려서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[2].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위치한 데이터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는 찾으려는 데이터와 동일하므로 이 시점에서 탐색을 종료함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FB4813-5E4E-2755-8E38-86E96092AD70}"/>
                </a:ext>
              </a:extLst>
            </p:cNvPr>
            <p:cNvSpPr/>
            <p:nvPr/>
          </p:nvSpPr>
          <p:spPr>
            <a:xfrm>
              <a:off x="807868" y="401248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0FD2C3-660A-666E-8B03-04071CE27BF6}"/>
                </a:ext>
              </a:extLst>
            </p:cNvPr>
            <p:cNvSpPr/>
            <p:nvPr/>
          </p:nvSpPr>
          <p:spPr>
            <a:xfrm>
              <a:off x="1886505" y="401248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9D8462-D253-D92E-1645-CA40D36A2999}"/>
                </a:ext>
              </a:extLst>
            </p:cNvPr>
            <p:cNvSpPr/>
            <p:nvPr/>
          </p:nvSpPr>
          <p:spPr>
            <a:xfrm>
              <a:off x="2959223" y="4012487"/>
              <a:ext cx="861134" cy="10521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AEE971-DC60-6C0A-4FE3-7085B6F50D98}"/>
                </a:ext>
              </a:extLst>
            </p:cNvPr>
            <p:cNvSpPr/>
            <p:nvPr/>
          </p:nvSpPr>
          <p:spPr>
            <a:xfrm>
              <a:off x="4031941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06B880-4BA2-3E24-181F-7FC105EDCF6C}"/>
                </a:ext>
              </a:extLst>
            </p:cNvPr>
            <p:cNvSpPr/>
            <p:nvPr/>
          </p:nvSpPr>
          <p:spPr>
            <a:xfrm>
              <a:off x="5104659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319AA9-930B-3135-15AA-6592C50DA509}"/>
                </a:ext>
              </a:extLst>
            </p:cNvPr>
            <p:cNvSpPr/>
            <p:nvPr/>
          </p:nvSpPr>
          <p:spPr>
            <a:xfrm>
              <a:off x="6182188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41F7BB-8F03-F370-0632-74B5AA1C79B1}"/>
                </a:ext>
              </a:extLst>
            </p:cNvPr>
            <p:cNvSpPr/>
            <p:nvPr/>
          </p:nvSpPr>
          <p:spPr>
            <a:xfrm>
              <a:off x="7259717" y="4016019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CE2A3A-7469-2EE1-7B6A-B53F08EEDA8E}"/>
                </a:ext>
              </a:extLst>
            </p:cNvPr>
            <p:cNvSpPr/>
            <p:nvPr/>
          </p:nvSpPr>
          <p:spPr>
            <a:xfrm>
              <a:off x="8337246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6F5B84-60EA-8780-5B5F-4D71A78CDC7D}"/>
                </a:ext>
              </a:extLst>
            </p:cNvPr>
            <p:cNvSpPr/>
            <p:nvPr/>
          </p:nvSpPr>
          <p:spPr>
            <a:xfrm>
              <a:off x="9409964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41C2E8-14DB-39A2-9A70-2DDBA1B532B7}"/>
                </a:ext>
              </a:extLst>
            </p:cNvPr>
            <p:cNvSpPr/>
            <p:nvPr/>
          </p:nvSpPr>
          <p:spPr>
            <a:xfrm>
              <a:off x="10477871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9B4979-E83A-9F6F-E54D-F9A646C53DC5}"/>
                </a:ext>
              </a:extLst>
            </p:cNvPr>
            <p:cNvSpPr txBox="1"/>
            <p:nvPr/>
          </p:nvSpPr>
          <p:spPr>
            <a:xfrm>
              <a:off x="2781941" y="5810829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시작점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[2]</a:t>
              </a:r>
            </a:p>
            <a:p>
              <a:r>
                <a:rPr lang="ko-KR" altLang="en-US" dirty="0" err="1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</a:t>
              </a:r>
              <a:r>
                <a:rPr lang="en-US" altLang="ko-KR" dirty="0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[2]</a:t>
              </a:r>
              <a:endParaRPr lang="ko-KR" altLang="en-US" dirty="0">
                <a:solidFill>
                  <a:schemeClr val="accent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E2546-1FBC-D747-F4C2-EF55FFA947D6}"/>
                </a:ext>
              </a:extLst>
            </p:cNvPr>
            <p:cNvSpPr txBox="1"/>
            <p:nvPr/>
          </p:nvSpPr>
          <p:spPr>
            <a:xfrm>
              <a:off x="3994570" y="581082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끝점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[3]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01D17E07-94F9-1050-0386-1C086A271362}"/>
              </a:ext>
            </a:extLst>
          </p:cNvPr>
          <p:cNvSpPr/>
          <p:nvPr/>
        </p:nvSpPr>
        <p:spPr>
          <a:xfrm>
            <a:off x="3110180" y="5056440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6AB6F4B-6944-EA00-D8CD-2B41A6203D21}"/>
              </a:ext>
            </a:extLst>
          </p:cNvPr>
          <p:cNvSpPr/>
          <p:nvPr/>
        </p:nvSpPr>
        <p:spPr>
          <a:xfrm>
            <a:off x="4182898" y="5056440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0610F-35F0-CCC6-D377-7AC33D9BAA8A}"/>
              </a:ext>
            </a:extLst>
          </p:cNvPr>
          <p:cNvSpPr txBox="1"/>
          <p:nvPr/>
        </p:nvSpPr>
        <p:spPr>
          <a:xfrm>
            <a:off x="-1" y="1205361"/>
            <a:ext cx="6741459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탐색으로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데이터 중에서 값이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 원소 찾기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1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14AC2-3BC3-7DD6-70BD-CE68E1F4A093}"/>
              </a:ext>
            </a:extLst>
          </p:cNvPr>
          <p:cNvSpPr txBox="1"/>
          <p:nvPr/>
        </p:nvSpPr>
        <p:spPr>
          <a:xfrm>
            <a:off x="395795" y="1749036"/>
            <a:ext cx="7637251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전체 데이터의 개수가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개지만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탐색을 이용해 총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번의 탐색으로 원소를       찾을 수 있음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탐색은 한 번 확인할 때마다 확인하는 원소의 개수가 절반씩 줄어든다는 점에서 시간 복잡도가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O(</a:t>
            </a:r>
            <a:r>
              <a:rPr lang="en-US" altLang="ko-KR" sz="16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logN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임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E4930-B626-D3E0-2AC6-1641228B327F}"/>
              </a:ext>
            </a:extLst>
          </p:cNvPr>
          <p:cNvSpPr txBox="1"/>
          <p:nvPr/>
        </p:nvSpPr>
        <p:spPr>
          <a:xfrm>
            <a:off x="0" y="1205361"/>
            <a:ext cx="66249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탐색으로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데이터 중에서 값이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 원소 찾기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24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8B29-6BC5-8D95-D30F-0BBE19433B9C}"/>
              </a:ext>
            </a:extLst>
          </p:cNvPr>
          <p:cNvSpPr txBox="1"/>
          <p:nvPr/>
        </p:nvSpPr>
        <p:spPr>
          <a:xfrm>
            <a:off x="-65518" y="780607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재귀 함수로 구현한 이진 탐색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130AC-8E82-A0CA-1AB5-DC755CDB0CB2}"/>
              </a:ext>
            </a:extLst>
          </p:cNvPr>
          <p:cNvSpPr txBox="1"/>
          <p:nvPr/>
        </p:nvSpPr>
        <p:spPr>
          <a:xfrm>
            <a:off x="2592" y="1318029"/>
            <a:ext cx="615892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 소스코드 구현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재귀 함수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찾은 경우 </a:t>
            </a:r>
            <a:r>
              <a:rPr lang="ko-KR" alt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인덱스 반환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중간점의 값보다 찾고자 하는 값이 작은 경우 왼쪽 확인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중간점의 값보다 찾고자 하는 값이 큰 경우 오른쪽 확인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0F5A9-EC14-3DA6-0BC3-BF30FC1BA70E}"/>
              </a:ext>
            </a:extLst>
          </p:cNvPr>
          <p:cNvSpPr txBox="1"/>
          <p:nvPr/>
        </p:nvSpPr>
        <p:spPr>
          <a:xfrm>
            <a:off x="6161518" y="1318029"/>
            <a:ext cx="6158926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원소의 개수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값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입력 받기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전체 원소 입력 받기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 수행 결과 출력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원소가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A128-3DD3-845A-A66D-1BEC3D29FDA6}"/>
              </a:ext>
            </a:extLst>
          </p:cNvPr>
          <p:cNvSpPr txBox="1"/>
          <p:nvPr/>
        </p:nvSpPr>
        <p:spPr>
          <a:xfrm>
            <a:off x="6315080" y="4386982"/>
            <a:ext cx="2557550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10 7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1 3 5 7 9 11 13 15 17 19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B14EC-FCB0-39D0-81A7-EAE2A7342E5B}"/>
              </a:ext>
            </a:extLst>
          </p:cNvPr>
          <p:cNvSpPr txBox="1"/>
          <p:nvPr/>
        </p:nvSpPr>
        <p:spPr>
          <a:xfrm>
            <a:off x="9119125" y="4386982"/>
            <a:ext cx="282706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10 7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1 3 5 6 9 11 13 15 17 19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원소가 존재하지 않습니다.</a:t>
            </a:r>
          </a:p>
        </p:txBody>
      </p:sp>
    </p:spTree>
    <p:extLst>
      <p:ext uri="{BB962C8B-B14F-4D97-AF65-F5344CB8AC3E}">
        <p14:creationId xmlns:p14="http://schemas.microsoft.com/office/powerpoint/2010/main" val="15484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94CC6-7F78-E7EA-AF22-9AE6AB0EF95D}"/>
              </a:ext>
            </a:extLst>
          </p:cNvPr>
          <p:cNvSpPr txBox="1"/>
          <p:nvPr/>
        </p:nvSpPr>
        <p:spPr>
          <a:xfrm>
            <a:off x="-65518" y="780607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반복문으로 구현한 이진 탐색 소스코드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3B6F8-8857-1DCD-E94B-55231715C4A6}"/>
              </a:ext>
            </a:extLst>
          </p:cNvPr>
          <p:cNvSpPr txBox="1"/>
          <p:nvPr/>
        </p:nvSpPr>
        <p:spPr>
          <a:xfrm>
            <a:off x="0" y="1292205"/>
            <a:ext cx="615892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 소스코드 구현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찾은 경우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인덱스 반환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중간점의 값보다 찾고자 하는 값이 작은                                              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경우  왼쪽 확인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중간점의 값보다 찾고자 하는 값이 큰 경우 오른쪽 확인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26744-88D6-BC79-734A-DA217DAA5FEC}"/>
              </a:ext>
            </a:extLst>
          </p:cNvPr>
          <p:cNvSpPr txBox="1"/>
          <p:nvPr/>
        </p:nvSpPr>
        <p:spPr>
          <a:xfrm>
            <a:off x="6158926" y="1292205"/>
            <a:ext cx="603307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원소의 개수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target(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값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입력 받기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전체 원소 입력 받기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 수행 결과 출력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원소가 존재하지 않습니다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FC177-4AB4-36DC-D0AA-F0F03A6CE24B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트리 자료구조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12A07-36A5-72E8-EEEA-1812A0E3E1C8}"/>
              </a:ext>
            </a:extLst>
          </p:cNvPr>
          <p:cNvSpPr txBox="1"/>
          <p:nvPr/>
        </p:nvSpPr>
        <p:spPr>
          <a:xfrm>
            <a:off x="395794" y="1749036"/>
            <a:ext cx="7373655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탐색의 전제 조건은 데이터 정렬임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동작하는 프로그램에서 데이터를 정렬해두는 경우가 많으므로 이진 탐색이 효과적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데이터베이스는 내부적으로 대용량 데이터 처리에 적합한 트리 자료구조를 이용하여 이진 탐색과 유사한 방법을 이용함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11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3AC38F-2651-E200-61F0-258E89124492}"/>
              </a:ext>
            </a:extLst>
          </p:cNvPr>
          <p:cNvGrpSpPr/>
          <p:nvPr/>
        </p:nvGrpSpPr>
        <p:grpSpPr>
          <a:xfrm>
            <a:off x="7220523" y="2096093"/>
            <a:ext cx="4824639" cy="3382832"/>
            <a:chOff x="6220263" y="709774"/>
            <a:chExt cx="5734176" cy="38717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CCA1BF6-D6AE-FDB1-4CD7-12794943F257}"/>
                </a:ext>
              </a:extLst>
            </p:cNvPr>
            <p:cNvSpPr/>
            <p:nvPr/>
          </p:nvSpPr>
          <p:spPr>
            <a:xfrm>
              <a:off x="6220263" y="1884788"/>
              <a:ext cx="2471829" cy="26966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69DDFA-9E42-2D90-6D45-C58FE88873F0}"/>
                </a:ext>
              </a:extLst>
            </p:cNvPr>
            <p:cNvSpPr/>
            <p:nvPr/>
          </p:nvSpPr>
          <p:spPr>
            <a:xfrm>
              <a:off x="7138208" y="2205429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C842E38-44A0-B277-19A2-F9C5A10B3873}"/>
                </a:ext>
              </a:extLst>
            </p:cNvPr>
            <p:cNvSpPr/>
            <p:nvPr/>
          </p:nvSpPr>
          <p:spPr>
            <a:xfrm>
              <a:off x="6490755" y="3228373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2BC101-CAAE-F363-A7A5-8338B18F90A4}"/>
                </a:ext>
              </a:extLst>
            </p:cNvPr>
            <p:cNvSpPr/>
            <p:nvPr/>
          </p:nvSpPr>
          <p:spPr>
            <a:xfrm>
              <a:off x="7785662" y="3228373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5396C2-B5F0-E6A5-0477-E61B1060F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043391" y="2790819"/>
              <a:ext cx="189635" cy="53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A924CB-4A0B-0D85-7A23-F7FE2A256A5E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7690844" y="2790819"/>
              <a:ext cx="189635" cy="53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102819-AE4A-8520-2D36-EB7FC140E2E3}"/>
                </a:ext>
              </a:extLst>
            </p:cNvPr>
            <p:cNvSpPr/>
            <p:nvPr/>
          </p:nvSpPr>
          <p:spPr>
            <a:xfrm>
              <a:off x="10328066" y="2209160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BF3995-59F8-3406-5630-0DC429B3A079}"/>
                </a:ext>
              </a:extLst>
            </p:cNvPr>
            <p:cNvSpPr/>
            <p:nvPr/>
          </p:nvSpPr>
          <p:spPr>
            <a:xfrm>
              <a:off x="9680613" y="3232104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DFA798-4926-455A-68B7-0DEB03652982}"/>
                </a:ext>
              </a:extLst>
            </p:cNvPr>
            <p:cNvSpPr/>
            <p:nvPr/>
          </p:nvSpPr>
          <p:spPr>
            <a:xfrm>
              <a:off x="10975520" y="3232104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8900CE1-DC38-629F-FF50-875034AA2D1A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10233248" y="2794550"/>
              <a:ext cx="189635" cy="53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29336D5-7E38-1AF5-8D51-E2ADBBE7B329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10880702" y="2794550"/>
              <a:ext cx="189635" cy="53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51A10B5-5D23-31D7-0C81-871BFECED8D4}"/>
                </a:ext>
              </a:extLst>
            </p:cNvPr>
            <p:cNvSpPr/>
            <p:nvPr/>
          </p:nvSpPr>
          <p:spPr>
            <a:xfrm>
              <a:off x="8733137" y="1079106"/>
              <a:ext cx="647453" cy="6858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E26AE10-E875-F71D-CC9B-52C1334DF928}"/>
                </a:ext>
              </a:extLst>
            </p:cNvPr>
            <p:cNvCxnSpPr>
              <a:cxnSpLocks/>
              <a:stCxn id="16" idx="3"/>
              <a:endCxn id="6" idx="7"/>
            </p:cNvCxnSpPr>
            <p:nvPr/>
          </p:nvCxnSpPr>
          <p:spPr>
            <a:xfrm flipH="1">
              <a:off x="7690844" y="1664496"/>
              <a:ext cx="1137111" cy="64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BB1CAC6-5471-D186-672A-CC6337FE7822}"/>
                </a:ext>
              </a:extLst>
            </p:cNvPr>
            <p:cNvCxnSpPr>
              <a:cxnSpLocks/>
              <a:stCxn id="11" idx="1"/>
              <a:endCxn id="16" idx="5"/>
            </p:cNvCxnSpPr>
            <p:nvPr/>
          </p:nvCxnSpPr>
          <p:spPr>
            <a:xfrm flipH="1" flipV="1">
              <a:off x="9285772" y="1664495"/>
              <a:ext cx="1137111" cy="64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872E2-D799-130E-35F2-1794100EA78C}"/>
                </a:ext>
              </a:extLst>
            </p:cNvPr>
            <p:cNvSpPr txBox="1"/>
            <p:nvPr/>
          </p:nvSpPr>
          <p:spPr>
            <a:xfrm>
              <a:off x="8351684" y="709774"/>
              <a:ext cx="1534545" cy="422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루트 노드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CFE1A8-95A7-D799-90D1-5970B121C56D}"/>
                </a:ext>
              </a:extLst>
            </p:cNvPr>
            <p:cNvSpPr txBox="1"/>
            <p:nvPr/>
          </p:nvSpPr>
          <p:spPr>
            <a:xfrm>
              <a:off x="6760599" y="1491111"/>
              <a:ext cx="1330211" cy="422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서브 트리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783DB3-0761-BF6C-A03B-936DA6DFD9F0}"/>
                </a:ext>
              </a:extLst>
            </p:cNvPr>
            <p:cNvSpPr txBox="1"/>
            <p:nvPr/>
          </p:nvSpPr>
          <p:spPr>
            <a:xfrm>
              <a:off x="9255462" y="3988593"/>
              <a:ext cx="1330211" cy="422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단말 노드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478F95-6C92-1A42-4213-6A921EA11A46}"/>
                </a:ext>
              </a:extLst>
            </p:cNvPr>
            <p:cNvSpPr txBox="1"/>
            <p:nvPr/>
          </p:nvSpPr>
          <p:spPr>
            <a:xfrm>
              <a:off x="10624228" y="3988593"/>
              <a:ext cx="1330211" cy="422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단말 노드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C3FC785-3371-D87B-C9F5-359BE276C84B}"/>
              </a:ext>
            </a:extLst>
          </p:cNvPr>
          <p:cNvSpPr txBox="1"/>
          <p:nvPr/>
        </p:nvSpPr>
        <p:spPr>
          <a:xfrm>
            <a:off x="322012" y="1806712"/>
            <a:ext cx="6495689" cy="1903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트리는 부모 노드와 자식 노드의 관계로 표현됨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트리의 </a:t>
            </a:r>
            <a:r>
              <a:rPr lang="ko-KR" altLang="en-US" sz="1600" dirty="0" err="1">
                <a:latin typeface="나눔스퀘어 네오 Bold" panose="020B0600000101010101" charset="-127"/>
                <a:ea typeface="나눔스퀘어 네오 Bold" panose="020B0600000101010101" charset="-127"/>
              </a:rPr>
              <a:t>최상단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 노드를 루트 노드라고 함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트리의 </a:t>
            </a:r>
            <a:r>
              <a:rPr lang="ko-KR" altLang="en-US" sz="1600" dirty="0" err="1">
                <a:latin typeface="나눔스퀘어 네오 Bold" panose="020B0600000101010101" charset="-127"/>
                <a:ea typeface="나눔스퀘어 네오 Bold" panose="020B0600000101010101" charset="-127"/>
              </a:rPr>
              <a:t>최하단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 노드를 단말 노드라고 함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트리에서 일부를 떼어내도 트리 구조이며 이를 서브 트리라고 함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트리는 파일 시스템과 같이 계층적이고 정렬된 데이터를 다루기에 적합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B24272-21AB-035E-D70A-4358D02DF4BA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트리 자료구조의 특징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2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CADBE0-BECE-19FF-0688-60B22FF74539}"/>
              </a:ext>
            </a:extLst>
          </p:cNvPr>
          <p:cNvGrpSpPr/>
          <p:nvPr/>
        </p:nvGrpSpPr>
        <p:grpSpPr>
          <a:xfrm>
            <a:off x="7005618" y="1749036"/>
            <a:ext cx="4784689" cy="2820880"/>
            <a:chOff x="3862161" y="3429000"/>
            <a:chExt cx="4318162" cy="248036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234829-5D72-B979-B233-2DD4E6578D78}"/>
                </a:ext>
              </a:extLst>
            </p:cNvPr>
            <p:cNvSpPr/>
            <p:nvPr/>
          </p:nvSpPr>
          <p:spPr>
            <a:xfrm>
              <a:off x="4406917" y="4413102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17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AAED5AD-F6DA-CF33-9AD2-0B9B1B1A719F}"/>
                </a:ext>
              </a:extLst>
            </p:cNvPr>
            <p:cNvSpPr/>
            <p:nvPr/>
          </p:nvSpPr>
          <p:spPr>
            <a:xfrm>
              <a:off x="3862161" y="5306879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5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FA8FE90-26B9-A410-249D-997F73161545}"/>
                </a:ext>
              </a:extLst>
            </p:cNvPr>
            <p:cNvSpPr/>
            <p:nvPr/>
          </p:nvSpPr>
          <p:spPr>
            <a:xfrm>
              <a:off x="4951674" y="5306879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23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9C17FE-114C-B984-17B5-80AD2D28167E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4327140" y="4924575"/>
              <a:ext cx="159556" cy="47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57BB1CC-8B03-A8B9-2D20-0F9AF0FC48D9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871896" y="4924575"/>
              <a:ext cx="159556" cy="47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5C8D38A-C1A5-C961-1A42-1D28C5AA40AA}"/>
                </a:ext>
              </a:extLst>
            </p:cNvPr>
            <p:cNvSpPr/>
            <p:nvPr/>
          </p:nvSpPr>
          <p:spPr>
            <a:xfrm>
              <a:off x="7090810" y="4416362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48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8FB1BF-8FDF-A632-1167-30BC8101E07B}"/>
                </a:ext>
              </a:extLst>
            </p:cNvPr>
            <p:cNvSpPr/>
            <p:nvPr/>
          </p:nvSpPr>
          <p:spPr>
            <a:xfrm>
              <a:off x="6546054" y="5310139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37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C65A333-BF9D-BDDB-88CA-66976D84FA53}"/>
                </a:ext>
              </a:extLst>
            </p:cNvPr>
            <p:cNvSpPr/>
            <p:nvPr/>
          </p:nvSpPr>
          <p:spPr>
            <a:xfrm>
              <a:off x="7635567" y="5310139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50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86903BB-E01D-A6D1-62DC-DCBC247291BA}"/>
                </a:ext>
              </a:extLst>
            </p:cNvPr>
            <p:cNvCxnSpPr>
              <a:cxnSpLocks/>
              <a:stCxn id="12" idx="3"/>
              <a:endCxn id="13" idx="7"/>
            </p:cNvCxnSpPr>
            <p:nvPr/>
          </p:nvCxnSpPr>
          <p:spPr>
            <a:xfrm flipH="1">
              <a:off x="7011032" y="4927835"/>
              <a:ext cx="159556" cy="47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257BD9-F6F3-E71F-D556-33A6633184B0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7555789" y="4927835"/>
              <a:ext cx="159556" cy="470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97EAA7C-91E5-AF74-F28F-D71ADC77AFA2}"/>
                </a:ext>
              </a:extLst>
            </p:cNvPr>
            <p:cNvSpPr/>
            <p:nvPr/>
          </p:nvSpPr>
          <p:spPr>
            <a:xfrm>
              <a:off x="5748864" y="3429000"/>
              <a:ext cx="544756" cy="59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30</a:t>
              </a:r>
              <a:endParaRPr lang="ko-KR" altLang="en-US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630E92D-0A8D-9D53-EAAE-349B44DAF51A}"/>
                </a:ext>
              </a:extLst>
            </p:cNvPr>
            <p:cNvCxnSpPr>
              <a:cxnSpLocks/>
              <a:stCxn id="17" idx="3"/>
              <a:endCxn id="7" idx="7"/>
            </p:cNvCxnSpPr>
            <p:nvPr/>
          </p:nvCxnSpPr>
          <p:spPr>
            <a:xfrm flipH="1">
              <a:off x="4871896" y="3940473"/>
              <a:ext cx="956746" cy="560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65B26C6-D757-0A60-8D92-BB96B86135D1}"/>
                </a:ext>
              </a:extLst>
            </p:cNvPr>
            <p:cNvCxnSpPr>
              <a:cxnSpLocks/>
              <a:stCxn id="12" idx="1"/>
              <a:endCxn id="17" idx="5"/>
            </p:cNvCxnSpPr>
            <p:nvPr/>
          </p:nvCxnSpPr>
          <p:spPr>
            <a:xfrm flipH="1" flipV="1">
              <a:off x="6213842" y="3940472"/>
              <a:ext cx="956746" cy="563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05196BB-CB56-944A-7401-A59744305B2A}"/>
              </a:ext>
            </a:extLst>
          </p:cNvPr>
          <p:cNvSpPr txBox="1"/>
          <p:nvPr/>
        </p:nvSpPr>
        <p:spPr>
          <a:xfrm>
            <a:off x="6825750" y="5000996"/>
            <a:ext cx="514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왼쪽 자식 노드 </a:t>
            </a:r>
            <a:r>
              <a:rPr lang="en-US" altLang="ko-KR" b="1" dirty="0"/>
              <a:t>&lt;</a:t>
            </a:r>
            <a:r>
              <a:rPr lang="ko-KR" altLang="en-US" b="1" dirty="0"/>
              <a:t>부모 노드 </a:t>
            </a:r>
            <a:r>
              <a:rPr lang="en-US" altLang="ko-KR" b="1" dirty="0"/>
              <a:t>&lt; </a:t>
            </a:r>
            <a:r>
              <a:rPr lang="ko-KR" altLang="en-US" b="1" dirty="0"/>
              <a:t>오른쪽 자식 노드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1FB9C-4012-EB0B-3CDF-79AF3E392C01}"/>
              </a:ext>
            </a:extLst>
          </p:cNvPr>
          <p:cNvSpPr txBox="1"/>
          <p:nvPr/>
        </p:nvSpPr>
        <p:spPr>
          <a:xfrm>
            <a:off x="322012" y="1806712"/>
            <a:ext cx="6646371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트리 자료구조 중에서 가장 간단한 형태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rgbClr val="0089A9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이진 탐색이 동작 할 수 있도록 고안된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,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효율적인 탐색이 가능한 자료구조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A87D3-389C-DAC9-CF41-0B47871C43AA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 트리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30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F419E-9262-A6C2-3C8F-50D44EE8FB70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 트리에서 데이터 조회하기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5DC2B-DFF9-05B4-857C-43F0DD49A506}"/>
              </a:ext>
            </a:extLst>
          </p:cNvPr>
          <p:cNvSpPr txBox="1"/>
          <p:nvPr/>
        </p:nvSpPr>
        <p:spPr>
          <a:xfrm>
            <a:off x="382449" y="1719932"/>
            <a:ext cx="7285165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37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을 찾아보기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181D8-5BFE-F23C-DBC3-6FE41D2F0D21}"/>
              </a:ext>
            </a:extLst>
          </p:cNvPr>
          <p:cNvSpPr txBox="1"/>
          <p:nvPr/>
        </p:nvSpPr>
        <p:spPr>
          <a:xfrm>
            <a:off x="5623994" y="3474073"/>
            <a:ext cx="106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37 &lt; 48</a:t>
            </a:r>
            <a:endParaRPr lang="ko-KR" altLang="en-US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51" name="화살표: 위쪽 50">
            <a:extLst>
              <a:ext uri="{FF2B5EF4-FFF2-40B4-BE49-F238E27FC236}">
                <a16:creationId xmlns:a16="http://schemas.microsoft.com/office/drawing/2014/main" id="{380642B8-7A06-444E-A896-DCC5AFD09EC9}"/>
              </a:ext>
            </a:extLst>
          </p:cNvPr>
          <p:cNvSpPr/>
          <p:nvPr/>
        </p:nvSpPr>
        <p:spPr>
          <a:xfrm>
            <a:off x="6699993" y="3965330"/>
            <a:ext cx="199260" cy="2328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9CA7852-74A0-4E3A-2F6D-AF9571EE5175}"/>
              </a:ext>
            </a:extLst>
          </p:cNvPr>
          <p:cNvGrpSpPr/>
          <p:nvPr/>
        </p:nvGrpSpPr>
        <p:grpSpPr>
          <a:xfrm>
            <a:off x="117908" y="2589817"/>
            <a:ext cx="3376487" cy="2049934"/>
            <a:chOff x="117908" y="2589817"/>
            <a:chExt cx="3376487" cy="20499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B5A14E2-E27C-6014-A465-D9662A6F34F7}"/>
                </a:ext>
              </a:extLst>
            </p:cNvPr>
            <p:cNvGrpSpPr/>
            <p:nvPr/>
          </p:nvGrpSpPr>
          <p:grpSpPr>
            <a:xfrm>
              <a:off x="165570" y="2589817"/>
              <a:ext cx="3263764" cy="2049934"/>
              <a:chOff x="3862161" y="3518447"/>
              <a:chExt cx="4318162" cy="239092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3D0532C-BBE2-FA4D-243D-32EDD9718645}"/>
                  </a:ext>
                </a:extLst>
              </p:cNvPr>
              <p:cNvSpPr/>
              <p:nvPr/>
            </p:nvSpPr>
            <p:spPr>
              <a:xfrm>
                <a:off x="4406917" y="4413102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3B5218C-B14E-B113-9C48-140424620919}"/>
                  </a:ext>
                </a:extLst>
              </p:cNvPr>
              <p:cNvSpPr/>
              <p:nvPr/>
            </p:nvSpPr>
            <p:spPr>
              <a:xfrm>
                <a:off x="3862161" y="530687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0BED310-9564-87D9-FD6D-FF2E7F9AE9E1}"/>
                  </a:ext>
                </a:extLst>
              </p:cNvPr>
              <p:cNvSpPr/>
              <p:nvPr/>
            </p:nvSpPr>
            <p:spPr>
              <a:xfrm>
                <a:off x="4951674" y="530687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528C672-3F25-0C5E-8F89-535FBAF8F939}"/>
                  </a:ext>
                </a:extLst>
              </p:cNvPr>
              <p:cNvCxnSpPr>
                <a:cxnSpLocks/>
                <a:stCxn id="7" idx="3"/>
                <a:endCxn id="8" idx="7"/>
              </p:cNvCxnSpPr>
              <p:nvPr/>
            </p:nvCxnSpPr>
            <p:spPr>
              <a:xfrm flipH="1">
                <a:off x="4327140" y="492457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21623363-89B2-5C7E-AFC2-937AE9D8E519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871896" y="492457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D9E196-4BBC-1967-6A91-9163CB11B399}"/>
                  </a:ext>
                </a:extLst>
              </p:cNvPr>
              <p:cNvSpPr/>
              <p:nvPr/>
            </p:nvSpPr>
            <p:spPr>
              <a:xfrm>
                <a:off x="7090810" y="4416362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72DA68-AE03-1E5B-DFE3-3E89E167B249}"/>
                  </a:ext>
                </a:extLst>
              </p:cNvPr>
              <p:cNvSpPr/>
              <p:nvPr/>
            </p:nvSpPr>
            <p:spPr>
              <a:xfrm>
                <a:off x="6546054" y="531013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B6A898-3A38-561C-DF40-12F296D4B94C}"/>
                  </a:ext>
                </a:extLst>
              </p:cNvPr>
              <p:cNvSpPr/>
              <p:nvPr/>
            </p:nvSpPr>
            <p:spPr>
              <a:xfrm>
                <a:off x="7635567" y="531013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E74C910-643F-0458-A1F5-05876458D383}"/>
                  </a:ext>
                </a:extLst>
              </p:cNvPr>
              <p:cNvCxnSpPr>
                <a:cxnSpLocks/>
                <a:stCxn id="12" idx="3"/>
                <a:endCxn id="13" idx="7"/>
              </p:cNvCxnSpPr>
              <p:nvPr/>
            </p:nvCxnSpPr>
            <p:spPr>
              <a:xfrm flipH="1">
                <a:off x="7011032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C7EEEEB-5D5E-7159-A545-8BBEC79F7576}"/>
                  </a:ext>
                </a:extLst>
              </p:cNvPr>
              <p:cNvCxnSpPr>
                <a:cxnSpLocks/>
                <a:stCxn id="12" idx="5"/>
                <a:endCxn id="14" idx="1"/>
              </p:cNvCxnSpPr>
              <p:nvPr/>
            </p:nvCxnSpPr>
            <p:spPr>
              <a:xfrm>
                <a:off x="7555789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3541CAA-93C2-ED68-6BC7-84A014989D1D}"/>
                  </a:ext>
                </a:extLst>
              </p:cNvPr>
              <p:cNvSpPr/>
              <p:nvPr/>
            </p:nvSpPr>
            <p:spPr>
              <a:xfrm>
                <a:off x="5748865" y="3518447"/>
                <a:ext cx="628554" cy="5097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7CEF01E-1C02-C1EA-C538-69E71200B7F4}"/>
                  </a:ext>
                </a:extLst>
              </p:cNvPr>
              <p:cNvCxnSpPr>
                <a:cxnSpLocks/>
                <a:stCxn id="17" idx="3"/>
                <a:endCxn id="7" idx="7"/>
              </p:cNvCxnSpPr>
              <p:nvPr/>
            </p:nvCxnSpPr>
            <p:spPr>
              <a:xfrm flipH="1">
                <a:off x="4871895" y="3953572"/>
                <a:ext cx="969019" cy="5472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B2B6EA0-6CB8-EC24-53BC-B3574751C0CF}"/>
                  </a:ext>
                </a:extLst>
              </p:cNvPr>
              <p:cNvCxnSpPr>
                <a:cxnSpLocks/>
                <a:stCxn id="12" idx="1"/>
                <a:endCxn id="17" idx="5"/>
              </p:cNvCxnSpPr>
              <p:nvPr/>
            </p:nvCxnSpPr>
            <p:spPr>
              <a:xfrm flipH="1" flipV="1">
                <a:off x="6285369" y="3953572"/>
                <a:ext cx="885220" cy="550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A15C2FC8-1054-583E-17C0-E7A4AB56FFC7}"/>
                </a:ext>
              </a:extLst>
            </p:cNvPr>
            <p:cNvSpPr/>
            <p:nvPr/>
          </p:nvSpPr>
          <p:spPr>
            <a:xfrm>
              <a:off x="1697822" y="3098303"/>
              <a:ext cx="199260" cy="23282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121893-7742-97CF-1468-97D922383A11}"/>
                </a:ext>
              </a:extLst>
            </p:cNvPr>
            <p:cNvSpPr txBox="1"/>
            <p:nvPr/>
          </p:nvSpPr>
          <p:spPr>
            <a:xfrm>
              <a:off x="1412967" y="3359049"/>
              <a:ext cx="106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37 &gt; 30</a:t>
              </a:r>
              <a:endPara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A80DFC-51E2-7203-10CE-806DDE38FF56}"/>
                </a:ext>
              </a:extLst>
            </p:cNvPr>
            <p:cNvSpPr txBox="1"/>
            <p:nvPr/>
          </p:nvSpPr>
          <p:spPr>
            <a:xfrm>
              <a:off x="1561143" y="265830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72B00F-2455-8C03-BA97-A2545C7351C7}"/>
                </a:ext>
              </a:extLst>
            </p:cNvPr>
            <p:cNvSpPr txBox="1"/>
            <p:nvPr/>
          </p:nvSpPr>
          <p:spPr>
            <a:xfrm>
              <a:off x="530408" y="3467626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8374CA-8207-1327-8B87-2488726BE585}"/>
                </a:ext>
              </a:extLst>
            </p:cNvPr>
            <p:cNvSpPr txBox="1"/>
            <p:nvPr/>
          </p:nvSpPr>
          <p:spPr>
            <a:xfrm>
              <a:off x="2562014" y="346030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48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D194C1-4973-5A6D-E25B-1CF16B5670CD}"/>
                </a:ext>
              </a:extLst>
            </p:cNvPr>
            <p:cNvSpPr txBox="1"/>
            <p:nvPr/>
          </p:nvSpPr>
          <p:spPr>
            <a:xfrm>
              <a:off x="117908" y="4241572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AEEAFE-C749-1AB4-C404-C69E5E99FCA7}"/>
                </a:ext>
              </a:extLst>
            </p:cNvPr>
            <p:cNvSpPr txBox="1"/>
            <p:nvPr/>
          </p:nvSpPr>
          <p:spPr>
            <a:xfrm>
              <a:off x="946196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23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221454-BE2C-11CE-3585-3189C5B549E3}"/>
                </a:ext>
              </a:extLst>
            </p:cNvPr>
            <p:cNvSpPr txBox="1"/>
            <p:nvPr/>
          </p:nvSpPr>
          <p:spPr>
            <a:xfrm>
              <a:off x="2149482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A2F856-E021-4104-4C2E-CB7E7BC89D36}"/>
                </a:ext>
              </a:extLst>
            </p:cNvPr>
            <p:cNvSpPr txBox="1"/>
            <p:nvPr/>
          </p:nvSpPr>
          <p:spPr>
            <a:xfrm>
              <a:off x="2965313" y="423987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7F112C6-E47A-C0C2-9694-09493ED14213}"/>
              </a:ext>
            </a:extLst>
          </p:cNvPr>
          <p:cNvGrpSpPr/>
          <p:nvPr/>
        </p:nvGrpSpPr>
        <p:grpSpPr>
          <a:xfrm>
            <a:off x="4094650" y="2604016"/>
            <a:ext cx="3376487" cy="2032941"/>
            <a:chOff x="117908" y="2606811"/>
            <a:chExt cx="3376487" cy="203294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765FF0B-C455-33BC-B6F8-2BAC78927361}"/>
                </a:ext>
              </a:extLst>
            </p:cNvPr>
            <p:cNvGrpSpPr/>
            <p:nvPr/>
          </p:nvGrpSpPr>
          <p:grpSpPr>
            <a:xfrm>
              <a:off x="165570" y="2606811"/>
              <a:ext cx="3263764" cy="2032941"/>
              <a:chOff x="3862161" y="3538267"/>
              <a:chExt cx="4318162" cy="237110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A2F9CDD-46F4-8916-956E-B51F2E216D22}"/>
                  </a:ext>
                </a:extLst>
              </p:cNvPr>
              <p:cNvSpPr/>
              <p:nvPr/>
            </p:nvSpPr>
            <p:spPr>
              <a:xfrm>
                <a:off x="4406917" y="4432921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9DBA79A-7C18-A95B-C3B3-6D6E04069D30}"/>
                  </a:ext>
                </a:extLst>
              </p:cNvPr>
              <p:cNvSpPr/>
              <p:nvPr/>
            </p:nvSpPr>
            <p:spPr>
              <a:xfrm>
                <a:off x="3862161" y="5306879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B14C097-924D-45C9-C698-AACADE503804}"/>
                  </a:ext>
                </a:extLst>
              </p:cNvPr>
              <p:cNvSpPr/>
              <p:nvPr/>
            </p:nvSpPr>
            <p:spPr>
              <a:xfrm>
                <a:off x="4951674" y="5306879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84F7D54-F199-BDDF-3F70-EBE78B32464C}"/>
                  </a:ext>
                </a:extLst>
              </p:cNvPr>
              <p:cNvCxnSpPr>
                <a:cxnSpLocks/>
                <a:stCxn id="73" idx="3"/>
                <a:endCxn id="74" idx="7"/>
              </p:cNvCxnSpPr>
              <p:nvPr/>
            </p:nvCxnSpPr>
            <p:spPr>
              <a:xfrm flipH="1">
                <a:off x="4327139" y="4944393"/>
                <a:ext cx="159556" cy="45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5800B44-5CBB-E391-1E97-0BC5517DAE73}"/>
                  </a:ext>
                </a:extLst>
              </p:cNvPr>
              <p:cNvCxnSpPr>
                <a:cxnSpLocks/>
                <a:stCxn id="73" idx="5"/>
                <a:endCxn id="75" idx="1"/>
              </p:cNvCxnSpPr>
              <p:nvPr/>
            </p:nvCxnSpPr>
            <p:spPr>
              <a:xfrm>
                <a:off x="4871895" y="4944393"/>
                <a:ext cx="159556" cy="45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4F0CA5A-4E3E-7692-40F6-B25AAFF20E76}"/>
                  </a:ext>
                </a:extLst>
              </p:cNvPr>
              <p:cNvSpPr/>
              <p:nvPr/>
            </p:nvSpPr>
            <p:spPr>
              <a:xfrm>
                <a:off x="7090810" y="4416362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36F64DE9-D006-1038-730A-552D18DB6740}"/>
                  </a:ext>
                </a:extLst>
              </p:cNvPr>
              <p:cNvSpPr/>
              <p:nvPr/>
            </p:nvSpPr>
            <p:spPr>
              <a:xfrm>
                <a:off x="6546054" y="531013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D167A70F-6C9A-46E3-2D0B-F2A389137A3D}"/>
                  </a:ext>
                </a:extLst>
              </p:cNvPr>
              <p:cNvSpPr/>
              <p:nvPr/>
            </p:nvSpPr>
            <p:spPr>
              <a:xfrm>
                <a:off x="7635567" y="5310139"/>
                <a:ext cx="544756" cy="5992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0FACF99D-826C-17DB-40F3-839153BB7045}"/>
                  </a:ext>
                </a:extLst>
              </p:cNvPr>
              <p:cNvCxnSpPr>
                <a:cxnSpLocks/>
                <a:stCxn id="78" idx="3"/>
                <a:endCxn id="79" idx="7"/>
              </p:cNvCxnSpPr>
              <p:nvPr/>
            </p:nvCxnSpPr>
            <p:spPr>
              <a:xfrm flipH="1">
                <a:off x="7011032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C144C0D-3A7B-1E7E-5B25-981F2202A747}"/>
                  </a:ext>
                </a:extLst>
              </p:cNvPr>
              <p:cNvCxnSpPr>
                <a:cxnSpLocks/>
                <a:stCxn id="78" idx="5"/>
                <a:endCxn id="80" idx="1"/>
              </p:cNvCxnSpPr>
              <p:nvPr/>
            </p:nvCxnSpPr>
            <p:spPr>
              <a:xfrm>
                <a:off x="7555789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F9F96492-E082-9397-DA1E-A74504E9B2A8}"/>
                  </a:ext>
                </a:extLst>
              </p:cNvPr>
              <p:cNvSpPr/>
              <p:nvPr/>
            </p:nvSpPr>
            <p:spPr>
              <a:xfrm>
                <a:off x="5748865" y="3538267"/>
                <a:ext cx="628554" cy="50978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5B079A2-68E7-4BBB-5506-5DF6A4632C3D}"/>
                  </a:ext>
                </a:extLst>
              </p:cNvPr>
              <p:cNvCxnSpPr>
                <a:cxnSpLocks/>
                <a:stCxn id="83" idx="3"/>
                <a:endCxn id="73" idx="7"/>
              </p:cNvCxnSpPr>
              <p:nvPr/>
            </p:nvCxnSpPr>
            <p:spPr>
              <a:xfrm flipH="1">
                <a:off x="4871895" y="3973392"/>
                <a:ext cx="969019" cy="547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D2757B19-900E-ACC8-7987-A483A27AA49C}"/>
                  </a:ext>
                </a:extLst>
              </p:cNvPr>
              <p:cNvCxnSpPr>
                <a:cxnSpLocks/>
                <a:stCxn id="78" idx="1"/>
                <a:endCxn id="83" idx="5"/>
              </p:cNvCxnSpPr>
              <p:nvPr/>
            </p:nvCxnSpPr>
            <p:spPr>
              <a:xfrm flipH="1" flipV="1">
                <a:off x="6285369" y="3973392"/>
                <a:ext cx="885220" cy="530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DCDDC4E-8C0B-A571-DCCB-CEA6C6AE2C62}"/>
                </a:ext>
              </a:extLst>
            </p:cNvPr>
            <p:cNvSpPr txBox="1"/>
            <p:nvPr/>
          </p:nvSpPr>
          <p:spPr>
            <a:xfrm>
              <a:off x="1561143" y="265830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8D7835-19E6-1BFE-C2B0-A4350FA9FE14}"/>
                </a:ext>
              </a:extLst>
            </p:cNvPr>
            <p:cNvSpPr txBox="1"/>
            <p:nvPr/>
          </p:nvSpPr>
          <p:spPr>
            <a:xfrm>
              <a:off x="530408" y="3467626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00F574-7E92-5DC6-764C-E86459BBCB9D}"/>
                </a:ext>
              </a:extLst>
            </p:cNvPr>
            <p:cNvSpPr txBox="1"/>
            <p:nvPr/>
          </p:nvSpPr>
          <p:spPr>
            <a:xfrm>
              <a:off x="2562014" y="346030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48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AFEE35-7049-88FD-3F40-C6A4976D15F3}"/>
                </a:ext>
              </a:extLst>
            </p:cNvPr>
            <p:cNvSpPr txBox="1"/>
            <p:nvPr/>
          </p:nvSpPr>
          <p:spPr>
            <a:xfrm>
              <a:off x="117908" y="4241572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09BFA0-A3ED-A253-F5A8-97596E77776D}"/>
                </a:ext>
              </a:extLst>
            </p:cNvPr>
            <p:cNvSpPr txBox="1"/>
            <p:nvPr/>
          </p:nvSpPr>
          <p:spPr>
            <a:xfrm>
              <a:off x="946196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23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AF5CA4-ED81-EC18-B5B3-9FE9631C5BFA}"/>
                </a:ext>
              </a:extLst>
            </p:cNvPr>
            <p:cNvSpPr txBox="1"/>
            <p:nvPr/>
          </p:nvSpPr>
          <p:spPr>
            <a:xfrm>
              <a:off x="2149482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CF6398-58E0-3656-8D3D-8113706FE964}"/>
                </a:ext>
              </a:extLst>
            </p:cNvPr>
            <p:cNvSpPr txBox="1"/>
            <p:nvPr/>
          </p:nvSpPr>
          <p:spPr>
            <a:xfrm>
              <a:off x="2965313" y="423987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6B42E28-E72B-6086-6278-16D1F14998DF}"/>
              </a:ext>
            </a:extLst>
          </p:cNvPr>
          <p:cNvGrpSpPr/>
          <p:nvPr/>
        </p:nvGrpSpPr>
        <p:grpSpPr>
          <a:xfrm>
            <a:off x="8151518" y="2718038"/>
            <a:ext cx="3376487" cy="2032941"/>
            <a:chOff x="117908" y="2606811"/>
            <a:chExt cx="3376487" cy="2032941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87F4852-E48C-CF82-DCD3-5A0C4ED01CE4}"/>
                </a:ext>
              </a:extLst>
            </p:cNvPr>
            <p:cNvGrpSpPr/>
            <p:nvPr/>
          </p:nvGrpSpPr>
          <p:grpSpPr>
            <a:xfrm>
              <a:off x="165570" y="2606811"/>
              <a:ext cx="3263764" cy="2032941"/>
              <a:chOff x="3862161" y="3538267"/>
              <a:chExt cx="4318162" cy="2371100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AA60F1C3-A2D6-E9DC-5987-E0FE70E31424}"/>
                  </a:ext>
                </a:extLst>
              </p:cNvPr>
              <p:cNvSpPr/>
              <p:nvPr/>
            </p:nvSpPr>
            <p:spPr>
              <a:xfrm>
                <a:off x="4406917" y="4432921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118F4E9F-51F7-F59F-5303-25D96D054B56}"/>
                  </a:ext>
                </a:extLst>
              </p:cNvPr>
              <p:cNvSpPr/>
              <p:nvPr/>
            </p:nvSpPr>
            <p:spPr>
              <a:xfrm>
                <a:off x="3862161" y="5306879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19ACD5F-8745-F2D8-90BA-7A35B34A0254}"/>
                  </a:ext>
                </a:extLst>
              </p:cNvPr>
              <p:cNvSpPr/>
              <p:nvPr/>
            </p:nvSpPr>
            <p:spPr>
              <a:xfrm>
                <a:off x="4951674" y="5306879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9FE9720-07E2-92D9-44B7-AAF51AF9AEB0}"/>
                  </a:ext>
                </a:extLst>
              </p:cNvPr>
              <p:cNvCxnSpPr>
                <a:cxnSpLocks/>
                <a:stCxn id="99" idx="3"/>
                <a:endCxn id="100" idx="7"/>
              </p:cNvCxnSpPr>
              <p:nvPr/>
            </p:nvCxnSpPr>
            <p:spPr>
              <a:xfrm flipH="1">
                <a:off x="4327139" y="4944393"/>
                <a:ext cx="159556" cy="45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C7B4F1A-7E58-8D2E-188C-67976CA8945C}"/>
                  </a:ext>
                </a:extLst>
              </p:cNvPr>
              <p:cNvCxnSpPr>
                <a:cxnSpLocks/>
                <a:stCxn id="99" idx="5"/>
                <a:endCxn id="101" idx="1"/>
              </p:cNvCxnSpPr>
              <p:nvPr/>
            </p:nvCxnSpPr>
            <p:spPr>
              <a:xfrm>
                <a:off x="4871895" y="4944393"/>
                <a:ext cx="159556" cy="450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4F8520BF-BA0C-EE9F-B2E9-F2EBD23378AD}"/>
                  </a:ext>
                </a:extLst>
              </p:cNvPr>
              <p:cNvSpPr/>
              <p:nvPr/>
            </p:nvSpPr>
            <p:spPr>
              <a:xfrm>
                <a:off x="7090810" y="4416362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06E79C6B-3902-7CB3-75AC-1886F0E8B780}"/>
                  </a:ext>
                </a:extLst>
              </p:cNvPr>
              <p:cNvSpPr/>
              <p:nvPr/>
            </p:nvSpPr>
            <p:spPr>
              <a:xfrm>
                <a:off x="6546054" y="5310139"/>
                <a:ext cx="544756" cy="59922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4F0BDC17-E012-2CD6-1689-AA6C81F17497}"/>
                  </a:ext>
                </a:extLst>
              </p:cNvPr>
              <p:cNvSpPr/>
              <p:nvPr/>
            </p:nvSpPr>
            <p:spPr>
              <a:xfrm>
                <a:off x="7635567" y="5310139"/>
                <a:ext cx="544756" cy="5992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F49CD712-47C1-15B4-B26D-40552CE12724}"/>
                  </a:ext>
                </a:extLst>
              </p:cNvPr>
              <p:cNvCxnSpPr>
                <a:cxnSpLocks/>
                <a:stCxn id="104" idx="3"/>
                <a:endCxn id="105" idx="7"/>
              </p:cNvCxnSpPr>
              <p:nvPr/>
            </p:nvCxnSpPr>
            <p:spPr>
              <a:xfrm flipH="1">
                <a:off x="7011032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E90E858-58D9-EF62-B7A3-097757452E34}"/>
                  </a:ext>
                </a:extLst>
              </p:cNvPr>
              <p:cNvCxnSpPr>
                <a:cxnSpLocks/>
                <a:stCxn id="104" idx="5"/>
                <a:endCxn id="106" idx="1"/>
              </p:cNvCxnSpPr>
              <p:nvPr/>
            </p:nvCxnSpPr>
            <p:spPr>
              <a:xfrm>
                <a:off x="7555789" y="4927835"/>
                <a:ext cx="159556" cy="4700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3A1DFDD3-C63E-D39A-4D74-F6AB2F5F3157}"/>
                  </a:ext>
                </a:extLst>
              </p:cNvPr>
              <p:cNvSpPr/>
              <p:nvPr/>
            </p:nvSpPr>
            <p:spPr>
              <a:xfrm>
                <a:off x="5748865" y="3538267"/>
                <a:ext cx="628554" cy="50978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D291AFB9-9BA7-F950-9369-6533E2929BDF}"/>
                  </a:ext>
                </a:extLst>
              </p:cNvPr>
              <p:cNvCxnSpPr>
                <a:cxnSpLocks/>
                <a:stCxn id="109" idx="3"/>
                <a:endCxn id="99" idx="7"/>
              </p:cNvCxnSpPr>
              <p:nvPr/>
            </p:nvCxnSpPr>
            <p:spPr>
              <a:xfrm flipH="1">
                <a:off x="4871895" y="3973392"/>
                <a:ext cx="969019" cy="547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841C6E5F-577C-378E-612C-2157C30C9239}"/>
                  </a:ext>
                </a:extLst>
              </p:cNvPr>
              <p:cNvCxnSpPr>
                <a:cxnSpLocks/>
                <a:stCxn id="104" idx="1"/>
                <a:endCxn id="109" idx="5"/>
              </p:cNvCxnSpPr>
              <p:nvPr/>
            </p:nvCxnSpPr>
            <p:spPr>
              <a:xfrm flipH="1" flipV="1">
                <a:off x="6285369" y="3973392"/>
                <a:ext cx="885220" cy="530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3805C50-92CD-6A90-B8FA-97EB7812BEAD}"/>
                </a:ext>
              </a:extLst>
            </p:cNvPr>
            <p:cNvSpPr txBox="1"/>
            <p:nvPr/>
          </p:nvSpPr>
          <p:spPr>
            <a:xfrm>
              <a:off x="1561143" y="265830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FE7A87D-D8BC-2084-D444-A64DB1A295B6}"/>
                </a:ext>
              </a:extLst>
            </p:cNvPr>
            <p:cNvSpPr txBox="1"/>
            <p:nvPr/>
          </p:nvSpPr>
          <p:spPr>
            <a:xfrm>
              <a:off x="530408" y="3467626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97131AA-50CE-75F6-B332-80A1B484A725}"/>
                </a:ext>
              </a:extLst>
            </p:cNvPr>
            <p:cNvSpPr txBox="1"/>
            <p:nvPr/>
          </p:nvSpPr>
          <p:spPr>
            <a:xfrm>
              <a:off x="2562014" y="346030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48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F89AAF-789A-3983-52EF-5BD73FE9A2EC}"/>
                </a:ext>
              </a:extLst>
            </p:cNvPr>
            <p:cNvSpPr txBox="1"/>
            <p:nvPr/>
          </p:nvSpPr>
          <p:spPr>
            <a:xfrm>
              <a:off x="117908" y="4241572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14851E-FBCF-7C2F-DB6B-5F82708B47DF}"/>
                </a:ext>
              </a:extLst>
            </p:cNvPr>
            <p:cNvSpPr txBox="1"/>
            <p:nvPr/>
          </p:nvSpPr>
          <p:spPr>
            <a:xfrm>
              <a:off x="946196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23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6951692-81F0-C025-A650-6FA73F1B3B0F}"/>
                </a:ext>
              </a:extLst>
            </p:cNvPr>
            <p:cNvSpPr txBox="1"/>
            <p:nvPr/>
          </p:nvSpPr>
          <p:spPr>
            <a:xfrm>
              <a:off x="2149482" y="4219395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37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24A3C2-6108-1C03-1DEE-6189AE807763}"/>
                </a:ext>
              </a:extLst>
            </p:cNvPr>
            <p:cNvSpPr txBox="1"/>
            <p:nvPr/>
          </p:nvSpPr>
          <p:spPr>
            <a:xfrm>
              <a:off x="2965313" y="4239879"/>
              <a:ext cx="529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50</a:t>
              </a:r>
              <a:endParaRPr lang="ko-KR" altLang="en-US" sz="1200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112" name="화살표: 위쪽 111">
            <a:extLst>
              <a:ext uri="{FF2B5EF4-FFF2-40B4-BE49-F238E27FC236}">
                <a16:creationId xmlns:a16="http://schemas.microsoft.com/office/drawing/2014/main" id="{613E7754-D280-9080-0BD0-343858B82F62}"/>
              </a:ext>
            </a:extLst>
          </p:cNvPr>
          <p:cNvSpPr/>
          <p:nvPr/>
        </p:nvSpPr>
        <p:spPr>
          <a:xfrm>
            <a:off x="10333966" y="4847230"/>
            <a:ext cx="199260" cy="2328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80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10D5C-DD81-1829-B5F3-A987E329738B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빠르게 입력 받기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2E131-5A77-2242-C022-CB812A69AF21}"/>
              </a:ext>
            </a:extLst>
          </p:cNvPr>
          <p:cNvSpPr txBox="1"/>
          <p:nvPr/>
        </p:nvSpPr>
        <p:spPr>
          <a:xfrm>
            <a:off x="395795" y="1749036"/>
            <a:ext cx="6901708" cy="199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89A9"/>
              </a:buClr>
              <a:buFont typeface="나눔스퀘어 네오 Bold" panose="020B0600000101010101" charset="-127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입력 데이터의 개수가 많은 문제에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input()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함수를 사용하면 동작 속도가 느려서 코딩 테스트에서 오답 판정을 받을 수 있음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342900" indent="-342900">
              <a:lnSpc>
                <a:spcPct val="150000"/>
              </a:lnSpc>
              <a:buClr>
                <a:srgbClr val="0089A9"/>
              </a:buClr>
              <a:buFont typeface="나눔스퀘어 네오 Bold" panose="020B0600000101010101" charset="-127"/>
              <a:buChar char="•"/>
            </a:pP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입력 데이터가 많은 문제는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sys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라이브러리의 </a:t>
            </a:r>
            <a:r>
              <a:rPr lang="en-US" altLang="ko-KR" sz="1600" dirty="0" err="1">
                <a:latin typeface="나눔스퀘어 네오 Bold" panose="020B0600000101010101" charset="-127"/>
                <a:ea typeface="나눔스퀘어 네오 Bold" panose="020B0600000101010101" charset="-127"/>
              </a:rPr>
              <a:t>readline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()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 함수를 이용하면 시간 초과를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피할 수 있음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50941-0E3C-7E72-5E79-308D9781F7C9}"/>
              </a:ext>
            </a:extLst>
          </p:cNvPr>
          <p:cNvSpPr txBox="1"/>
          <p:nvPr/>
        </p:nvSpPr>
        <p:spPr>
          <a:xfrm>
            <a:off x="395795" y="3429000"/>
            <a:ext cx="61589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하나의 문자열 데이터 입력 받기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 받은 문자열 그대로 출력하기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2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9BEFF-ED5E-ECAB-7851-48FD4F19E816}"/>
              </a:ext>
            </a:extLst>
          </p:cNvPr>
          <p:cNvSpPr txBox="1"/>
          <p:nvPr/>
        </p:nvSpPr>
        <p:spPr>
          <a:xfrm>
            <a:off x="0" y="1034146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 실전 문제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A5AD6-A509-368C-0463-15E051252DF8}"/>
              </a:ext>
            </a:extLst>
          </p:cNvPr>
          <p:cNvSpPr txBox="1"/>
          <p:nvPr/>
        </p:nvSpPr>
        <p:spPr>
          <a:xfrm>
            <a:off x="369318" y="1429657"/>
            <a:ext cx="7285165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전자 매장에 부품이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있을 때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각 부품은 정수 형태의 고유한 번호가 있음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손님이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종류의 부품을 대량으로 구매하려 함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손님이 문의한 부품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</a:t>
            </a: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종류를 모두 확인하는 프로그램을 작성하는 문제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35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643A8-207E-CEC2-F4E0-08DCC13630F7}"/>
              </a:ext>
            </a:extLst>
          </p:cNvPr>
          <p:cNvGrpSpPr/>
          <p:nvPr/>
        </p:nvGrpSpPr>
        <p:grpSpPr>
          <a:xfrm>
            <a:off x="0" y="1205361"/>
            <a:ext cx="6161518" cy="3512245"/>
            <a:chOff x="0" y="1205361"/>
            <a:chExt cx="6161518" cy="35122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D50146-74E1-D182-6F2A-AF1DA7AB2F3D}"/>
                </a:ext>
              </a:extLst>
            </p:cNvPr>
            <p:cNvSpPr txBox="1"/>
            <p:nvPr/>
          </p:nvSpPr>
          <p:spPr>
            <a:xfrm>
              <a:off x="0" y="1205361"/>
              <a:ext cx="6161518" cy="571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순차 탐색</a:t>
              </a:r>
              <a:endPara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7AFED2-FBB9-D53C-744A-A05143BFB952}"/>
                </a:ext>
              </a:extLst>
            </p:cNvPr>
            <p:cNvSpPr txBox="1"/>
            <p:nvPr/>
          </p:nvSpPr>
          <p:spPr>
            <a:xfrm>
              <a:off x="395795" y="1749036"/>
              <a:ext cx="5700205" cy="29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리스트 안에 있는 특정한 데이터를 찾기 위해 앞에서부터 데이터를 하나씩 차례대로 확인하는 방법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보통 정렬되지 않은 리스트에서 데이터를 찾아야 할 때 사용함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리스트 내에 데이터가 아무리 많아도 시간만 충분하다면 항상 원하는 원소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(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데이터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)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를 찾을 수 있음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2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E9B564-47C4-242F-2E8E-BB718ABF2324}"/>
              </a:ext>
            </a:extLst>
          </p:cNvPr>
          <p:cNvSpPr/>
          <p:nvPr/>
        </p:nvSpPr>
        <p:spPr>
          <a:xfrm>
            <a:off x="846553" y="5160663"/>
            <a:ext cx="2114923" cy="11105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5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8 3 7 9 2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3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5 7 9</a:t>
            </a: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A0A225D5-8368-F3BF-48F9-CB248E780717}"/>
              </a:ext>
            </a:extLst>
          </p:cNvPr>
          <p:cNvSpPr/>
          <p:nvPr/>
        </p:nvSpPr>
        <p:spPr>
          <a:xfrm>
            <a:off x="846553" y="4964969"/>
            <a:ext cx="1212024" cy="32675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입력 예시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041FB0-4488-626A-B2D0-494524165286}"/>
              </a:ext>
            </a:extLst>
          </p:cNvPr>
          <p:cNvSpPr/>
          <p:nvPr/>
        </p:nvSpPr>
        <p:spPr>
          <a:xfrm>
            <a:off x="4072523" y="5160663"/>
            <a:ext cx="2186694" cy="11105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no yes </a:t>
            </a:r>
            <a:r>
              <a:rPr lang="en-US" altLang="ko-KR" sz="1200" dirty="0" err="1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yes</a:t>
            </a:r>
            <a:endParaRPr lang="ko-KR" altLang="en-US" sz="1200" dirty="0">
              <a:solidFill>
                <a:schemeClr val="tx1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94F12625-0D7B-883B-46BF-D9B4038B7964}"/>
              </a:ext>
            </a:extLst>
          </p:cNvPr>
          <p:cNvSpPr/>
          <p:nvPr/>
        </p:nvSpPr>
        <p:spPr>
          <a:xfrm>
            <a:off x="4072522" y="4966803"/>
            <a:ext cx="1212024" cy="38391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출력 예시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C61EAB-5EBC-E872-B827-89173C589FD1}"/>
              </a:ext>
            </a:extLst>
          </p:cNvPr>
          <p:cNvSpPr/>
          <p:nvPr/>
        </p:nvSpPr>
        <p:spPr>
          <a:xfrm>
            <a:off x="6570266" y="1206539"/>
            <a:ext cx="1107159" cy="387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 charset="-127"/>
              </a:rPr>
              <a:t>입력 조건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C381E-4696-7447-1C80-3B82A165B6E4}"/>
              </a:ext>
            </a:extLst>
          </p:cNvPr>
          <p:cNvSpPr txBox="1"/>
          <p:nvPr/>
        </p:nvSpPr>
        <p:spPr>
          <a:xfrm>
            <a:off x="6570267" y="1594259"/>
            <a:ext cx="5621733" cy="305051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첫째 줄에 정수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N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이 주어짐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 (1 ≤N ≤1,000,000)</a:t>
            </a: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둘째 줄에는 공백으로 구분하여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N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개의 정수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 (1 ≤INT ≤1,000,000) 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가 주어짐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셋째 줄에는 정수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M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이 주어짐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(1 ≤M ≤100,000)</a:t>
            </a: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넷째 줄에는 공백으로 구분하여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M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개의 정수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 (1 ≤INT ≤1,000,000)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가 주어짐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D3E04C-5446-5E59-6007-502E239CCAB8}"/>
              </a:ext>
            </a:extLst>
          </p:cNvPr>
          <p:cNvSpPr/>
          <p:nvPr/>
        </p:nvSpPr>
        <p:spPr>
          <a:xfrm>
            <a:off x="6570265" y="4677978"/>
            <a:ext cx="1107159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출력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1703-0548-5009-E460-23642BA67080}"/>
              </a:ext>
            </a:extLst>
          </p:cNvPr>
          <p:cNvSpPr txBox="1"/>
          <p:nvPr/>
        </p:nvSpPr>
        <p:spPr>
          <a:xfrm>
            <a:off x="6570265" y="5112984"/>
            <a:ext cx="5036100" cy="89607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첫째 줄에 공백으로 구분하여 각 부품이 존재하면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yes, 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없으면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no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를 출력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17B62-8258-F716-7587-FFEB878A7E1B}"/>
                  </a:ext>
                </a:extLst>
              </p:cNvPr>
              <p:cNvSpPr txBox="1"/>
              <p:nvPr/>
            </p:nvSpPr>
            <p:spPr>
              <a:xfrm>
                <a:off x="76695" y="1291212"/>
                <a:ext cx="6094030" cy="329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예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) 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가게의 부품이 총 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5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개일 때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,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 부품번호가 다음과 같다고 하면</a:t>
                </a:r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 </a:t>
                </a:r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[8, 3, 7, 9, 2]</a:t>
                </a:r>
              </a:p>
              <a:p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손님은 총 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3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개의 부품이 있는지 확인 요청했는데 부품 번호는   다음과 같음</a:t>
                </a:r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 </a:t>
                </a:r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[5, 7, 9]</a:t>
                </a:r>
              </a:p>
              <a:p>
                <a:endParaRPr lang="en-US" altLang="ko-KR" sz="1600" dirty="0">
                  <a:latin typeface="나눔스퀘어 네오 Bold" panose="020B0600000101010101" charset="-127"/>
                  <a:ea typeface="나눔스퀘어 네오 Bold" panose="020B0600000101010101"/>
                </a:endParaRPr>
              </a:p>
              <a:p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이때 손님이 요청한 부품 번호의 순서대로 부품을 확인해 부품이 있으면 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yes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를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, 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없으면 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no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를 출력하며</a:t>
                </a:r>
                <a:r>
                  <a:rPr lang="en-US" altLang="ko-KR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 </a:t>
                </a:r>
                <a:r>
                  <a:rPr lang="ko-KR" altLang="en-US" sz="1600" dirty="0">
                    <a:latin typeface="나눔스퀘어 네오 Bold" panose="020B0600000101010101" charset="-127"/>
                    <a:ea typeface="나눔스퀘어 네오 Bold" panose="020B0600000101010101"/>
                  </a:rPr>
                  <a:t>구분은 공백으로 함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17B62-8258-F716-7587-FFEB878A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" y="1291212"/>
                <a:ext cx="6094030" cy="3293209"/>
              </a:xfrm>
              <a:prstGeom prst="rect">
                <a:avLst/>
              </a:prstGeom>
              <a:blipFill>
                <a:blip r:embed="rId2"/>
                <a:stretch>
                  <a:fillRect l="-601" t="-556" b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97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FD29D-EBE8-BD55-659C-70235EC92068}"/>
              </a:ext>
            </a:extLst>
          </p:cNvPr>
          <p:cNvSpPr txBox="1"/>
          <p:nvPr/>
        </p:nvSpPr>
        <p:spPr>
          <a:xfrm>
            <a:off x="0" y="85819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이진탐색으로 풀기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97FE0-20C8-F2A3-020C-DFA8E58FB698}"/>
              </a:ext>
            </a:extLst>
          </p:cNvPr>
          <p:cNvSpPr txBox="1"/>
          <p:nvPr/>
        </p:nvSpPr>
        <p:spPr>
          <a:xfrm>
            <a:off x="0" y="1429951"/>
            <a:ext cx="7135906" cy="50629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N(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가게의 부품 개수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가게에 있는 전체 부품 번호를 공백을 기준으로 구분하여 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ko-K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탐색을 수행하기 위해 사전에 정렬 수행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M(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개수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전체 부품 번호를 공백을 기준으로 구분하여 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번호를 하나씩 확인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부품이 존재하는지 확인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AC059-2492-A19A-5F05-155B80E7B690}"/>
              </a:ext>
            </a:extLst>
          </p:cNvPr>
          <p:cNvSpPr txBox="1"/>
          <p:nvPr/>
        </p:nvSpPr>
        <p:spPr>
          <a:xfrm>
            <a:off x="7092498" y="5169436"/>
            <a:ext cx="1673942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8 3 7 9 2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5 7 9</a:t>
            </a:r>
          </a:p>
          <a:p>
            <a:r>
              <a:rPr lang="ko-KR" altLang="en-US" sz="1600" dirty="0" err="1">
                <a:solidFill>
                  <a:schemeClr val="bg1"/>
                </a:solidFill>
              </a:rPr>
              <a:t>no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yes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yes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787D0-88E0-89BE-B3AB-51BC10A830D0}"/>
              </a:ext>
            </a:extLst>
          </p:cNvPr>
          <p:cNvSpPr txBox="1"/>
          <p:nvPr/>
        </p:nvSpPr>
        <p:spPr>
          <a:xfrm>
            <a:off x="0" y="1573171"/>
            <a:ext cx="6158752" cy="34932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N(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가게의 부품 개수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1000001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가게에 있는 전체 부품 번호를 입력 받아서 기록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M(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개수</a:t>
            </a:r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전체 부품 번호를 공백을 기준으로 구분하여 입력</a:t>
            </a:r>
            <a:endParaRPr lang="ko-KR" alt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198DF-BF0F-8498-E09B-0814E223BBA7}"/>
              </a:ext>
            </a:extLst>
          </p:cNvPr>
          <p:cNvSpPr txBox="1"/>
          <p:nvPr/>
        </p:nvSpPr>
        <p:spPr>
          <a:xfrm>
            <a:off x="6158752" y="3035110"/>
            <a:ext cx="615892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번호를 하나씩 확인</a:t>
            </a:r>
            <a:endParaRPr lang="ko-KR" alt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부품이 존재하는지 확인</a:t>
            </a:r>
            <a:endParaRPr lang="ko-KR" alt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1F887-B802-EC2D-F4E4-EE49A0B00084}"/>
              </a:ext>
            </a:extLst>
          </p:cNvPr>
          <p:cNvSpPr txBox="1"/>
          <p:nvPr/>
        </p:nvSpPr>
        <p:spPr>
          <a:xfrm>
            <a:off x="0" y="85819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계수 정렬의 개념을 이용하기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93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205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부품 찾기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77B02-79C1-1C4B-B6EF-54D1A8317423}"/>
              </a:ext>
            </a:extLst>
          </p:cNvPr>
          <p:cNvSpPr txBox="1"/>
          <p:nvPr/>
        </p:nvSpPr>
        <p:spPr>
          <a:xfrm>
            <a:off x="0" y="1722338"/>
            <a:ext cx="6158752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가게의 부품 개수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가게에 있는 전체 부품 번호를 입력 받아서 집합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(Set)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자료형에 기록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개수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전체 부품 번호를 공백을 기준으로 구분하여 입력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손님이 확인 요청한 부품 번호를 하나씩 확인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부품이 존재하는지 확인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F033F-6BE5-0982-A2DD-17EEA9281311}"/>
              </a:ext>
            </a:extLst>
          </p:cNvPr>
          <p:cNvSpPr txBox="1"/>
          <p:nvPr/>
        </p:nvSpPr>
        <p:spPr>
          <a:xfrm>
            <a:off x="0" y="85819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집합 이용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348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1751"/>
            <a:ext cx="1025124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3. </a:t>
            </a:r>
            <a:r>
              <a:rPr lang="ko-KR" altLang="en-US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떡볶이 떡 만들기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FD29D-EBE8-BD55-659C-70235EC92068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떡볶이 떡 만들기 실전 문제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794" y="1749036"/>
            <a:ext cx="7409052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나눔스퀘어 네오 Bold"/>
                <a:ea typeface="나눔스퀘어 네오 Bold"/>
              </a:rPr>
              <a:t>절단기에 높이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(H)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를 지정하면 줄지어진 떡을 한 번에 절단함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나눔스퀘어 네오 Bold"/>
                <a:ea typeface="나눔스퀘어 네오 Bold"/>
              </a:rPr>
              <a:t>높이가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H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보다 긴 떡은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H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위의 부분이 잘리고 낮은 떡은 잘리지 않음</a:t>
            </a:r>
            <a:endParaRPr lang="en-US" altLang="ko-KR" sz="1600" dirty="0">
              <a:latin typeface="나눔스퀘어 네오 Bold"/>
              <a:ea typeface="나눔스퀘어 네오 Bold"/>
            </a:endParaRPr>
          </a:p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나눔스퀘어 네오 Bold"/>
                <a:ea typeface="나눔스퀘어 네오 Bold"/>
              </a:rPr>
              <a:t>손님이 요청한 떡의 길이가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M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일 때 적어도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M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만큼의 떡을 얻기 위해 설정할 수 있는 절단기의 최댓값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H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를 구해야 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6C08EA-FD9C-F0A2-CB61-0BF348A3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29681"/>
              </p:ext>
            </p:extLst>
          </p:nvPr>
        </p:nvGraphicFramePr>
        <p:xfrm>
          <a:off x="2108690" y="4209934"/>
          <a:ext cx="71827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279">
                  <a:extLst>
                    <a:ext uri="{9D8B030D-6E8A-4147-A177-3AD203B41FA5}">
                      <a16:colId xmlns:a16="http://schemas.microsoft.com/office/drawing/2014/main" val="3822721058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066798658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90744103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5956063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13155293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2990293483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1543705022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1961188303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1228467990"/>
                    </a:ext>
                  </a:extLst>
                </a:gridCol>
                <a:gridCol w="718279">
                  <a:extLst>
                    <a:ext uri="{9D8B030D-6E8A-4147-A177-3AD203B41FA5}">
                      <a16:colId xmlns:a16="http://schemas.microsoft.com/office/drawing/2014/main" val="396527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6193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7EDC93-E457-D69C-A43E-D5A9938B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9812"/>
              </p:ext>
            </p:extLst>
          </p:nvPr>
        </p:nvGraphicFramePr>
        <p:xfrm>
          <a:off x="2108690" y="5045599"/>
          <a:ext cx="57728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606">
                  <a:extLst>
                    <a:ext uri="{9D8B030D-6E8A-4147-A177-3AD203B41FA5}">
                      <a16:colId xmlns:a16="http://schemas.microsoft.com/office/drawing/2014/main" val="3989590492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4023130327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555304786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2698440288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308193982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2642633194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3498897371"/>
                    </a:ext>
                  </a:extLst>
                </a:gridCol>
                <a:gridCol w="721606">
                  <a:extLst>
                    <a:ext uri="{9D8B030D-6E8A-4147-A177-3AD203B41FA5}">
                      <a16:colId xmlns:a16="http://schemas.microsoft.com/office/drawing/2014/main" val="275935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73552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667EC3-11D1-7B36-93C9-C6B6DED7F96A}"/>
              </a:ext>
            </a:extLst>
          </p:cNvPr>
          <p:cNvCxnSpPr/>
          <p:nvPr/>
        </p:nvCxnSpPr>
        <p:spPr>
          <a:xfrm>
            <a:off x="5710575" y="3732721"/>
            <a:ext cx="0" cy="2282941"/>
          </a:xfrm>
          <a:prstGeom prst="line">
            <a:avLst/>
          </a:prstGeom>
          <a:ln w="476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원호 11">
            <a:extLst>
              <a:ext uri="{FF2B5EF4-FFF2-40B4-BE49-F238E27FC236}">
                <a16:creationId xmlns:a16="http://schemas.microsoft.com/office/drawing/2014/main" id="{EAB36F88-61CD-57A2-712D-9880D9401838}"/>
              </a:ext>
            </a:extLst>
          </p:cNvPr>
          <p:cNvSpPr/>
          <p:nvPr/>
        </p:nvSpPr>
        <p:spPr>
          <a:xfrm flipV="1">
            <a:off x="3252566" y="4912499"/>
            <a:ext cx="2434073" cy="740136"/>
          </a:xfrm>
          <a:prstGeom prst="arc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D3BD4FA9-BA97-9A43-A3BF-B32526203C56}"/>
              </a:ext>
            </a:extLst>
          </p:cNvPr>
          <p:cNvSpPr/>
          <p:nvPr/>
        </p:nvSpPr>
        <p:spPr>
          <a:xfrm flipH="1" flipV="1">
            <a:off x="2108690" y="4912498"/>
            <a:ext cx="2665826" cy="740137"/>
          </a:xfrm>
          <a:prstGeom prst="arc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08F70-46F1-73E6-FAA4-66151921B3C2}"/>
              </a:ext>
            </a:extLst>
          </p:cNvPr>
          <p:cNvSpPr txBox="1"/>
          <p:nvPr/>
        </p:nvSpPr>
        <p:spPr>
          <a:xfrm>
            <a:off x="3539613" y="5498748"/>
            <a:ext cx="75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나눔스퀘어 네오 Bold"/>
                <a:ea typeface="나눔스퀘어 네오 Bold"/>
              </a:rPr>
              <a:t>높이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(H)</a:t>
            </a:r>
            <a:endParaRPr lang="ko-KR" altLang="en-US" sz="1400" dirty="0">
              <a:latin typeface="나눔스퀘어 네오 Bold"/>
              <a:ea typeface="나눔스퀘어 네오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F40E3-E151-4ECE-A32B-D073223F8507}"/>
              </a:ext>
            </a:extLst>
          </p:cNvPr>
          <p:cNvSpPr txBox="1"/>
          <p:nvPr/>
        </p:nvSpPr>
        <p:spPr>
          <a:xfrm>
            <a:off x="9573583" y="4200583"/>
            <a:ext cx="173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>
                <a:latin typeface="나눔스퀘어 네오 Bold"/>
                <a:ea typeface="나눔스퀘어 네오 Bold"/>
              </a:rPr>
              <a:t>길이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10cm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014964-C69A-8836-4C64-0E360CA19CE9}"/>
              </a:ext>
            </a:extLst>
          </p:cNvPr>
          <p:cNvSpPr txBox="1"/>
          <p:nvPr/>
        </p:nvSpPr>
        <p:spPr>
          <a:xfrm>
            <a:off x="7950658" y="4888710"/>
            <a:ext cx="1733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길이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8cm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340EA6-3044-9778-E66A-3B84012A0026}"/>
              </a:ext>
            </a:extLst>
          </p:cNvPr>
          <p:cNvSpPr txBox="1"/>
          <p:nvPr/>
        </p:nvSpPr>
        <p:spPr>
          <a:xfrm>
            <a:off x="3616305" y="5762004"/>
            <a:ext cx="9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나눔스퀘어 네오 Bold"/>
                <a:ea typeface="나눔스퀘어 네오 Bold"/>
              </a:rPr>
              <a:t>5cm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</p:spTree>
    <p:extLst>
      <p:ext uri="{BB962C8B-B14F-4D97-AF65-F5344CB8AC3E}">
        <p14:creationId xmlns:p14="http://schemas.microsoft.com/office/powerpoint/2010/main" val="84080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사각형: 둥근 모서리 7"/>
          <p:cNvSpPr/>
          <p:nvPr/>
        </p:nvSpPr>
        <p:spPr>
          <a:xfrm>
            <a:off x="846553" y="5160663"/>
            <a:ext cx="2114923" cy="11105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4</a:t>
            </a:r>
            <a:r>
              <a:rPr lang="ko-KR" altLang="en-US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6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19</a:t>
            </a:r>
            <a:r>
              <a:rPr lang="ko-KR" altLang="en-US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15</a:t>
            </a:r>
            <a:r>
              <a:rPr lang="ko-KR" altLang="en-US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10</a:t>
            </a:r>
            <a:r>
              <a:rPr lang="ko-KR" altLang="en-US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17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846553" y="4964969"/>
            <a:ext cx="1212322" cy="362148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latin typeface="나눔스퀘어 네오 Bold"/>
                <a:ea typeface="나눔스퀘어 네오 Bold"/>
              </a:rPr>
              <a:t>입력 예시</a:t>
            </a:r>
          </a:p>
        </p:txBody>
      </p:sp>
      <p:sp>
        <p:nvSpPr>
          <p:cNvPr id="8" name="사각형: 둥근 모서리 9"/>
          <p:cNvSpPr/>
          <p:nvPr/>
        </p:nvSpPr>
        <p:spPr>
          <a:xfrm>
            <a:off x="4072523" y="5160663"/>
            <a:ext cx="2186694" cy="1110514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 네오 Bold"/>
                <a:ea typeface="나눔스퀘어 네오 Bold"/>
              </a:rPr>
              <a:t>15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4072522" y="4966803"/>
            <a:ext cx="1284092" cy="360314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 dirty="0">
                <a:latin typeface="나눔스퀘어 네오 Bold"/>
                <a:ea typeface="나눔스퀘어 네오 Bold"/>
              </a:rPr>
              <a:t>출력 예시</a:t>
            </a:r>
          </a:p>
        </p:txBody>
      </p:sp>
      <p:sp>
        <p:nvSpPr>
          <p:cNvPr id="10" name="사각형: 둥근 모서리 12"/>
          <p:cNvSpPr/>
          <p:nvPr/>
        </p:nvSpPr>
        <p:spPr>
          <a:xfrm>
            <a:off x="6570266" y="1206539"/>
            <a:ext cx="1107159" cy="3877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latin typeface="나눔스퀘어 네오 Bold"/>
                <a:ea typeface="나눔스퀘어 네오 Bold"/>
              </a:rPr>
              <a:t>입력 조건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6570266" y="1594259"/>
            <a:ext cx="5621734" cy="26519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400" dirty="0">
                <a:latin typeface="나눔스퀘어 네오 Bold"/>
                <a:ea typeface="나눔스퀘어 네오 Bold"/>
              </a:rPr>
              <a:t>첫째 줄에 떡의 개수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N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과 요청한 떡의 길이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 M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이 주어짐         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(1 ≤N ≤1,000,000,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 1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 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≤M ≤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2,000,000,000)</a:t>
            </a:r>
          </a:p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400" dirty="0">
                <a:latin typeface="나눔스퀘어 네오 Bold"/>
                <a:ea typeface="나눔스퀘어 네오 Bold"/>
              </a:rPr>
              <a:t>둘째 줄에는 떡의 개별 높이가 주어짐 떡 높이의 총합은 항상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   M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 이상이므로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,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 손님은 필요한 양만큼 떡을 사갈 수 있음 높이는  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10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억보다 작거나 같은 양의 정수 또는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0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임</a:t>
            </a:r>
            <a:endParaRPr lang="en-US" altLang="ko-KR" sz="1400" dirty="0">
              <a:latin typeface="나눔스퀘어 네오 Bold"/>
              <a:ea typeface="나눔스퀘어 네오 Bold"/>
            </a:endParaRPr>
          </a:p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endParaRPr lang="en-US" altLang="ko-KR" sz="1400" dirty="0">
              <a:latin typeface="나눔스퀘어 네오 Bold"/>
              <a:ea typeface="나눔스퀘어 네오 Bold"/>
            </a:endParaRPr>
          </a:p>
        </p:txBody>
      </p:sp>
      <p:sp>
        <p:nvSpPr>
          <p:cNvPr id="12" name="사각형: 둥근 모서리 14"/>
          <p:cNvSpPr/>
          <p:nvPr/>
        </p:nvSpPr>
        <p:spPr>
          <a:xfrm>
            <a:off x="6570265" y="4677978"/>
            <a:ext cx="1107159" cy="43500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latin typeface="나눔스퀘어 네오 Bold"/>
                <a:ea typeface="나눔스퀘어 네오 Bold"/>
              </a:rPr>
              <a:t>출력 조건</a:t>
            </a:r>
          </a:p>
        </p:txBody>
      </p:sp>
      <p:sp>
        <p:nvSpPr>
          <p:cNvPr id="13" name="TextBox 15"/>
          <p:cNvSpPr txBox="1"/>
          <p:nvPr/>
        </p:nvSpPr>
        <p:spPr>
          <a:xfrm>
            <a:off x="6570264" y="5112984"/>
            <a:ext cx="5494906" cy="8855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016F87"/>
              </a:buClr>
              <a:buFont typeface="Arial"/>
              <a:buChar char="•"/>
              <a:defRPr/>
            </a:pPr>
            <a:r>
              <a:rPr lang="ko-KR" altLang="en-US" sz="1400" dirty="0">
                <a:latin typeface="나눔스퀘어 네오 Bold"/>
                <a:ea typeface="나눔스퀘어 네오 Bold"/>
              </a:rPr>
              <a:t>적어도 </a:t>
            </a:r>
            <a:r>
              <a:rPr lang="en-US" altLang="ko-KR" sz="1400" dirty="0">
                <a:latin typeface="나눔스퀘어 네오 Bold"/>
                <a:ea typeface="나눔스퀘어 네오 Bold"/>
              </a:rPr>
              <a:t>M</a:t>
            </a:r>
            <a:r>
              <a:rPr lang="ko-KR" altLang="en-US" sz="1400" dirty="0">
                <a:latin typeface="나눔스퀘어 네오 Bold"/>
                <a:ea typeface="나눔스퀘어 네오 Bold"/>
              </a:rPr>
              <a:t>만큼의 떡을 집에 가져가기 위해 절단기에 설정할 수 있는 높이의 최대값을 출력함</a:t>
            </a:r>
            <a:endParaRPr lang="en-US" altLang="ko-KR" sz="1400" dirty="0">
              <a:latin typeface="나눔스퀘어 네오 Bold"/>
              <a:ea typeface="나눔스퀘어 네오 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53340" y="191751"/>
            <a:ext cx="5271371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3. </a:t>
            </a:r>
            <a:r>
              <a:rPr lang="ko-KR" altLang="en-US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떡볶이 떡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AF9C4-09A5-1330-B3F0-23B44D9EEB24}"/>
              </a:ext>
            </a:extLst>
          </p:cNvPr>
          <p:cNvSpPr txBox="1"/>
          <p:nvPr/>
        </p:nvSpPr>
        <p:spPr>
          <a:xfrm>
            <a:off x="76695" y="1291212"/>
            <a:ext cx="64420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예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)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임의의 떡의 개수가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4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개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 , 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손님이 원하는 떡의 길이가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6 cm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일 때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   N = 4        M= 6</a:t>
            </a:r>
          </a:p>
          <a:p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길이가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[19, 15, 10, 17cm]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인 떡이 나란히 있고 절단기 높이를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15cm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로 지정함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자른 뒤 떡의 길이는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15, 15, 10, 15cm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가 되고 잘린 떡들은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4, 0, 0, 2cm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이다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. </a:t>
            </a:r>
          </a:p>
          <a:p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이 때 손님은 </a:t>
            </a:r>
            <a:r>
              <a:rPr lang="en-US" altLang="ko-KR" sz="1600" dirty="0">
                <a:latin typeface="나눔스퀘어 네오 Bold" panose="020B0600000101010101" charset="-127"/>
                <a:ea typeface="나눔스퀘어 네오 Bold" panose="020B0600000101010101"/>
              </a:rPr>
              <a:t>6cm</a:t>
            </a:r>
            <a:r>
              <a:rPr lang="ko-KR" altLang="en-US" sz="1600" dirty="0">
                <a:latin typeface="나눔스퀘어 네오 Bold" panose="020B0600000101010101" charset="-127"/>
                <a:ea typeface="나눔스퀘어 네오 Bold" panose="020B0600000101010101"/>
              </a:rPr>
              <a:t>만큼을 </a:t>
            </a:r>
            <a:r>
              <a:rPr lang="ko-KR" altLang="en-US" sz="1600" dirty="0" err="1">
                <a:latin typeface="나눔스퀘어 네오 Bold" panose="020B0600000101010101" charset="-127"/>
                <a:ea typeface="나눔스퀘어 네오 Bold" panose="020B0600000101010101"/>
              </a:rPr>
              <a:t>가져감</a:t>
            </a:r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  <a:p>
            <a:endParaRPr lang="en-US" altLang="ko-KR" sz="1600" dirty="0">
              <a:latin typeface="나눔스퀘어 네오 Bold" panose="020B0600000101010101" charset="-127"/>
              <a:ea typeface="나눔스퀘어 네오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7668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1751"/>
            <a:ext cx="10251243" cy="51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3. </a:t>
            </a:r>
            <a:r>
              <a:rPr lang="ko-KR" altLang="en-US" sz="2800">
                <a:solidFill>
                  <a:srgbClr val="016F87"/>
                </a:solidFill>
                <a:latin typeface="나눔스퀘어 네오 Bold"/>
                <a:ea typeface="나눔스퀘어 네오 Bold"/>
              </a:rPr>
              <a:t>떡볶이 떡 만들기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B61ED-89B4-B2E1-67AF-1B707E8E541A}"/>
              </a:ext>
            </a:extLst>
          </p:cNvPr>
          <p:cNvSpPr txBox="1"/>
          <p:nvPr/>
        </p:nvSpPr>
        <p:spPr>
          <a:xfrm>
            <a:off x="0" y="799009"/>
            <a:ext cx="6714565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떡의 개수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(N)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요청한 떡의 길이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(M)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입력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떡의 개별 높이 정보를 입력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탐색을 위한 시작점과 끝점 설정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이진 탐색 수행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반복적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 ----------------------------</a:t>
            </a:r>
            <a:r>
              <a:rPr lang="ko-KR" alt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자른 후 가져가는 길이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2 ------------------</a:t>
            </a:r>
            <a:r>
              <a:rPr lang="ko-KR" alt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절단기의 높이</a:t>
            </a:r>
            <a:r>
              <a:rPr lang="ko-KR" alt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h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잘랐을 때의 떡볶이 양 계산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떡볶이 양이 부족한 경우 더 많이 자르기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 부분 탐색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떡볶이 양이 충분한 경우 덜 자르기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 부분 탐색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최대한 덜 잘랐을 때가 정답이므로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여기에서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기록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AF0C4-D61A-F9F3-FF65-DE3E28A4F1B9}"/>
              </a:ext>
            </a:extLst>
          </p:cNvPr>
          <p:cNvSpPr txBox="1"/>
          <p:nvPr/>
        </p:nvSpPr>
        <p:spPr>
          <a:xfrm>
            <a:off x="6842658" y="1099413"/>
            <a:ext cx="50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나눔스퀘어 네오 Bold"/>
                <a:ea typeface="나눔스퀘어 네오 Bold"/>
              </a:rPr>
              <a:t>범위 내에서 조건을 만족하는 가장 큰 값을 찾으라는 최적화 문제 </a:t>
            </a:r>
            <a:r>
              <a:rPr lang="en-US" altLang="ko-KR" sz="1600" dirty="0">
                <a:latin typeface="나눔스퀘어 네오 Bold"/>
                <a:ea typeface="나눔스퀘어 네오 Bold"/>
              </a:rPr>
              <a:t>-&gt; </a:t>
            </a:r>
            <a:r>
              <a:rPr lang="ko-KR" altLang="en-US" sz="1600" dirty="0">
                <a:latin typeface="나눔스퀘어 네오 Bold"/>
                <a:ea typeface="나눔스퀘어 네오 Bold"/>
              </a:rPr>
              <a:t>이진 탐색으로 범위를 </a:t>
            </a:r>
            <a:r>
              <a:rPr lang="ko-KR" altLang="en-US" sz="1600" dirty="0" err="1">
                <a:latin typeface="나눔스퀘어 네오 Bold"/>
                <a:ea typeface="나눔스퀘어 네오 Bold"/>
              </a:rPr>
              <a:t>좁혀감</a:t>
            </a:r>
            <a:endParaRPr lang="ko-KR" altLang="en-US" sz="1600" dirty="0">
              <a:latin typeface="나눔스퀘어 네오 Bold"/>
              <a:ea typeface="나눔스퀘어 네오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8A5D7-FDE5-32CE-CE2C-2E4A86C03849}"/>
              </a:ext>
            </a:extLst>
          </p:cNvPr>
          <p:cNvSpPr txBox="1"/>
          <p:nvPr/>
        </p:nvSpPr>
        <p:spPr>
          <a:xfrm>
            <a:off x="6714565" y="5661878"/>
            <a:ext cx="1537767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4 6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19 15 10 17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63470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20AF5-1C3B-46FB-84A5-62A2470DA919}"/>
              </a:ext>
            </a:extLst>
          </p:cNvPr>
          <p:cNvSpPr txBox="1"/>
          <p:nvPr/>
        </p:nvSpPr>
        <p:spPr>
          <a:xfrm>
            <a:off x="2448713" y="1843950"/>
            <a:ext cx="729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latin typeface="+mj-ea"/>
                <a:ea typeface="+mj-ea"/>
              </a:rPr>
              <a:t>THANK YOU</a:t>
            </a:r>
            <a:endParaRPr lang="ko-KR" altLang="en-US" sz="10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30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643A8-207E-CEC2-F4E0-08DCC13630F7}"/>
              </a:ext>
            </a:extLst>
          </p:cNvPr>
          <p:cNvGrpSpPr/>
          <p:nvPr/>
        </p:nvGrpSpPr>
        <p:grpSpPr>
          <a:xfrm>
            <a:off x="0" y="1205361"/>
            <a:ext cx="6161518" cy="1062150"/>
            <a:chOff x="0" y="1205361"/>
            <a:chExt cx="6161518" cy="10621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D50146-74E1-D182-6F2A-AF1DA7AB2F3D}"/>
                </a:ext>
              </a:extLst>
            </p:cNvPr>
            <p:cNvSpPr txBox="1"/>
            <p:nvPr/>
          </p:nvSpPr>
          <p:spPr>
            <a:xfrm>
              <a:off x="0" y="1205361"/>
              <a:ext cx="6161518" cy="571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순차 탐색으로 </a:t>
              </a:r>
              <a:r>
                <a:rPr lang="en-US" altLang="ko-KR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Dongbin</a:t>
              </a:r>
              <a:r>
                <a: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 </a:t>
              </a:r>
              <a:r>
                <a: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찾기</a:t>
              </a:r>
              <a:endPara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7AFED2-FBB9-D53C-744A-A05143BFB952}"/>
                </a:ext>
              </a:extLst>
            </p:cNvPr>
            <p:cNvSpPr txBox="1"/>
            <p:nvPr/>
          </p:nvSpPr>
          <p:spPr>
            <a:xfrm>
              <a:off x="395795" y="1749036"/>
              <a:ext cx="5244429" cy="51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5DEFD2-D868-C5E7-6197-D720256F8043}"/>
              </a:ext>
            </a:extLst>
          </p:cNvPr>
          <p:cNvGrpSpPr/>
          <p:nvPr/>
        </p:nvGrpSpPr>
        <p:grpSpPr>
          <a:xfrm>
            <a:off x="843045" y="2320796"/>
            <a:ext cx="9212068" cy="1207019"/>
            <a:chOff x="834500" y="2396971"/>
            <a:chExt cx="9212068" cy="120701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33B29D-5682-D550-86B4-1F6CC9CC9714}"/>
                </a:ext>
              </a:extLst>
            </p:cNvPr>
            <p:cNvSpPr/>
            <p:nvPr/>
          </p:nvSpPr>
          <p:spPr>
            <a:xfrm>
              <a:off x="834500" y="2396971"/>
              <a:ext cx="1065327" cy="4903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690670-42EA-B31D-4E0F-684D86AEA42C}"/>
                </a:ext>
              </a:extLst>
            </p:cNvPr>
            <p:cNvSpPr txBox="1"/>
            <p:nvPr/>
          </p:nvSpPr>
          <p:spPr>
            <a:xfrm>
              <a:off x="1974464" y="2405849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초기 단계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30D2B5-B770-A900-1523-0C77DF5C2D9E}"/>
                </a:ext>
              </a:extLst>
            </p:cNvPr>
            <p:cNvSpPr/>
            <p:nvPr/>
          </p:nvSpPr>
          <p:spPr>
            <a:xfrm>
              <a:off x="1899828" y="3021342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Haneul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663FC73-BD29-DD53-EA64-FC7A6018FBB5}"/>
                </a:ext>
              </a:extLst>
            </p:cNvPr>
            <p:cNvSpPr/>
            <p:nvPr/>
          </p:nvSpPr>
          <p:spPr>
            <a:xfrm>
              <a:off x="3605820" y="3017247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Jonggu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2D2435-5E27-B47F-FF7A-0A2A07E22A8C}"/>
                </a:ext>
              </a:extLst>
            </p:cNvPr>
            <p:cNvSpPr/>
            <p:nvPr/>
          </p:nvSpPr>
          <p:spPr>
            <a:xfrm>
              <a:off x="5311812" y="3017247"/>
              <a:ext cx="1322772" cy="5826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Dongbin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95152C-2E74-016D-75BE-AFE20499EA35}"/>
                </a:ext>
              </a:extLst>
            </p:cNvPr>
            <p:cNvSpPr/>
            <p:nvPr/>
          </p:nvSpPr>
          <p:spPr>
            <a:xfrm>
              <a:off x="7017804" y="3017247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Taeil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4224CB-E2E7-A41D-2B40-48D65F129078}"/>
                </a:ext>
              </a:extLst>
            </p:cNvPr>
            <p:cNvSpPr/>
            <p:nvPr/>
          </p:nvSpPr>
          <p:spPr>
            <a:xfrm>
              <a:off x="8723796" y="3017247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Sangwook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C7C6E4-E3BD-98EF-82CF-0F2FA41E4AC4}"/>
              </a:ext>
            </a:extLst>
          </p:cNvPr>
          <p:cNvGrpSpPr/>
          <p:nvPr/>
        </p:nvGrpSpPr>
        <p:grpSpPr>
          <a:xfrm>
            <a:off x="843045" y="4001179"/>
            <a:ext cx="9313997" cy="1357947"/>
            <a:chOff x="834500" y="2396969"/>
            <a:chExt cx="9313997" cy="135794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8BA22A3-B8BD-6C96-6838-D7574EF38BAE}"/>
                </a:ext>
              </a:extLst>
            </p:cNvPr>
            <p:cNvSpPr/>
            <p:nvPr/>
          </p:nvSpPr>
          <p:spPr>
            <a:xfrm>
              <a:off x="834500" y="2396969"/>
              <a:ext cx="1065326" cy="490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D5055-DA41-F019-224E-4E69D6F7C15C}"/>
                </a:ext>
              </a:extLst>
            </p:cNvPr>
            <p:cNvSpPr txBox="1"/>
            <p:nvPr/>
          </p:nvSpPr>
          <p:spPr>
            <a:xfrm>
              <a:off x="1974464" y="2405849"/>
              <a:ext cx="8174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가장 먼저 첫 번째 데이터를 확인한다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. </a:t>
              </a:r>
              <a:r>
                <a:rPr lang="en-US" altLang="ko-KR" dirty="0" err="1">
                  <a:latin typeface="나눔스퀘어 네오 Bold" panose="020B0600000101010101" charset="-127"/>
                  <a:ea typeface="나눔스퀘어 네오 Bold" panose="020B0600000101010101" charset="-127"/>
                </a:rPr>
                <a:t>Haneul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은 찾고자 하는 문자열과 같지 않다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. </a:t>
              </a:r>
              <a:b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</a:b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따라서 다음 데이터로 이동함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14D698-84F0-5D9C-C65D-72397CCF0ECA}"/>
                </a:ext>
              </a:extLst>
            </p:cNvPr>
            <p:cNvSpPr/>
            <p:nvPr/>
          </p:nvSpPr>
          <p:spPr>
            <a:xfrm>
              <a:off x="1899828" y="3172268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Haneul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D54318-5368-4F9E-4496-023684895218}"/>
                </a:ext>
              </a:extLst>
            </p:cNvPr>
            <p:cNvSpPr/>
            <p:nvPr/>
          </p:nvSpPr>
          <p:spPr>
            <a:xfrm>
              <a:off x="3605820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Jonggu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7C231D-DFD4-075A-30D3-0D42E25F60D7}"/>
                </a:ext>
              </a:extLst>
            </p:cNvPr>
            <p:cNvSpPr/>
            <p:nvPr/>
          </p:nvSpPr>
          <p:spPr>
            <a:xfrm>
              <a:off x="5311812" y="3168173"/>
              <a:ext cx="1322772" cy="5826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Dongbin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C89634-F3D6-536B-B4F9-3C738476B4F3}"/>
                </a:ext>
              </a:extLst>
            </p:cNvPr>
            <p:cNvSpPr/>
            <p:nvPr/>
          </p:nvSpPr>
          <p:spPr>
            <a:xfrm>
              <a:off x="7017804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Taeil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391888-FB78-315D-46BD-4A2C74D91EC7}"/>
                </a:ext>
              </a:extLst>
            </p:cNvPr>
            <p:cNvSpPr/>
            <p:nvPr/>
          </p:nvSpPr>
          <p:spPr>
            <a:xfrm>
              <a:off x="8723796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Sangwook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5D6232BB-722E-77BA-B17B-DAC530F5C493}"/>
              </a:ext>
            </a:extLst>
          </p:cNvPr>
          <p:cNvSpPr/>
          <p:nvPr/>
        </p:nvSpPr>
        <p:spPr>
          <a:xfrm>
            <a:off x="2401611" y="5519357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4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0146-74E1-D182-6F2A-AF1DA7AB2F3D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순차 탐색으로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Dongbin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찾기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D1F17-6A8F-5971-6828-877729FE3D39}"/>
              </a:ext>
            </a:extLst>
          </p:cNvPr>
          <p:cNvGrpSpPr/>
          <p:nvPr/>
        </p:nvGrpSpPr>
        <p:grpSpPr>
          <a:xfrm>
            <a:off x="510198" y="2205683"/>
            <a:ext cx="9212067" cy="1357945"/>
            <a:chOff x="834501" y="2396971"/>
            <a:chExt cx="9212067" cy="135794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7161888-3D0C-FB7B-B443-9836A5127504}"/>
                </a:ext>
              </a:extLst>
            </p:cNvPr>
            <p:cNvSpPr/>
            <p:nvPr/>
          </p:nvSpPr>
          <p:spPr>
            <a:xfrm>
              <a:off x="834501" y="2396971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FE5639-C158-BCDB-5B16-B54BA88113D7}"/>
                </a:ext>
              </a:extLst>
            </p:cNvPr>
            <p:cNvSpPr txBox="1"/>
            <p:nvPr/>
          </p:nvSpPr>
          <p:spPr>
            <a:xfrm>
              <a:off x="1974464" y="2405849"/>
              <a:ext cx="7095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두 번째 데이터를 확인한다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. </a:t>
              </a:r>
              <a:r>
                <a:rPr lang="en-US" altLang="ko-KR" dirty="0" err="1">
                  <a:latin typeface="나눔스퀘어 네오 Bold" panose="020B0600000101010101" charset="-127"/>
                  <a:ea typeface="나눔스퀘어 네오 Bold" panose="020B0600000101010101" charset="-127"/>
                </a:rPr>
                <a:t>Jonggu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는 찾고자 하는 문자열과 같지 않음</a:t>
              </a:r>
              <a:b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</a:b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다음 데이터로 이동함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FF1F68-40BD-5B5C-F731-3D167BC9CF2C}"/>
                </a:ext>
              </a:extLst>
            </p:cNvPr>
            <p:cNvSpPr/>
            <p:nvPr/>
          </p:nvSpPr>
          <p:spPr>
            <a:xfrm>
              <a:off x="1899828" y="3172268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Haneul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2FAF7-5937-709F-DBC8-46B9AE8D7B86}"/>
                </a:ext>
              </a:extLst>
            </p:cNvPr>
            <p:cNvSpPr/>
            <p:nvPr/>
          </p:nvSpPr>
          <p:spPr>
            <a:xfrm>
              <a:off x="3605820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Jonggu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BA33A7-C777-C4EC-9AB8-7620B2DE8E43}"/>
                </a:ext>
              </a:extLst>
            </p:cNvPr>
            <p:cNvSpPr/>
            <p:nvPr/>
          </p:nvSpPr>
          <p:spPr>
            <a:xfrm>
              <a:off x="5311812" y="3168173"/>
              <a:ext cx="1322772" cy="5826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Dongbin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44481E-5845-F18B-B0AC-2B829093446D}"/>
                </a:ext>
              </a:extLst>
            </p:cNvPr>
            <p:cNvSpPr/>
            <p:nvPr/>
          </p:nvSpPr>
          <p:spPr>
            <a:xfrm>
              <a:off x="7017804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Taeil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E8CFDA-1725-248E-DBC1-D4D0A2B87441}"/>
                </a:ext>
              </a:extLst>
            </p:cNvPr>
            <p:cNvSpPr/>
            <p:nvPr/>
          </p:nvSpPr>
          <p:spPr>
            <a:xfrm>
              <a:off x="8723796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Sangwook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DD097E-8824-9C8A-716A-1EDA43219B3B}"/>
              </a:ext>
            </a:extLst>
          </p:cNvPr>
          <p:cNvGrpSpPr/>
          <p:nvPr/>
        </p:nvGrpSpPr>
        <p:grpSpPr>
          <a:xfrm>
            <a:off x="510198" y="4216871"/>
            <a:ext cx="9809324" cy="1357945"/>
            <a:chOff x="834501" y="2396971"/>
            <a:chExt cx="9809324" cy="135794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C9C166-A365-5973-E4FE-28DE63BCAEF6}"/>
                </a:ext>
              </a:extLst>
            </p:cNvPr>
            <p:cNvSpPr/>
            <p:nvPr/>
          </p:nvSpPr>
          <p:spPr>
            <a:xfrm>
              <a:off x="834501" y="2396971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3B08AE-15FC-CB5F-5A93-1BADD02396F9}"/>
                </a:ext>
              </a:extLst>
            </p:cNvPr>
            <p:cNvSpPr txBox="1"/>
            <p:nvPr/>
          </p:nvSpPr>
          <p:spPr>
            <a:xfrm>
              <a:off x="1974464" y="2405849"/>
              <a:ext cx="866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세 번째 데이터를 확인한다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. </a:t>
              </a:r>
              <a:r>
                <a:rPr lang="en-US" altLang="ko-KR" dirty="0" err="1">
                  <a:latin typeface="나눔스퀘어 네오 Bold" panose="020B0600000101010101" charset="-127"/>
                  <a:ea typeface="나눔스퀘어 네오 Bold" panose="020B0600000101010101" charset="-127"/>
                </a:rPr>
                <a:t>Dongbin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은 찾고자 하는 문자열과 같으므로 탐색을 마침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468351-D802-9324-E2D5-917D9DFC5AD2}"/>
                </a:ext>
              </a:extLst>
            </p:cNvPr>
            <p:cNvSpPr/>
            <p:nvPr/>
          </p:nvSpPr>
          <p:spPr>
            <a:xfrm>
              <a:off x="1899828" y="3172268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Haneul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032509-4D5B-BDE5-2C76-D959EB4B4584}"/>
                </a:ext>
              </a:extLst>
            </p:cNvPr>
            <p:cNvSpPr/>
            <p:nvPr/>
          </p:nvSpPr>
          <p:spPr>
            <a:xfrm>
              <a:off x="3605820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Jonggu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0E4969-640A-7975-D17A-AF9E8DF9E20A}"/>
                </a:ext>
              </a:extLst>
            </p:cNvPr>
            <p:cNvSpPr/>
            <p:nvPr/>
          </p:nvSpPr>
          <p:spPr>
            <a:xfrm>
              <a:off x="5311812" y="3168173"/>
              <a:ext cx="1322772" cy="5826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Dongbin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F816F9-B541-BB91-A8DB-80B5DD3C9BA7}"/>
                </a:ext>
              </a:extLst>
            </p:cNvPr>
            <p:cNvSpPr/>
            <p:nvPr/>
          </p:nvSpPr>
          <p:spPr>
            <a:xfrm>
              <a:off x="7017804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Taeil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92955F-9345-9467-EECD-9AB8EAE49C96}"/>
                </a:ext>
              </a:extLst>
            </p:cNvPr>
            <p:cNvSpPr/>
            <p:nvPr/>
          </p:nvSpPr>
          <p:spPr>
            <a:xfrm>
              <a:off x="8723796" y="3168173"/>
              <a:ext cx="1322772" cy="582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Sangwook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8598BE83-4762-B5F6-5B9A-6E7CD9A68DE3}"/>
              </a:ext>
            </a:extLst>
          </p:cNvPr>
          <p:cNvSpPr/>
          <p:nvPr/>
        </p:nvSpPr>
        <p:spPr>
          <a:xfrm>
            <a:off x="3801897" y="3675526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4A85653D-9CF2-C08D-3A7F-A3D4F5806447}"/>
              </a:ext>
            </a:extLst>
          </p:cNvPr>
          <p:cNvSpPr/>
          <p:nvPr/>
        </p:nvSpPr>
        <p:spPr>
          <a:xfrm>
            <a:off x="5507889" y="5701225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0146-74E1-D182-6F2A-AF1DA7AB2F3D}"/>
              </a:ext>
            </a:extLst>
          </p:cNvPr>
          <p:cNvSpPr txBox="1"/>
          <p:nvPr/>
        </p:nvSpPr>
        <p:spPr>
          <a:xfrm>
            <a:off x="0" y="1028532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순차 탐색을 파이썬 코드로 구현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96E48-446C-01B2-D10C-1D143BBBA8D1}"/>
              </a:ext>
            </a:extLst>
          </p:cNvPr>
          <p:cNvSpPr txBox="1"/>
          <p:nvPr/>
        </p:nvSpPr>
        <p:spPr>
          <a:xfrm>
            <a:off x="0" y="1716021"/>
            <a:ext cx="9716568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순차 탐색 소스코드 구현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sequential_search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 원소를 하나씩 확인하며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현재의 원소가 찾고자 하는 원소와 동일한 경우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현재의 위치 반환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인덱스는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시작하므로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더하기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원소를 찾지 못한 경우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-1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반환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생성할 원소 개수를 입력한 다음 한 칸 띄고 찾을 문자열을 입력하세요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원소의 개수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문자열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앞서 적은 원소 개수만큼 문자열을 입력하세요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구분은 띄어쓰기 한 칸으로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순차 탐색 수행 결과 출력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sequential_search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378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50146-74E1-D182-6F2A-AF1DA7AB2F3D}"/>
              </a:ext>
            </a:extLst>
          </p:cNvPr>
          <p:cNvSpPr txBox="1"/>
          <p:nvPr/>
        </p:nvSpPr>
        <p:spPr>
          <a:xfrm>
            <a:off x="0" y="1205361"/>
            <a:ext cx="6161518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실행 결과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954ED-B44E-6537-8555-5860779E075D}"/>
              </a:ext>
            </a:extLst>
          </p:cNvPr>
          <p:cNvSpPr txBox="1"/>
          <p:nvPr/>
        </p:nvSpPr>
        <p:spPr>
          <a:xfrm>
            <a:off x="115367" y="1916139"/>
            <a:ext cx="8652618" cy="15128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생성할 원소 개수를 입력한 다음 한 칸 띄고 찾을 문자열을 입력하세요.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5 </a:t>
            </a:r>
            <a:r>
              <a:rPr lang="ko-KR" altLang="en-US" dirty="0" err="1">
                <a:solidFill>
                  <a:schemeClr val="bg1"/>
                </a:solidFill>
              </a:rPr>
              <a:t>Dongbin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앞서 적은 원소 개수만큼 문자열을 입력하세요. 구분은 띄어쓰기 한 칸으로 합니다.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Hanul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Jonggu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Dongbin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Taeil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Sangwook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553F-0E64-63F1-468A-2B94049017FA}"/>
              </a:ext>
            </a:extLst>
          </p:cNvPr>
          <p:cNvSpPr txBox="1"/>
          <p:nvPr/>
        </p:nvSpPr>
        <p:spPr>
          <a:xfrm>
            <a:off x="147413" y="3355645"/>
            <a:ext cx="5724469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순차 탐색은 데이터 정렬 여부와 상관없이 가장 앞에 있는 원소부터 하나씩 확인해야 함</a:t>
            </a:r>
            <a:endParaRPr lang="en-US" altLang="ko-KR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최악의 경우 시간 복잡도는 </a:t>
            </a:r>
            <a:r>
              <a: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78870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643A8-207E-CEC2-F4E0-08DCC13630F7}"/>
              </a:ext>
            </a:extLst>
          </p:cNvPr>
          <p:cNvGrpSpPr/>
          <p:nvPr/>
        </p:nvGrpSpPr>
        <p:grpSpPr>
          <a:xfrm>
            <a:off x="0" y="1205361"/>
            <a:ext cx="7360024" cy="4004687"/>
            <a:chOff x="0" y="1205361"/>
            <a:chExt cx="7360024" cy="40046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D50146-74E1-D182-6F2A-AF1DA7AB2F3D}"/>
                </a:ext>
              </a:extLst>
            </p:cNvPr>
            <p:cNvSpPr txBox="1"/>
            <p:nvPr/>
          </p:nvSpPr>
          <p:spPr>
            <a:xfrm>
              <a:off x="0" y="1205361"/>
              <a:ext cx="6161518" cy="5717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이진 탐색 </a:t>
              </a:r>
              <a:r>
                <a: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: </a:t>
              </a:r>
              <a:r>
                <a: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반으로 쪼개면서 탐색하기</a:t>
              </a:r>
              <a:endParaRPr lang="en-US" altLang="ko-KR" sz="18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7AFED2-FBB9-D53C-744A-A05143BFB952}"/>
                </a:ext>
              </a:extLst>
            </p:cNvPr>
            <p:cNvSpPr txBox="1"/>
            <p:nvPr/>
          </p:nvSpPr>
          <p:spPr>
            <a:xfrm>
              <a:off x="395795" y="1749036"/>
              <a:ext cx="6964229" cy="346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이진 탐색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(Binary Search)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은 배열 내부의 데이터가 정렬되어 있어야만 사용할 수 있는 알고리즘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데이터가 이미 정렬되어 있다면 매우 빠르게 데이터를 찾을 수 있음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이진 탐색은 탐색 범위를 절반씩 좁혀가며 데이터를 탐색하는 특징이 있음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  <a:p>
              <a:pPr marL="285750" indent="-285750">
                <a:lnSpc>
                  <a:spcPct val="200000"/>
                </a:lnSpc>
                <a:buClr>
                  <a:srgbClr val="016F87"/>
                </a:buClr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이진 탐색은 위치를 나타내는 변수 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3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개를 사용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, 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탐색하고자 하는 범위의    시작점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, </a:t>
              </a:r>
              <a:r>
                <a:rPr lang="ko-KR" altLang="en-US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끝점</a:t>
              </a:r>
              <a:r>
                <a:rPr lang="en-US" altLang="ko-KR" sz="16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, </a:t>
              </a:r>
              <a:r>
                <a:rPr lang="ko-KR" altLang="en-US" sz="16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중간점</a:t>
              </a:r>
              <a:endParaRPr lang="en-US" altLang="ko-KR" sz="16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9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4E02C-CF4C-609B-BAE8-D0DD46002FFC}"/>
              </a:ext>
            </a:extLst>
          </p:cNvPr>
          <p:cNvSpPr txBox="1"/>
          <p:nvPr/>
        </p:nvSpPr>
        <p:spPr>
          <a:xfrm>
            <a:off x="-1" y="1205361"/>
            <a:ext cx="6723529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탐색으로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데이터 중에서 값이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 원소 찾기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A884EB-9866-164E-3B91-B650AC9E5F61}"/>
              </a:ext>
            </a:extLst>
          </p:cNvPr>
          <p:cNvGrpSpPr/>
          <p:nvPr/>
        </p:nvGrpSpPr>
        <p:grpSpPr>
          <a:xfrm>
            <a:off x="363182" y="2038534"/>
            <a:ext cx="11335759" cy="4064716"/>
            <a:chOff x="514905" y="2115445"/>
            <a:chExt cx="11335759" cy="406471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9909918-85FC-D04D-8E09-7F83C18E9C58}"/>
                </a:ext>
              </a:extLst>
            </p:cNvPr>
            <p:cNvSpPr/>
            <p:nvPr/>
          </p:nvSpPr>
          <p:spPr>
            <a:xfrm>
              <a:off x="514905" y="2221981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B03178-E94A-AB5C-A1AD-1024CBF59CB2}"/>
                </a:ext>
              </a:extLst>
            </p:cNvPr>
            <p:cNvSpPr txBox="1"/>
            <p:nvPr/>
          </p:nvSpPr>
          <p:spPr>
            <a:xfrm>
              <a:off x="1669002" y="2115445"/>
              <a:ext cx="1018166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시작점과 끝점을 확인한 다음 둘 사이의 중간점을 정한다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중간점이 실수일 때는 소수점 이하를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버림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중간점의 데이터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8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이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더 크므로 </a:t>
              </a:r>
              <a:r>
                <a:rPr lang="ko-KR" altLang="en-US" dirty="0" err="1"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이후의 값은 확인할 필요가 없음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3.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끝점을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[4]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의 이전인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[3]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으로 옮김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F2C666-5D6D-DD38-CF74-8B2D72819904}"/>
                </a:ext>
              </a:extLst>
            </p:cNvPr>
            <p:cNvSpPr/>
            <p:nvPr/>
          </p:nvSpPr>
          <p:spPr>
            <a:xfrm>
              <a:off x="807868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2B69D2-B32C-F42A-055F-2669D88F15A8}"/>
                </a:ext>
              </a:extLst>
            </p:cNvPr>
            <p:cNvSpPr/>
            <p:nvPr/>
          </p:nvSpPr>
          <p:spPr>
            <a:xfrm>
              <a:off x="1886505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D616A19-357A-CA2C-8287-ACF729D9BA7C}"/>
                </a:ext>
              </a:extLst>
            </p:cNvPr>
            <p:cNvSpPr/>
            <p:nvPr/>
          </p:nvSpPr>
          <p:spPr>
            <a:xfrm>
              <a:off x="2959223" y="4012487"/>
              <a:ext cx="861134" cy="10521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8CCBA4-62C6-4002-952A-97EB25AD8B36}"/>
                </a:ext>
              </a:extLst>
            </p:cNvPr>
            <p:cNvSpPr/>
            <p:nvPr/>
          </p:nvSpPr>
          <p:spPr>
            <a:xfrm>
              <a:off x="4031941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3E5F7F-488D-CA1D-D311-D768705C39F6}"/>
                </a:ext>
              </a:extLst>
            </p:cNvPr>
            <p:cNvSpPr/>
            <p:nvPr/>
          </p:nvSpPr>
          <p:spPr>
            <a:xfrm>
              <a:off x="5104659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768ACB-1B68-3BB0-6570-AA42B831B9A5}"/>
                </a:ext>
              </a:extLst>
            </p:cNvPr>
            <p:cNvSpPr/>
            <p:nvPr/>
          </p:nvSpPr>
          <p:spPr>
            <a:xfrm>
              <a:off x="6182188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FED570-54E6-7730-E197-293252247287}"/>
                </a:ext>
              </a:extLst>
            </p:cNvPr>
            <p:cNvSpPr/>
            <p:nvPr/>
          </p:nvSpPr>
          <p:spPr>
            <a:xfrm>
              <a:off x="7259717" y="4016019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807453C-F45C-CD25-259B-1EB4AAB397A9}"/>
                </a:ext>
              </a:extLst>
            </p:cNvPr>
            <p:cNvSpPr/>
            <p:nvPr/>
          </p:nvSpPr>
          <p:spPr>
            <a:xfrm>
              <a:off x="8337246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1142D4-7887-AF9C-A5D0-E4AAE6ACFDAC}"/>
                </a:ext>
              </a:extLst>
            </p:cNvPr>
            <p:cNvSpPr/>
            <p:nvPr/>
          </p:nvSpPr>
          <p:spPr>
            <a:xfrm>
              <a:off x="9409964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644BD8-1E36-7958-EC0A-183BD9AF334B}"/>
                </a:ext>
              </a:extLst>
            </p:cNvPr>
            <p:cNvSpPr/>
            <p:nvPr/>
          </p:nvSpPr>
          <p:spPr>
            <a:xfrm>
              <a:off x="10477871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78DFB3-D050-90FD-8320-3F27A0C96B6F}"/>
                </a:ext>
              </a:extLst>
            </p:cNvPr>
            <p:cNvSpPr txBox="1"/>
            <p:nvPr/>
          </p:nvSpPr>
          <p:spPr>
            <a:xfrm>
              <a:off x="614265" y="5810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시작점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[0]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53D14A-601F-F972-4B20-5D162014A7E4}"/>
                </a:ext>
              </a:extLst>
            </p:cNvPr>
            <p:cNvSpPr txBox="1"/>
            <p:nvPr/>
          </p:nvSpPr>
          <p:spPr>
            <a:xfrm>
              <a:off x="4992493" y="5810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</a:t>
              </a:r>
              <a:r>
                <a:rPr lang="en-US" altLang="ko-KR" dirty="0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[4]</a:t>
              </a:r>
              <a:endParaRPr lang="ko-KR" altLang="en-US" dirty="0">
                <a:solidFill>
                  <a:schemeClr val="accent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94CBEA-0B65-F7BD-47F1-DB5C00B74234}"/>
                </a:ext>
              </a:extLst>
            </p:cNvPr>
            <p:cNvSpPr txBox="1"/>
            <p:nvPr/>
          </p:nvSpPr>
          <p:spPr>
            <a:xfrm>
              <a:off x="10457534" y="581082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끝점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[9]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3CE756E1-B0C0-4DB9-B4E4-DF9C93FB755D}"/>
              </a:ext>
            </a:extLst>
          </p:cNvPr>
          <p:cNvSpPr/>
          <p:nvPr/>
        </p:nvSpPr>
        <p:spPr>
          <a:xfrm>
            <a:off x="933242" y="5094414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E1B133D1-AE84-B112-F25D-7B5129890A4B}"/>
              </a:ext>
            </a:extLst>
          </p:cNvPr>
          <p:cNvSpPr/>
          <p:nvPr/>
        </p:nvSpPr>
        <p:spPr>
          <a:xfrm>
            <a:off x="5242497" y="5135214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6C5FDD4A-157B-238F-0742-A0E54B859A2C}"/>
              </a:ext>
            </a:extLst>
          </p:cNvPr>
          <p:cNvSpPr/>
          <p:nvPr/>
        </p:nvSpPr>
        <p:spPr>
          <a:xfrm>
            <a:off x="10615709" y="5190855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59B931-A4A4-4305-9706-E5E74EA9FF01}"/>
              </a:ext>
            </a:extLst>
          </p:cNvPr>
          <p:cNvSpPr/>
          <p:nvPr/>
        </p:nvSpPr>
        <p:spPr>
          <a:xfrm>
            <a:off x="0" y="191751"/>
            <a:ext cx="4540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범위를 </a:t>
            </a:r>
            <a:r>
              <a:rPr lang="ko-KR" altLang="en-US" sz="2800" dirty="0" err="1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반씩</a:t>
            </a:r>
            <a:r>
              <a:rPr lang="ko-KR" altLang="en-US" sz="2800" dirty="0">
                <a:solidFill>
                  <a:srgbClr val="016F8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좁혀가는 탐색</a:t>
            </a:r>
            <a:endParaRPr lang="en-US" altLang="ko-KR" sz="2800" dirty="0">
              <a:solidFill>
                <a:srgbClr val="016F8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1CE5-77DA-4957-B43C-9B64B223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4200-0CF3-49D9-A618-2AAB6BBC6403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BA54E1-362A-D9FC-9CD7-BA991996E7E2}"/>
              </a:ext>
            </a:extLst>
          </p:cNvPr>
          <p:cNvGrpSpPr/>
          <p:nvPr/>
        </p:nvGrpSpPr>
        <p:grpSpPr>
          <a:xfrm>
            <a:off x="355372" y="2018828"/>
            <a:ext cx="11617286" cy="4055834"/>
            <a:chOff x="514905" y="2124327"/>
            <a:chExt cx="11617286" cy="405583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68A4B4-E286-E43B-4923-BEC193F9B698}"/>
                </a:ext>
              </a:extLst>
            </p:cNvPr>
            <p:cNvSpPr/>
            <p:nvPr/>
          </p:nvSpPr>
          <p:spPr>
            <a:xfrm>
              <a:off x="514905" y="2221981"/>
              <a:ext cx="958788" cy="3653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step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13F1B-1822-4B12-E98D-CC3DB77227E5}"/>
                </a:ext>
              </a:extLst>
            </p:cNvPr>
            <p:cNvSpPr txBox="1"/>
            <p:nvPr/>
          </p:nvSpPr>
          <p:spPr>
            <a:xfrm>
              <a:off x="1654868" y="2124327"/>
              <a:ext cx="10477323" cy="1298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1.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중간점에 위치한 데이터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2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는 찾으려는 데이터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보다 작으므로 이번에는 값이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이하인 데이터는 더이상 확인할 필요가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없음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2. 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따라서 시작점을  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[2]</a:t>
              </a:r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로 변경함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1B86F0-D997-FDDD-D1B6-8E581C3E38BA}"/>
                </a:ext>
              </a:extLst>
            </p:cNvPr>
            <p:cNvSpPr/>
            <p:nvPr/>
          </p:nvSpPr>
          <p:spPr>
            <a:xfrm>
              <a:off x="807868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B3A791-E1A2-633A-5E0F-444CF5832A80}"/>
                </a:ext>
              </a:extLst>
            </p:cNvPr>
            <p:cNvSpPr/>
            <p:nvPr/>
          </p:nvSpPr>
          <p:spPr>
            <a:xfrm>
              <a:off x="1886505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C7F56A-92E3-21A2-BDBF-552A2690D002}"/>
                </a:ext>
              </a:extLst>
            </p:cNvPr>
            <p:cNvSpPr/>
            <p:nvPr/>
          </p:nvSpPr>
          <p:spPr>
            <a:xfrm>
              <a:off x="2959223" y="4012487"/>
              <a:ext cx="861134" cy="10521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F474A62-AB1D-1549-98FB-F1F202AA4EE4}"/>
                </a:ext>
              </a:extLst>
            </p:cNvPr>
            <p:cNvSpPr/>
            <p:nvPr/>
          </p:nvSpPr>
          <p:spPr>
            <a:xfrm>
              <a:off x="4031941" y="401248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CD1DB8-98A5-CBBF-3C85-28AB0F5A2618}"/>
                </a:ext>
              </a:extLst>
            </p:cNvPr>
            <p:cNvSpPr/>
            <p:nvPr/>
          </p:nvSpPr>
          <p:spPr>
            <a:xfrm>
              <a:off x="5104659" y="4009597"/>
              <a:ext cx="861134" cy="1052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9F70BE-C07B-8844-72E1-3EFD48CCCA8D}"/>
                </a:ext>
              </a:extLst>
            </p:cNvPr>
            <p:cNvSpPr/>
            <p:nvPr/>
          </p:nvSpPr>
          <p:spPr>
            <a:xfrm>
              <a:off x="6182188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53E8BA-9B74-E016-7906-E845D2FA1E38}"/>
                </a:ext>
              </a:extLst>
            </p:cNvPr>
            <p:cNvSpPr/>
            <p:nvPr/>
          </p:nvSpPr>
          <p:spPr>
            <a:xfrm>
              <a:off x="7259717" y="4016019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12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6DB076-3652-7D0E-1A04-A1F2761BF4B4}"/>
                </a:ext>
              </a:extLst>
            </p:cNvPr>
            <p:cNvSpPr/>
            <p:nvPr/>
          </p:nvSpPr>
          <p:spPr>
            <a:xfrm>
              <a:off x="8337246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14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9371FBA-E49D-4CC4-1BF8-79AF8BCE2ECA}"/>
                </a:ext>
              </a:extLst>
            </p:cNvPr>
            <p:cNvSpPr/>
            <p:nvPr/>
          </p:nvSpPr>
          <p:spPr>
            <a:xfrm>
              <a:off x="9409964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DDDFE6-0319-6F9A-8A08-1CEAC40E4CAA}"/>
                </a:ext>
              </a:extLst>
            </p:cNvPr>
            <p:cNvSpPr/>
            <p:nvPr/>
          </p:nvSpPr>
          <p:spPr>
            <a:xfrm>
              <a:off x="10477871" y="4009597"/>
              <a:ext cx="861134" cy="10521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18</a:t>
              </a:r>
              <a:endParaRPr lang="ko-KR" altLang="en-US" dirty="0">
                <a:solidFill>
                  <a:schemeClr val="tx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779880-4A7F-3553-56D4-59A8216F88AE}"/>
                </a:ext>
              </a:extLst>
            </p:cNvPr>
            <p:cNvSpPr txBox="1"/>
            <p:nvPr/>
          </p:nvSpPr>
          <p:spPr>
            <a:xfrm>
              <a:off x="614265" y="581082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시작점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[0]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368B8B-B376-EF4D-C83E-4DD279B62C6D}"/>
                </a:ext>
              </a:extLst>
            </p:cNvPr>
            <p:cNvSpPr txBox="1"/>
            <p:nvPr/>
          </p:nvSpPr>
          <p:spPr>
            <a:xfrm>
              <a:off x="1725498" y="5810829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중간점</a:t>
              </a:r>
              <a:r>
                <a:rPr lang="en-US" altLang="ko-KR" dirty="0">
                  <a:solidFill>
                    <a:schemeClr val="accent1"/>
                  </a:solidFill>
                  <a:latin typeface="나눔스퀘어 네오 Bold" panose="020B0600000101010101" charset="-127"/>
                  <a:ea typeface="나눔스퀘어 네오 Bold" panose="020B0600000101010101" charset="-127"/>
                </a:rPr>
                <a:t>[1]</a:t>
              </a:r>
              <a:endParaRPr lang="ko-KR" altLang="en-US" dirty="0">
                <a:solidFill>
                  <a:schemeClr val="accent1"/>
                </a:solidFill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39C71-CD3D-ED8A-D1F2-4C831F291A8A}"/>
                </a:ext>
              </a:extLst>
            </p:cNvPr>
            <p:cNvSpPr txBox="1"/>
            <p:nvPr/>
          </p:nvSpPr>
          <p:spPr>
            <a:xfrm>
              <a:off x="3994570" y="581082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끝점</a:t>
              </a:r>
              <a:r>
                <a:rPr lang="en-US" altLang="ko-KR" dirty="0">
                  <a:latin typeface="나눔스퀘어 네오 Bold" panose="020B0600000101010101" charset="-127"/>
                  <a:ea typeface="나눔스퀘어 네오 Bold" panose="020B0600000101010101" charset="-127"/>
                </a:rPr>
                <a:t>[3]</a:t>
              </a:r>
              <a:endParaRPr lang="ko-KR" altLang="en-US" dirty="0">
                <a:latin typeface="나눔스퀘어 네오 Bold" panose="020B0600000101010101" charset="-127"/>
                <a:ea typeface="나눔스퀘어 네오 Bold" panose="020B0600000101010101" charset="-127"/>
              </a:endParaRPr>
            </a:p>
          </p:txBody>
        </p:sp>
      </p:grp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F782E42E-196E-AD28-010B-A17DF3A1C063}"/>
              </a:ext>
            </a:extLst>
          </p:cNvPr>
          <p:cNvSpPr/>
          <p:nvPr/>
        </p:nvSpPr>
        <p:spPr>
          <a:xfrm>
            <a:off x="937896" y="5073532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5DA62A3A-5D89-BD68-5585-B84F1EF099AE}"/>
              </a:ext>
            </a:extLst>
          </p:cNvPr>
          <p:cNvSpPr/>
          <p:nvPr/>
        </p:nvSpPr>
        <p:spPr>
          <a:xfrm>
            <a:off x="2016533" y="5073531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7267B2A9-8B6B-F23E-C398-7BDD39FF8014}"/>
              </a:ext>
            </a:extLst>
          </p:cNvPr>
          <p:cNvSpPr/>
          <p:nvPr/>
        </p:nvSpPr>
        <p:spPr>
          <a:xfrm>
            <a:off x="4161969" y="5073530"/>
            <a:ext cx="282011" cy="5174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9C675-FA23-37E0-80DC-DB323458EC41}"/>
              </a:ext>
            </a:extLst>
          </p:cNvPr>
          <p:cNvSpPr txBox="1"/>
          <p:nvPr/>
        </p:nvSpPr>
        <p:spPr>
          <a:xfrm>
            <a:off x="-1" y="1205361"/>
            <a:ext cx="6687671" cy="571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16F87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이진 탐색으로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개의 데이터 중에서 값이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 원소 찾기</a:t>
            </a:r>
            <a:endParaRPr lang="en-US" altLang="ko-KR" sz="18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6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나눔스퀘어 네오 Bold"/>
            <a:ea typeface="나눔스퀘어 네오 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2602</Words>
  <Application>Microsoft Office PowerPoint</Application>
  <PresentationFormat>와이드스크린</PresentationFormat>
  <Paragraphs>434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D2Coding</vt:lpstr>
      <vt:lpstr>나눔바른고딕</vt:lpstr>
      <vt:lpstr>나눔스퀘어 네오 Bold</vt:lpstr>
      <vt:lpstr>맑은 고딕</vt:lpstr>
      <vt:lpstr>Arial</vt:lpstr>
      <vt:lpstr>Cambria Math</vt:lpstr>
      <vt:lpstr>Century Gothic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DBIR</dc:creator>
  <cp:lastModifiedBy>임영선</cp:lastModifiedBy>
  <cp:revision>193</cp:revision>
  <dcterms:created xsi:type="dcterms:W3CDTF">2022-02-05T07:44:23Z</dcterms:created>
  <dcterms:modified xsi:type="dcterms:W3CDTF">2024-02-02T06:46:26Z</dcterms:modified>
  <cp:version/>
</cp:coreProperties>
</file>