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51"/>
  </p:notesMasterIdLst>
  <p:sldIdLst>
    <p:sldId id="256" r:id="rId2"/>
    <p:sldId id="259" r:id="rId3"/>
    <p:sldId id="282" r:id="rId4"/>
    <p:sldId id="283" r:id="rId5"/>
    <p:sldId id="284" r:id="rId6"/>
    <p:sldId id="331" r:id="rId7"/>
    <p:sldId id="260" r:id="rId8"/>
    <p:sldId id="285" r:id="rId9"/>
    <p:sldId id="261" r:id="rId10"/>
    <p:sldId id="286" r:id="rId11"/>
    <p:sldId id="262" r:id="rId12"/>
    <p:sldId id="332" r:id="rId13"/>
    <p:sldId id="334" r:id="rId14"/>
    <p:sldId id="287" r:id="rId15"/>
    <p:sldId id="270" r:id="rId16"/>
    <p:sldId id="271" r:id="rId17"/>
    <p:sldId id="288" r:id="rId18"/>
    <p:sldId id="335" r:id="rId19"/>
    <p:sldId id="272" r:id="rId20"/>
    <p:sldId id="273" r:id="rId21"/>
    <p:sldId id="290" r:id="rId22"/>
    <p:sldId id="274" r:id="rId23"/>
    <p:sldId id="292" r:id="rId24"/>
    <p:sldId id="336" r:id="rId25"/>
    <p:sldId id="337" r:id="rId26"/>
    <p:sldId id="342" r:id="rId27"/>
    <p:sldId id="339" r:id="rId28"/>
    <p:sldId id="295" r:id="rId29"/>
    <p:sldId id="338" r:id="rId30"/>
    <p:sldId id="340" r:id="rId31"/>
    <p:sldId id="341" r:id="rId32"/>
    <p:sldId id="364" r:id="rId33"/>
    <p:sldId id="297" r:id="rId34"/>
    <p:sldId id="343" r:id="rId35"/>
    <p:sldId id="344" r:id="rId36"/>
    <p:sldId id="346" r:id="rId37"/>
    <p:sldId id="298" r:id="rId38"/>
    <p:sldId id="347" r:id="rId39"/>
    <p:sldId id="303" r:id="rId40"/>
    <p:sldId id="304" r:id="rId41"/>
    <p:sldId id="305" r:id="rId42"/>
    <p:sldId id="307" r:id="rId43"/>
    <p:sldId id="308" r:id="rId44"/>
    <p:sldId id="309" r:id="rId45"/>
    <p:sldId id="348" r:id="rId46"/>
    <p:sldId id="310" r:id="rId47"/>
    <p:sldId id="311" r:id="rId48"/>
    <p:sldId id="312" r:id="rId49"/>
    <p:sldId id="314" r:id="rId50"/>
  </p:sldIdLst>
  <p:sldSz cx="9144000" cy="6858000" type="screen4x3"/>
  <p:notesSz cx="6858000" cy="9144000"/>
  <p:embeddedFontLst>
    <p:embeddedFont>
      <p:font typeface="Calibri" panose="020F0502020204030204" pitchFamily="34" charset="0"/>
      <p:regular r:id="rId52"/>
      <p:bold r:id="rId53"/>
      <p:italic r:id="rId54"/>
      <p:boldItalic r:id="rId55"/>
    </p:embeddedFont>
    <p:embeddedFont>
      <p:font typeface="Cambria" panose="02040503050406030204" pitchFamily="18" charset="0"/>
      <p:regular r:id="rId56"/>
      <p:bold r:id="rId57"/>
      <p:italic r:id="rId58"/>
      <p:boldItalic r:id="rId59"/>
    </p:embeddedFont>
    <p:embeddedFont>
      <p:font typeface="Cambria Math" panose="02040503050406030204" pitchFamily="18" charset="0"/>
      <p:regular r:id="rId60"/>
    </p:embeddedFont>
    <p:embeddedFont>
      <p:font typeface="Constantia" panose="02030602050306030303" pitchFamily="18" charset="0"/>
      <p:regular r:id="rId61"/>
      <p:bold r:id="rId62"/>
      <p:italic r:id="rId63"/>
      <p:boldItalic r:id="rId64"/>
    </p:embeddedFont>
    <p:embeddedFont>
      <p:font typeface="Wingdings 2" pitchFamily="2" charset="2"/>
      <p:regular r:id="rId6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41"/>
    <p:restoredTop sz="92543"/>
  </p:normalViewPr>
  <p:slideViewPr>
    <p:cSldViewPr>
      <p:cViewPr varScale="1">
        <p:scale>
          <a:sx n="119" d="100"/>
          <a:sy n="119" d="100"/>
        </p:scale>
        <p:origin x="184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2.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12/12/18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12/12/18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12/12/18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12/12/18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12/12/18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12/12/18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12/12/18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12/12/18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15.xml"/><Relationship Id="rId7" Type="http://schemas.openxmlformats.org/officeDocument/2006/relationships/image" Target="../media/image6.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4.png"/><Relationship Id="rId5" Type="http://schemas.openxmlformats.org/officeDocument/2006/relationships/slideLayout" Target="../slideLayouts/slideLayout2.xml"/><Relationship Id="rId4" Type="http://schemas.openxmlformats.org/officeDocument/2006/relationships/tags" Target="../tags/tag16.xml"/><Relationship Id="rId9"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_rels/slide37.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25.png"/><Relationship Id="rId5" Type="http://schemas.openxmlformats.org/officeDocument/2006/relationships/image" Target="../media/image17.png"/><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29.xml"/><Relationship Id="rId7" Type="http://schemas.openxmlformats.org/officeDocument/2006/relationships/image" Target="../media/image26.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2.xml"/><Relationship Id="rId11" Type="http://schemas.openxmlformats.org/officeDocument/2006/relationships/image" Target="../media/image30.png"/><Relationship Id="rId5" Type="http://schemas.openxmlformats.org/officeDocument/2006/relationships/tags" Target="../tags/tag31.xml"/><Relationship Id="rId10" Type="http://schemas.openxmlformats.org/officeDocument/2006/relationships/image" Target="../media/image29.png"/><Relationship Id="rId4" Type="http://schemas.openxmlformats.org/officeDocument/2006/relationships/tags" Target="../tags/tag30.xml"/><Relationship Id="rId9" Type="http://schemas.openxmlformats.org/officeDocument/2006/relationships/image" Target="../media/image28.png"/></Relationships>
</file>

<file path=ppt/slides/_rels/slide39.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33.png"/><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image" Target="../media/image32.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image" Target="../media/image31.png"/><Relationship Id="rId5" Type="http://schemas.openxmlformats.org/officeDocument/2006/relationships/tags" Target="../tags/tag36.xml"/><Relationship Id="rId15" Type="http://schemas.openxmlformats.org/officeDocument/2006/relationships/image" Target="../media/image35.png"/><Relationship Id="rId10" Type="http://schemas.openxmlformats.org/officeDocument/2006/relationships/image" Target="../media/image23.png"/><Relationship Id="rId4" Type="http://schemas.openxmlformats.org/officeDocument/2006/relationships/tags" Target="../tags/tag35.xml"/><Relationship Id="rId9" Type="http://schemas.openxmlformats.org/officeDocument/2006/relationships/image" Target="../media/image30.png"/><Relationship Id="rId14"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tags" Target="../tags/tag41.xml"/><Relationship Id="rId21" Type="http://schemas.openxmlformats.org/officeDocument/2006/relationships/image" Target="../media/image44.png"/><Relationship Id="rId7" Type="http://schemas.openxmlformats.org/officeDocument/2006/relationships/tags" Target="../tags/tag45.xml"/><Relationship Id="rId12" Type="http://schemas.openxmlformats.org/officeDocument/2006/relationships/slideLayout" Target="../slideLayouts/slideLayout2.xml"/><Relationship Id="rId17" Type="http://schemas.openxmlformats.org/officeDocument/2006/relationships/image" Target="../media/image40.png"/><Relationship Id="rId2" Type="http://schemas.openxmlformats.org/officeDocument/2006/relationships/tags" Target="../tags/tag40.xml"/><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5" Type="http://schemas.openxmlformats.org/officeDocument/2006/relationships/image" Target="../media/image38.png"/><Relationship Id="rId10" Type="http://schemas.openxmlformats.org/officeDocument/2006/relationships/tags" Target="../tags/tag48.xml"/><Relationship Id="rId19" Type="http://schemas.openxmlformats.org/officeDocument/2006/relationships/image" Target="../media/image42.png"/><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image" Target="../media/image37.png"/><Relationship Id="rId22" Type="http://schemas.openxmlformats.org/officeDocument/2006/relationships/image" Target="../media/image45.png"/></Relationships>
</file>

<file path=ppt/slides/_rels/slide4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tags" Target="../tags/tag52.xml"/><Relationship Id="rId7" Type="http://schemas.openxmlformats.org/officeDocument/2006/relationships/image" Target="../media/image47.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46.png"/><Relationship Id="rId5" Type="http://schemas.openxmlformats.org/officeDocument/2006/relationships/slideLayout" Target="../slideLayouts/slideLayout2.xml"/><Relationship Id="rId4" Type="http://schemas.openxmlformats.org/officeDocument/2006/relationships/tags" Target="../tags/tag53.xml"/><Relationship Id="rId9" Type="http://schemas.openxmlformats.org/officeDocument/2006/relationships/image" Target="../media/image49.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51.png"/><Relationship Id="rId4" Type="http://schemas.openxmlformats.org/officeDocument/2006/relationships/image" Target="../media/image5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image" Target="../media/image54.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image" Target="../media/image57.png"/><Relationship Id="rId4" Type="http://schemas.openxmlformats.org/officeDocument/2006/relationships/image" Target="../media/image56.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59.png"/><Relationship Id="rId4" Type="http://schemas.openxmlformats.org/officeDocument/2006/relationships/image" Target="../media/image58.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61.png"/><Relationship Id="rId4" Type="http://schemas.openxmlformats.org/officeDocument/2006/relationships/image" Target="../media/image6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9.xml"/><Relationship Id="rId7" Type="http://schemas.openxmlformats.org/officeDocument/2006/relationships/image" Target="../media/image9.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8.png"/><Relationship Id="rId5" Type="http://schemas.openxmlformats.org/officeDocument/2006/relationships/slideLayout" Target="../slideLayouts/slideLayout2.xml"/><Relationship Id="rId4" Type="http://schemas.openxmlformats.org/officeDocument/2006/relationships/tags" Target="../tags/tag10.xm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Discrete Probability</a:t>
            </a:r>
          </a:p>
        </p:txBody>
      </p:sp>
      <p:sp>
        <p:nvSpPr>
          <p:cNvPr id="3" name="Subtitle 2"/>
          <p:cNvSpPr>
            <a:spLocks noGrp="1"/>
          </p:cNvSpPr>
          <p:nvPr>
            <p:ph type="subTitle" idx="1"/>
          </p:nvPr>
        </p:nvSpPr>
        <p:spPr/>
        <p:txBody>
          <a:bodyPr/>
          <a:lstStyle/>
          <a:p>
            <a:r>
              <a:rPr lang="en-US" dirty="0"/>
              <a:t>Chapter 7</a:t>
            </a:r>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a:t>With Question/Answer Animations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b="1" dirty="0"/>
              <a:t>   Example</a:t>
            </a:r>
            <a:r>
              <a:rPr lang="en-US" dirty="0"/>
              <a:t>: What is the probability that a positive integer selected at random from the set of positive integers not exceeding </a:t>
            </a:r>
            <a:r>
              <a:rPr lang="en-US" dirty="0">
                <a:latin typeface="Cambria Math" pitchFamily="18" charset="0"/>
                <a:ea typeface="Cambria Math" pitchFamily="18" charset="0"/>
              </a:rPr>
              <a:t>100</a:t>
            </a:r>
            <a:r>
              <a:rPr lang="en-US" dirty="0"/>
              <a:t> is divisible by either </a:t>
            </a:r>
            <a:r>
              <a:rPr lang="en-US" dirty="0">
                <a:latin typeface="Cambria Math" pitchFamily="18" charset="0"/>
                <a:ea typeface="Cambria Math" pitchFamily="18" charset="0"/>
              </a:rPr>
              <a:t>2 </a:t>
            </a:r>
            <a:r>
              <a:rPr lang="en-US" dirty="0"/>
              <a:t>or </a:t>
            </a:r>
            <a:r>
              <a:rPr lang="en-US" dirty="0">
                <a:latin typeface="Cambria Math" pitchFamily="18" charset="0"/>
                <a:ea typeface="Cambria Math" pitchFamily="18" charset="0"/>
              </a:rPr>
              <a:t>5</a:t>
            </a:r>
            <a:r>
              <a:rPr lang="en-US" dirty="0"/>
              <a:t>?</a:t>
            </a:r>
          </a:p>
          <a:p>
            <a:pPr>
              <a:buNone/>
            </a:pPr>
            <a:r>
              <a:rPr lang="en-US" b="1" dirty="0"/>
              <a:t>   Solution</a:t>
            </a:r>
            <a:r>
              <a:rPr lang="en-US" dirty="0"/>
              <a:t>: Let </a:t>
            </a:r>
            <a:r>
              <a:rPr lang="en-US" i="1" dirty="0"/>
              <a:t>E</a:t>
            </a:r>
            <a:r>
              <a:rPr lang="en-US" baseline="-25000" dirty="0"/>
              <a:t>1</a:t>
            </a:r>
            <a:r>
              <a:rPr lang="en-US" b="1" dirty="0"/>
              <a:t>  </a:t>
            </a:r>
            <a:r>
              <a:rPr lang="en-US" dirty="0"/>
              <a:t>be the event that  the integer is divisible by  </a:t>
            </a:r>
            <a:r>
              <a:rPr lang="en-US" dirty="0">
                <a:latin typeface="Cambria Math" pitchFamily="18" charset="0"/>
                <a:ea typeface="Cambria Math" pitchFamily="18" charset="0"/>
              </a:rPr>
              <a:t>2 </a:t>
            </a:r>
            <a:r>
              <a:rPr lang="en-US" dirty="0"/>
              <a:t>and</a:t>
            </a:r>
            <a:r>
              <a:rPr lang="en-US" b="1" dirty="0"/>
              <a:t> </a:t>
            </a:r>
            <a:r>
              <a:rPr lang="en-US" i="1" dirty="0"/>
              <a:t>E</a:t>
            </a:r>
            <a:r>
              <a:rPr lang="en-US" baseline="-25000" dirty="0"/>
              <a:t>2</a:t>
            </a:r>
            <a:r>
              <a:rPr lang="en-US" b="1" dirty="0"/>
              <a:t> </a:t>
            </a:r>
            <a:r>
              <a:rPr lang="en-US" dirty="0"/>
              <a:t> be the event that it is divisible </a:t>
            </a:r>
            <a:r>
              <a:rPr lang="en-US" dirty="0">
                <a:latin typeface="Cambria Math" pitchFamily="18" charset="0"/>
                <a:ea typeface="Cambria Math" pitchFamily="18" charset="0"/>
              </a:rPr>
              <a:t>5</a:t>
            </a:r>
            <a:r>
              <a:rPr lang="en-US" dirty="0"/>
              <a:t>? Then the event that the integer is divisible by </a:t>
            </a:r>
            <a:r>
              <a:rPr lang="en-US" dirty="0">
                <a:latin typeface="Cambria Math" pitchFamily="18" charset="0"/>
                <a:ea typeface="Cambria Math" pitchFamily="18" charset="0"/>
              </a:rPr>
              <a:t>2 </a:t>
            </a:r>
            <a:r>
              <a:rPr lang="en-US" dirty="0"/>
              <a:t>or </a:t>
            </a:r>
            <a:r>
              <a:rPr lang="en-US" dirty="0">
                <a:latin typeface="Cambria Math" pitchFamily="18" charset="0"/>
                <a:ea typeface="Cambria Math" pitchFamily="18" charset="0"/>
              </a:rPr>
              <a:t>5 is </a:t>
            </a:r>
            <a:r>
              <a:rPr lang="en-US" i="1" dirty="0"/>
              <a:t>E</a:t>
            </a:r>
            <a:r>
              <a:rPr lang="en-US" baseline="-25000" dirty="0"/>
              <a:t>1 </a:t>
            </a:r>
            <a:r>
              <a:rPr lang="en-US" dirty="0">
                <a:latin typeface="Cambria Math"/>
                <a:ea typeface="Cambria Math"/>
              </a:rPr>
              <a:t>∪ </a:t>
            </a:r>
            <a:r>
              <a:rPr lang="en-US" i="1" dirty="0"/>
              <a:t>E</a:t>
            </a:r>
            <a:r>
              <a:rPr lang="en-US" baseline="-25000" dirty="0"/>
              <a:t>2 </a:t>
            </a:r>
            <a:r>
              <a:rPr lang="en-US" dirty="0"/>
              <a:t>and </a:t>
            </a:r>
            <a:r>
              <a:rPr lang="en-US" i="1" dirty="0"/>
              <a:t>E</a:t>
            </a:r>
            <a:r>
              <a:rPr lang="en-US" baseline="-25000" dirty="0"/>
              <a:t>1 </a:t>
            </a:r>
            <a:r>
              <a:rPr lang="en-US" dirty="0">
                <a:latin typeface="Cambria Math"/>
                <a:ea typeface="Cambria Math"/>
              </a:rPr>
              <a:t>∩ </a:t>
            </a:r>
            <a:r>
              <a:rPr lang="en-US" i="1" dirty="0"/>
              <a:t>E</a:t>
            </a:r>
            <a:r>
              <a:rPr lang="en-US" baseline="-25000" dirty="0"/>
              <a:t>2</a:t>
            </a:r>
            <a:r>
              <a:rPr lang="en-US" dirty="0"/>
              <a:t>  is the  event that it is divisible by </a:t>
            </a:r>
            <a:r>
              <a:rPr lang="en-US" dirty="0">
                <a:latin typeface="Cambria Math" pitchFamily="18" charset="0"/>
                <a:ea typeface="Cambria Math" pitchFamily="18" charset="0"/>
              </a:rPr>
              <a:t>2 </a:t>
            </a:r>
            <a:r>
              <a:rPr lang="en-US" dirty="0"/>
              <a:t>and </a:t>
            </a:r>
            <a:r>
              <a:rPr lang="en-US" dirty="0">
                <a:latin typeface="Cambria Math" pitchFamily="18" charset="0"/>
                <a:ea typeface="Cambria Math" pitchFamily="18" charset="0"/>
              </a:rPr>
              <a:t>5.</a:t>
            </a:r>
            <a:r>
              <a:rPr lang="en-US" dirty="0"/>
              <a:t> </a:t>
            </a:r>
          </a:p>
          <a:p>
            <a:pPr>
              <a:buNone/>
            </a:pPr>
            <a:r>
              <a:rPr lang="en-US" dirty="0"/>
              <a:t>   It follows that: </a:t>
            </a:r>
          </a:p>
          <a:p>
            <a:pPr>
              <a:buNone/>
            </a:pPr>
            <a:r>
              <a:rPr lang="en-US" dirty="0"/>
              <a:t>            </a:t>
            </a:r>
            <a:r>
              <a:rPr lang="en-US" i="1" dirty="0"/>
              <a:t>p</a:t>
            </a:r>
            <a:r>
              <a:rPr lang="en-US" dirty="0"/>
              <a:t>(</a:t>
            </a:r>
            <a:r>
              <a:rPr lang="en-US" i="1" dirty="0"/>
              <a:t>E</a:t>
            </a:r>
            <a:r>
              <a:rPr lang="en-US" baseline="-25000" dirty="0"/>
              <a:t>1 </a:t>
            </a:r>
            <a:r>
              <a:rPr lang="en-US" dirty="0">
                <a:latin typeface="Cambria Math"/>
                <a:ea typeface="Cambria Math"/>
              </a:rPr>
              <a:t>∪ </a:t>
            </a:r>
            <a:r>
              <a:rPr lang="en-US" i="1" dirty="0"/>
              <a:t>E</a:t>
            </a:r>
            <a:r>
              <a:rPr lang="en-US" baseline="-25000" dirty="0"/>
              <a:t>2</a:t>
            </a:r>
            <a:r>
              <a:rPr lang="en-US" dirty="0"/>
              <a:t>) = </a:t>
            </a:r>
            <a:r>
              <a:rPr lang="en-US" i="1" dirty="0"/>
              <a:t>p</a:t>
            </a:r>
            <a:r>
              <a:rPr lang="en-US" dirty="0"/>
              <a:t>(</a:t>
            </a:r>
            <a:r>
              <a:rPr lang="en-US" i="1" dirty="0"/>
              <a:t>E</a:t>
            </a:r>
            <a:r>
              <a:rPr lang="en-US" baseline="-25000" dirty="0"/>
              <a:t>1</a:t>
            </a:r>
            <a:r>
              <a:rPr lang="en-US" dirty="0"/>
              <a:t>) + </a:t>
            </a:r>
            <a:r>
              <a:rPr lang="en-US" i="1" dirty="0"/>
              <a:t>p</a:t>
            </a:r>
            <a:r>
              <a:rPr lang="en-US" dirty="0"/>
              <a:t>(</a:t>
            </a:r>
            <a:r>
              <a:rPr lang="en-US" i="1" dirty="0"/>
              <a:t>E</a:t>
            </a:r>
            <a:r>
              <a:rPr lang="en-US" baseline="-25000" dirty="0"/>
              <a:t>2</a:t>
            </a:r>
            <a:r>
              <a:rPr lang="en-US" dirty="0"/>
              <a:t>) – </a:t>
            </a:r>
            <a:r>
              <a:rPr lang="en-US" i="1" dirty="0"/>
              <a:t>p</a:t>
            </a:r>
            <a:r>
              <a:rPr lang="en-US" dirty="0"/>
              <a:t>(</a:t>
            </a:r>
            <a:r>
              <a:rPr lang="en-US" i="1" dirty="0"/>
              <a:t>E</a:t>
            </a:r>
            <a:r>
              <a:rPr lang="en-US" baseline="-25000" dirty="0"/>
              <a:t>1 </a:t>
            </a:r>
            <a:r>
              <a:rPr lang="en-US" dirty="0">
                <a:latin typeface="Cambria Math"/>
                <a:ea typeface="Cambria Math"/>
              </a:rPr>
              <a:t>∩ </a:t>
            </a:r>
            <a:r>
              <a:rPr lang="en-US" i="1" dirty="0"/>
              <a:t>E</a:t>
            </a:r>
            <a:r>
              <a:rPr lang="en-US" baseline="-25000" dirty="0"/>
              <a:t>2</a:t>
            </a:r>
            <a:r>
              <a:rPr lang="en-US" dirty="0"/>
              <a:t>)</a:t>
            </a:r>
          </a:p>
          <a:p>
            <a:pPr>
              <a:buNone/>
            </a:pPr>
            <a:r>
              <a:rPr lang="en-US" dirty="0"/>
              <a:t>                             = </a:t>
            </a:r>
            <a:r>
              <a:rPr lang="en-US" dirty="0">
                <a:latin typeface="Cambria Math" pitchFamily="18" charset="0"/>
                <a:ea typeface="Cambria Math" pitchFamily="18" charset="0"/>
              </a:rPr>
              <a:t>50/100</a:t>
            </a:r>
            <a:r>
              <a:rPr lang="en-US" dirty="0"/>
              <a:t> + </a:t>
            </a:r>
            <a:r>
              <a:rPr lang="en-US" dirty="0">
                <a:latin typeface="Cambria Math" pitchFamily="18" charset="0"/>
                <a:ea typeface="Cambria Math" pitchFamily="18" charset="0"/>
              </a:rPr>
              <a:t>20/100 </a:t>
            </a:r>
            <a:r>
              <a:rPr lang="en-US" dirty="0"/>
              <a:t>− </a:t>
            </a:r>
            <a:r>
              <a:rPr lang="en-US" dirty="0">
                <a:latin typeface="Cambria Math" pitchFamily="18" charset="0"/>
                <a:ea typeface="Cambria Math" pitchFamily="18" charset="0"/>
              </a:rPr>
              <a:t>10/100 = 3/5.</a:t>
            </a:r>
          </a:p>
          <a:p>
            <a:pPr>
              <a:buNone/>
            </a:pPr>
            <a:endParaRPr lang="en-US" dirty="0"/>
          </a:p>
        </p:txBody>
      </p:sp>
      <p:sp>
        <p:nvSpPr>
          <p:cNvPr id="4" name="Title 1"/>
          <p:cNvSpPr>
            <a:spLocks noGrp="1"/>
          </p:cNvSpPr>
          <p:nvPr>
            <p:ph type="title"/>
          </p:nvPr>
        </p:nvSpPr>
        <p:spPr/>
        <p:txBody>
          <a:bodyPr>
            <a:normAutofit fontScale="90000"/>
          </a:bodyPr>
          <a:lstStyle/>
          <a:p>
            <a:r>
              <a:rPr lang="en-US" dirty="0"/>
              <a:t>The Probability of Complements and Unions of Events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Probability Theory</a:t>
            </a:r>
          </a:p>
        </p:txBody>
      </p:sp>
      <p:sp>
        <p:nvSpPr>
          <p:cNvPr id="3" name="Subtitle 2"/>
          <p:cNvSpPr>
            <a:spLocks noGrp="1"/>
          </p:cNvSpPr>
          <p:nvPr>
            <p:ph type="subTitle" idx="1"/>
          </p:nvPr>
        </p:nvSpPr>
        <p:spPr/>
        <p:txBody>
          <a:bodyPr/>
          <a:lstStyle/>
          <a:p>
            <a:r>
              <a:rPr lang="en-US" dirty="0"/>
              <a:t>Section 7.2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lnSpcReduction="10000"/>
          </a:bodyPr>
          <a:lstStyle/>
          <a:p>
            <a:r>
              <a:rPr lang="en-US" dirty="0"/>
              <a:t>Assigning Probabilities</a:t>
            </a:r>
          </a:p>
          <a:p>
            <a:r>
              <a:rPr lang="en-US" dirty="0"/>
              <a:t>Probabilities of Complements and Unions of Events</a:t>
            </a:r>
          </a:p>
          <a:p>
            <a:r>
              <a:rPr lang="en-US" dirty="0"/>
              <a:t>Conditional Probability </a:t>
            </a:r>
          </a:p>
          <a:p>
            <a:r>
              <a:rPr lang="en-US" dirty="0"/>
              <a:t>Independence</a:t>
            </a:r>
          </a:p>
          <a:p>
            <a:r>
              <a:rPr lang="en-US" dirty="0"/>
              <a:t>Bernoulli Trials and the Binomial Distribution</a:t>
            </a:r>
          </a:p>
          <a:p>
            <a:r>
              <a:rPr lang="en-US" dirty="0"/>
              <a:t>Random Variables</a:t>
            </a:r>
          </a:p>
          <a:p>
            <a:r>
              <a:rPr lang="en-US" dirty="0"/>
              <a:t>The Birthday Problem</a:t>
            </a:r>
          </a:p>
          <a:p>
            <a:r>
              <a:rPr lang="en-US" dirty="0"/>
              <a:t>Monte Carlo Algorithms</a:t>
            </a:r>
          </a:p>
          <a:p>
            <a:r>
              <a:rPr lang="en-US" dirty="0"/>
              <a:t>The Probabilistic Method (</a:t>
            </a:r>
            <a:r>
              <a:rPr lang="en-US" i="1" dirty="0"/>
              <a:t>not currently included in the overheads</a:t>
            </a:r>
            <a:r>
              <a:rPr lang="en-US"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Probabilities</a:t>
            </a:r>
          </a:p>
        </p:txBody>
      </p:sp>
      <p:sp>
        <p:nvSpPr>
          <p:cNvPr id="3" name="Content Placeholder 2"/>
          <p:cNvSpPr>
            <a:spLocks noGrp="1"/>
          </p:cNvSpPr>
          <p:nvPr>
            <p:ph idx="1"/>
          </p:nvPr>
        </p:nvSpPr>
        <p:spPr/>
        <p:txBody>
          <a:bodyPr>
            <a:normAutofit fontScale="92500" lnSpcReduction="20000"/>
          </a:bodyPr>
          <a:lstStyle/>
          <a:p>
            <a:pPr>
              <a:buNone/>
            </a:pPr>
            <a:r>
              <a:rPr lang="en-US" dirty="0"/>
              <a:t>   Laplace’s definition from the previous section, assumes that all outcomes are equally likely. Now we introduce a more general definition of probabilities that avoids this restriction.</a:t>
            </a:r>
          </a:p>
          <a:p>
            <a:r>
              <a:rPr lang="en-US" dirty="0"/>
              <a:t>Let </a:t>
            </a:r>
            <a:r>
              <a:rPr lang="en-US" i="1" dirty="0"/>
              <a:t>S</a:t>
            </a:r>
            <a:r>
              <a:rPr lang="en-US" dirty="0"/>
              <a:t> be a sample space of an experiment with a finite number of outcomes. We assign a probability </a:t>
            </a:r>
            <a:r>
              <a:rPr lang="en-US" i="1" dirty="0"/>
              <a:t>p</a:t>
            </a:r>
            <a:r>
              <a:rPr lang="en-US" dirty="0"/>
              <a:t>(</a:t>
            </a:r>
            <a:r>
              <a:rPr lang="en-US" i="1" dirty="0"/>
              <a:t>s</a:t>
            </a:r>
            <a:r>
              <a:rPr lang="en-US" dirty="0"/>
              <a:t>) to each outcome </a:t>
            </a:r>
            <a:r>
              <a:rPr lang="en-US" i="1" dirty="0"/>
              <a:t>s</a:t>
            </a:r>
            <a:r>
              <a:rPr lang="en-US" dirty="0"/>
              <a:t>, so that:</a:t>
            </a:r>
          </a:p>
          <a:p>
            <a:pPr marL="1062990" lvl="3" indent="-514350">
              <a:buSzPct val="95000"/>
              <a:buNone/>
            </a:pPr>
            <a:r>
              <a:rPr lang="en-US" i="1" dirty="0" err="1">
                <a:solidFill>
                  <a:schemeClr val="accent3"/>
                </a:solidFill>
                <a:ea typeface="Cambria Math" pitchFamily="18" charset="0"/>
              </a:rPr>
              <a:t>i</a:t>
            </a:r>
            <a:r>
              <a:rPr lang="en-US" i="1" dirty="0">
                <a:solidFill>
                  <a:schemeClr val="accent3"/>
                </a:solidFill>
                <a:ea typeface="Cambria Math" pitchFamily="18" charset="0"/>
              </a:rPr>
              <a:t>.</a:t>
            </a:r>
            <a:r>
              <a:rPr lang="en-US" dirty="0">
                <a:ea typeface="Cambria Math" pitchFamily="18" charset="0"/>
              </a:rPr>
              <a:t>         </a:t>
            </a:r>
            <a:r>
              <a:rPr lang="en-US" dirty="0">
                <a:latin typeface="Cambria Math" pitchFamily="18" charset="0"/>
                <a:ea typeface="Cambria Math" pitchFamily="18" charset="0"/>
              </a:rPr>
              <a:t>0</a:t>
            </a:r>
            <a:r>
              <a:rPr lang="en-US" dirty="0"/>
              <a:t> ≤ </a:t>
            </a:r>
            <a:r>
              <a:rPr lang="en-US" i="1" dirty="0"/>
              <a:t>p</a:t>
            </a:r>
            <a:r>
              <a:rPr lang="en-US" dirty="0"/>
              <a:t>(</a:t>
            </a:r>
            <a:r>
              <a:rPr lang="en-US" i="1" dirty="0"/>
              <a:t>s</a:t>
            </a:r>
            <a:r>
              <a:rPr lang="en-US" dirty="0"/>
              <a:t>) ≤ </a:t>
            </a:r>
            <a:r>
              <a:rPr lang="en-US" dirty="0">
                <a:latin typeface="Cambria Math" pitchFamily="18" charset="0"/>
                <a:ea typeface="Cambria Math" pitchFamily="18" charset="0"/>
              </a:rPr>
              <a:t>1 </a:t>
            </a:r>
            <a:r>
              <a:rPr lang="en-US" dirty="0"/>
              <a:t>for each </a:t>
            </a:r>
            <a:r>
              <a:rPr lang="en-US" i="1" dirty="0"/>
              <a:t>s</a:t>
            </a:r>
            <a:r>
              <a:rPr lang="en-US" dirty="0"/>
              <a:t> </a:t>
            </a:r>
            <a:r>
              <a:rPr lang="en-US" dirty="0">
                <a:latin typeface="Symbol" pitchFamily="18" charset="2"/>
              </a:rPr>
              <a:t>Î </a:t>
            </a:r>
            <a:r>
              <a:rPr lang="en-US" i="1" dirty="0"/>
              <a:t>S</a:t>
            </a:r>
          </a:p>
          <a:p>
            <a:pPr marL="1062990" lvl="3" indent="-514350">
              <a:buSzPct val="95000"/>
              <a:buNone/>
            </a:pPr>
            <a:endParaRPr lang="en-US" i="1" dirty="0"/>
          </a:p>
          <a:p>
            <a:pPr marL="1062990" lvl="3" indent="-514350">
              <a:buSzPct val="95000"/>
              <a:buNone/>
            </a:pPr>
            <a:r>
              <a:rPr lang="en-US" i="1" dirty="0">
                <a:solidFill>
                  <a:schemeClr val="accent3"/>
                </a:solidFill>
              </a:rPr>
              <a:t>ii.   </a:t>
            </a:r>
          </a:p>
          <a:p>
            <a:pPr marL="548640" lvl="2" indent="-274320">
              <a:buClr>
                <a:schemeClr val="accent3"/>
              </a:buClr>
              <a:buSzPct val="95000"/>
              <a:buNone/>
            </a:pPr>
            <a:endParaRPr lang="en-US" dirty="0"/>
          </a:p>
          <a:p>
            <a:r>
              <a:rPr lang="en-US" dirty="0"/>
              <a:t>The function </a:t>
            </a:r>
            <a:r>
              <a:rPr lang="en-US" i="1" dirty="0"/>
              <a:t>p</a:t>
            </a:r>
            <a:r>
              <a:rPr lang="en-US" dirty="0"/>
              <a:t> from the set of all outcomes of the sample space </a:t>
            </a:r>
            <a:r>
              <a:rPr lang="en-US" i="1" dirty="0"/>
              <a:t>S</a:t>
            </a:r>
            <a:r>
              <a:rPr lang="en-US" dirty="0"/>
              <a:t> is called a </a:t>
            </a:r>
            <a:r>
              <a:rPr lang="en-US" i="1" dirty="0"/>
              <a:t>probability distribution</a:t>
            </a:r>
            <a:r>
              <a:rPr lang="en-US" dirty="0"/>
              <a:t>.</a:t>
            </a:r>
          </a:p>
          <a:p>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1752600" y="4648200"/>
            <a:ext cx="1283970" cy="5581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Probabilities</a:t>
            </a:r>
          </a:p>
        </p:txBody>
      </p:sp>
      <p:sp>
        <p:nvSpPr>
          <p:cNvPr id="3" name="Content Placeholder 2"/>
          <p:cNvSpPr>
            <a:spLocks noGrp="1"/>
          </p:cNvSpPr>
          <p:nvPr>
            <p:ph idx="1"/>
          </p:nvPr>
        </p:nvSpPr>
        <p:spPr/>
        <p:txBody>
          <a:bodyPr/>
          <a:lstStyle/>
          <a:p>
            <a:pPr>
              <a:buNone/>
            </a:pPr>
            <a:r>
              <a:rPr lang="en-US" b="1" dirty="0"/>
              <a:t>   Example</a:t>
            </a:r>
            <a:r>
              <a:rPr lang="en-US" dirty="0"/>
              <a:t>: What probabilities should we assign to the outcomes </a:t>
            </a:r>
            <a:r>
              <a:rPr lang="en-US" i="1" dirty="0"/>
              <a:t>H</a:t>
            </a:r>
            <a:r>
              <a:rPr lang="en-US" dirty="0"/>
              <a:t>(heads) and </a:t>
            </a:r>
            <a:r>
              <a:rPr lang="en-US" i="1" dirty="0"/>
              <a:t>T</a:t>
            </a:r>
            <a:r>
              <a:rPr lang="en-US" dirty="0"/>
              <a:t> (tails) when a fair coin is flipped? What probabilities should be assigned to these outcomes when the coin is biased so that heads comes up twice as often as tails?</a:t>
            </a:r>
          </a:p>
          <a:p>
            <a:pPr>
              <a:buNone/>
            </a:pPr>
            <a:r>
              <a:rPr lang="en-US" b="1" dirty="0"/>
              <a:t>    Solution</a:t>
            </a:r>
            <a:r>
              <a:rPr lang="en-US" dirty="0"/>
              <a:t>:    We have </a:t>
            </a:r>
            <a:r>
              <a:rPr lang="en-US" i="1" dirty="0"/>
              <a:t>p</a:t>
            </a:r>
            <a:r>
              <a:rPr lang="en-US" dirty="0"/>
              <a:t>(</a:t>
            </a:r>
            <a:r>
              <a:rPr lang="en-US" i="1" dirty="0"/>
              <a:t>H</a:t>
            </a:r>
            <a:r>
              <a:rPr lang="en-US" dirty="0"/>
              <a:t>) = </a:t>
            </a:r>
            <a:r>
              <a:rPr lang="en-US" dirty="0">
                <a:latin typeface="Cambria Math" pitchFamily="18" charset="0"/>
                <a:ea typeface="Cambria Math" pitchFamily="18" charset="0"/>
              </a:rPr>
              <a:t>2</a:t>
            </a:r>
            <a:r>
              <a:rPr lang="en-US" i="1" dirty="0"/>
              <a:t>p</a:t>
            </a:r>
            <a:r>
              <a:rPr lang="en-US" dirty="0"/>
              <a:t>(</a:t>
            </a:r>
            <a:r>
              <a:rPr lang="en-US" i="1" dirty="0"/>
              <a:t>T</a:t>
            </a:r>
            <a:r>
              <a:rPr lang="en-US" dirty="0"/>
              <a:t>).</a:t>
            </a:r>
          </a:p>
          <a:p>
            <a:pPr>
              <a:buNone/>
            </a:pPr>
            <a:r>
              <a:rPr lang="en-US" dirty="0"/>
              <a:t>    Because </a:t>
            </a:r>
            <a:r>
              <a:rPr lang="en-US" i="1" dirty="0"/>
              <a:t>p</a:t>
            </a:r>
            <a:r>
              <a:rPr lang="en-US" dirty="0"/>
              <a:t>(</a:t>
            </a:r>
            <a:r>
              <a:rPr lang="en-US" i="1" dirty="0"/>
              <a:t>H</a:t>
            </a:r>
            <a:r>
              <a:rPr lang="en-US" dirty="0"/>
              <a:t>) + </a:t>
            </a:r>
            <a:r>
              <a:rPr lang="en-US" i="1" dirty="0"/>
              <a:t>p</a:t>
            </a:r>
            <a:r>
              <a:rPr lang="en-US" dirty="0"/>
              <a:t>(</a:t>
            </a:r>
            <a:r>
              <a:rPr lang="en-US" i="1" dirty="0"/>
              <a:t>T</a:t>
            </a:r>
            <a:r>
              <a:rPr lang="en-US" dirty="0"/>
              <a:t>) = </a:t>
            </a:r>
            <a:r>
              <a:rPr lang="en-US" dirty="0">
                <a:latin typeface="Cambria Math" pitchFamily="18" charset="0"/>
                <a:ea typeface="Cambria Math" pitchFamily="18" charset="0"/>
              </a:rPr>
              <a:t>1</a:t>
            </a:r>
            <a:r>
              <a:rPr lang="en-US" dirty="0"/>
              <a:t>, it follows that</a:t>
            </a:r>
          </a:p>
          <a:p>
            <a:pPr>
              <a:buNone/>
            </a:pPr>
            <a:r>
              <a:rPr lang="en-US" dirty="0"/>
              <a:t>               </a:t>
            </a:r>
            <a:r>
              <a:rPr lang="en-US" dirty="0">
                <a:latin typeface="Cambria Math" pitchFamily="18" charset="0"/>
                <a:ea typeface="Cambria Math" pitchFamily="18" charset="0"/>
              </a:rPr>
              <a:t>2</a:t>
            </a:r>
            <a:r>
              <a:rPr lang="en-US" i="1" dirty="0"/>
              <a:t>p</a:t>
            </a:r>
            <a:r>
              <a:rPr lang="en-US" dirty="0"/>
              <a:t>(</a:t>
            </a:r>
            <a:r>
              <a:rPr lang="en-US" i="1" dirty="0"/>
              <a:t>T</a:t>
            </a:r>
            <a:r>
              <a:rPr lang="en-US" dirty="0"/>
              <a:t>) + </a:t>
            </a:r>
            <a:r>
              <a:rPr lang="en-US" i="1" dirty="0"/>
              <a:t>p</a:t>
            </a:r>
            <a:r>
              <a:rPr lang="en-US" dirty="0"/>
              <a:t>(</a:t>
            </a:r>
            <a:r>
              <a:rPr lang="en-US" i="1" dirty="0"/>
              <a:t>T</a:t>
            </a:r>
            <a:r>
              <a:rPr lang="en-US" dirty="0"/>
              <a:t>) =</a:t>
            </a:r>
            <a:r>
              <a:rPr lang="en-US" dirty="0">
                <a:latin typeface="Cambria Math" pitchFamily="18" charset="0"/>
                <a:ea typeface="Cambria Math" pitchFamily="18" charset="0"/>
              </a:rPr>
              <a:t> 3</a:t>
            </a:r>
            <a:r>
              <a:rPr lang="en-US" i="1" dirty="0"/>
              <a:t>p</a:t>
            </a:r>
            <a:r>
              <a:rPr lang="en-US" dirty="0"/>
              <a:t>(</a:t>
            </a:r>
            <a:r>
              <a:rPr lang="en-US" i="1" dirty="0"/>
              <a:t>T</a:t>
            </a:r>
            <a:r>
              <a:rPr lang="en-US" dirty="0"/>
              <a:t>) = </a:t>
            </a:r>
            <a:r>
              <a:rPr lang="en-US" dirty="0">
                <a:latin typeface="Cambria Math" pitchFamily="18" charset="0"/>
                <a:ea typeface="Cambria Math" pitchFamily="18" charset="0"/>
              </a:rPr>
              <a:t>1</a:t>
            </a:r>
            <a:r>
              <a:rPr lang="en-US" dirty="0"/>
              <a:t>.</a:t>
            </a:r>
          </a:p>
          <a:p>
            <a:pPr>
              <a:buNone/>
            </a:pPr>
            <a:r>
              <a:rPr lang="en-US" dirty="0"/>
              <a:t>    Hence, </a:t>
            </a:r>
            <a:r>
              <a:rPr lang="en-US" i="1" dirty="0"/>
              <a:t>p</a:t>
            </a:r>
            <a:r>
              <a:rPr lang="en-US" dirty="0"/>
              <a:t>(</a:t>
            </a:r>
            <a:r>
              <a:rPr lang="en-US" i="1" dirty="0"/>
              <a:t>T</a:t>
            </a:r>
            <a:r>
              <a:rPr lang="en-US" dirty="0"/>
              <a:t>) = </a:t>
            </a:r>
            <a:r>
              <a:rPr lang="en-US" dirty="0">
                <a:latin typeface="Cambria Math" pitchFamily="18" charset="0"/>
                <a:ea typeface="Cambria Math" pitchFamily="18" charset="0"/>
              </a:rPr>
              <a:t>1/3  </a:t>
            </a:r>
            <a:r>
              <a:rPr lang="en-US" dirty="0">
                <a:ea typeface="Cambria Math" pitchFamily="18" charset="0"/>
              </a:rPr>
              <a:t>and</a:t>
            </a:r>
            <a:r>
              <a:rPr lang="en-US" dirty="0">
                <a:latin typeface="Cambria Math" pitchFamily="18" charset="0"/>
                <a:ea typeface="Cambria Math" pitchFamily="18" charset="0"/>
              </a:rPr>
              <a:t>  </a:t>
            </a:r>
            <a:r>
              <a:rPr lang="en-US" i="1" dirty="0"/>
              <a:t>p</a:t>
            </a:r>
            <a:r>
              <a:rPr lang="en-US" dirty="0"/>
              <a:t>(</a:t>
            </a:r>
            <a:r>
              <a:rPr lang="en-US" i="1" dirty="0"/>
              <a:t>H</a:t>
            </a:r>
            <a:r>
              <a:rPr lang="en-US" dirty="0"/>
              <a:t>) = </a:t>
            </a:r>
            <a:r>
              <a:rPr lang="en-US" dirty="0">
                <a:latin typeface="Cambria Math" pitchFamily="18" charset="0"/>
                <a:ea typeface="Cambria Math" pitchFamily="18" charset="0"/>
              </a:rPr>
              <a:t>2/3</a:t>
            </a:r>
            <a:r>
              <a:rPr lang="en-US" dirty="0"/>
              <a:t>.</a:t>
            </a:r>
            <a:r>
              <a:rPr lang="en-US" dirty="0">
                <a:latin typeface="Cambria Math" pitchFamily="18" charset="0"/>
                <a:ea typeface="Cambria Math" pitchFamily="18" charset="0"/>
              </a:rPr>
              <a: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 Distribution</a:t>
            </a:r>
          </a:p>
        </p:txBody>
      </p:sp>
      <p:sp>
        <p:nvSpPr>
          <p:cNvPr id="3" name="Content Placeholder 2"/>
          <p:cNvSpPr>
            <a:spLocks noGrp="1"/>
          </p:cNvSpPr>
          <p:nvPr>
            <p:ph idx="1"/>
          </p:nvPr>
        </p:nvSpPr>
        <p:spPr/>
        <p:txBody>
          <a:bodyPr/>
          <a:lstStyle/>
          <a:p>
            <a:pPr>
              <a:buNone/>
            </a:pPr>
            <a:r>
              <a:rPr lang="en-US" b="1" dirty="0"/>
              <a:t>   Definition</a:t>
            </a:r>
            <a:r>
              <a:rPr lang="en-US" dirty="0"/>
              <a:t>: Suppose that </a:t>
            </a:r>
            <a:r>
              <a:rPr lang="en-US" i="1" dirty="0"/>
              <a:t>S</a:t>
            </a:r>
            <a:r>
              <a:rPr lang="en-US" dirty="0"/>
              <a:t> is a set with </a:t>
            </a:r>
            <a:r>
              <a:rPr lang="en-US" i="1" dirty="0"/>
              <a:t>n</a:t>
            </a:r>
            <a:r>
              <a:rPr lang="en-US" dirty="0"/>
              <a:t> elements. The </a:t>
            </a:r>
            <a:r>
              <a:rPr lang="en-US" i="1" dirty="0"/>
              <a:t>uniform distribution </a:t>
            </a:r>
            <a:r>
              <a:rPr lang="en-US" dirty="0"/>
              <a:t>assigns the probability </a:t>
            </a:r>
            <a:r>
              <a:rPr lang="en-US" dirty="0">
                <a:latin typeface="Cambria Math" pitchFamily="18" charset="0"/>
                <a:ea typeface="Cambria Math" pitchFamily="18" charset="0"/>
              </a:rPr>
              <a:t>1</a:t>
            </a:r>
            <a:r>
              <a:rPr lang="en-US" i="1" dirty="0"/>
              <a:t>/n</a:t>
            </a:r>
            <a:r>
              <a:rPr lang="en-US" dirty="0"/>
              <a:t> to each element of </a:t>
            </a:r>
            <a:r>
              <a:rPr lang="en-US" i="1" dirty="0"/>
              <a:t>S</a:t>
            </a:r>
            <a:r>
              <a:rPr lang="en-US" dirty="0"/>
              <a:t>. (Note that we could have used Laplace’s definition here.)</a:t>
            </a:r>
          </a:p>
          <a:p>
            <a:pPr>
              <a:buNone/>
            </a:pPr>
            <a:r>
              <a:rPr lang="en-US" b="1" dirty="0"/>
              <a:t>   Example</a:t>
            </a:r>
            <a:r>
              <a:rPr lang="en-US" dirty="0"/>
              <a:t>: Consider again the coin flipping example, but with a fair coin. Now </a:t>
            </a:r>
            <a:r>
              <a:rPr lang="en-US" i="1" dirty="0"/>
              <a:t>p</a:t>
            </a:r>
            <a:r>
              <a:rPr lang="en-US" dirty="0"/>
              <a:t>(</a:t>
            </a:r>
            <a:r>
              <a:rPr lang="en-US" i="1" dirty="0"/>
              <a:t>H</a:t>
            </a:r>
            <a:r>
              <a:rPr lang="en-US" dirty="0"/>
              <a:t>) = </a:t>
            </a:r>
            <a:r>
              <a:rPr lang="en-US" i="1" dirty="0"/>
              <a:t>p</a:t>
            </a:r>
            <a:r>
              <a:rPr lang="en-US" dirty="0"/>
              <a:t>(</a:t>
            </a:r>
            <a:r>
              <a:rPr lang="en-US" i="1" dirty="0"/>
              <a:t>T</a:t>
            </a:r>
            <a:r>
              <a:rPr lang="en-US" dirty="0"/>
              <a:t>) = </a:t>
            </a:r>
            <a:r>
              <a:rPr lang="en-US" dirty="0">
                <a:latin typeface="Cambria Math" pitchFamily="18" charset="0"/>
                <a:ea typeface="Cambria Math" pitchFamily="18" charset="0"/>
              </a:rPr>
              <a:t>1/2</a:t>
            </a:r>
            <a:r>
              <a:rPr lang="en-US" dirty="0"/>
              <a:t>.</a:t>
            </a:r>
            <a:r>
              <a:rPr lang="en-US" dirty="0">
                <a:latin typeface="Cambria Math" pitchFamily="18" charset="0"/>
                <a:ea typeface="Cambria Math" pitchFamily="18" charset="0"/>
              </a:rPr>
              <a:t>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of an Event</a:t>
            </a:r>
          </a:p>
        </p:txBody>
      </p:sp>
      <p:sp>
        <p:nvSpPr>
          <p:cNvPr id="3" name="Content Placeholder 2"/>
          <p:cNvSpPr>
            <a:spLocks noGrp="1"/>
          </p:cNvSpPr>
          <p:nvPr>
            <p:ph idx="1"/>
          </p:nvPr>
        </p:nvSpPr>
        <p:spPr/>
        <p:txBody>
          <a:bodyPr/>
          <a:lstStyle/>
          <a:p>
            <a:pPr>
              <a:buNone/>
            </a:pPr>
            <a:r>
              <a:rPr lang="en-US" b="1" dirty="0"/>
              <a:t>   Definition</a:t>
            </a:r>
            <a:r>
              <a:rPr lang="en-US" dirty="0"/>
              <a:t>: The probability of the event </a:t>
            </a:r>
            <a:r>
              <a:rPr lang="en-US" i="1" dirty="0"/>
              <a:t>E</a:t>
            </a:r>
            <a:r>
              <a:rPr lang="en-US" dirty="0"/>
              <a:t> is the sum of the probabilities of the outcomes in </a:t>
            </a:r>
            <a:r>
              <a:rPr lang="en-US" i="1" dirty="0"/>
              <a:t>E</a:t>
            </a:r>
            <a:r>
              <a:rPr lang="en-US" dirty="0"/>
              <a:t>.</a:t>
            </a:r>
          </a:p>
          <a:p>
            <a:endParaRPr lang="en-US" dirty="0"/>
          </a:p>
          <a:p>
            <a:endParaRPr lang="en-US" dirty="0"/>
          </a:p>
          <a:p>
            <a:endParaRPr lang="en-US" dirty="0"/>
          </a:p>
          <a:p>
            <a:endParaRPr lang="en-US" dirty="0"/>
          </a:p>
          <a:p>
            <a:endParaRPr lang="en-US" dirty="0"/>
          </a:p>
          <a:p>
            <a:r>
              <a:rPr lang="en-US" dirty="0"/>
              <a:t>Note that now no assumption is being made about the distribution.  </a:t>
            </a:r>
          </a:p>
        </p:txBody>
      </p:sp>
      <p:pic>
        <p:nvPicPr>
          <p:cNvPr id="5" name="Picture 4" descr="addin_tmp.png"/>
          <p:cNvPicPr>
            <a:picLocks noChangeAspect="1"/>
          </p:cNvPicPr>
          <p:nvPr>
            <p:custDataLst>
              <p:tags r:id="rId1"/>
            </p:custDataLst>
          </p:nvPr>
        </p:nvPicPr>
        <p:blipFill>
          <a:blip r:embed="rId3" cstate="print"/>
          <a:stretch>
            <a:fillRect/>
          </a:stretch>
        </p:blipFill>
        <p:spPr>
          <a:xfrm>
            <a:off x="2590800" y="3352800"/>
            <a:ext cx="2548890" cy="83724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a:buNone/>
            </a:pPr>
            <a:r>
              <a:rPr lang="en-US" b="1" dirty="0"/>
              <a:t>   Example</a:t>
            </a:r>
            <a:r>
              <a:rPr lang="en-US" dirty="0"/>
              <a:t>: Suppose that a die is biased so that </a:t>
            </a:r>
            <a:r>
              <a:rPr lang="en-US" dirty="0">
                <a:latin typeface="Cambria Math" pitchFamily="18" charset="0"/>
                <a:ea typeface="Cambria Math" pitchFamily="18" charset="0"/>
              </a:rPr>
              <a:t>3 </a:t>
            </a:r>
            <a:r>
              <a:rPr lang="en-US" dirty="0"/>
              <a:t>appears twice as often as each other number, but that the other five outcomes are equally likely. What is the probability that an odd number appears when we roll this die?</a:t>
            </a:r>
          </a:p>
          <a:p>
            <a:pPr>
              <a:buNone/>
            </a:pPr>
            <a:r>
              <a:rPr lang="en-US" b="1" dirty="0"/>
              <a:t>   Solution</a:t>
            </a:r>
            <a:r>
              <a:rPr lang="en-US" dirty="0"/>
              <a:t>: We want the probability of the event               </a:t>
            </a:r>
            <a:r>
              <a:rPr lang="en-US" i="1" dirty="0"/>
              <a:t>E</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a:t>
            </a:r>
            <a:r>
              <a:rPr lang="en-US" dirty="0">
                <a:latin typeface="Cambria Math" pitchFamily="18" charset="0"/>
                <a:ea typeface="Cambria Math" pitchFamily="18" charset="0"/>
              </a:rPr>
              <a:t>3</a:t>
            </a:r>
            <a:r>
              <a:rPr lang="en-US" dirty="0"/>
              <a:t>}. We have </a:t>
            </a:r>
            <a:r>
              <a:rPr lang="en-US" i="1" dirty="0"/>
              <a:t>p</a:t>
            </a:r>
            <a:r>
              <a:rPr lang="en-US" dirty="0"/>
              <a:t>(</a:t>
            </a:r>
            <a:r>
              <a:rPr lang="en-US" dirty="0">
                <a:latin typeface="Cambria Math" pitchFamily="18" charset="0"/>
                <a:ea typeface="Cambria Math" pitchFamily="18" charset="0"/>
              </a:rPr>
              <a:t>3</a:t>
            </a:r>
            <a:r>
              <a:rPr lang="en-US" dirty="0">
                <a:ea typeface="Cambria Math" pitchFamily="18" charset="0"/>
              </a:rPr>
              <a:t>) =</a:t>
            </a:r>
            <a:r>
              <a:rPr lang="en-US" dirty="0"/>
              <a:t> </a:t>
            </a:r>
            <a:r>
              <a:rPr lang="en-US" dirty="0">
                <a:latin typeface="Cambria Math" pitchFamily="18" charset="0"/>
                <a:ea typeface="Cambria Math" pitchFamily="18" charset="0"/>
              </a:rPr>
              <a:t>2/7</a:t>
            </a:r>
            <a:r>
              <a:rPr lang="en-US" dirty="0">
                <a:ea typeface="Cambria Math" pitchFamily="18" charset="0"/>
              </a:rPr>
              <a:t> and </a:t>
            </a:r>
            <a:endParaRPr lang="en-US" dirty="0"/>
          </a:p>
          <a:p>
            <a:pPr>
              <a:buNone/>
            </a:pPr>
            <a:r>
              <a:rPr lang="en-US" dirty="0"/>
              <a:t>      </a:t>
            </a:r>
            <a:r>
              <a:rPr lang="en-US" i="1" dirty="0"/>
              <a:t>p</a:t>
            </a:r>
            <a:r>
              <a:rPr lang="en-US" dirty="0"/>
              <a:t>(</a:t>
            </a:r>
            <a:r>
              <a:rPr lang="en-US" dirty="0">
                <a:latin typeface="Cambria Math" pitchFamily="18" charset="0"/>
                <a:ea typeface="Cambria Math" pitchFamily="18" charset="0"/>
              </a:rPr>
              <a:t>1</a:t>
            </a:r>
            <a:r>
              <a:rPr lang="en-US" dirty="0">
                <a:ea typeface="Cambria Math" pitchFamily="18" charset="0"/>
              </a:rPr>
              <a:t>) =</a:t>
            </a:r>
            <a:r>
              <a:rPr lang="en-US" dirty="0"/>
              <a:t> </a:t>
            </a:r>
            <a:r>
              <a:rPr lang="en-US" i="1" dirty="0"/>
              <a:t>p</a:t>
            </a:r>
            <a:r>
              <a:rPr lang="en-US" dirty="0"/>
              <a:t>(</a:t>
            </a:r>
            <a:r>
              <a:rPr lang="en-US" dirty="0">
                <a:latin typeface="Cambria Math" pitchFamily="18" charset="0"/>
                <a:ea typeface="Cambria Math" pitchFamily="18" charset="0"/>
              </a:rPr>
              <a:t>2</a:t>
            </a:r>
            <a:r>
              <a:rPr lang="en-US" dirty="0">
                <a:ea typeface="Cambria Math" pitchFamily="18" charset="0"/>
              </a:rPr>
              <a:t>) =</a:t>
            </a:r>
            <a:r>
              <a:rPr lang="en-US" dirty="0"/>
              <a:t> </a:t>
            </a:r>
            <a:r>
              <a:rPr lang="en-US" i="1" dirty="0"/>
              <a:t>p</a:t>
            </a:r>
            <a:r>
              <a:rPr lang="en-US" dirty="0"/>
              <a:t>(</a:t>
            </a:r>
            <a:r>
              <a:rPr lang="en-US" dirty="0">
                <a:latin typeface="Cambria Math" pitchFamily="18" charset="0"/>
                <a:ea typeface="Cambria Math" pitchFamily="18" charset="0"/>
              </a:rPr>
              <a:t>4</a:t>
            </a:r>
            <a:r>
              <a:rPr lang="en-US" dirty="0">
                <a:ea typeface="Cambria Math" pitchFamily="18" charset="0"/>
              </a:rPr>
              <a:t>) =</a:t>
            </a:r>
            <a:r>
              <a:rPr lang="en-US" dirty="0"/>
              <a:t> </a:t>
            </a:r>
            <a:r>
              <a:rPr lang="en-US" i="1" dirty="0"/>
              <a:t>p</a:t>
            </a:r>
            <a:r>
              <a:rPr lang="en-US" dirty="0"/>
              <a:t>(</a:t>
            </a:r>
            <a:r>
              <a:rPr lang="en-US" dirty="0">
                <a:latin typeface="Cambria Math" pitchFamily="18" charset="0"/>
                <a:ea typeface="Cambria Math" pitchFamily="18" charset="0"/>
              </a:rPr>
              <a:t>5</a:t>
            </a:r>
            <a:r>
              <a:rPr lang="en-US" dirty="0">
                <a:ea typeface="Cambria Math" pitchFamily="18" charset="0"/>
              </a:rPr>
              <a:t>) =</a:t>
            </a:r>
            <a:r>
              <a:rPr lang="en-US" dirty="0"/>
              <a:t> </a:t>
            </a:r>
            <a:r>
              <a:rPr lang="en-US" i="1" dirty="0"/>
              <a:t>p</a:t>
            </a:r>
            <a:r>
              <a:rPr lang="en-US" dirty="0"/>
              <a:t>(</a:t>
            </a:r>
            <a:r>
              <a:rPr lang="en-US" dirty="0">
                <a:latin typeface="Cambria Math" pitchFamily="18" charset="0"/>
                <a:ea typeface="Cambria Math" pitchFamily="18" charset="0"/>
              </a:rPr>
              <a:t>6</a:t>
            </a:r>
            <a:r>
              <a:rPr lang="en-US" dirty="0">
                <a:ea typeface="Cambria Math" pitchFamily="18" charset="0"/>
              </a:rPr>
              <a:t>) =</a:t>
            </a:r>
            <a:r>
              <a:rPr lang="en-US" dirty="0"/>
              <a:t> </a:t>
            </a:r>
            <a:r>
              <a:rPr lang="en-US" dirty="0">
                <a:latin typeface="Cambria Math" pitchFamily="18" charset="0"/>
                <a:ea typeface="Cambria Math" pitchFamily="18" charset="0"/>
              </a:rPr>
              <a:t>1/7</a:t>
            </a:r>
            <a:r>
              <a:rPr lang="en-US" dirty="0">
                <a:ea typeface="Cambria Math" pitchFamily="18" charset="0"/>
              </a:rPr>
              <a:t>.</a:t>
            </a:r>
          </a:p>
          <a:p>
            <a:pPr>
              <a:buNone/>
            </a:pPr>
            <a:r>
              <a:rPr lang="en-US" dirty="0">
                <a:ea typeface="Cambria Math" pitchFamily="18" charset="0"/>
              </a:rPr>
              <a:t>    Hence, </a:t>
            </a:r>
            <a:r>
              <a:rPr lang="en-US" i="1" dirty="0">
                <a:ea typeface="Cambria Math" pitchFamily="18" charset="0"/>
              </a:rPr>
              <a:t>p</a:t>
            </a:r>
            <a:r>
              <a:rPr lang="en-US" dirty="0">
                <a:ea typeface="Cambria Math" pitchFamily="18" charset="0"/>
              </a:rPr>
              <a:t>(</a:t>
            </a:r>
            <a:r>
              <a:rPr lang="en-US" i="1" dirty="0">
                <a:ea typeface="Cambria Math" pitchFamily="18" charset="0"/>
              </a:rPr>
              <a:t>E</a:t>
            </a:r>
            <a:r>
              <a:rPr lang="en-US" dirty="0">
                <a:ea typeface="Cambria Math" pitchFamily="18" charset="0"/>
              </a:rPr>
              <a:t>) = </a:t>
            </a:r>
            <a:r>
              <a:rPr lang="en-US" dirty="0"/>
              <a:t> </a:t>
            </a:r>
            <a:r>
              <a:rPr lang="en-US" i="1" dirty="0"/>
              <a:t>p</a:t>
            </a:r>
            <a:r>
              <a:rPr lang="en-US" dirty="0"/>
              <a:t>(</a:t>
            </a:r>
            <a:r>
              <a:rPr lang="en-US" dirty="0">
                <a:latin typeface="Cambria Math" pitchFamily="18" charset="0"/>
                <a:ea typeface="Cambria Math" pitchFamily="18" charset="0"/>
              </a:rPr>
              <a:t>1</a:t>
            </a:r>
            <a:r>
              <a:rPr lang="en-US" dirty="0">
                <a:ea typeface="Cambria Math" pitchFamily="18" charset="0"/>
              </a:rPr>
              <a:t>) +</a:t>
            </a:r>
            <a:r>
              <a:rPr lang="en-US" dirty="0"/>
              <a:t> </a:t>
            </a:r>
            <a:r>
              <a:rPr lang="en-US" i="1" dirty="0"/>
              <a:t>p</a:t>
            </a:r>
            <a:r>
              <a:rPr lang="en-US" dirty="0"/>
              <a:t>(</a:t>
            </a:r>
            <a:r>
              <a:rPr lang="en-US" dirty="0">
                <a:latin typeface="Cambria Math" pitchFamily="18" charset="0"/>
                <a:ea typeface="Cambria Math" pitchFamily="18" charset="0"/>
              </a:rPr>
              <a:t>3</a:t>
            </a:r>
            <a:r>
              <a:rPr lang="en-US" dirty="0">
                <a:ea typeface="Cambria Math" pitchFamily="18" charset="0"/>
              </a:rPr>
              <a:t>) +</a:t>
            </a:r>
            <a:r>
              <a:rPr lang="en-US" dirty="0"/>
              <a:t> </a:t>
            </a:r>
            <a:r>
              <a:rPr lang="en-US" i="1" dirty="0"/>
              <a:t>p</a:t>
            </a:r>
            <a:r>
              <a:rPr lang="en-US" dirty="0"/>
              <a:t>(</a:t>
            </a:r>
            <a:r>
              <a:rPr lang="en-US" dirty="0">
                <a:latin typeface="Cambria Math" pitchFamily="18" charset="0"/>
                <a:ea typeface="Cambria Math" pitchFamily="18" charset="0"/>
              </a:rPr>
              <a:t>5</a:t>
            </a:r>
            <a:r>
              <a:rPr lang="en-US" dirty="0">
                <a:ea typeface="Cambria Math" pitchFamily="18" charset="0"/>
              </a:rPr>
              <a:t>) =</a:t>
            </a:r>
            <a:r>
              <a:rPr lang="en-US" dirty="0"/>
              <a:t> </a:t>
            </a:r>
          </a:p>
          <a:p>
            <a:pPr>
              <a:buNone/>
            </a:pPr>
            <a:r>
              <a:rPr lang="en-US" dirty="0">
                <a:latin typeface="Cambria Math" pitchFamily="18" charset="0"/>
                <a:ea typeface="Cambria Math" pitchFamily="18" charset="0"/>
              </a:rPr>
              <a:t>                                     1/7 </a:t>
            </a:r>
            <a:r>
              <a:rPr lang="en-US" dirty="0">
                <a:ea typeface="Cambria Math" pitchFamily="18" charset="0"/>
              </a:rPr>
              <a:t>+</a:t>
            </a:r>
            <a:r>
              <a:rPr lang="en-US" dirty="0">
                <a:latin typeface="Cambria Math" pitchFamily="18" charset="0"/>
                <a:ea typeface="Cambria Math" pitchFamily="18" charset="0"/>
              </a:rPr>
              <a:t> 2/7</a:t>
            </a:r>
            <a:r>
              <a:rPr lang="en-US" dirty="0">
                <a:ea typeface="Cambria Math" pitchFamily="18" charset="0"/>
              </a:rPr>
              <a:t> +</a:t>
            </a:r>
            <a:r>
              <a:rPr lang="en-US" dirty="0">
                <a:latin typeface="Cambria Math" pitchFamily="18" charset="0"/>
                <a:ea typeface="Cambria Math" pitchFamily="18" charset="0"/>
              </a:rPr>
              <a:t> 1/7 = 4/7</a:t>
            </a:r>
            <a:r>
              <a:rPr lang="en-US" dirty="0">
                <a:ea typeface="Cambria Math" pitchFamily="18" charset="0"/>
              </a:rPr>
              <a: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Probabilities of Complements and Unions  of Events</a:t>
            </a:r>
          </a:p>
        </p:txBody>
      </p:sp>
      <p:sp>
        <p:nvSpPr>
          <p:cNvPr id="3" name="Content Placeholder 2"/>
          <p:cNvSpPr>
            <a:spLocks noGrp="1"/>
          </p:cNvSpPr>
          <p:nvPr>
            <p:ph idx="1"/>
          </p:nvPr>
        </p:nvSpPr>
        <p:spPr/>
        <p:txBody>
          <a:bodyPr/>
          <a:lstStyle/>
          <a:p>
            <a:r>
              <a:rPr lang="en-US" dirty="0"/>
              <a:t>Complements:                                  still holds. Since each outcome is in either E or      , but not both,     </a:t>
            </a:r>
          </a:p>
          <a:p>
            <a:endParaRPr lang="en-US" dirty="0"/>
          </a:p>
          <a:p>
            <a:endParaRPr lang="en-US" dirty="0"/>
          </a:p>
          <a:p>
            <a:r>
              <a:rPr lang="en-US" dirty="0"/>
              <a:t>Unions:</a:t>
            </a:r>
          </a:p>
          <a:p>
            <a:pPr>
              <a:buNone/>
            </a:pPr>
            <a:r>
              <a:rPr lang="en-US" dirty="0"/>
              <a:t>      also still holds under the new definition. </a:t>
            </a:r>
          </a:p>
        </p:txBody>
      </p:sp>
      <p:pic>
        <p:nvPicPr>
          <p:cNvPr id="5" name="Picture 4" descr="addin_tmp.png"/>
          <p:cNvPicPr>
            <a:picLocks noChangeAspect="1"/>
          </p:cNvPicPr>
          <p:nvPr>
            <p:custDataLst>
              <p:tags r:id="rId1"/>
            </p:custDataLst>
          </p:nvPr>
        </p:nvPicPr>
        <p:blipFill>
          <a:blip r:embed="rId6" cstate="print"/>
          <a:stretch>
            <a:fillRect/>
          </a:stretch>
        </p:blipFill>
        <p:spPr>
          <a:xfrm>
            <a:off x="3124200" y="1981200"/>
            <a:ext cx="2262188" cy="347663"/>
          </a:xfrm>
          <a:prstGeom prst="rect">
            <a:avLst/>
          </a:prstGeom>
        </p:spPr>
      </p:pic>
      <p:pic>
        <p:nvPicPr>
          <p:cNvPr id="6" name="Picture 5" descr="addin_tmp.png"/>
          <p:cNvPicPr>
            <a:picLocks noChangeAspect="1"/>
          </p:cNvPicPr>
          <p:nvPr>
            <p:custDataLst>
              <p:tags r:id="rId2"/>
            </p:custDataLst>
          </p:nvPr>
        </p:nvPicPr>
        <p:blipFill>
          <a:blip r:embed="rId7" cstate="print"/>
          <a:stretch>
            <a:fillRect/>
          </a:stretch>
        </p:blipFill>
        <p:spPr>
          <a:xfrm>
            <a:off x="5181600" y="2438400"/>
            <a:ext cx="252413" cy="269081"/>
          </a:xfrm>
          <a:prstGeom prst="rect">
            <a:avLst/>
          </a:prstGeom>
        </p:spPr>
      </p:pic>
      <p:pic>
        <p:nvPicPr>
          <p:cNvPr id="9" name="Picture 8" descr="addin_tmp.png"/>
          <p:cNvPicPr>
            <a:picLocks noChangeAspect="1"/>
          </p:cNvPicPr>
          <p:nvPr>
            <p:custDataLst>
              <p:tags r:id="rId3"/>
            </p:custDataLst>
          </p:nvPr>
        </p:nvPicPr>
        <p:blipFill>
          <a:blip r:embed="rId8" cstate="print"/>
          <a:stretch>
            <a:fillRect/>
          </a:stretch>
        </p:blipFill>
        <p:spPr>
          <a:xfrm>
            <a:off x="2057401" y="2895600"/>
            <a:ext cx="3814763" cy="697706"/>
          </a:xfrm>
          <a:prstGeom prst="rect">
            <a:avLst/>
          </a:prstGeom>
        </p:spPr>
      </p:pic>
      <p:pic>
        <p:nvPicPr>
          <p:cNvPr id="10" name="Picture 9" descr="addin_tmp.png"/>
          <p:cNvPicPr>
            <a:picLocks noChangeAspect="1"/>
          </p:cNvPicPr>
          <p:nvPr>
            <p:custDataLst>
              <p:tags r:id="rId4"/>
            </p:custDataLst>
          </p:nvPr>
        </p:nvPicPr>
        <p:blipFill>
          <a:blip r:embed="rId9" cstate="print"/>
          <a:stretch>
            <a:fillRect/>
          </a:stretch>
        </p:blipFill>
        <p:spPr>
          <a:xfrm>
            <a:off x="2133600" y="3886200"/>
            <a:ext cx="5755481" cy="31908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of Events</a:t>
            </a:r>
          </a:p>
        </p:txBody>
      </p:sp>
      <p:sp>
        <p:nvSpPr>
          <p:cNvPr id="3" name="Content Placeholder 2"/>
          <p:cNvSpPr>
            <a:spLocks noGrp="1"/>
          </p:cNvSpPr>
          <p:nvPr>
            <p:ph idx="1"/>
          </p:nvPr>
        </p:nvSpPr>
        <p:spPr/>
        <p:txBody>
          <a:bodyPr/>
          <a:lstStyle/>
          <a:p>
            <a:pPr>
              <a:buNone/>
            </a:pPr>
            <a:r>
              <a:rPr lang="en-US" b="1" dirty="0"/>
              <a:t>   Theorem</a:t>
            </a:r>
            <a:r>
              <a:rPr lang="en-US" dirty="0"/>
              <a:t>: If </a:t>
            </a:r>
            <a:r>
              <a:rPr lang="en-US" i="1" dirty="0"/>
              <a:t>E</a:t>
            </a:r>
            <a:r>
              <a:rPr lang="en-US" baseline="-25000" dirty="0"/>
              <a:t>1</a:t>
            </a:r>
            <a:r>
              <a:rPr lang="en-US" dirty="0"/>
              <a:t>, </a:t>
            </a:r>
            <a:r>
              <a:rPr lang="en-US" i="1" dirty="0"/>
              <a:t>E</a:t>
            </a:r>
            <a:r>
              <a:rPr lang="en-US" baseline="-25000" dirty="0"/>
              <a:t>2</a:t>
            </a:r>
            <a:r>
              <a:rPr lang="en-US" dirty="0"/>
              <a:t>, … is a sequence of </a:t>
            </a:r>
            <a:r>
              <a:rPr lang="en-US" dirty="0" err="1"/>
              <a:t>pairwise</a:t>
            </a:r>
            <a:r>
              <a:rPr lang="en-US" dirty="0"/>
              <a:t> disjoint events in a sample space </a:t>
            </a:r>
            <a:r>
              <a:rPr lang="en-US" i="1" dirty="0"/>
              <a:t>S</a:t>
            </a:r>
            <a:r>
              <a:rPr lang="en-US" dirty="0"/>
              <a:t>, then</a:t>
            </a:r>
          </a:p>
        </p:txBody>
      </p:sp>
      <p:pic>
        <p:nvPicPr>
          <p:cNvPr id="5" name="Picture 4" descr="addin_tmp.png"/>
          <p:cNvPicPr>
            <a:picLocks noChangeAspect="1"/>
          </p:cNvPicPr>
          <p:nvPr>
            <p:custDataLst>
              <p:tags r:id="rId1"/>
            </p:custDataLst>
          </p:nvPr>
        </p:nvPicPr>
        <p:blipFill>
          <a:blip r:embed="rId3" cstate="print"/>
          <a:stretch>
            <a:fillRect/>
          </a:stretch>
        </p:blipFill>
        <p:spPr>
          <a:xfrm>
            <a:off x="2514600" y="3429000"/>
            <a:ext cx="3737610" cy="1140143"/>
          </a:xfrm>
          <a:prstGeom prst="rect">
            <a:avLst/>
          </a:prstGeom>
        </p:spPr>
      </p:pic>
      <p:sp>
        <p:nvSpPr>
          <p:cNvPr id="6" name="TextBox 5"/>
          <p:cNvSpPr txBox="1"/>
          <p:nvPr/>
        </p:nvSpPr>
        <p:spPr>
          <a:xfrm>
            <a:off x="1905000" y="5181600"/>
            <a:ext cx="4800600" cy="369332"/>
          </a:xfrm>
          <a:prstGeom prst="rect">
            <a:avLst/>
          </a:prstGeom>
          <a:noFill/>
        </p:spPr>
        <p:txBody>
          <a:bodyPr wrap="square" rtlCol="0">
            <a:spAutoFit/>
          </a:bodyPr>
          <a:lstStyle/>
          <a:p>
            <a:r>
              <a:rPr lang="en-US" i="1" dirty="0"/>
              <a:t>see Exercises </a:t>
            </a:r>
            <a:r>
              <a:rPr lang="en-US" dirty="0">
                <a:latin typeface="Cambria Math" pitchFamily="18" charset="0"/>
                <a:ea typeface="Cambria Math" pitchFamily="18" charset="0"/>
              </a:rPr>
              <a:t>36</a:t>
            </a:r>
            <a:r>
              <a:rPr lang="en-US" dirty="0"/>
              <a:t> </a:t>
            </a:r>
            <a:r>
              <a:rPr lang="en-US" i="1" dirty="0"/>
              <a:t>and</a:t>
            </a:r>
            <a:r>
              <a:rPr lang="en-US" dirty="0"/>
              <a:t> </a:t>
            </a:r>
            <a:r>
              <a:rPr lang="en-US" dirty="0">
                <a:latin typeface="Cambria Math" pitchFamily="18" charset="0"/>
                <a:ea typeface="Cambria Math" pitchFamily="18" charset="0"/>
              </a:rPr>
              <a:t>37</a:t>
            </a:r>
            <a:r>
              <a:rPr lang="en-US" dirty="0"/>
              <a:t> </a:t>
            </a:r>
            <a:r>
              <a:rPr lang="en-US" i="1" dirty="0"/>
              <a:t>for the proof</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of an Event</a:t>
            </a:r>
          </a:p>
        </p:txBody>
      </p:sp>
      <p:sp>
        <p:nvSpPr>
          <p:cNvPr id="3" name="Content Placeholder 2"/>
          <p:cNvSpPr>
            <a:spLocks noGrp="1"/>
          </p:cNvSpPr>
          <p:nvPr>
            <p:ph idx="1"/>
          </p:nvPr>
        </p:nvSpPr>
        <p:spPr/>
        <p:txBody>
          <a:bodyPr>
            <a:normAutofit fontScale="77500" lnSpcReduction="20000"/>
          </a:bodyPr>
          <a:lstStyle/>
          <a:p>
            <a:pPr>
              <a:buNone/>
            </a:pPr>
            <a:r>
              <a:rPr lang="en-US" dirty="0"/>
              <a:t>    We first study Pierre-Simon Laplace’s classical theory of probability, which he introduced in the </a:t>
            </a:r>
            <a:r>
              <a:rPr lang="en-US" dirty="0">
                <a:latin typeface="Cambria Math" pitchFamily="18" charset="0"/>
                <a:ea typeface="Cambria Math" pitchFamily="18" charset="0"/>
              </a:rPr>
              <a:t>18</a:t>
            </a:r>
            <a:r>
              <a:rPr lang="en-US" baseline="30000" dirty="0"/>
              <a:t>th</a:t>
            </a:r>
            <a:r>
              <a:rPr lang="en-US" dirty="0"/>
              <a:t> century,  when he analyzed games of chance.</a:t>
            </a:r>
          </a:p>
          <a:p>
            <a:r>
              <a:rPr lang="en-US" dirty="0"/>
              <a:t>We first define these key terms:</a:t>
            </a:r>
          </a:p>
          <a:p>
            <a:pPr lvl="1"/>
            <a:r>
              <a:rPr lang="en-US" dirty="0"/>
              <a:t>An </a:t>
            </a:r>
            <a:r>
              <a:rPr lang="en-US" i="1" dirty="0"/>
              <a:t>experiment </a:t>
            </a:r>
            <a:r>
              <a:rPr lang="en-US" dirty="0"/>
              <a:t>is a procedure that yields one of a given set of possible outcomes.</a:t>
            </a:r>
          </a:p>
          <a:p>
            <a:pPr lvl="1"/>
            <a:r>
              <a:rPr lang="en-US" dirty="0"/>
              <a:t>The </a:t>
            </a:r>
            <a:r>
              <a:rPr lang="en-US" i="1" dirty="0"/>
              <a:t>sample space </a:t>
            </a:r>
            <a:r>
              <a:rPr lang="en-US" dirty="0"/>
              <a:t>of the experiment is the set of possible outcomes.</a:t>
            </a:r>
          </a:p>
          <a:p>
            <a:pPr lvl="1"/>
            <a:r>
              <a:rPr lang="en-US" dirty="0"/>
              <a:t>An </a:t>
            </a:r>
            <a:r>
              <a:rPr lang="en-US" i="1" dirty="0"/>
              <a:t>event</a:t>
            </a:r>
            <a:r>
              <a:rPr lang="en-US" dirty="0"/>
              <a:t> is a subset of the sample space.</a:t>
            </a:r>
          </a:p>
          <a:p>
            <a:pPr lvl="1">
              <a:buNone/>
            </a:pPr>
            <a:endParaRPr lang="en-US" dirty="0"/>
          </a:p>
          <a:p>
            <a:r>
              <a:rPr lang="en-US" dirty="0"/>
              <a:t>Here is how Laplace defined the probability of an event:</a:t>
            </a:r>
          </a:p>
          <a:p>
            <a:pPr>
              <a:buNone/>
            </a:pPr>
            <a:r>
              <a:rPr lang="en-US" b="1" dirty="0"/>
              <a:t>     Definition</a:t>
            </a:r>
            <a:r>
              <a:rPr lang="en-US" dirty="0"/>
              <a:t>: If </a:t>
            </a:r>
            <a:r>
              <a:rPr lang="en-US" i="1" dirty="0"/>
              <a:t>S</a:t>
            </a:r>
            <a:r>
              <a:rPr lang="en-US" dirty="0"/>
              <a:t> is a finite sample space of equally likely outcomes, and </a:t>
            </a:r>
            <a:r>
              <a:rPr lang="en-US" i="1" dirty="0"/>
              <a:t>E</a:t>
            </a:r>
            <a:r>
              <a:rPr lang="en-US" dirty="0"/>
              <a:t> is an event, that is, a subset of </a:t>
            </a:r>
            <a:r>
              <a:rPr lang="en-US" i="1" dirty="0"/>
              <a:t>S</a:t>
            </a:r>
            <a:r>
              <a:rPr lang="en-US" dirty="0"/>
              <a:t>, then the </a:t>
            </a:r>
            <a:r>
              <a:rPr lang="en-US" i="1" dirty="0"/>
              <a:t>probability</a:t>
            </a:r>
            <a:r>
              <a:rPr lang="en-US" dirty="0"/>
              <a:t> of </a:t>
            </a:r>
            <a:r>
              <a:rPr lang="en-US" i="1" dirty="0"/>
              <a:t>E</a:t>
            </a:r>
            <a:r>
              <a:rPr lang="en-US" dirty="0"/>
              <a:t> is                   </a:t>
            </a:r>
            <a:r>
              <a:rPr lang="en-US" i="1" dirty="0"/>
              <a:t>p</a:t>
            </a:r>
            <a:r>
              <a:rPr lang="en-US" dirty="0"/>
              <a:t>(</a:t>
            </a:r>
            <a:r>
              <a:rPr lang="en-US" i="1" dirty="0"/>
              <a:t>E</a:t>
            </a:r>
            <a:r>
              <a:rPr lang="en-US" dirty="0"/>
              <a:t>)</a:t>
            </a:r>
            <a:r>
              <a:rPr lang="en-US" i="1" dirty="0"/>
              <a:t> = |E|/|S|.</a:t>
            </a:r>
          </a:p>
          <a:p>
            <a:r>
              <a:rPr lang="en-US" dirty="0">
                <a:latin typeface="Cambria Math" pitchFamily="18" charset="0"/>
                <a:ea typeface="Cambria Math" pitchFamily="18" charset="0"/>
              </a:rPr>
              <a:t>For every event </a:t>
            </a:r>
            <a:r>
              <a:rPr lang="en-US" i="1" dirty="0">
                <a:latin typeface="Cambria Math" pitchFamily="18" charset="0"/>
                <a:ea typeface="Cambria Math" pitchFamily="18" charset="0"/>
              </a:rPr>
              <a:t>E</a:t>
            </a:r>
            <a:r>
              <a:rPr lang="en-US" dirty="0">
                <a:latin typeface="Cambria Math" pitchFamily="18" charset="0"/>
                <a:ea typeface="Cambria Math" pitchFamily="18" charset="0"/>
              </a:rPr>
              <a:t>, we have 0</a:t>
            </a:r>
            <a:r>
              <a:rPr lang="en-US" dirty="0"/>
              <a:t> </a:t>
            </a:r>
            <a:r>
              <a:rPr lang="en-US" dirty="0">
                <a:latin typeface="Cambria Math"/>
                <a:ea typeface="Cambria Math"/>
              </a:rPr>
              <a:t>≤</a:t>
            </a:r>
            <a:r>
              <a:rPr lang="en-US" dirty="0"/>
              <a:t> </a:t>
            </a:r>
            <a:r>
              <a:rPr lang="en-US" i="1" dirty="0"/>
              <a:t>p</a:t>
            </a:r>
            <a:r>
              <a:rPr lang="en-US" dirty="0"/>
              <a:t>(</a:t>
            </a:r>
            <a:r>
              <a:rPr lang="en-US" i="1" dirty="0"/>
              <a:t>E</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 This follows directly from the definition </a:t>
            </a:r>
            <a:r>
              <a:rPr lang="en-US" dirty="0"/>
              <a:t>because </a:t>
            </a:r>
            <a:r>
              <a:rPr lang="en-US" dirty="0">
                <a:latin typeface="Cambria Math" pitchFamily="18" charset="0"/>
                <a:ea typeface="Cambria Math" pitchFamily="18" charset="0"/>
              </a:rPr>
              <a:t>0</a:t>
            </a:r>
            <a:r>
              <a:rPr lang="en-US" dirty="0"/>
              <a:t> </a:t>
            </a:r>
            <a:r>
              <a:rPr lang="en-US" dirty="0">
                <a:latin typeface="Cambria Math"/>
                <a:ea typeface="Cambria Math"/>
              </a:rPr>
              <a:t>≤</a:t>
            </a:r>
            <a:r>
              <a:rPr lang="en-US" dirty="0"/>
              <a:t> </a:t>
            </a:r>
            <a:r>
              <a:rPr lang="en-US" i="1" dirty="0"/>
              <a:t>p</a:t>
            </a:r>
            <a:r>
              <a:rPr lang="en-US" dirty="0"/>
              <a:t>(</a:t>
            </a:r>
            <a:r>
              <a:rPr lang="en-US" i="1" dirty="0"/>
              <a:t>E</a:t>
            </a:r>
            <a:r>
              <a:rPr lang="en-US" dirty="0"/>
              <a:t>) </a:t>
            </a:r>
            <a:r>
              <a:rPr lang="en-US" dirty="0">
                <a:latin typeface="Cambria Math"/>
                <a:ea typeface="Cambria Math"/>
              </a:rPr>
              <a:t>=</a:t>
            </a:r>
            <a:r>
              <a:rPr lang="en-US" dirty="0"/>
              <a:t> |</a:t>
            </a:r>
            <a:r>
              <a:rPr lang="en-US" i="1" dirty="0"/>
              <a:t>E</a:t>
            </a:r>
            <a:r>
              <a:rPr lang="en-US" dirty="0"/>
              <a:t>|/|</a:t>
            </a:r>
            <a:r>
              <a:rPr lang="en-US" i="1" dirty="0"/>
              <a:t>S</a:t>
            </a:r>
            <a:r>
              <a:rPr lang="en-US" dirty="0"/>
              <a:t>| </a:t>
            </a:r>
            <a:r>
              <a:rPr lang="en-US" dirty="0">
                <a:latin typeface="Cambria Math"/>
                <a:ea typeface="Cambria Math"/>
              </a:rPr>
              <a:t>≤ </a:t>
            </a:r>
            <a:r>
              <a:rPr lang="en-US" dirty="0"/>
              <a:t>|</a:t>
            </a:r>
            <a:r>
              <a:rPr lang="en-US" i="1" dirty="0"/>
              <a:t>S</a:t>
            </a:r>
            <a:r>
              <a:rPr lang="en-US" dirty="0"/>
              <a:t>|/|</a:t>
            </a:r>
            <a:r>
              <a:rPr lang="en-US" i="1" dirty="0"/>
              <a:t>S</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 since 0 </a:t>
            </a:r>
            <a:r>
              <a:rPr lang="en-US" dirty="0">
                <a:latin typeface="Cambria Math"/>
                <a:ea typeface="Cambria Math"/>
              </a:rPr>
              <a:t>≤ </a:t>
            </a:r>
            <a:r>
              <a:rPr lang="en-US" dirty="0"/>
              <a:t>|</a:t>
            </a:r>
            <a:r>
              <a:rPr lang="en-US" i="1" dirty="0"/>
              <a:t>E</a:t>
            </a:r>
            <a:r>
              <a:rPr lang="en-US" dirty="0"/>
              <a:t>| </a:t>
            </a:r>
            <a:r>
              <a:rPr lang="en-US" dirty="0">
                <a:latin typeface="Cambria Math"/>
                <a:ea typeface="Cambria Math"/>
              </a:rPr>
              <a:t>≤</a:t>
            </a:r>
            <a:r>
              <a:rPr lang="en-US" dirty="0"/>
              <a:t> |</a:t>
            </a:r>
            <a:r>
              <a:rPr lang="en-US" i="1" dirty="0"/>
              <a:t>S</a:t>
            </a:r>
            <a:r>
              <a:rPr lang="en-US" dirty="0"/>
              <a:t>|.</a:t>
            </a:r>
          </a:p>
          <a:p>
            <a:endParaRPr lang="en-US" dirty="0"/>
          </a:p>
          <a:p>
            <a:endParaRPr lang="en-US" dirty="0"/>
          </a:p>
          <a:p>
            <a:pPr>
              <a:buNone/>
            </a:pPr>
            <a:endParaRPr lang="en-US" i="1" dirty="0"/>
          </a:p>
          <a:p>
            <a:endParaRPr lang="en-US" i="1" dirty="0"/>
          </a:p>
        </p:txBody>
      </p:sp>
      <p:pic>
        <p:nvPicPr>
          <p:cNvPr id="4" name="Picture 3" descr="0601.jpg"/>
          <p:cNvPicPr>
            <a:picLocks noChangeAspect="1"/>
          </p:cNvPicPr>
          <p:nvPr/>
        </p:nvPicPr>
        <p:blipFill>
          <a:blip r:embed="rId2" cstate="print"/>
          <a:stretch>
            <a:fillRect/>
          </a:stretch>
        </p:blipFill>
        <p:spPr>
          <a:xfrm>
            <a:off x="7010400" y="304800"/>
            <a:ext cx="912114" cy="1046988"/>
          </a:xfrm>
          <a:prstGeom prst="rect">
            <a:avLst/>
          </a:prstGeom>
        </p:spPr>
      </p:pic>
      <p:sp>
        <p:nvSpPr>
          <p:cNvPr id="5" name="TextBox 4"/>
          <p:cNvSpPr txBox="1"/>
          <p:nvPr/>
        </p:nvSpPr>
        <p:spPr>
          <a:xfrm>
            <a:off x="6553200" y="1295400"/>
            <a:ext cx="2362200" cy="646331"/>
          </a:xfrm>
          <a:prstGeom prst="rect">
            <a:avLst/>
          </a:prstGeom>
          <a:noFill/>
        </p:spPr>
        <p:txBody>
          <a:bodyPr wrap="square" rtlCol="0">
            <a:spAutoFit/>
          </a:bodyPr>
          <a:lstStyle/>
          <a:p>
            <a:r>
              <a:rPr lang="en-US" dirty="0"/>
              <a:t>Pierre-Simon Laplace</a:t>
            </a:r>
          </a:p>
          <a:p>
            <a:r>
              <a:rPr lang="en-US" dirty="0"/>
              <a:t>  (</a:t>
            </a:r>
            <a:r>
              <a:rPr lang="en-US" dirty="0">
                <a:latin typeface="Cambria Math" pitchFamily="18" charset="0"/>
                <a:ea typeface="Cambria Math" pitchFamily="18" charset="0"/>
              </a:rPr>
              <a:t>1749-1827</a:t>
            </a:r>
            <a:r>
              <a:rPr lang="en-US" dirty="0"/>
              <a:t>)</a:t>
            </a:r>
          </a:p>
        </p:txBody>
      </p:sp>
      <p:pic>
        <p:nvPicPr>
          <p:cNvPr id="1026" name="Picture 2" descr="C:\Documents and Settings\Richard Scherl\Local Settings\Temporary Internet Files\Content.IE5\AZ1PLTIO\MC900434806[1].png"/>
          <p:cNvPicPr>
            <a:picLocks noChangeAspect="1" noChangeArrowheads="1"/>
          </p:cNvPicPr>
          <p:nvPr/>
        </p:nvPicPr>
        <p:blipFill>
          <a:blip r:embed="rId3" cstate="print"/>
          <a:srcRect/>
          <a:stretch>
            <a:fillRect/>
          </a:stretch>
        </p:blipFill>
        <p:spPr bwMode="auto">
          <a:xfrm>
            <a:off x="914400" y="152400"/>
            <a:ext cx="990600" cy="9906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Probability</a:t>
            </a:r>
          </a:p>
        </p:txBody>
      </p:sp>
      <p:sp>
        <p:nvSpPr>
          <p:cNvPr id="3" name="Content Placeholder 2"/>
          <p:cNvSpPr>
            <a:spLocks noGrp="1"/>
          </p:cNvSpPr>
          <p:nvPr>
            <p:ph idx="1"/>
          </p:nvPr>
        </p:nvSpPr>
        <p:spPr/>
        <p:txBody>
          <a:bodyPr>
            <a:normAutofit fontScale="85000" lnSpcReduction="20000"/>
          </a:bodyPr>
          <a:lstStyle/>
          <a:p>
            <a:pPr>
              <a:buNone/>
            </a:pPr>
            <a:r>
              <a:rPr lang="en-US" b="1" dirty="0"/>
              <a:t>    Definition</a:t>
            </a:r>
            <a:r>
              <a:rPr lang="en-US" dirty="0"/>
              <a:t>: Let </a:t>
            </a:r>
            <a:r>
              <a:rPr lang="en-US" i="1" dirty="0"/>
              <a:t>E</a:t>
            </a:r>
            <a:r>
              <a:rPr lang="en-US" dirty="0"/>
              <a:t> and </a:t>
            </a:r>
            <a:r>
              <a:rPr lang="en-US" i="1" dirty="0"/>
              <a:t>F</a:t>
            </a:r>
            <a:r>
              <a:rPr lang="en-US" dirty="0"/>
              <a:t> be events with </a:t>
            </a:r>
            <a:r>
              <a:rPr lang="en-US" i="1" dirty="0"/>
              <a:t>p(F) &gt; </a:t>
            </a:r>
            <a:r>
              <a:rPr lang="en-US" dirty="0">
                <a:latin typeface="Cambria Math" pitchFamily="18" charset="0"/>
                <a:ea typeface="Cambria Math" pitchFamily="18" charset="0"/>
              </a:rPr>
              <a:t>0</a:t>
            </a:r>
            <a:r>
              <a:rPr lang="en-US" dirty="0"/>
              <a:t>. The conditional probability of </a:t>
            </a:r>
            <a:r>
              <a:rPr lang="en-US" i="1" dirty="0"/>
              <a:t>E</a:t>
            </a:r>
            <a:r>
              <a:rPr lang="en-US" dirty="0"/>
              <a:t> given </a:t>
            </a:r>
            <a:r>
              <a:rPr lang="en-US" i="1" dirty="0"/>
              <a:t>F</a:t>
            </a:r>
            <a:r>
              <a:rPr lang="en-US" dirty="0"/>
              <a:t>, denoted by </a:t>
            </a:r>
            <a:r>
              <a:rPr lang="en-US" i="1" dirty="0"/>
              <a:t>P</a:t>
            </a:r>
            <a:r>
              <a:rPr lang="en-US" dirty="0"/>
              <a:t>(</a:t>
            </a:r>
            <a:r>
              <a:rPr lang="en-US" i="1" dirty="0"/>
              <a:t>E</a:t>
            </a:r>
            <a:r>
              <a:rPr lang="en-US" dirty="0"/>
              <a:t>|</a:t>
            </a:r>
            <a:r>
              <a:rPr lang="en-US" i="1" dirty="0"/>
              <a:t>F</a:t>
            </a:r>
            <a:r>
              <a:rPr lang="en-US" dirty="0"/>
              <a:t>), is defined as:</a:t>
            </a:r>
          </a:p>
          <a:p>
            <a:endParaRPr lang="en-US" dirty="0"/>
          </a:p>
          <a:p>
            <a:endParaRPr lang="en-US" dirty="0"/>
          </a:p>
          <a:p>
            <a:pPr>
              <a:buNone/>
            </a:pPr>
            <a:r>
              <a:rPr lang="en-US" dirty="0"/>
              <a:t>    </a:t>
            </a:r>
            <a:r>
              <a:rPr lang="en-US" b="1" dirty="0"/>
              <a:t>Example</a:t>
            </a:r>
            <a:r>
              <a:rPr lang="en-US" dirty="0"/>
              <a:t>: A bit string of length four is generated at random so that each of the </a:t>
            </a:r>
            <a:r>
              <a:rPr lang="en-US" dirty="0">
                <a:latin typeface="Cambria Math" pitchFamily="18" charset="0"/>
                <a:ea typeface="Cambria Math" pitchFamily="18" charset="0"/>
              </a:rPr>
              <a:t>16 </a:t>
            </a:r>
            <a:r>
              <a:rPr lang="en-US" dirty="0"/>
              <a:t>bit strings of length </a:t>
            </a:r>
            <a:r>
              <a:rPr lang="en-US" dirty="0">
                <a:latin typeface="Cambria Math" pitchFamily="18" charset="0"/>
                <a:ea typeface="Cambria Math" pitchFamily="18" charset="0"/>
              </a:rPr>
              <a:t>4</a:t>
            </a:r>
            <a:r>
              <a:rPr lang="en-US" dirty="0"/>
              <a:t> is equally likely. What is the probability that it contains at least two consecutive </a:t>
            </a:r>
            <a:r>
              <a:rPr lang="en-US" dirty="0">
                <a:latin typeface="Cambria Math" pitchFamily="18" charset="0"/>
                <a:ea typeface="Cambria Math" pitchFamily="18" charset="0"/>
              </a:rPr>
              <a:t>0</a:t>
            </a:r>
            <a:r>
              <a:rPr lang="en-US" dirty="0"/>
              <a:t>s, given that its first bit is a </a:t>
            </a:r>
            <a:r>
              <a:rPr lang="en-US" dirty="0">
                <a:latin typeface="Cambria Math" pitchFamily="18" charset="0"/>
                <a:ea typeface="Cambria Math" pitchFamily="18" charset="0"/>
              </a:rPr>
              <a:t>0</a:t>
            </a:r>
            <a:r>
              <a:rPr lang="en-US" dirty="0"/>
              <a:t>?</a:t>
            </a:r>
          </a:p>
          <a:p>
            <a:pPr>
              <a:buNone/>
            </a:pPr>
            <a:r>
              <a:rPr lang="en-US" b="1" dirty="0"/>
              <a:t>    Solution</a:t>
            </a:r>
            <a:r>
              <a:rPr lang="en-US" dirty="0"/>
              <a:t>: Let </a:t>
            </a:r>
            <a:r>
              <a:rPr lang="en-US" i="1" dirty="0"/>
              <a:t>E</a:t>
            </a:r>
            <a:r>
              <a:rPr lang="en-US" dirty="0"/>
              <a:t> be the event that the bit string contains at least two consecutive </a:t>
            </a:r>
            <a:r>
              <a:rPr lang="en-US" dirty="0">
                <a:latin typeface="Cambria Math" pitchFamily="18" charset="0"/>
                <a:ea typeface="Cambria Math" pitchFamily="18" charset="0"/>
              </a:rPr>
              <a:t>0</a:t>
            </a:r>
            <a:r>
              <a:rPr lang="en-US" dirty="0"/>
              <a:t>s, and </a:t>
            </a:r>
            <a:r>
              <a:rPr lang="en-US" i="1" dirty="0"/>
              <a:t>F</a:t>
            </a:r>
            <a:r>
              <a:rPr lang="en-US" dirty="0"/>
              <a:t> be the event that the first bit is a </a:t>
            </a:r>
            <a:r>
              <a:rPr lang="en-US" dirty="0">
                <a:latin typeface="Cambria Math" pitchFamily="18" charset="0"/>
                <a:ea typeface="Cambria Math" pitchFamily="18" charset="0"/>
              </a:rPr>
              <a:t>0</a:t>
            </a:r>
            <a:r>
              <a:rPr lang="en-US" dirty="0"/>
              <a:t>. </a:t>
            </a:r>
          </a:p>
          <a:p>
            <a:pPr lvl="1"/>
            <a:r>
              <a:rPr lang="en-US" dirty="0"/>
              <a:t>Since </a:t>
            </a:r>
            <a:r>
              <a:rPr lang="en-US" i="1" dirty="0"/>
              <a:t>E</a:t>
            </a:r>
            <a:r>
              <a:rPr lang="en-US" dirty="0"/>
              <a:t> </a:t>
            </a:r>
            <a:r>
              <a:rPr lang="en-US" dirty="0">
                <a:latin typeface="Cambria Math"/>
                <a:ea typeface="Cambria Math"/>
              </a:rPr>
              <a:t>⋂</a:t>
            </a:r>
            <a:r>
              <a:rPr lang="en-US" dirty="0"/>
              <a:t> </a:t>
            </a:r>
            <a:r>
              <a:rPr lang="en-US" i="1" dirty="0"/>
              <a:t>F</a:t>
            </a:r>
            <a:r>
              <a:rPr lang="en-US" dirty="0"/>
              <a:t> = {</a:t>
            </a:r>
            <a:r>
              <a:rPr lang="en-US" dirty="0">
                <a:latin typeface="Cambria Math" pitchFamily="18" charset="0"/>
                <a:ea typeface="Cambria Math" pitchFamily="18" charset="0"/>
              </a:rPr>
              <a:t>0000</a:t>
            </a:r>
            <a:r>
              <a:rPr lang="en-US" dirty="0"/>
              <a:t>,</a:t>
            </a:r>
            <a:r>
              <a:rPr lang="en-US" dirty="0">
                <a:latin typeface="Cambria Math" pitchFamily="18" charset="0"/>
                <a:ea typeface="Cambria Math" pitchFamily="18" charset="0"/>
              </a:rPr>
              <a:t> 0001</a:t>
            </a:r>
            <a:r>
              <a:rPr lang="en-US" dirty="0"/>
              <a:t>,</a:t>
            </a:r>
            <a:r>
              <a:rPr lang="en-US" dirty="0">
                <a:latin typeface="Cambria Math" pitchFamily="18" charset="0"/>
                <a:ea typeface="Cambria Math" pitchFamily="18" charset="0"/>
              </a:rPr>
              <a:t> 0010</a:t>
            </a:r>
            <a:r>
              <a:rPr lang="en-US" dirty="0"/>
              <a:t>,</a:t>
            </a:r>
            <a:r>
              <a:rPr lang="en-US" dirty="0">
                <a:latin typeface="Cambria Math" pitchFamily="18" charset="0"/>
                <a:ea typeface="Cambria Math" pitchFamily="18" charset="0"/>
              </a:rPr>
              <a:t> 0011</a:t>
            </a:r>
            <a:r>
              <a:rPr lang="en-US" dirty="0"/>
              <a:t>,</a:t>
            </a:r>
            <a:r>
              <a:rPr lang="en-US" dirty="0">
                <a:latin typeface="Cambria Math" pitchFamily="18" charset="0"/>
                <a:ea typeface="Cambria Math" pitchFamily="18" charset="0"/>
              </a:rPr>
              <a:t> 0100</a:t>
            </a:r>
            <a:r>
              <a:rPr lang="en-US" dirty="0"/>
              <a:t>}, </a:t>
            </a:r>
            <a:r>
              <a:rPr lang="en-US" i="1" dirty="0"/>
              <a:t>p</a:t>
            </a:r>
            <a:r>
              <a:rPr lang="en-US" dirty="0"/>
              <a:t>(</a:t>
            </a:r>
            <a:r>
              <a:rPr lang="en-US" i="1" dirty="0"/>
              <a:t>E</a:t>
            </a:r>
            <a:r>
              <a:rPr lang="en-US" dirty="0">
                <a:latin typeface="Cambria Math"/>
                <a:ea typeface="Cambria Math"/>
              </a:rPr>
              <a:t>⋂</a:t>
            </a:r>
            <a:r>
              <a:rPr lang="en-US" i="1" dirty="0"/>
              <a:t>F</a:t>
            </a:r>
            <a:r>
              <a:rPr lang="en-US" dirty="0"/>
              <a:t>)=</a:t>
            </a:r>
            <a:r>
              <a:rPr lang="en-US" dirty="0">
                <a:latin typeface="Cambria Math" pitchFamily="18" charset="0"/>
                <a:ea typeface="Cambria Math" pitchFamily="18" charset="0"/>
              </a:rPr>
              <a:t>5/16</a:t>
            </a:r>
            <a:r>
              <a:rPr lang="en-US" dirty="0"/>
              <a:t>.</a:t>
            </a:r>
          </a:p>
          <a:p>
            <a:pPr lvl="1"/>
            <a:r>
              <a:rPr lang="en-US" dirty="0"/>
              <a:t>Because </a:t>
            </a:r>
            <a:r>
              <a:rPr lang="en-US" dirty="0">
                <a:latin typeface="Cambria Math" pitchFamily="18" charset="0"/>
                <a:ea typeface="Cambria Math" pitchFamily="18" charset="0"/>
              </a:rPr>
              <a:t>8</a:t>
            </a:r>
            <a:r>
              <a:rPr lang="en-US" dirty="0"/>
              <a:t> bit strings of length </a:t>
            </a:r>
            <a:r>
              <a:rPr lang="en-US" dirty="0">
                <a:latin typeface="Cambria Math" pitchFamily="18" charset="0"/>
                <a:ea typeface="Cambria Math" pitchFamily="18" charset="0"/>
              </a:rPr>
              <a:t>4</a:t>
            </a:r>
            <a:r>
              <a:rPr lang="en-US" dirty="0"/>
              <a:t> start with a </a:t>
            </a:r>
            <a:r>
              <a:rPr lang="en-US" dirty="0">
                <a:latin typeface="Cambria Math" pitchFamily="18" charset="0"/>
                <a:ea typeface="Cambria Math" pitchFamily="18" charset="0"/>
              </a:rPr>
              <a:t>0</a:t>
            </a:r>
            <a:r>
              <a:rPr lang="en-US" dirty="0"/>
              <a:t>, p(F) = </a:t>
            </a:r>
            <a:r>
              <a:rPr lang="en-US" dirty="0">
                <a:latin typeface="Cambria Math" pitchFamily="18" charset="0"/>
                <a:ea typeface="Cambria Math" pitchFamily="18" charset="0"/>
              </a:rPr>
              <a:t>8/16</a:t>
            </a:r>
            <a:r>
              <a:rPr lang="en-US" dirty="0"/>
              <a:t>= </a:t>
            </a:r>
            <a:r>
              <a:rPr lang="en-US" dirty="0">
                <a:latin typeface="Cambria Math" pitchFamily="18" charset="0"/>
                <a:ea typeface="Cambria Math" pitchFamily="18" charset="0"/>
              </a:rPr>
              <a:t>½</a:t>
            </a:r>
            <a:r>
              <a:rPr lang="en-US" dirty="0"/>
              <a:t>.</a:t>
            </a:r>
          </a:p>
          <a:p>
            <a:pPr>
              <a:buNone/>
            </a:pPr>
            <a:r>
              <a:rPr lang="en-US" dirty="0"/>
              <a:t>    Hence,</a:t>
            </a:r>
          </a:p>
          <a:p>
            <a:pPr lvl="1"/>
            <a:endParaRPr lang="en-US" dirty="0"/>
          </a:p>
          <a:p>
            <a:pPr>
              <a:buNone/>
            </a:pP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3962400" y="2590800"/>
            <a:ext cx="2177415" cy="600075"/>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2514600" y="5638801"/>
            <a:ext cx="3684270" cy="6000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Probability</a:t>
            </a:r>
          </a:p>
        </p:txBody>
      </p:sp>
      <p:sp>
        <p:nvSpPr>
          <p:cNvPr id="3" name="Content Placeholder 2"/>
          <p:cNvSpPr>
            <a:spLocks noGrp="1"/>
          </p:cNvSpPr>
          <p:nvPr>
            <p:ph idx="1"/>
          </p:nvPr>
        </p:nvSpPr>
        <p:spPr/>
        <p:txBody>
          <a:bodyPr>
            <a:normAutofit lnSpcReduction="10000"/>
          </a:bodyPr>
          <a:lstStyle/>
          <a:p>
            <a:pPr>
              <a:buNone/>
            </a:pPr>
            <a:r>
              <a:rPr lang="en-US" b="1" dirty="0"/>
              <a:t>   Example: </a:t>
            </a:r>
            <a:r>
              <a:rPr lang="en-US" dirty="0"/>
              <a:t>What is the conditional probability that a family with two children has two boys, given that they have at least one boy. Assume that each of the possibilities </a:t>
            </a:r>
            <a:r>
              <a:rPr lang="en-US" i="1" dirty="0"/>
              <a:t>BB</a:t>
            </a:r>
            <a:r>
              <a:rPr lang="en-US" dirty="0"/>
              <a:t>, </a:t>
            </a:r>
            <a:r>
              <a:rPr lang="en-US" i="1" dirty="0"/>
              <a:t>BG</a:t>
            </a:r>
            <a:r>
              <a:rPr lang="en-US" dirty="0"/>
              <a:t>, </a:t>
            </a:r>
            <a:r>
              <a:rPr lang="en-US" i="1" dirty="0"/>
              <a:t>GB</a:t>
            </a:r>
            <a:r>
              <a:rPr lang="en-US" dirty="0"/>
              <a:t>, and </a:t>
            </a:r>
            <a:r>
              <a:rPr lang="en-US" i="1" dirty="0"/>
              <a:t>GG</a:t>
            </a:r>
            <a:r>
              <a:rPr lang="en-US" dirty="0"/>
              <a:t> is equally likely where </a:t>
            </a:r>
            <a:r>
              <a:rPr lang="en-US" i="1" dirty="0"/>
              <a:t>B</a:t>
            </a:r>
            <a:r>
              <a:rPr lang="en-US" dirty="0"/>
              <a:t> represents a boy and </a:t>
            </a:r>
            <a:r>
              <a:rPr lang="en-US" i="1" dirty="0"/>
              <a:t>G</a:t>
            </a:r>
            <a:r>
              <a:rPr lang="en-US" dirty="0"/>
              <a:t> represents a girl.</a:t>
            </a:r>
          </a:p>
          <a:p>
            <a:pPr>
              <a:buNone/>
            </a:pPr>
            <a:r>
              <a:rPr lang="en-US" b="1" dirty="0"/>
              <a:t>   Solution</a:t>
            </a:r>
            <a:r>
              <a:rPr lang="en-US" dirty="0"/>
              <a:t>: Let </a:t>
            </a:r>
            <a:r>
              <a:rPr lang="en-US" i="1" dirty="0"/>
              <a:t>E</a:t>
            </a:r>
            <a:r>
              <a:rPr lang="en-US" dirty="0"/>
              <a:t> be the event that the family has two boys and let  </a:t>
            </a:r>
            <a:r>
              <a:rPr lang="en-US" i="1" dirty="0"/>
              <a:t>F</a:t>
            </a:r>
            <a:r>
              <a:rPr lang="en-US" dirty="0"/>
              <a:t> be the event that the family has at least one boy. Then </a:t>
            </a:r>
            <a:r>
              <a:rPr lang="en-US" i="1" dirty="0"/>
              <a:t>E</a:t>
            </a:r>
            <a:r>
              <a:rPr lang="en-US" dirty="0"/>
              <a:t> = {</a:t>
            </a:r>
            <a:r>
              <a:rPr lang="en-US" i="1" dirty="0"/>
              <a:t>BB</a:t>
            </a:r>
            <a:r>
              <a:rPr lang="en-US" dirty="0"/>
              <a:t>}, </a:t>
            </a:r>
            <a:r>
              <a:rPr lang="en-US" i="1" dirty="0"/>
              <a:t>F</a:t>
            </a:r>
            <a:r>
              <a:rPr lang="en-US" dirty="0"/>
              <a:t> = {</a:t>
            </a:r>
            <a:r>
              <a:rPr lang="en-US" i="1" dirty="0"/>
              <a:t>BB</a:t>
            </a:r>
            <a:r>
              <a:rPr lang="en-US" dirty="0"/>
              <a:t>, </a:t>
            </a:r>
            <a:r>
              <a:rPr lang="en-US" i="1" dirty="0"/>
              <a:t>BG</a:t>
            </a:r>
            <a:r>
              <a:rPr lang="en-US" dirty="0"/>
              <a:t>, </a:t>
            </a:r>
            <a:r>
              <a:rPr lang="en-US" i="1" dirty="0"/>
              <a:t>GB</a:t>
            </a:r>
            <a:r>
              <a:rPr lang="en-US" dirty="0"/>
              <a:t>}, and                                               </a:t>
            </a:r>
            <a:r>
              <a:rPr lang="en-US" i="1" dirty="0"/>
              <a:t>E</a:t>
            </a:r>
            <a:r>
              <a:rPr lang="en-US" dirty="0"/>
              <a:t> </a:t>
            </a:r>
            <a:r>
              <a:rPr lang="en-US" dirty="0">
                <a:latin typeface="Cambria Math"/>
                <a:ea typeface="Cambria Math"/>
              </a:rPr>
              <a:t>⋂</a:t>
            </a:r>
            <a:r>
              <a:rPr lang="en-US" dirty="0"/>
              <a:t> </a:t>
            </a:r>
            <a:r>
              <a:rPr lang="en-US" i="1" dirty="0"/>
              <a:t>F</a:t>
            </a:r>
            <a:r>
              <a:rPr lang="en-US" dirty="0"/>
              <a:t> = {</a:t>
            </a:r>
            <a:r>
              <a:rPr lang="en-US" i="1" dirty="0"/>
              <a:t>BB</a:t>
            </a:r>
            <a:r>
              <a:rPr lang="en-US" dirty="0"/>
              <a:t>}.</a:t>
            </a:r>
          </a:p>
          <a:p>
            <a:pPr lvl="1"/>
            <a:r>
              <a:rPr lang="en-US" dirty="0"/>
              <a:t>It follows that p(F) = </a:t>
            </a:r>
            <a:r>
              <a:rPr lang="en-US" dirty="0">
                <a:latin typeface="Cambria Math" pitchFamily="18" charset="0"/>
                <a:ea typeface="Cambria Math" pitchFamily="18" charset="0"/>
              </a:rPr>
              <a:t>3/4 </a:t>
            </a:r>
            <a:r>
              <a:rPr lang="en-US" dirty="0"/>
              <a:t>and  </a:t>
            </a:r>
            <a:r>
              <a:rPr lang="en-US" i="1" dirty="0"/>
              <a:t>p</a:t>
            </a:r>
            <a:r>
              <a:rPr lang="en-US" dirty="0"/>
              <a:t>(</a:t>
            </a:r>
            <a:r>
              <a:rPr lang="en-US" i="1" dirty="0"/>
              <a:t>E</a:t>
            </a:r>
            <a:r>
              <a:rPr lang="en-US" dirty="0">
                <a:latin typeface="Cambria Math"/>
                <a:ea typeface="Cambria Math"/>
              </a:rPr>
              <a:t>⋂</a:t>
            </a:r>
            <a:r>
              <a:rPr lang="en-US" i="1" dirty="0"/>
              <a:t>F</a:t>
            </a:r>
            <a:r>
              <a:rPr lang="en-US" dirty="0"/>
              <a:t>)=</a:t>
            </a:r>
            <a:r>
              <a:rPr lang="en-US" dirty="0">
                <a:latin typeface="Cambria Math" pitchFamily="18" charset="0"/>
                <a:ea typeface="Cambria Math" pitchFamily="18" charset="0"/>
              </a:rPr>
              <a:t>1/4</a:t>
            </a:r>
            <a:r>
              <a:rPr lang="en-US" dirty="0"/>
              <a:t>.</a:t>
            </a:r>
          </a:p>
          <a:p>
            <a:pPr>
              <a:buNone/>
            </a:pPr>
            <a:r>
              <a:rPr lang="en-US" dirty="0"/>
              <a:t>   Hence, </a:t>
            </a:r>
          </a:p>
        </p:txBody>
      </p:sp>
      <p:pic>
        <p:nvPicPr>
          <p:cNvPr id="5" name="Picture 4" descr="addin_tmp.png"/>
          <p:cNvPicPr>
            <a:picLocks noChangeAspect="1"/>
          </p:cNvPicPr>
          <p:nvPr>
            <p:custDataLst>
              <p:tags r:id="rId1"/>
            </p:custDataLst>
          </p:nvPr>
        </p:nvPicPr>
        <p:blipFill>
          <a:blip r:embed="rId3" cstate="print"/>
          <a:stretch>
            <a:fillRect/>
          </a:stretch>
        </p:blipFill>
        <p:spPr>
          <a:xfrm>
            <a:off x="2590800" y="5791200"/>
            <a:ext cx="3558540" cy="600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Independence</a:t>
            </a:r>
          </a:p>
        </p:txBody>
      </p:sp>
      <p:sp>
        <p:nvSpPr>
          <p:cNvPr id="3" name="Content Placeholder 2"/>
          <p:cNvSpPr>
            <a:spLocks noGrp="1"/>
          </p:cNvSpPr>
          <p:nvPr>
            <p:ph idx="1"/>
          </p:nvPr>
        </p:nvSpPr>
        <p:spPr/>
        <p:txBody>
          <a:bodyPr>
            <a:normAutofit fontScale="77500" lnSpcReduction="20000"/>
          </a:bodyPr>
          <a:lstStyle/>
          <a:p>
            <a:pPr>
              <a:buNone/>
            </a:pPr>
            <a:r>
              <a:rPr lang="en-US" b="1" dirty="0"/>
              <a:t>    Definition</a:t>
            </a:r>
            <a:r>
              <a:rPr lang="en-US" dirty="0"/>
              <a:t>: The events </a:t>
            </a:r>
            <a:r>
              <a:rPr lang="en-US" i="1" dirty="0"/>
              <a:t>E</a:t>
            </a:r>
            <a:r>
              <a:rPr lang="en-US" dirty="0"/>
              <a:t> and </a:t>
            </a:r>
            <a:r>
              <a:rPr lang="en-US" i="1" dirty="0"/>
              <a:t>F</a:t>
            </a:r>
            <a:r>
              <a:rPr lang="en-US" dirty="0"/>
              <a:t> are independent if and only if   </a:t>
            </a:r>
          </a:p>
          <a:p>
            <a:pPr>
              <a:buNone/>
            </a:pPr>
            <a:r>
              <a:rPr lang="en-US" dirty="0"/>
              <a:t>       </a:t>
            </a:r>
          </a:p>
          <a:p>
            <a:pPr>
              <a:buNone/>
            </a:pPr>
            <a:r>
              <a:rPr lang="en-US" dirty="0"/>
              <a:t>                           </a:t>
            </a:r>
            <a:endParaRPr lang="en-US" i="1" dirty="0"/>
          </a:p>
          <a:p>
            <a:pPr>
              <a:buNone/>
            </a:pPr>
            <a:r>
              <a:rPr lang="en-US" b="1" dirty="0"/>
              <a:t>    Example</a:t>
            </a:r>
            <a:r>
              <a:rPr lang="en-US" dirty="0"/>
              <a:t>: Suppose </a:t>
            </a:r>
            <a:r>
              <a:rPr lang="en-US" i="1" dirty="0"/>
              <a:t>E</a:t>
            </a:r>
            <a:r>
              <a:rPr lang="en-US" dirty="0"/>
              <a:t> is the event that a randomly generated bit string of length four begins with a </a:t>
            </a:r>
            <a:r>
              <a:rPr lang="en-US" dirty="0">
                <a:latin typeface="Cambria Math" pitchFamily="18" charset="0"/>
                <a:ea typeface="Cambria Math" pitchFamily="18" charset="0"/>
              </a:rPr>
              <a:t>1</a:t>
            </a:r>
            <a:r>
              <a:rPr lang="en-US" dirty="0"/>
              <a:t> and </a:t>
            </a:r>
            <a:r>
              <a:rPr lang="en-US" i="1" dirty="0"/>
              <a:t>F</a:t>
            </a:r>
            <a:r>
              <a:rPr lang="en-US" dirty="0"/>
              <a:t> is the event that this bit string contains an even number of </a:t>
            </a:r>
            <a:r>
              <a:rPr lang="en-US" dirty="0">
                <a:latin typeface="Cambria Math" pitchFamily="18" charset="0"/>
                <a:ea typeface="Cambria Math" pitchFamily="18" charset="0"/>
              </a:rPr>
              <a:t>1</a:t>
            </a:r>
            <a:r>
              <a:rPr lang="en-US" dirty="0"/>
              <a:t>s. Are </a:t>
            </a:r>
            <a:r>
              <a:rPr lang="en-US" i="1" dirty="0"/>
              <a:t>E</a:t>
            </a:r>
            <a:r>
              <a:rPr lang="en-US" dirty="0"/>
              <a:t> and </a:t>
            </a:r>
            <a:r>
              <a:rPr lang="en-US" i="1" dirty="0"/>
              <a:t>F</a:t>
            </a:r>
            <a:r>
              <a:rPr lang="en-US" dirty="0"/>
              <a:t> independent if the </a:t>
            </a:r>
            <a:r>
              <a:rPr lang="en-US" dirty="0">
                <a:latin typeface="Cambria Math" pitchFamily="18" charset="0"/>
                <a:ea typeface="Cambria Math" pitchFamily="18" charset="0"/>
              </a:rPr>
              <a:t>16</a:t>
            </a:r>
            <a:r>
              <a:rPr lang="en-US" dirty="0"/>
              <a:t> bit strings of length four are equally likely? </a:t>
            </a:r>
          </a:p>
          <a:p>
            <a:pPr>
              <a:buNone/>
            </a:pPr>
            <a:r>
              <a:rPr lang="en-US" b="1" dirty="0"/>
              <a:t>    Solution</a:t>
            </a:r>
            <a:r>
              <a:rPr lang="en-US" dirty="0"/>
              <a:t>: There are eight bit strings of length four that begin with a </a:t>
            </a:r>
            <a:r>
              <a:rPr lang="en-US" dirty="0">
                <a:latin typeface="Cambria Math" pitchFamily="18" charset="0"/>
                <a:ea typeface="Cambria Math" pitchFamily="18" charset="0"/>
              </a:rPr>
              <a:t>1, </a:t>
            </a:r>
            <a:r>
              <a:rPr lang="en-US" dirty="0"/>
              <a:t>and eight bit strings of length four that contain an even number of </a:t>
            </a:r>
            <a:r>
              <a:rPr lang="en-US" dirty="0">
                <a:latin typeface="Cambria Math" pitchFamily="18" charset="0"/>
                <a:ea typeface="Cambria Math" pitchFamily="18" charset="0"/>
              </a:rPr>
              <a:t>1</a:t>
            </a:r>
            <a:r>
              <a:rPr lang="en-US" dirty="0"/>
              <a:t>s.</a:t>
            </a:r>
          </a:p>
          <a:p>
            <a:pPr lvl="1"/>
            <a:r>
              <a:rPr lang="en-US" dirty="0"/>
              <a:t>Since the number of bit strings of length </a:t>
            </a:r>
            <a:r>
              <a:rPr lang="en-US" dirty="0">
                <a:latin typeface="Cambria Math" pitchFamily="18" charset="0"/>
                <a:ea typeface="Cambria Math" pitchFamily="18" charset="0"/>
              </a:rPr>
              <a:t>4</a:t>
            </a:r>
            <a:r>
              <a:rPr lang="en-US" dirty="0"/>
              <a:t> is </a:t>
            </a:r>
            <a:r>
              <a:rPr lang="en-US" dirty="0">
                <a:latin typeface="Cambria Math" pitchFamily="18" charset="0"/>
                <a:ea typeface="Cambria Math" pitchFamily="18" charset="0"/>
              </a:rPr>
              <a:t>16,</a:t>
            </a:r>
          </a:p>
          <a:p>
            <a:pPr lvl="1">
              <a:buNone/>
            </a:pPr>
            <a:endParaRPr lang="en-US" dirty="0">
              <a:latin typeface="Cambria Math" pitchFamily="18" charset="0"/>
              <a:ea typeface="Cambria Math" pitchFamily="18" charset="0"/>
            </a:endParaRPr>
          </a:p>
          <a:p>
            <a:pPr lvl="1">
              <a:buNone/>
            </a:pPr>
            <a:r>
              <a:rPr lang="en-US" dirty="0">
                <a:latin typeface="Cambria Math" pitchFamily="18" charset="0"/>
                <a:ea typeface="Cambria Math" pitchFamily="18" charset="0"/>
              </a:rPr>
              <a:t>                                      </a:t>
            </a:r>
          </a:p>
          <a:p>
            <a:pPr lvl="1"/>
            <a:r>
              <a:rPr lang="en-US" dirty="0">
                <a:latin typeface="Cambria Math" pitchFamily="18" charset="0"/>
                <a:ea typeface="Cambria Math" pitchFamily="18" charset="0"/>
              </a:rPr>
              <a:t>Since </a:t>
            </a:r>
            <a:r>
              <a:rPr lang="en-US" i="1" dirty="0"/>
              <a:t>E</a:t>
            </a:r>
            <a:r>
              <a:rPr lang="en-US" dirty="0">
                <a:latin typeface="Cambria Math"/>
                <a:ea typeface="Cambria Math"/>
              </a:rPr>
              <a:t>⋂</a:t>
            </a:r>
            <a:r>
              <a:rPr lang="en-US" i="1" dirty="0"/>
              <a:t>F = </a:t>
            </a:r>
            <a:r>
              <a:rPr lang="en-US" dirty="0"/>
              <a:t>{</a:t>
            </a:r>
            <a:r>
              <a:rPr lang="en-US" dirty="0">
                <a:latin typeface="Cambria Math" pitchFamily="18" charset="0"/>
                <a:ea typeface="Cambria Math" pitchFamily="18" charset="0"/>
              </a:rPr>
              <a:t>1111</a:t>
            </a:r>
            <a:r>
              <a:rPr lang="en-US" dirty="0"/>
              <a:t>, </a:t>
            </a:r>
            <a:r>
              <a:rPr lang="en-US" dirty="0">
                <a:latin typeface="Cambria Math" pitchFamily="18" charset="0"/>
                <a:ea typeface="Cambria Math" pitchFamily="18" charset="0"/>
              </a:rPr>
              <a:t>1100</a:t>
            </a:r>
            <a:r>
              <a:rPr lang="en-US" dirty="0"/>
              <a:t>,</a:t>
            </a:r>
            <a:r>
              <a:rPr lang="en-US" dirty="0">
                <a:latin typeface="Cambria Math" pitchFamily="18" charset="0"/>
                <a:ea typeface="Cambria Math" pitchFamily="18" charset="0"/>
              </a:rPr>
              <a:t> 1010</a:t>
            </a:r>
            <a:r>
              <a:rPr lang="en-US" dirty="0"/>
              <a:t>, </a:t>
            </a:r>
            <a:r>
              <a:rPr lang="en-US" dirty="0">
                <a:latin typeface="Cambria Math" pitchFamily="18" charset="0"/>
                <a:ea typeface="Cambria Math" pitchFamily="18" charset="0"/>
              </a:rPr>
              <a:t>1001</a:t>
            </a:r>
            <a:r>
              <a:rPr lang="en-US" dirty="0">
                <a:ea typeface="Cambria Math" pitchFamily="18" charset="0"/>
              </a:rPr>
              <a:t>}, </a:t>
            </a:r>
            <a:r>
              <a:rPr lang="en-US" i="1" dirty="0">
                <a:ea typeface="Cambria Math" pitchFamily="18" charset="0"/>
              </a:rPr>
              <a:t>p</a:t>
            </a:r>
            <a:r>
              <a:rPr lang="en-US" dirty="0">
                <a:ea typeface="Cambria Math" pitchFamily="18" charset="0"/>
              </a:rPr>
              <a:t>(</a:t>
            </a:r>
            <a:r>
              <a:rPr lang="en-US" i="1" dirty="0"/>
              <a:t>E</a:t>
            </a:r>
            <a:r>
              <a:rPr lang="en-US" dirty="0">
                <a:latin typeface="Cambria Math"/>
                <a:ea typeface="Cambria Math"/>
              </a:rPr>
              <a:t>⋂</a:t>
            </a:r>
            <a:r>
              <a:rPr lang="en-US" i="1" dirty="0"/>
              <a:t>F</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a:t>
            </a:r>
            <a:r>
              <a:rPr lang="en-US" dirty="0">
                <a:latin typeface="Cambria Math" pitchFamily="18" charset="0"/>
                <a:ea typeface="Cambria Math" pitchFamily="18" charset="0"/>
              </a:rPr>
              <a:t>16</a:t>
            </a:r>
            <a:r>
              <a:rPr lang="en-US" dirty="0">
                <a:ea typeface="Cambria Math" pitchFamily="18" charset="0"/>
              </a:rPr>
              <a:t>=</a:t>
            </a:r>
            <a:r>
              <a:rPr lang="en-US" dirty="0">
                <a:latin typeface="Cambria Math" pitchFamily="18" charset="0"/>
                <a:ea typeface="Cambria Math" pitchFamily="18" charset="0"/>
              </a:rPr>
              <a:t>1</a:t>
            </a:r>
            <a:r>
              <a:rPr lang="en-US" dirty="0">
                <a:ea typeface="Cambria Math" pitchFamily="18" charset="0"/>
              </a:rPr>
              <a:t>/</a:t>
            </a:r>
            <a:r>
              <a:rPr lang="en-US" dirty="0">
                <a:latin typeface="Cambria Math" pitchFamily="18" charset="0"/>
                <a:ea typeface="Cambria Math" pitchFamily="18" charset="0"/>
              </a:rPr>
              <a:t>4</a:t>
            </a:r>
            <a:r>
              <a:rPr lang="en-US" dirty="0">
                <a:ea typeface="Cambria Math" pitchFamily="18" charset="0"/>
              </a:rPr>
              <a:t>.</a:t>
            </a:r>
          </a:p>
          <a:p>
            <a:pPr>
              <a:buNone/>
            </a:pPr>
            <a:r>
              <a:rPr lang="en-US" dirty="0">
                <a:ea typeface="Cambria Math" pitchFamily="18" charset="0"/>
              </a:rPr>
              <a:t>    We conclude that E and F are independent, because </a:t>
            </a:r>
          </a:p>
          <a:p>
            <a:pPr>
              <a:buNone/>
            </a:pPr>
            <a:r>
              <a:rPr lang="en-US" dirty="0">
                <a:ea typeface="Cambria Math" pitchFamily="18" charset="0"/>
              </a:rPr>
              <a:t>                      </a:t>
            </a:r>
            <a:r>
              <a:rPr lang="en-US" i="1" dirty="0">
                <a:ea typeface="Cambria Math" pitchFamily="18" charset="0"/>
              </a:rPr>
              <a:t>p</a:t>
            </a:r>
            <a:r>
              <a:rPr lang="en-US" dirty="0">
                <a:ea typeface="Cambria Math" pitchFamily="18" charset="0"/>
              </a:rPr>
              <a:t>(</a:t>
            </a:r>
            <a:r>
              <a:rPr lang="en-US" i="1" dirty="0"/>
              <a:t>E</a:t>
            </a:r>
            <a:r>
              <a:rPr lang="en-US" dirty="0">
                <a:latin typeface="Cambria Math"/>
                <a:ea typeface="Cambria Math"/>
              </a:rPr>
              <a:t>⋂</a:t>
            </a:r>
            <a:r>
              <a:rPr lang="en-US" i="1" dirty="0"/>
              <a:t>F</a:t>
            </a:r>
            <a:r>
              <a:rPr lang="en-US" dirty="0">
                <a:ea typeface="Cambria Math" pitchFamily="18" charset="0"/>
              </a:rPr>
              <a:t>) =</a:t>
            </a:r>
            <a:r>
              <a:rPr lang="en-US" dirty="0">
                <a:latin typeface="Cambria Math" pitchFamily="18" charset="0"/>
                <a:ea typeface="Cambria Math" pitchFamily="18" charset="0"/>
              </a:rPr>
              <a:t>1</a:t>
            </a:r>
            <a:r>
              <a:rPr lang="en-US" dirty="0">
                <a:ea typeface="Cambria Math" pitchFamily="18" charset="0"/>
              </a:rPr>
              <a:t>/</a:t>
            </a:r>
            <a:r>
              <a:rPr lang="en-US" dirty="0">
                <a:latin typeface="Cambria Math" pitchFamily="18" charset="0"/>
                <a:ea typeface="Cambria Math" pitchFamily="18" charset="0"/>
              </a:rPr>
              <a:t>4 = (½) (½)= </a:t>
            </a:r>
            <a:r>
              <a:rPr lang="en-US" i="1" dirty="0">
                <a:ea typeface="Cambria Math" pitchFamily="18" charset="0"/>
              </a:rPr>
              <a:t>p</a:t>
            </a:r>
            <a:r>
              <a:rPr lang="en-US" dirty="0">
                <a:ea typeface="Cambria Math" pitchFamily="18" charset="0"/>
              </a:rPr>
              <a:t>(</a:t>
            </a:r>
            <a:r>
              <a:rPr lang="en-US" i="1" dirty="0">
                <a:ea typeface="Cambria Math" pitchFamily="18" charset="0"/>
              </a:rPr>
              <a:t>E</a:t>
            </a:r>
            <a:r>
              <a:rPr lang="en-US" dirty="0">
                <a:ea typeface="Cambria Math" pitchFamily="18" charset="0"/>
              </a:rPr>
              <a:t>)</a:t>
            </a:r>
            <a:r>
              <a:rPr lang="en-US" dirty="0">
                <a:latin typeface="Cambria Math" pitchFamily="18" charset="0"/>
                <a:ea typeface="Cambria Math" pitchFamily="18" charset="0"/>
              </a:rPr>
              <a:t> </a:t>
            </a:r>
            <a:r>
              <a:rPr lang="en-US" i="1" dirty="0">
                <a:ea typeface="Cambria Math" pitchFamily="18" charset="0"/>
              </a:rPr>
              <a:t>p</a:t>
            </a:r>
            <a:r>
              <a:rPr lang="en-US" dirty="0">
                <a:latin typeface="Cambria Math" pitchFamily="18" charset="0"/>
                <a:ea typeface="Cambria Math" pitchFamily="18" charset="0"/>
              </a:rPr>
              <a:t>(</a:t>
            </a:r>
            <a:r>
              <a:rPr lang="en-US" i="1" dirty="0">
                <a:ea typeface="Cambria Math" pitchFamily="18" charset="0"/>
              </a:rPr>
              <a:t>F</a:t>
            </a:r>
            <a:r>
              <a:rPr lang="en-US" dirty="0">
                <a:latin typeface="Cambria Math" pitchFamily="18" charset="0"/>
                <a:ea typeface="Cambria Math" pitchFamily="18" charset="0"/>
              </a:rPr>
              <a:t>) </a:t>
            </a:r>
            <a:endParaRPr lang="en-US" dirty="0">
              <a:ea typeface="Cambria Math" pitchFamily="18" charset="0"/>
            </a:endParaRPr>
          </a:p>
          <a:p>
            <a:endParaRPr lang="en-US" dirty="0"/>
          </a:p>
          <a:p>
            <a:endParaRPr lang="en-US" i="1" dirty="0">
              <a:latin typeface="Symbol" pitchFamily="18" charset="2"/>
            </a:endParaRPr>
          </a:p>
        </p:txBody>
      </p:sp>
      <p:sp>
        <p:nvSpPr>
          <p:cNvPr id="4" name="TextBox 3"/>
          <p:cNvSpPr txBox="1"/>
          <p:nvPr/>
        </p:nvSpPr>
        <p:spPr>
          <a:xfrm>
            <a:off x="2971800" y="2286000"/>
            <a:ext cx="2667000" cy="369332"/>
          </a:xfrm>
          <a:prstGeom prst="rect">
            <a:avLst/>
          </a:prstGeom>
          <a:noFill/>
        </p:spPr>
        <p:txBody>
          <a:bodyPr wrap="square" rtlCol="0">
            <a:spAutoFit/>
          </a:bodyPr>
          <a:lstStyle/>
          <a:p>
            <a:r>
              <a:rPr lang="en-US" i="1" dirty="0"/>
              <a:t>p(E</a:t>
            </a:r>
            <a:r>
              <a:rPr lang="en-US" dirty="0">
                <a:latin typeface="Cambria Math"/>
                <a:ea typeface="Cambria Math"/>
              </a:rPr>
              <a:t>⋂</a:t>
            </a:r>
            <a:r>
              <a:rPr lang="en-US" i="1" dirty="0"/>
              <a:t>F) = p(E)p(F).</a:t>
            </a:r>
            <a:endParaRPr lang="en-US" dirty="0"/>
          </a:p>
        </p:txBody>
      </p:sp>
      <p:sp>
        <p:nvSpPr>
          <p:cNvPr id="5" name="TextBox 4"/>
          <p:cNvSpPr txBox="1"/>
          <p:nvPr/>
        </p:nvSpPr>
        <p:spPr>
          <a:xfrm>
            <a:off x="2057400" y="4800600"/>
            <a:ext cx="3810000" cy="369332"/>
          </a:xfrm>
          <a:prstGeom prst="rect">
            <a:avLst/>
          </a:prstGeom>
          <a:noFill/>
        </p:spPr>
        <p:txBody>
          <a:bodyPr wrap="square" rtlCol="0">
            <a:spAutoFit/>
          </a:bodyPr>
          <a:lstStyle/>
          <a:p>
            <a:r>
              <a:rPr lang="en-US" i="1" dirty="0">
                <a:ea typeface="Cambria Math" pitchFamily="18" charset="0"/>
              </a:rPr>
              <a:t>p</a:t>
            </a:r>
            <a:r>
              <a:rPr lang="en-US" dirty="0">
                <a:ea typeface="Cambria Math" pitchFamily="18" charset="0"/>
              </a:rPr>
              <a:t>(</a:t>
            </a:r>
            <a:r>
              <a:rPr lang="en-US" i="1" dirty="0">
                <a:ea typeface="Cambria Math" pitchFamily="18" charset="0"/>
              </a:rPr>
              <a:t>E</a:t>
            </a:r>
            <a:r>
              <a:rPr lang="en-US" dirty="0">
                <a:ea typeface="Cambria Math" pitchFamily="18" charset="0"/>
              </a:rPr>
              <a:t>)</a:t>
            </a:r>
            <a:r>
              <a:rPr lang="en-US" dirty="0">
                <a:latin typeface="Cambria Math" pitchFamily="18" charset="0"/>
                <a:ea typeface="Cambria Math" pitchFamily="18" charset="0"/>
              </a:rPr>
              <a:t> = </a:t>
            </a:r>
            <a:r>
              <a:rPr lang="en-US" i="1" dirty="0">
                <a:ea typeface="Cambria Math" pitchFamily="18" charset="0"/>
              </a:rPr>
              <a:t>p</a:t>
            </a:r>
            <a:r>
              <a:rPr lang="en-US" dirty="0">
                <a:latin typeface="Cambria Math" pitchFamily="18" charset="0"/>
                <a:ea typeface="Cambria Math" pitchFamily="18" charset="0"/>
              </a:rPr>
              <a:t>(</a:t>
            </a:r>
            <a:r>
              <a:rPr lang="en-US" i="1" dirty="0">
                <a:ea typeface="Cambria Math" pitchFamily="18" charset="0"/>
              </a:rPr>
              <a:t>F</a:t>
            </a:r>
            <a:r>
              <a:rPr lang="en-US" dirty="0">
                <a:latin typeface="Cambria Math" pitchFamily="18" charset="0"/>
                <a:ea typeface="Cambria Math" pitchFamily="18" charset="0"/>
              </a:rPr>
              <a:t>) = 8/16 = ½.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Independence</a:t>
            </a:r>
          </a:p>
        </p:txBody>
      </p:sp>
      <p:sp>
        <p:nvSpPr>
          <p:cNvPr id="3" name="Content Placeholder 2"/>
          <p:cNvSpPr>
            <a:spLocks noGrp="1"/>
          </p:cNvSpPr>
          <p:nvPr>
            <p:ph idx="1"/>
          </p:nvPr>
        </p:nvSpPr>
        <p:spPr/>
        <p:txBody>
          <a:bodyPr/>
          <a:lstStyle/>
          <a:p>
            <a:pPr>
              <a:buNone/>
            </a:pPr>
            <a:r>
              <a:rPr lang="en-US" b="1" dirty="0"/>
              <a:t>   Example</a:t>
            </a:r>
            <a:r>
              <a:rPr lang="en-US" dirty="0"/>
              <a:t>: Assume  (as in the previous example) that each of the four ways a family can have two children (</a:t>
            </a:r>
            <a:r>
              <a:rPr lang="en-US" i="1" dirty="0"/>
              <a:t>BB</a:t>
            </a:r>
            <a:r>
              <a:rPr lang="en-US" dirty="0"/>
              <a:t>, </a:t>
            </a:r>
            <a:r>
              <a:rPr lang="en-US" i="1" dirty="0"/>
              <a:t>GG</a:t>
            </a:r>
            <a:r>
              <a:rPr lang="en-US" dirty="0"/>
              <a:t>, </a:t>
            </a:r>
            <a:r>
              <a:rPr lang="en-US" i="1" dirty="0"/>
              <a:t>BG</a:t>
            </a:r>
            <a:r>
              <a:rPr lang="en-US" dirty="0"/>
              <a:t>,</a:t>
            </a:r>
            <a:r>
              <a:rPr lang="en-US" i="1" dirty="0"/>
              <a:t>GB</a:t>
            </a:r>
            <a:r>
              <a:rPr lang="en-US" dirty="0"/>
              <a:t>) is equally likely. Are the events </a:t>
            </a:r>
            <a:r>
              <a:rPr lang="en-US" i="1" dirty="0"/>
              <a:t>E</a:t>
            </a:r>
            <a:r>
              <a:rPr lang="en-US" dirty="0"/>
              <a:t>, that a family with two children has two boys, and </a:t>
            </a:r>
            <a:r>
              <a:rPr lang="en-US" i="1" dirty="0"/>
              <a:t>F</a:t>
            </a:r>
            <a:r>
              <a:rPr lang="en-US" dirty="0"/>
              <a:t>, that a family with two children has at least one boy, independent?</a:t>
            </a:r>
          </a:p>
          <a:p>
            <a:pPr>
              <a:buNone/>
            </a:pPr>
            <a:r>
              <a:rPr lang="en-US" b="1" dirty="0"/>
              <a:t>   Solution</a:t>
            </a:r>
            <a:r>
              <a:rPr lang="en-US" dirty="0"/>
              <a:t>: Because </a:t>
            </a:r>
            <a:r>
              <a:rPr lang="en-US" i="1" dirty="0"/>
              <a:t>E</a:t>
            </a:r>
            <a:r>
              <a:rPr lang="en-US" dirty="0"/>
              <a:t> = {</a:t>
            </a:r>
            <a:r>
              <a:rPr lang="en-US" i="1" dirty="0"/>
              <a:t>BB</a:t>
            </a:r>
            <a:r>
              <a:rPr lang="en-US" dirty="0"/>
              <a:t>}, </a:t>
            </a:r>
            <a:r>
              <a:rPr lang="en-US" i="1" dirty="0"/>
              <a:t>p</a:t>
            </a:r>
            <a:r>
              <a:rPr lang="en-US" dirty="0"/>
              <a:t>(</a:t>
            </a:r>
            <a:r>
              <a:rPr lang="en-US" i="1" dirty="0"/>
              <a:t>E</a:t>
            </a:r>
            <a:r>
              <a:rPr lang="en-US" dirty="0"/>
              <a:t>) = </a:t>
            </a:r>
            <a:r>
              <a:rPr lang="en-US" dirty="0">
                <a:latin typeface="Cambria Math" pitchFamily="18" charset="0"/>
                <a:ea typeface="Cambria Math" pitchFamily="18" charset="0"/>
              </a:rPr>
              <a:t>1/4</a:t>
            </a:r>
            <a:r>
              <a:rPr lang="en-US" dirty="0"/>
              <a:t>.  We saw previously that that </a:t>
            </a:r>
            <a:r>
              <a:rPr lang="en-US" i="1" dirty="0"/>
              <a:t>p</a:t>
            </a:r>
            <a:r>
              <a:rPr lang="en-US" dirty="0"/>
              <a:t>(</a:t>
            </a:r>
            <a:r>
              <a:rPr lang="en-US" i="1" dirty="0"/>
              <a:t>F</a:t>
            </a:r>
            <a:r>
              <a:rPr lang="en-US" dirty="0"/>
              <a:t>) = </a:t>
            </a:r>
            <a:r>
              <a:rPr lang="en-US" dirty="0">
                <a:latin typeface="Cambria Math" pitchFamily="18" charset="0"/>
                <a:ea typeface="Cambria Math" pitchFamily="18" charset="0"/>
              </a:rPr>
              <a:t>3/4 </a:t>
            </a:r>
            <a:r>
              <a:rPr lang="en-US" dirty="0"/>
              <a:t>and  </a:t>
            </a:r>
            <a:r>
              <a:rPr lang="en-US" i="1" dirty="0"/>
              <a:t>p</a:t>
            </a:r>
            <a:r>
              <a:rPr lang="en-US" dirty="0"/>
              <a:t>(</a:t>
            </a:r>
            <a:r>
              <a:rPr lang="en-US" i="1" dirty="0"/>
              <a:t>E</a:t>
            </a:r>
            <a:r>
              <a:rPr lang="en-US" dirty="0">
                <a:latin typeface="Cambria Math"/>
                <a:ea typeface="Cambria Math"/>
              </a:rPr>
              <a:t>⋂</a:t>
            </a:r>
            <a:r>
              <a:rPr lang="en-US" i="1" dirty="0"/>
              <a:t>F</a:t>
            </a:r>
            <a:r>
              <a:rPr lang="en-US" dirty="0"/>
              <a:t>)=</a:t>
            </a:r>
            <a:r>
              <a:rPr lang="en-US" dirty="0">
                <a:latin typeface="Cambria Math" pitchFamily="18" charset="0"/>
                <a:ea typeface="Cambria Math" pitchFamily="18" charset="0"/>
              </a:rPr>
              <a:t>1/4</a:t>
            </a:r>
            <a:r>
              <a:rPr lang="en-US" dirty="0"/>
              <a:t>. The events  </a:t>
            </a:r>
            <a:r>
              <a:rPr lang="en-US" i="1" dirty="0"/>
              <a:t>E</a:t>
            </a:r>
            <a:r>
              <a:rPr lang="en-US" dirty="0"/>
              <a:t> and </a:t>
            </a:r>
            <a:r>
              <a:rPr lang="en-US" i="1" dirty="0"/>
              <a:t>F</a:t>
            </a:r>
            <a:r>
              <a:rPr lang="en-US" dirty="0"/>
              <a:t> are not independent since</a:t>
            </a:r>
          </a:p>
          <a:p>
            <a:pPr>
              <a:buNone/>
            </a:pPr>
            <a:r>
              <a:rPr lang="en-US" dirty="0">
                <a:latin typeface="Cambria Math"/>
                <a:ea typeface="Cambria Math"/>
              </a:rPr>
              <a:t>             </a:t>
            </a:r>
            <a:r>
              <a:rPr lang="en-US" i="1" dirty="0"/>
              <a:t> p</a:t>
            </a:r>
            <a:r>
              <a:rPr lang="en-US" dirty="0"/>
              <a:t>(</a:t>
            </a:r>
            <a:r>
              <a:rPr lang="en-US" i="1" dirty="0"/>
              <a:t>E</a:t>
            </a:r>
            <a:r>
              <a:rPr lang="en-US" dirty="0"/>
              <a:t>) p(</a:t>
            </a:r>
            <a:r>
              <a:rPr lang="en-US" i="1" dirty="0"/>
              <a:t>F</a:t>
            </a:r>
            <a:r>
              <a:rPr lang="en-US" dirty="0"/>
              <a:t>) = </a:t>
            </a:r>
            <a:r>
              <a:rPr lang="en-US" dirty="0">
                <a:latin typeface="Cambria Math" pitchFamily="18" charset="0"/>
                <a:ea typeface="Cambria Math" pitchFamily="18" charset="0"/>
              </a:rPr>
              <a:t>3</a:t>
            </a:r>
            <a:r>
              <a:rPr lang="en-US" dirty="0"/>
              <a:t>/</a:t>
            </a:r>
            <a:r>
              <a:rPr lang="en-US" dirty="0">
                <a:latin typeface="Cambria Math" pitchFamily="18" charset="0"/>
                <a:ea typeface="Cambria Math" pitchFamily="18" charset="0"/>
              </a:rPr>
              <a:t>16</a:t>
            </a:r>
            <a:r>
              <a:rPr lang="en-US" dirty="0">
                <a:latin typeface="Cambria Math"/>
                <a:ea typeface="Cambria Math"/>
              </a:rPr>
              <a:t> ≠</a:t>
            </a:r>
            <a:r>
              <a:rPr lang="en-US" i="1" dirty="0"/>
              <a:t> </a:t>
            </a:r>
            <a:r>
              <a:rPr lang="en-US" dirty="0">
                <a:latin typeface="Cambria Math" pitchFamily="18" charset="0"/>
                <a:ea typeface="Cambria Math" pitchFamily="18" charset="0"/>
              </a:rPr>
              <a:t>1/4</a:t>
            </a:r>
            <a:r>
              <a:rPr lang="en-US" dirty="0"/>
              <a:t>=</a:t>
            </a:r>
            <a:r>
              <a:rPr lang="en-US" i="1" dirty="0"/>
              <a:t> p(E</a:t>
            </a:r>
            <a:r>
              <a:rPr lang="en-US" dirty="0">
                <a:latin typeface="Cambria Math"/>
                <a:ea typeface="Cambria Math"/>
              </a:rPr>
              <a:t>⋂</a:t>
            </a:r>
            <a:r>
              <a:rPr lang="en-US" i="1" dirty="0"/>
              <a:t>F</a:t>
            </a:r>
            <a:r>
              <a:rPr lang="en-US" dirty="0"/>
              <a:t>)</a:t>
            </a:r>
            <a:r>
              <a:rPr lang="en-US" dirty="0">
                <a:latin typeface="Cambria Math"/>
                <a:ea typeface="Cambria Math"/>
              </a:rPr>
              <a:t> </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Pairwise</a:t>
            </a:r>
            <a:r>
              <a:rPr lang="en-US" dirty="0"/>
              <a:t> and Mutual Independence</a:t>
            </a:r>
          </a:p>
        </p:txBody>
      </p:sp>
      <p:sp>
        <p:nvSpPr>
          <p:cNvPr id="3" name="Content Placeholder 2"/>
          <p:cNvSpPr>
            <a:spLocks noGrp="1"/>
          </p:cNvSpPr>
          <p:nvPr>
            <p:ph idx="1"/>
          </p:nvPr>
        </p:nvSpPr>
        <p:spPr/>
        <p:txBody>
          <a:bodyPr/>
          <a:lstStyle/>
          <a:p>
            <a:pPr>
              <a:buNone/>
            </a:pPr>
            <a:r>
              <a:rPr lang="en-US" b="1" dirty="0"/>
              <a:t>   Definition</a:t>
            </a:r>
            <a:r>
              <a:rPr lang="en-US" dirty="0"/>
              <a:t>: The events </a:t>
            </a:r>
            <a:r>
              <a:rPr lang="en-US" i="1" dirty="0"/>
              <a:t>E</a:t>
            </a:r>
            <a:r>
              <a:rPr lang="en-US" baseline="-25000" dirty="0">
                <a:latin typeface="Cambria Math" pitchFamily="18" charset="0"/>
                <a:ea typeface="Cambria Math" pitchFamily="18" charset="0"/>
              </a:rPr>
              <a:t>1</a:t>
            </a:r>
            <a:r>
              <a:rPr lang="en-US" dirty="0"/>
              <a:t>, </a:t>
            </a:r>
            <a:r>
              <a:rPr lang="en-US" i="1" dirty="0"/>
              <a:t>E</a:t>
            </a:r>
            <a:r>
              <a:rPr lang="en-US" baseline="-25000" dirty="0">
                <a:latin typeface="Cambria Math" pitchFamily="18" charset="0"/>
                <a:ea typeface="Cambria Math" pitchFamily="18" charset="0"/>
              </a:rPr>
              <a:t>2</a:t>
            </a:r>
            <a:r>
              <a:rPr lang="en-US" dirty="0"/>
              <a:t>, …, </a:t>
            </a:r>
            <a:r>
              <a:rPr lang="en-US" i="1" dirty="0"/>
              <a:t>E</a:t>
            </a:r>
            <a:r>
              <a:rPr lang="en-US" i="1" baseline="-25000" dirty="0"/>
              <a:t>n</a:t>
            </a:r>
            <a:r>
              <a:rPr lang="en-US" dirty="0"/>
              <a:t> are </a:t>
            </a:r>
            <a:r>
              <a:rPr lang="en-US" i="1" dirty="0" err="1"/>
              <a:t>pairwise</a:t>
            </a:r>
            <a:r>
              <a:rPr lang="en-US" i="1" dirty="0"/>
              <a:t> independent</a:t>
            </a:r>
            <a:r>
              <a:rPr lang="en-US" dirty="0"/>
              <a:t> if and only if </a:t>
            </a:r>
            <a:r>
              <a:rPr lang="en-US" dirty="0">
                <a:ea typeface="Cambria Math" pitchFamily="18" charset="0"/>
              </a:rPr>
              <a:t> </a:t>
            </a:r>
            <a:r>
              <a:rPr lang="en-US" i="1" dirty="0">
                <a:ea typeface="Cambria Math" pitchFamily="18" charset="0"/>
              </a:rPr>
              <a:t>p</a:t>
            </a:r>
            <a:r>
              <a:rPr lang="en-US" dirty="0">
                <a:ea typeface="Cambria Math" pitchFamily="18" charset="0"/>
              </a:rPr>
              <a:t>(</a:t>
            </a:r>
            <a:r>
              <a:rPr lang="en-US" i="1" dirty="0" err="1"/>
              <a:t>E</a:t>
            </a:r>
            <a:r>
              <a:rPr lang="en-US" i="1" baseline="-25000" dirty="0" err="1"/>
              <a:t>i</a:t>
            </a:r>
            <a:r>
              <a:rPr lang="en-US" dirty="0" err="1">
                <a:latin typeface="Cambria Math"/>
                <a:ea typeface="Cambria Math"/>
              </a:rPr>
              <a:t>⋂</a:t>
            </a:r>
            <a:r>
              <a:rPr lang="en-US" i="1" dirty="0" err="1"/>
              <a:t>E</a:t>
            </a:r>
            <a:r>
              <a:rPr lang="en-US" i="1" baseline="-25000" dirty="0" err="1"/>
              <a:t>j</a:t>
            </a:r>
            <a:r>
              <a:rPr lang="en-US" dirty="0">
                <a:ea typeface="Cambria Math" pitchFamily="18" charset="0"/>
              </a:rPr>
              <a:t>) = </a:t>
            </a:r>
            <a:r>
              <a:rPr lang="en-US" i="1" dirty="0"/>
              <a:t>p</a:t>
            </a:r>
            <a:r>
              <a:rPr lang="en-US" dirty="0"/>
              <a:t>(</a:t>
            </a:r>
            <a:r>
              <a:rPr lang="en-US" i="1" dirty="0" err="1"/>
              <a:t>E</a:t>
            </a:r>
            <a:r>
              <a:rPr lang="en-US" i="1" baseline="-25000" dirty="0" err="1"/>
              <a:t>i</a:t>
            </a:r>
            <a:r>
              <a:rPr lang="en-US" dirty="0"/>
              <a:t>) p(</a:t>
            </a:r>
            <a:r>
              <a:rPr lang="en-US" i="1" dirty="0" err="1"/>
              <a:t>E</a:t>
            </a:r>
            <a:r>
              <a:rPr lang="en-US" i="1" baseline="-25000" dirty="0" err="1"/>
              <a:t>j</a:t>
            </a:r>
            <a:r>
              <a:rPr lang="en-US" dirty="0"/>
              <a:t>) for all pairs </a:t>
            </a:r>
            <a:r>
              <a:rPr lang="en-US" i="1" dirty="0" err="1"/>
              <a:t>i</a:t>
            </a:r>
            <a:r>
              <a:rPr lang="en-US" dirty="0"/>
              <a:t> and </a:t>
            </a:r>
            <a:r>
              <a:rPr lang="en-US" i="1" dirty="0"/>
              <a:t>j</a:t>
            </a:r>
            <a:r>
              <a:rPr lang="en-US" dirty="0"/>
              <a:t> with </a:t>
            </a:r>
            <a:r>
              <a:rPr lang="en-US" i="1" dirty="0" err="1"/>
              <a:t>i</a:t>
            </a:r>
            <a:r>
              <a:rPr lang="en-US" i="1" dirty="0"/>
              <a:t> </a:t>
            </a:r>
            <a:r>
              <a:rPr lang="en-US" dirty="0">
                <a:latin typeface="Cambria Math"/>
                <a:ea typeface="Cambria Math"/>
              </a:rPr>
              <a:t>≤</a:t>
            </a:r>
            <a:r>
              <a:rPr lang="en-US" i="1" dirty="0"/>
              <a:t> j </a:t>
            </a:r>
            <a:r>
              <a:rPr lang="en-US" dirty="0">
                <a:latin typeface="Cambria Math"/>
                <a:ea typeface="Cambria Math"/>
              </a:rPr>
              <a:t>≤ </a:t>
            </a:r>
            <a:r>
              <a:rPr lang="en-US" i="1" dirty="0"/>
              <a:t>n</a:t>
            </a:r>
            <a:r>
              <a:rPr lang="en-US" dirty="0"/>
              <a:t>.</a:t>
            </a:r>
          </a:p>
          <a:p>
            <a:pPr>
              <a:buNone/>
            </a:pPr>
            <a:endParaRPr lang="en-US" dirty="0"/>
          </a:p>
          <a:p>
            <a:pPr>
              <a:buNone/>
            </a:pPr>
            <a:r>
              <a:rPr lang="en-US" dirty="0"/>
              <a:t>   The events are </a:t>
            </a:r>
            <a:r>
              <a:rPr lang="en-US" i="1" dirty="0"/>
              <a:t>mutually independent </a:t>
            </a:r>
            <a:r>
              <a:rPr lang="en-US" dirty="0"/>
              <a:t>if</a:t>
            </a:r>
          </a:p>
          <a:p>
            <a:endParaRPr lang="en-US" dirty="0"/>
          </a:p>
          <a:p>
            <a:pPr>
              <a:buNone/>
            </a:pPr>
            <a:r>
              <a:rPr lang="en-US" dirty="0"/>
              <a:t>    whenever </a:t>
            </a:r>
            <a:r>
              <a:rPr lang="en-US" i="1" dirty="0" err="1"/>
              <a:t>i</a:t>
            </a:r>
            <a:r>
              <a:rPr lang="en-US" i="1" baseline="-25000" dirty="0" err="1"/>
              <a:t>j</a:t>
            </a:r>
            <a:r>
              <a:rPr lang="en-US" dirty="0"/>
              <a:t>, </a:t>
            </a:r>
            <a:r>
              <a:rPr lang="en-US" i="1" dirty="0"/>
              <a:t>j</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a:t>
            </a:r>
            <a:r>
              <a:rPr lang="en-US" i="1" dirty="0"/>
              <a:t>m</a:t>
            </a:r>
            <a:r>
              <a:rPr lang="en-US" dirty="0"/>
              <a:t>, are integers with </a:t>
            </a:r>
          </a:p>
          <a:p>
            <a:pPr>
              <a:buNone/>
            </a:pPr>
            <a:r>
              <a:rPr lang="en-US" dirty="0"/>
              <a:t>             </a:t>
            </a:r>
            <a:r>
              <a:rPr lang="en-US" dirty="0">
                <a:latin typeface="Cambria Math" pitchFamily="18" charset="0"/>
                <a:ea typeface="Cambria Math" pitchFamily="18" charset="0"/>
              </a:rPr>
              <a:t>1</a:t>
            </a:r>
            <a:r>
              <a:rPr lang="en-US" dirty="0">
                <a:latin typeface="Cambria Math"/>
                <a:ea typeface="Cambria Math"/>
              </a:rPr>
              <a:t> ≤ </a:t>
            </a:r>
            <a:r>
              <a:rPr lang="en-US" i="1" dirty="0"/>
              <a:t>i</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&lt; </a:t>
            </a:r>
            <a:r>
              <a:rPr lang="en-US" i="1" dirty="0"/>
              <a:t>i</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&lt;</a:t>
            </a:r>
            <a:r>
              <a:rPr lang="en-US" dirty="0">
                <a:latin typeface="Cambria Math"/>
                <a:ea typeface="Cambria Math"/>
              </a:rPr>
              <a:t>∙∙∙</a:t>
            </a:r>
            <a:r>
              <a:rPr lang="en-US" dirty="0">
                <a:latin typeface="Cambria Math" pitchFamily="18" charset="0"/>
                <a:ea typeface="Cambria Math" pitchFamily="18" charset="0"/>
              </a:rPr>
              <a:t> &lt;</a:t>
            </a:r>
            <a:r>
              <a:rPr lang="en-US" i="1" dirty="0"/>
              <a:t> </a:t>
            </a:r>
            <a:r>
              <a:rPr lang="en-US" i="1" dirty="0" err="1"/>
              <a:t>i</a:t>
            </a:r>
            <a:r>
              <a:rPr lang="en-US" i="1" baseline="-25000" dirty="0" err="1"/>
              <a:t>m</a:t>
            </a:r>
            <a:r>
              <a:rPr lang="en-US" i="1" dirty="0"/>
              <a:t> </a:t>
            </a:r>
            <a:r>
              <a:rPr lang="en-US" dirty="0">
                <a:latin typeface="Cambria Math"/>
                <a:ea typeface="Cambria Math"/>
              </a:rPr>
              <a:t>≤ </a:t>
            </a:r>
            <a:r>
              <a:rPr lang="en-US" i="1" dirty="0"/>
              <a:t>n</a:t>
            </a:r>
            <a:r>
              <a:rPr lang="en-US" baseline="-25000" dirty="0">
                <a:latin typeface="Cambria Math" pitchFamily="18" charset="0"/>
                <a:ea typeface="Cambria Math" pitchFamily="18" charset="0"/>
              </a:rPr>
              <a:t> </a:t>
            </a:r>
            <a:r>
              <a:rPr lang="en-US" dirty="0">
                <a:latin typeface="Cambria Math" pitchFamily="18" charset="0"/>
                <a:ea typeface="Cambria Math" pitchFamily="18" charset="0"/>
              </a:rPr>
              <a:t> </a:t>
            </a:r>
            <a:r>
              <a:rPr lang="en-US" baseline="-25000" dirty="0">
                <a:latin typeface="Cambria Math" pitchFamily="18" charset="0"/>
                <a:ea typeface="Cambria Math" pitchFamily="18" charset="0"/>
              </a:rPr>
              <a:t> </a:t>
            </a:r>
            <a:r>
              <a:rPr lang="en-US" dirty="0">
                <a:latin typeface="Cambria Math" pitchFamily="18" charset="0"/>
                <a:ea typeface="Cambria Math" pitchFamily="18" charset="0"/>
              </a:rPr>
              <a:t> and </a:t>
            </a:r>
            <a:r>
              <a:rPr lang="en-US" i="1" dirty="0">
                <a:ea typeface="Cambria Math" pitchFamily="18" charset="0"/>
              </a:rPr>
              <a:t>m</a:t>
            </a:r>
            <a:r>
              <a:rPr lang="en-US" dirty="0">
                <a:latin typeface="Cambria Math" pitchFamily="18" charset="0"/>
                <a:ea typeface="Cambria Math" pitchFamily="18" charset="0"/>
              </a:rPr>
              <a:t> </a:t>
            </a:r>
            <a:r>
              <a:rPr lang="en-US" dirty="0">
                <a:latin typeface="Cambria Math"/>
                <a:ea typeface="Cambria Math"/>
              </a:rPr>
              <a:t>≥ 2.</a:t>
            </a:r>
            <a:endParaRPr lang="en-US" baseline="-25000"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1066800" y="4191000"/>
            <a:ext cx="6872288" cy="32146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Bernoulli Trials </a:t>
            </a:r>
          </a:p>
        </p:txBody>
      </p:sp>
      <p:sp>
        <p:nvSpPr>
          <p:cNvPr id="5" name="TextBox 4"/>
          <p:cNvSpPr txBox="1"/>
          <p:nvPr/>
        </p:nvSpPr>
        <p:spPr>
          <a:xfrm>
            <a:off x="5334000" y="381000"/>
            <a:ext cx="1828800" cy="646331"/>
          </a:xfrm>
          <a:prstGeom prst="rect">
            <a:avLst/>
          </a:prstGeom>
          <a:noFill/>
        </p:spPr>
        <p:txBody>
          <a:bodyPr wrap="square" rtlCol="0">
            <a:spAutoFit/>
          </a:bodyPr>
          <a:lstStyle/>
          <a:p>
            <a:r>
              <a:rPr lang="en-US" dirty="0"/>
              <a:t>James Bernoulli</a:t>
            </a:r>
          </a:p>
          <a:p>
            <a:r>
              <a:rPr lang="en-US" dirty="0"/>
              <a:t>(</a:t>
            </a:r>
            <a:r>
              <a:rPr lang="en-US" dirty="0">
                <a:latin typeface="Cambria Math" pitchFamily="18" charset="0"/>
                <a:ea typeface="Cambria Math" pitchFamily="18" charset="0"/>
              </a:rPr>
              <a:t>1854 </a:t>
            </a:r>
            <a:r>
              <a:rPr lang="en-US" dirty="0"/>
              <a:t>– </a:t>
            </a:r>
            <a:r>
              <a:rPr lang="en-US" dirty="0">
                <a:latin typeface="Cambria Math" pitchFamily="18" charset="0"/>
                <a:ea typeface="Cambria Math" pitchFamily="18" charset="0"/>
              </a:rPr>
              <a:t>1705</a:t>
            </a:r>
            <a:r>
              <a:rPr lang="en-US" dirty="0"/>
              <a:t>)</a:t>
            </a:r>
          </a:p>
        </p:txBody>
      </p:sp>
      <p:sp>
        <p:nvSpPr>
          <p:cNvPr id="6" name="Content Placeholder 5"/>
          <p:cNvSpPr>
            <a:spLocks noGrp="1"/>
          </p:cNvSpPr>
          <p:nvPr>
            <p:ph idx="1"/>
          </p:nvPr>
        </p:nvSpPr>
        <p:spPr/>
        <p:txBody>
          <a:bodyPr>
            <a:normAutofit fontScale="92500"/>
          </a:bodyPr>
          <a:lstStyle/>
          <a:p>
            <a:pPr>
              <a:buNone/>
            </a:pPr>
            <a:r>
              <a:rPr lang="en-US" b="1" dirty="0"/>
              <a:t>   Definition</a:t>
            </a:r>
            <a:r>
              <a:rPr lang="en-US" dirty="0"/>
              <a:t>: Suppose an experiment can have only two possible outcomes, </a:t>
            </a:r>
            <a:r>
              <a:rPr lang="en-US" i="1" dirty="0"/>
              <a:t>e</a:t>
            </a:r>
            <a:r>
              <a:rPr lang="en-US" dirty="0"/>
              <a:t>.</a:t>
            </a:r>
            <a:r>
              <a:rPr lang="en-US" i="1" dirty="0"/>
              <a:t>g</a:t>
            </a:r>
            <a:r>
              <a:rPr lang="en-US" dirty="0"/>
              <a:t>., the flipping of a coin or the random generation of a bit. </a:t>
            </a:r>
          </a:p>
          <a:p>
            <a:pPr lvl="1"/>
            <a:r>
              <a:rPr lang="en-US" dirty="0"/>
              <a:t>Each performance of the experiment is called a </a:t>
            </a:r>
            <a:r>
              <a:rPr lang="en-US" i="1" dirty="0"/>
              <a:t>Bernoulli trial</a:t>
            </a:r>
            <a:r>
              <a:rPr lang="en-US" dirty="0"/>
              <a:t>. </a:t>
            </a:r>
          </a:p>
          <a:p>
            <a:pPr lvl="1"/>
            <a:r>
              <a:rPr lang="en-US" dirty="0"/>
              <a:t>One outcome is called a </a:t>
            </a:r>
            <a:r>
              <a:rPr lang="en-US" i="1" dirty="0"/>
              <a:t>success</a:t>
            </a:r>
            <a:r>
              <a:rPr lang="en-US" dirty="0"/>
              <a:t> and the other a </a:t>
            </a:r>
            <a:r>
              <a:rPr lang="en-US" i="1" dirty="0"/>
              <a:t>failure</a:t>
            </a:r>
            <a:r>
              <a:rPr lang="en-US" dirty="0"/>
              <a:t>. </a:t>
            </a:r>
          </a:p>
          <a:p>
            <a:pPr lvl="1"/>
            <a:r>
              <a:rPr lang="en-US" dirty="0"/>
              <a:t>If </a:t>
            </a:r>
            <a:r>
              <a:rPr lang="en-US" i="1" dirty="0"/>
              <a:t>p</a:t>
            </a:r>
            <a:r>
              <a:rPr lang="en-US" dirty="0"/>
              <a:t> is the probability of success and </a:t>
            </a:r>
            <a:r>
              <a:rPr lang="en-US" i="1" dirty="0"/>
              <a:t>q </a:t>
            </a:r>
            <a:r>
              <a:rPr lang="en-US" dirty="0"/>
              <a:t>the probability of failure, then </a:t>
            </a:r>
            <a:r>
              <a:rPr lang="en-US" i="1" dirty="0"/>
              <a:t>p</a:t>
            </a:r>
            <a:r>
              <a:rPr lang="en-US" dirty="0"/>
              <a:t> + </a:t>
            </a:r>
            <a:r>
              <a:rPr lang="en-US" i="1" dirty="0"/>
              <a:t>q</a:t>
            </a:r>
            <a:r>
              <a:rPr lang="en-US" dirty="0"/>
              <a:t> = </a:t>
            </a:r>
            <a:r>
              <a:rPr lang="en-US" dirty="0">
                <a:latin typeface="Cambria Math" pitchFamily="18" charset="0"/>
                <a:ea typeface="Cambria Math" pitchFamily="18" charset="0"/>
              </a:rPr>
              <a:t>1</a:t>
            </a:r>
            <a:r>
              <a:rPr lang="en-US" dirty="0"/>
              <a:t>. </a:t>
            </a:r>
          </a:p>
          <a:p>
            <a:r>
              <a:rPr lang="en-US" dirty="0"/>
              <a:t>Many problems involve determining the probability of </a:t>
            </a:r>
            <a:r>
              <a:rPr lang="en-US" i="1" dirty="0"/>
              <a:t>k</a:t>
            </a:r>
            <a:r>
              <a:rPr lang="en-US" dirty="0"/>
              <a:t> successes when an experiment consists of </a:t>
            </a:r>
            <a:r>
              <a:rPr lang="en-US" i="1" dirty="0"/>
              <a:t>n</a:t>
            </a:r>
            <a:r>
              <a:rPr lang="en-US" dirty="0"/>
              <a:t> mutually independent Bernoulli trials.</a:t>
            </a:r>
          </a:p>
          <a:p>
            <a:pPr>
              <a:buNone/>
            </a:pPr>
            <a:r>
              <a:rPr lang="en-US" b="1" dirty="0"/>
              <a:t>    </a:t>
            </a:r>
            <a:endParaRPr lang="en-US" dirty="0"/>
          </a:p>
        </p:txBody>
      </p:sp>
      <p:pic>
        <p:nvPicPr>
          <p:cNvPr id="7" name="Content Placeholder 3" descr="0602.jpg"/>
          <p:cNvPicPr>
            <a:picLocks noChangeAspect="1"/>
          </p:cNvPicPr>
          <p:nvPr/>
        </p:nvPicPr>
        <p:blipFill>
          <a:blip r:embed="rId2" cstate="print"/>
          <a:stretch>
            <a:fillRect/>
          </a:stretch>
        </p:blipFill>
        <p:spPr>
          <a:xfrm>
            <a:off x="7315200" y="228600"/>
            <a:ext cx="897636" cy="103479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Bernoulli Trials </a:t>
            </a:r>
          </a:p>
        </p:txBody>
      </p:sp>
      <p:sp>
        <p:nvSpPr>
          <p:cNvPr id="6" name="Content Placeholder 5"/>
          <p:cNvSpPr>
            <a:spLocks noGrp="1"/>
          </p:cNvSpPr>
          <p:nvPr>
            <p:ph idx="1"/>
          </p:nvPr>
        </p:nvSpPr>
        <p:spPr>
          <a:xfrm>
            <a:off x="533400" y="1828800"/>
            <a:ext cx="8153400" cy="4236720"/>
          </a:xfrm>
        </p:spPr>
        <p:txBody>
          <a:bodyPr>
            <a:normAutofit fontScale="92500"/>
          </a:bodyPr>
          <a:lstStyle/>
          <a:p>
            <a:pPr>
              <a:buNone/>
            </a:pPr>
            <a:endParaRPr lang="en-US" dirty="0"/>
          </a:p>
          <a:p>
            <a:pPr>
              <a:buNone/>
            </a:pPr>
            <a:r>
              <a:rPr lang="en-US" b="1" dirty="0"/>
              <a:t>   Example</a:t>
            </a:r>
            <a:r>
              <a:rPr lang="en-US" dirty="0"/>
              <a:t>: A coin is biased so that the probability of heads is </a:t>
            </a:r>
            <a:r>
              <a:rPr lang="en-US" dirty="0">
                <a:latin typeface="Cambria Math" pitchFamily="18" charset="0"/>
                <a:ea typeface="Cambria Math" pitchFamily="18" charset="0"/>
              </a:rPr>
              <a:t>2</a:t>
            </a:r>
            <a:r>
              <a:rPr lang="en-US" dirty="0"/>
              <a:t>/</a:t>
            </a:r>
            <a:r>
              <a:rPr lang="en-US" dirty="0">
                <a:latin typeface="Cambria Math" pitchFamily="18" charset="0"/>
                <a:ea typeface="Cambria Math" pitchFamily="18" charset="0"/>
              </a:rPr>
              <a:t>3</a:t>
            </a:r>
            <a:r>
              <a:rPr lang="en-US" dirty="0"/>
              <a:t>. What is the probability that exactly four heads occur when the coin is flipped seven times?</a:t>
            </a:r>
          </a:p>
          <a:p>
            <a:pPr>
              <a:buNone/>
            </a:pPr>
            <a:r>
              <a:rPr lang="en-US" b="1" dirty="0"/>
              <a:t>    Solution</a:t>
            </a:r>
            <a:r>
              <a:rPr lang="en-US" dirty="0"/>
              <a:t>:  There are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7</a:t>
            </a:r>
            <a:r>
              <a:rPr lang="en-US" dirty="0">
                <a:latin typeface="Cambria Math" pitchFamily="18" charset="0"/>
                <a:ea typeface="Cambria Math" pitchFamily="18" charset="0"/>
              </a:rPr>
              <a:t> </a:t>
            </a:r>
            <a:r>
              <a:rPr lang="en-US" dirty="0"/>
              <a:t> = </a:t>
            </a:r>
            <a:r>
              <a:rPr lang="en-US" dirty="0">
                <a:latin typeface="Cambria Math" pitchFamily="18" charset="0"/>
                <a:ea typeface="Cambria Math" pitchFamily="18" charset="0"/>
              </a:rPr>
              <a:t>128</a:t>
            </a:r>
            <a:r>
              <a:rPr lang="en-US" dirty="0"/>
              <a:t> possible outcomes. The number of ways four of the seven flips can be heads is </a:t>
            </a:r>
            <a:r>
              <a:rPr lang="en-US" i="1" dirty="0"/>
              <a:t>C</a:t>
            </a:r>
            <a:r>
              <a:rPr lang="en-US" dirty="0"/>
              <a:t>(</a:t>
            </a:r>
            <a:r>
              <a:rPr lang="en-US" dirty="0">
                <a:latin typeface="Cambria Math" pitchFamily="18" charset="0"/>
                <a:ea typeface="Cambria Math" pitchFamily="18" charset="0"/>
              </a:rPr>
              <a:t>7</a:t>
            </a:r>
            <a:r>
              <a:rPr lang="en-US" dirty="0"/>
              <a:t>,</a:t>
            </a:r>
            <a:r>
              <a:rPr lang="en-US" dirty="0">
                <a:latin typeface="Cambria Math" pitchFamily="18" charset="0"/>
                <a:ea typeface="Cambria Math" pitchFamily="18" charset="0"/>
              </a:rPr>
              <a:t>4</a:t>
            </a:r>
            <a:r>
              <a:rPr lang="en-US" dirty="0"/>
              <a:t>). The probability of each of the outcomes is (</a:t>
            </a:r>
            <a:r>
              <a:rPr lang="en-US" dirty="0">
                <a:latin typeface="Cambria" pitchFamily="18" charset="0"/>
              </a:rPr>
              <a:t>2</a:t>
            </a:r>
            <a:r>
              <a:rPr lang="en-US" dirty="0"/>
              <a:t>/</a:t>
            </a:r>
            <a:r>
              <a:rPr lang="en-US" dirty="0">
                <a:latin typeface="Cambria Math" pitchFamily="18" charset="0"/>
                <a:ea typeface="Cambria Math" pitchFamily="18" charset="0"/>
              </a:rPr>
              <a:t>3</a:t>
            </a:r>
            <a:r>
              <a:rPr lang="en-US" dirty="0"/>
              <a:t>)</a:t>
            </a:r>
            <a:r>
              <a:rPr lang="en-US" baseline="30000"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3</a:t>
            </a:r>
            <a:r>
              <a:rPr lang="en-US" dirty="0"/>
              <a:t>)</a:t>
            </a:r>
            <a:r>
              <a:rPr lang="en-US" baseline="30000" dirty="0">
                <a:latin typeface="Cambria Math" pitchFamily="18" charset="0"/>
                <a:ea typeface="Cambria Math" pitchFamily="18" charset="0"/>
              </a:rPr>
              <a:t>3</a:t>
            </a:r>
            <a:r>
              <a:rPr lang="en-US" dirty="0"/>
              <a:t>   since the seven flips are independent. Hence, the probability that exactly four heads occur is   </a:t>
            </a:r>
          </a:p>
          <a:p>
            <a:pPr>
              <a:buNone/>
            </a:pPr>
            <a:r>
              <a:rPr lang="en-US" dirty="0"/>
              <a:t>              </a:t>
            </a:r>
            <a:r>
              <a:rPr lang="en-US" i="1" dirty="0"/>
              <a:t>C</a:t>
            </a:r>
            <a:r>
              <a:rPr lang="en-US" dirty="0"/>
              <a:t>(</a:t>
            </a:r>
            <a:r>
              <a:rPr lang="en-US" dirty="0">
                <a:latin typeface="Cambria Math" pitchFamily="18" charset="0"/>
                <a:ea typeface="Cambria Math" pitchFamily="18" charset="0"/>
              </a:rPr>
              <a:t>7</a:t>
            </a:r>
            <a:r>
              <a:rPr lang="en-US" dirty="0"/>
              <a:t>,</a:t>
            </a:r>
            <a:r>
              <a:rPr lang="en-US" dirty="0">
                <a:latin typeface="Cambria Math" pitchFamily="18" charset="0"/>
                <a:ea typeface="Cambria Math" pitchFamily="18" charset="0"/>
              </a:rPr>
              <a:t>4</a:t>
            </a:r>
            <a:r>
              <a:rPr lang="en-US" dirty="0"/>
              <a:t>) (</a:t>
            </a:r>
            <a:r>
              <a:rPr lang="en-US" dirty="0">
                <a:latin typeface="Cambria" pitchFamily="18" charset="0"/>
              </a:rPr>
              <a:t>2</a:t>
            </a:r>
            <a:r>
              <a:rPr lang="en-US" dirty="0"/>
              <a:t>/</a:t>
            </a:r>
            <a:r>
              <a:rPr lang="en-US" dirty="0">
                <a:latin typeface="Cambria Math" pitchFamily="18" charset="0"/>
                <a:ea typeface="Cambria Math" pitchFamily="18" charset="0"/>
              </a:rPr>
              <a:t>3</a:t>
            </a:r>
            <a:r>
              <a:rPr lang="en-US" dirty="0"/>
              <a:t>)</a:t>
            </a:r>
            <a:r>
              <a:rPr lang="en-US" baseline="30000"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3</a:t>
            </a:r>
            <a:r>
              <a:rPr lang="en-US" dirty="0"/>
              <a:t>)</a:t>
            </a:r>
            <a:r>
              <a:rPr lang="en-US" baseline="30000"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35</a:t>
            </a:r>
            <a:r>
              <a:rPr lang="en-US" dirty="0">
                <a:latin typeface="Cambria Math"/>
                <a:ea typeface="Cambria Math"/>
              </a:rPr>
              <a:t>∙</a:t>
            </a:r>
            <a:r>
              <a:rPr lang="en-US" dirty="0">
                <a:latin typeface="Cambria Math" pitchFamily="18" charset="0"/>
                <a:ea typeface="Cambria Math" pitchFamily="18" charset="0"/>
              </a:rPr>
              <a:t> 16)/</a:t>
            </a:r>
            <a:r>
              <a:rPr lang="en-US" dirty="0"/>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7</a:t>
            </a:r>
            <a:r>
              <a:rPr lang="en-US" dirty="0"/>
              <a:t> =  </a:t>
            </a:r>
            <a:r>
              <a:rPr lang="en-US" dirty="0">
                <a:latin typeface="Cambria Math" pitchFamily="18" charset="0"/>
                <a:ea typeface="Cambria Math" pitchFamily="18" charset="0"/>
              </a:rPr>
              <a:t>560/</a:t>
            </a:r>
            <a:r>
              <a:rPr lang="en-US" dirty="0"/>
              <a:t> </a:t>
            </a:r>
            <a:r>
              <a:rPr lang="en-US" dirty="0">
                <a:latin typeface="Cambria Math" pitchFamily="18" charset="0"/>
                <a:ea typeface="Cambria Math" pitchFamily="18" charset="0"/>
              </a:rPr>
              <a:t>2187.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Probability of </a:t>
            </a:r>
            <a:r>
              <a:rPr lang="en-US" i="1" dirty="0"/>
              <a:t>k</a:t>
            </a:r>
            <a:r>
              <a:rPr lang="en-US" dirty="0"/>
              <a:t> Successes in </a:t>
            </a:r>
            <a:r>
              <a:rPr lang="en-US" i="1" dirty="0"/>
              <a:t>n</a:t>
            </a:r>
            <a:r>
              <a:rPr lang="en-US" dirty="0"/>
              <a:t> Independent Bernoulli Trials.</a:t>
            </a:r>
          </a:p>
        </p:txBody>
      </p:sp>
      <p:sp>
        <p:nvSpPr>
          <p:cNvPr id="3" name="Content Placeholder 2"/>
          <p:cNvSpPr>
            <a:spLocks noGrp="1"/>
          </p:cNvSpPr>
          <p:nvPr>
            <p:ph idx="1"/>
          </p:nvPr>
        </p:nvSpPr>
        <p:spPr/>
        <p:txBody>
          <a:bodyPr>
            <a:normAutofit fontScale="77500" lnSpcReduction="20000"/>
          </a:bodyPr>
          <a:lstStyle/>
          <a:p>
            <a:pPr>
              <a:buNone/>
            </a:pPr>
            <a:r>
              <a:rPr lang="en-US" b="1" dirty="0"/>
              <a:t>    Theorem </a:t>
            </a:r>
            <a:r>
              <a:rPr lang="en-US" b="1" dirty="0">
                <a:latin typeface="Cambria Math" pitchFamily="18" charset="0"/>
                <a:ea typeface="Cambria Math" pitchFamily="18" charset="0"/>
              </a:rPr>
              <a:t>2</a:t>
            </a:r>
            <a:r>
              <a:rPr lang="en-US" dirty="0"/>
              <a:t>: The probability of exactly </a:t>
            </a:r>
            <a:r>
              <a:rPr lang="en-US" i="1" dirty="0"/>
              <a:t>k</a:t>
            </a:r>
            <a:r>
              <a:rPr lang="en-US" dirty="0"/>
              <a:t> successes in </a:t>
            </a:r>
            <a:r>
              <a:rPr lang="en-US" i="1" dirty="0"/>
              <a:t>n</a:t>
            </a:r>
            <a:r>
              <a:rPr lang="en-US" dirty="0"/>
              <a:t> independent Bernoulli trials, with probability of success </a:t>
            </a:r>
            <a:r>
              <a:rPr lang="en-US" i="1" dirty="0"/>
              <a:t>p</a:t>
            </a:r>
            <a:r>
              <a:rPr lang="en-US" dirty="0"/>
              <a:t> and probability of failure </a:t>
            </a:r>
            <a:r>
              <a:rPr lang="en-US" i="1" dirty="0"/>
              <a:t>q</a:t>
            </a:r>
            <a:r>
              <a:rPr lang="en-US" dirty="0"/>
              <a:t> = </a:t>
            </a:r>
            <a:r>
              <a:rPr lang="en-US" dirty="0">
                <a:latin typeface="Cambria Math" pitchFamily="18" charset="0"/>
                <a:ea typeface="Cambria Math" pitchFamily="18" charset="0"/>
              </a:rPr>
              <a:t>1</a:t>
            </a:r>
            <a:r>
              <a:rPr lang="en-US" dirty="0"/>
              <a:t> </a:t>
            </a:r>
            <a:r>
              <a:rPr lang="en-US" dirty="0">
                <a:latin typeface="Cambria Math"/>
                <a:ea typeface="Cambria Math"/>
              </a:rPr>
              <a:t>− </a:t>
            </a:r>
            <a:r>
              <a:rPr lang="en-US" i="1" dirty="0"/>
              <a:t>p</a:t>
            </a:r>
            <a:r>
              <a:rPr lang="en-US" dirty="0"/>
              <a:t>, is</a:t>
            </a:r>
          </a:p>
          <a:p>
            <a:pPr>
              <a:buNone/>
            </a:pPr>
            <a:r>
              <a:rPr lang="en-US" dirty="0"/>
              <a:t>                        </a:t>
            </a:r>
            <a:r>
              <a:rPr lang="en-US" i="1" dirty="0"/>
              <a:t>C</a:t>
            </a:r>
            <a:r>
              <a:rPr lang="en-US" dirty="0"/>
              <a:t>(</a:t>
            </a:r>
            <a:r>
              <a:rPr lang="en-US" i="1" dirty="0" err="1"/>
              <a:t>n</a:t>
            </a:r>
            <a:r>
              <a:rPr lang="en-US" dirty="0" err="1"/>
              <a:t>,</a:t>
            </a:r>
            <a:r>
              <a:rPr lang="en-US" i="1" dirty="0" err="1"/>
              <a:t>k</a:t>
            </a:r>
            <a:r>
              <a:rPr lang="en-US" dirty="0"/>
              <a:t>)</a:t>
            </a:r>
            <a:r>
              <a:rPr lang="en-US" i="1" dirty="0" err="1"/>
              <a:t>p</a:t>
            </a:r>
            <a:r>
              <a:rPr lang="en-US" i="1" baseline="30000" dirty="0" err="1"/>
              <a:t>k</a:t>
            </a:r>
            <a:r>
              <a:rPr lang="en-US" i="1" dirty="0" err="1"/>
              <a:t>q</a:t>
            </a:r>
            <a:r>
              <a:rPr lang="en-US" i="1" baseline="30000" dirty="0" err="1"/>
              <a:t>n</a:t>
            </a:r>
            <a:r>
              <a:rPr lang="en-US" baseline="30000" dirty="0">
                <a:latin typeface="Cambria Math"/>
                <a:ea typeface="Cambria Math"/>
              </a:rPr>
              <a:t>−</a:t>
            </a:r>
            <a:r>
              <a:rPr lang="en-US" i="1" baseline="30000" dirty="0">
                <a:latin typeface="Cambria Math"/>
                <a:ea typeface="Cambria Math"/>
              </a:rPr>
              <a:t>k</a:t>
            </a:r>
            <a:r>
              <a:rPr lang="en-US" i="1" dirty="0">
                <a:latin typeface="Cambria Math"/>
                <a:ea typeface="Cambria Math"/>
              </a:rPr>
              <a:t>.</a:t>
            </a:r>
            <a:endParaRPr lang="en-US" i="1" dirty="0"/>
          </a:p>
          <a:p>
            <a:pPr>
              <a:buNone/>
            </a:pPr>
            <a:r>
              <a:rPr lang="en-US" b="1" dirty="0"/>
              <a:t>     </a:t>
            </a:r>
            <a:r>
              <a:rPr lang="en-US" b="1" i="1" dirty="0"/>
              <a:t>Proof</a:t>
            </a:r>
            <a:r>
              <a:rPr lang="en-US" dirty="0"/>
              <a:t>: The outcome of </a:t>
            </a:r>
            <a:r>
              <a:rPr lang="en-US" i="1" dirty="0"/>
              <a:t>n</a:t>
            </a:r>
            <a:r>
              <a:rPr lang="en-US" dirty="0"/>
              <a:t> Bernoulli trials is an </a:t>
            </a:r>
            <a:r>
              <a:rPr lang="en-US" i="1" dirty="0"/>
              <a:t>n</a:t>
            </a:r>
            <a:r>
              <a:rPr lang="en-US" dirty="0"/>
              <a:t>-</a:t>
            </a:r>
            <a:r>
              <a:rPr lang="en-US" dirty="0" err="1"/>
              <a:t>tuple</a:t>
            </a:r>
            <a:r>
              <a:rPr lang="en-US" dirty="0"/>
              <a:t> (</a:t>
            </a:r>
            <a:r>
              <a:rPr lang="en-US" i="1" dirty="0"/>
              <a:t>t</a:t>
            </a:r>
            <a:r>
              <a:rPr lang="en-US" baseline="-25000" dirty="0">
                <a:latin typeface="Cambria Math" pitchFamily="18" charset="0"/>
                <a:ea typeface="Cambria Math" pitchFamily="18" charset="0"/>
              </a:rPr>
              <a:t>1</a:t>
            </a:r>
            <a:r>
              <a:rPr lang="en-US" dirty="0"/>
              <a:t>,</a:t>
            </a:r>
            <a:r>
              <a:rPr lang="en-US" i="1" dirty="0"/>
              <a:t>t</a:t>
            </a:r>
            <a:r>
              <a:rPr lang="en-US" baseline="-25000" dirty="0">
                <a:latin typeface="Cambria Math" pitchFamily="18" charset="0"/>
                <a:ea typeface="Cambria Math" pitchFamily="18" charset="0"/>
              </a:rPr>
              <a:t>2</a:t>
            </a:r>
            <a:r>
              <a:rPr lang="en-US" dirty="0"/>
              <a:t>,…,</a:t>
            </a:r>
            <a:r>
              <a:rPr lang="en-US" i="1" dirty="0" err="1"/>
              <a:t>t</a:t>
            </a:r>
            <a:r>
              <a:rPr lang="en-US" i="1" baseline="-25000" dirty="0" err="1"/>
              <a:t>n</a:t>
            </a:r>
            <a:r>
              <a:rPr lang="en-US" dirty="0"/>
              <a:t>), where each is</a:t>
            </a:r>
            <a:r>
              <a:rPr lang="en-US" i="1" dirty="0"/>
              <a:t> </a:t>
            </a:r>
            <a:r>
              <a:rPr lang="en-US" i="1" dirty="0" err="1"/>
              <a:t>t</a:t>
            </a:r>
            <a:r>
              <a:rPr lang="en-US" i="1" baseline="-25000" dirty="0" err="1"/>
              <a:t>i</a:t>
            </a:r>
            <a:r>
              <a:rPr lang="en-US" dirty="0"/>
              <a:t> either </a:t>
            </a:r>
            <a:r>
              <a:rPr lang="en-US" i="1" dirty="0"/>
              <a:t>S</a:t>
            </a:r>
            <a:r>
              <a:rPr lang="en-US" dirty="0"/>
              <a:t> (success) or </a:t>
            </a:r>
            <a:r>
              <a:rPr lang="en-US" i="1" dirty="0"/>
              <a:t>F</a:t>
            </a:r>
            <a:r>
              <a:rPr lang="en-US" dirty="0"/>
              <a:t> (failure). The probability of each outcome of </a:t>
            </a:r>
            <a:r>
              <a:rPr lang="en-US" i="1" dirty="0"/>
              <a:t>n </a:t>
            </a:r>
            <a:r>
              <a:rPr lang="en-US" dirty="0"/>
              <a:t>trials consisting of </a:t>
            </a:r>
            <a:r>
              <a:rPr lang="en-US" i="1" dirty="0"/>
              <a:t>k</a:t>
            </a:r>
            <a:r>
              <a:rPr lang="en-US" dirty="0"/>
              <a:t> successes and </a:t>
            </a:r>
            <a:r>
              <a:rPr lang="en-US" i="1" dirty="0"/>
              <a:t>k</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failures (in any order) is </a:t>
            </a:r>
            <a:r>
              <a:rPr lang="en-US" i="1" dirty="0" err="1"/>
              <a:t>p</a:t>
            </a:r>
            <a:r>
              <a:rPr lang="en-US" i="1" baseline="30000" dirty="0" err="1"/>
              <a:t>k</a:t>
            </a:r>
            <a:r>
              <a:rPr lang="en-US" i="1" dirty="0" err="1"/>
              <a:t>q</a:t>
            </a:r>
            <a:r>
              <a:rPr lang="en-US" i="1" baseline="30000" dirty="0" err="1"/>
              <a:t>n</a:t>
            </a:r>
            <a:r>
              <a:rPr lang="en-US" baseline="30000" dirty="0">
                <a:latin typeface="Cambria Math"/>
                <a:ea typeface="Cambria Math"/>
              </a:rPr>
              <a:t>−</a:t>
            </a:r>
            <a:r>
              <a:rPr lang="en-US" i="1" baseline="30000" dirty="0">
                <a:latin typeface="Cambria Math"/>
                <a:ea typeface="Cambria Math"/>
              </a:rPr>
              <a:t>k</a:t>
            </a:r>
            <a:r>
              <a:rPr lang="en-US" i="1" dirty="0">
                <a:latin typeface="Cambria Math"/>
                <a:ea typeface="Cambria Math"/>
              </a:rPr>
              <a:t>. </a:t>
            </a:r>
            <a:r>
              <a:rPr lang="en-US" dirty="0">
                <a:ea typeface="Cambria Math"/>
              </a:rPr>
              <a:t>Because there are </a:t>
            </a:r>
            <a:r>
              <a:rPr lang="en-US" i="1" dirty="0">
                <a:ea typeface="Cambria Math"/>
              </a:rPr>
              <a:t>C</a:t>
            </a:r>
            <a:r>
              <a:rPr lang="en-US" dirty="0">
                <a:ea typeface="Cambria Math"/>
              </a:rPr>
              <a:t>(</a:t>
            </a:r>
            <a:r>
              <a:rPr lang="en-US" i="1" dirty="0" err="1">
                <a:ea typeface="Cambria Math"/>
              </a:rPr>
              <a:t>n</a:t>
            </a:r>
            <a:r>
              <a:rPr lang="en-US" dirty="0" err="1">
                <a:ea typeface="Cambria Math"/>
              </a:rPr>
              <a:t>,</a:t>
            </a:r>
            <a:r>
              <a:rPr lang="en-US" i="1" dirty="0" err="1">
                <a:ea typeface="Cambria Math"/>
              </a:rPr>
              <a:t>k</a:t>
            </a:r>
            <a:r>
              <a:rPr lang="en-US" dirty="0">
                <a:ea typeface="Cambria Math"/>
              </a:rPr>
              <a:t>) </a:t>
            </a:r>
            <a:r>
              <a:rPr lang="en-US" i="1" dirty="0">
                <a:ea typeface="Cambria Math"/>
              </a:rPr>
              <a:t>n</a:t>
            </a:r>
            <a:r>
              <a:rPr lang="en-US" dirty="0">
                <a:ea typeface="Cambria Math"/>
              </a:rPr>
              <a:t>-</a:t>
            </a:r>
            <a:r>
              <a:rPr lang="en-US" dirty="0" err="1">
                <a:ea typeface="Cambria Math"/>
              </a:rPr>
              <a:t>tuples</a:t>
            </a:r>
            <a:r>
              <a:rPr lang="en-US" dirty="0">
                <a:ea typeface="Cambria Math"/>
              </a:rPr>
              <a:t> of </a:t>
            </a:r>
            <a:r>
              <a:rPr lang="en-US" i="1" dirty="0">
                <a:ea typeface="Cambria Math"/>
              </a:rPr>
              <a:t>S</a:t>
            </a:r>
            <a:r>
              <a:rPr lang="en-US" dirty="0">
                <a:ea typeface="Cambria Math"/>
              </a:rPr>
              <a:t>s and </a:t>
            </a:r>
            <a:r>
              <a:rPr lang="en-US" i="1" dirty="0">
                <a:ea typeface="Cambria Math"/>
              </a:rPr>
              <a:t>F</a:t>
            </a:r>
            <a:r>
              <a:rPr lang="en-US" dirty="0">
                <a:ea typeface="Cambria Math"/>
              </a:rPr>
              <a:t>s that contain exactly </a:t>
            </a:r>
            <a:r>
              <a:rPr lang="en-US" i="1" dirty="0">
                <a:ea typeface="Cambria Math"/>
              </a:rPr>
              <a:t>k S</a:t>
            </a:r>
            <a:r>
              <a:rPr lang="en-US" dirty="0">
                <a:ea typeface="Cambria Math"/>
              </a:rPr>
              <a:t>s, the probability of </a:t>
            </a:r>
            <a:r>
              <a:rPr lang="en-US" i="1" dirty="0">
                <a:ea typeface="Cambria Math"/>
              </a:rPr>
              <a:t>k</a:t>
            </a:r>
            <a:r>
              <a:rPr lang="en-US" dirty="0">
                <a:ea typeface="Cambria Math"/>
              </a:rPr>
              <a:t> successes is </a:t>
            </a:r>
            <a:r>
              <a:rPr lang="en-US" i="1" dirty="0"/>
              <a:t>C</a:t>
            </a:r>
            <a:r>
              <a:rPr lang="en-US" dirty="0"/>
              <a:t>(</a:t>
            </a:r>
            <a:r>
              <a:rPr lang="en-US" i="1" dirty="0" err="1"/>
              <a:t>n</a:t>
            </a:r>
            <a:r>
              <a:rPr lang="en-US" dirty="0" err="1"/>
              <a:t>,</a:t>
            </a:r>
            <a:r>
              <a:rPr lang="en-US" i="1" dirty="0" err="1"/>
              <a:t>k</a:t>
            </a:r>
            <a:r>
              <a:rPr lang="en-US" dirty="0"/>
              <a:t>)</a:t>
            </a:r>
            <a:r>
              <a:rPr lang="en-US" i="1" dirty="0" err="1"/>
              <a:t>p</a:t>
            </a:r>
            <a:r>
              <a:rPr lang="en-US" i="1" baseline="30000" dirty="0" err="1"/>
              <a:t>k</a:t>
            </a:r>
            <a:r>
              <a:rPr lang="en-US" i="1" dirty="0" err="1"/>
              <a:t>q</a:t>
            </a:r>
            <a:r>
              <a:rPr lang="en-US" i="1" baseline="30000" dirty="0" err="1"/>
              <a:t>n</a:t>
            </a:r>
            <a:r>
              <a:rPr lang="en-US" baseline="30000" dirty="0">
                <a:latin typeface="Cambria Math"/>
                <a:ea typeface="Cambria Math"/>
              </a:rPr>
              <a:t>−</a:t>
            </a:r>
            <a:r>
              <a:rPr lang="en-US" i="1" baseline="30000" dirty="0">
                <a:latin typeface="Cambria Math"/>
                <a:ea typeface="Cambria Math"/>
              </a:rPr>
              <a:t>k</a:t>
            </a:r>
            <a:r>
              <a:rPr lang="en-US" i="1" dirty="0">
                <a:latin typeface="Cambria Math"/>
                <a:ea typeface="Cambria Math"/>
              </a:rPr>
              <a:t>.</a:t>
            </a:r>
            <a:endParaRPr lang="en-US" dirty="0"/>
          </a:p>
          <a:p>
            <a:pPr>
              <a:buNone/>
            </a:pPr>
            <a:endParaRPr lang="en-US" dirty="0"/>
          </a:p>
          <a:p>
            <a:r>
              <a:rPr lang="en-US" dirty="0"/>
              <a:t>We denote by </a:t>
            </a:r>
            <a:r>
              <a:rPr lang="en-US" i="1" dirty="0"/>
              <a:t>b</a:t>
            </a:r>
            <a:r>
              <a:rPr lang="en-US" dirty="0"/>
              <a:t>(</a:t>
            </a:r>
            <a:r>
              <a:rPr lang="en-US" i="1" dirty="0"/>
              <a:t>k</a:t>
            </a:r>
            <a:r>
              <a:rPr lang="en-US" dirty="0"/>
              <a:t>:</a:t>
            </a:r>
            <a:r>
              <a:rPr lang="en-US" i="1" dirty="0"/>
              <a:t>n</a:t>
            </a:r>
            <a:r>
              <a:rPr lang="en-US" dirty="0"/>
              <a:t>,</a:t>
            </a:r>
            <a:r>
              <a:rPr lang="en-US" i="1" dirty="0"/>
              <a:t>p</a:t>
            </a:r>
            <a:r>
              <a:rPr lang="en-US" dirty="0"/>
              <a:t>) the probability of </a:t>
            </a:r>
            <a:r>
              <a:rPr lang="en-US" i="1" dirty="0"/>
              <a:t>k</a:t>
            </a:r>
            <a:r>
              <a:rPr lang="en-US" dirty="0"/>
              <a:t> successes in </a:t>
            </a:r>
            <a:r>
              <a:rPr lang="en-US" i="1" dirty="0"/>
              <a:t>n</a:t>
            </a:r>
            <a:r>
              <a:rPr lang="en-US" dirty="0"/>
              <a:t>  independent Bernoulli trials with </a:t>
            </a:r>
            <a:r>
              <a:rPr lang="en-US" i="1" dirty="0"/>
              <a:t>p</a:t>
            </a:r>
            <a:r>
              <a:rPr lang="en-US" dirty="0"/>
              <a:t> the probability of success. Viewed as a function of </a:t>
            </a:r>
            <a:r>
              <a:rPr lang="en-US" i="1" dirty="0"/>
              <a:t>k</a:t>
            </a:r>
            <a:r>
              <a:rPr lang="en-US" dirty="0"/>
              <a:t>, </a:t>
            </a:r>
            <a:r>
              <a:rPr lang="en-US" i="1" dirty="0"/>
              <a:t>b</a:t>
            </a:r>
            <a:r>
              <a:rPr lang="en-US" dirty="0"/>
              <a:t>(</a:t>
            </a:r>
            <a:r>
              <a:rPr lang="en-US" i="1" dirty="0"/>
              <a:t>k</a:t>
            </a:r>
            <a:r>
              <a:rPr lang="en-US" dirty="0"/>
              <a:t>:</a:t>
            </a:r>
            <a:r>
              <a:rPr lang="en-US" i="1" dirty="0"/>
              <a:t>n</a:t>
            </a:r>
            <a:r>
              <a:rPr lang="en-US" dirty="0"/>
              <a:t>,</a:t>
            </a:r>
            <a:r>
              <a:rPr lang="en-US" i="1" dirty="0"/>
              <a:t>p</a:t>
            </a:r>
            <a:r>
              <a:rPr lang="en-US" dirty="0"/>
              <a:t>) is the </a:t>
            </a:r>
            <a:r>
              <a:rPr lang="en-US" i="1" dirty="0"/>
              <a:t>binomial distribution</a:t>
            </a:r>
            <a:r>
              <a:rPr lang="en-US" dirty="0"/>
              <a:t>. By Theorem </a:t>
            </a:r>
            <a:r>
              <a:rPr lang="en-US" dirty="0">
                <a:latin typeface="Cambria Math" pitchFamily="18" charset="0"/>
                <a:ea typeface="Cambria Math" pitchFamily="18" charset="0"/>
              </a:rPr>
              <a:t>2</a:t>
            </a:r>
            <a:r>
              <a:rPr lang="en-US" dirty="0"/>
              <a:t>,</a:t>
            </a:r>
          </a:p>
          <a:p>
            <a:pPr>
              <a:buNone/>
            </a:pPr>
            <a:r>
              <a:rPr lang="en-US" dirty="0"/>
              <a:t>                           </a:t>
            </a:r>
            <a:r>
              <a:rPr lang="en-US" i="1" dirty="0"/>
              <a:t>b</a:t>
            </a:r>
            <a:r>
              <a:rPr lang="en-US" dirty="0"/>
              <a:t>(</a:t>
            </a:r>
            <a:r>
              <a:rPr lang="en-US" i="1" dirty="0"/>
              <a:t>k</a:t>
            </a:r>
            <a:r>
              <a:rPr lang="en-US" dirty="0"/>
              <a:t>:</a:t>
            </a:r>
            <a:r>
              <a:rPr lang="en-US" i="1" dirty="0"/>
              <a:t>n</a:t>
            </a:r>
            <a:r>
              <a:rPr lang="en-US" dirty="0"/>
              <a:t>,</a:t>
            </a:r>
            <a:r>
              <a:rPr lang="en-US" i="1" dirty="0"/>
              <a:t>p</a:t>
            </a:r>
            <a:r>
              <a:rPr lang="en-US" dirty="0"/>
              <a:t>) = </a:t>
            </a:r>
            <a:r>
              <a:rPr lang="en-US" i="1" dirty="0"/>
              <a:t>C</a:t>
            </a:r>
            <a:r>
              <a:rPr lang="en-US" dirty="0"/>
              <a:t>(</a:t>
            </a:r>
            <a:r>
              <a:rPr lang="en-US" i="1" dirty="0" err="1"/>
              <a:t>n</a:t>
            </a:r>
            <a:r>
              <a:rPr lang="en-US" dirty="0" err="1"/>
              <a:t>,</a:t>
            </a:r>
            <a:r>
              <a:rPr lang="en-US" i="1" dirty="0" err="1"/>
              <a:t>k</a:t>
            </a:r>
            <a:r>
              <a:rPr lang="en-US" dirty="0"/>
              <a:t>)</a:t>
            </a:r>
            <a:r>
              <a:rPr lang="en-US" i="1" dirty="0" err="1"/>
              <a:t>p</a:t>
            </a:r>
            <a:r>
              <a:rPr lang="en-US" i="1" baseline="30000" dirty="0" err="1"/>
              <a:t>k</a:t>
            </a:r>
            <a:r>
              <a:rPr lang="en-US" i="1" dirty="0" err="1"/>
              <a:t>q</a:t>
            </a:r>
            <a:r>
              <a:rPr lang="en-US" i="1" baseline="30000" dirty="0" err="1"/>
              <a:t>n</a:t>
            </a:r>
            <a:r>
              <a:rPr lang="en-US" baseline="30000" dirty="0">
                <a:latin typeface="Cambria Math"/>
                <a:ea typeface="Cambria Math"/>
              </a:rPr>
              <a:t>−</a:t>
            </a:r>
            <a:r>
              <a:rPr lang="en-US" i="1" baseline="30000" dirty="0">
                <a:latin typeface="Cambria Math"/>
                <a:ea typeface="Cambria Math"/>
              </a:rPr>
              <a:t>k</a:t>
            </a:r>
            <a:r>
              <a:rPr lang="en-US" i="1" dirty="0">
                <a:latin typeface="Cambria Math"/>
                <a:ea typeface="Cambria Math"/>
              </a:rPr>
              <a:t>.</a:t>
            </a:r>
            <a:endParaRPr lang="en-US" dirty="0"/>
          </a:p>
        </p:txBody>
      </p:sp>
      <p:sp>
        <p:nvSpPr>
          <p:cNvPr id="4" name="Isosceles Triangle 3"/>
          <p:cNvSpPr/>
          <p:nvPr/>
        </p:nvSpPr>
        <p:spPr>
          <a:xfrm rot="5400000" flipV="1">
            <a:off x="8305800" y="4114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Variables</a:t>
            </a:r>
          </a:p>
        </p:txBody>
      </p:sp>
      <p:sp>
        <p:nvSpPr>
          <p:cNvPr id="3" name="Content Placeholder 2"/>
          <p:cNvSpPr>
            <a:spLocks noGrp="1"/>
          </p:cNvSpPr>
          <p:nvPr>
            <p:ph idx="1"/>
          </p:nvPr>
        </p:nvSpPr>
        <p:spPr/>
        <p:txBody>
          <a:bodyPr>
            <a:normAutofit fontScale="92500"/>
          </a:bodyPr>
          <a:lstStyle/>
          <a:p>
            <a:pPr>
              <a:buNone/>
            </a:pPr>
            <a:r>
              <a:rPr lang="en-US" b="1" dirty="0"/>
              <a:t>   Definition</a:t>
            </a:r>
            <a:r>
              <a:rPr lang="en-US" dirty="0"/>
              <a:t>: A </a:t>
            </a:r>
            <a:r>
              <a:rPr lang="en-US" i="1" dirty="0"/>
              <a:t>random variable</a:t>
            </a:r>
            <a:r>
              <a:rPr lang="en-US" dirty="0"/>
              <a:t> is a function from the sample space of an experiment to the set of real numbers. That is, a random variable assigns a real number to each possible outcome.</a:t>
            </a:r>
          </a:p>
          <a:p>
            <a:pPr>
              <a:buNone/>
            </a:pPr>
            <a:endParaRPr lang="en-US" dirty="0"/>
          </a:p>
          <a:p>
            <a:r>
              <a:rPr lang="en-US" dirty="0"/>
              <a:t>A random variable is a function. It is not a variable, and it is not random! </a:t>
            </a:r>
          </a:p>
          <a:p>
            <a:r>
              <a:rPr lang="en-US" dirty="0"/>
              <a:t>In the late </a:t>
            </a:r>
            <a:r>
              <a:rPr lang="en-US" dirty="0">
                <a:latin typeface="Cambria Math" pitchFamily="18" charset="0"/>
                <a:ea typeface="Cambria Math" pitchFamily="18" charset="0"/>
              </a:rPr>
              <a:t>1940</a:t>
            </a:r>
            <a:r>
              <a:rPr lang="en-US" dirty="0"/>
              <a:t>s W. Feller and J.L. </a:t>
            </a:r>
            <a:r>
              <a:rPr lang="en-US" dirty="0" err="1"/>
              <a:t>Doob</a:t>
            </a:r>
            <a:r>
              <a:rPr lang="en-US" dirty="0"/>
              <a:t> flipped a coin to see whether both would use “random variable” or the more fitting “chance variable.” Unfortunately, Feller won and the term “random variable” has been used ever since.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Variables</a:t>
            </a:r>
          </a:p>
        </p:txBody>
      </p:sp>
      <p:sp>
        <p:nvSpPr>
          <p:cNvPr id="3" name="Content Placeholder 2"/>
          <p:cNvSpPr>
            <a:spLocks noGrp="1"/>
          </p:cNvSpPr>
          <p:nvPr>
            <p:ph idx="1"/>
          </p:nvPr>
        </p:nvSpPr>
        <p:spPr/>
        <p:txBody>
          <a:bodyPr>
            <a:normAutofit fontScale="85000" lnSpcReduction="10000"/>
          </a:bodyPr>
          <a:lstStyle/>
          <a:p>
            <a:pPr>
              <a:buNone/>
            </a:pPr>
            <a:r>
              <a:rPr lang="en-US" b="1" dirty="0"/>
              <a:t>    Definition</a:t>
            </a:r>
            <a:r>
              <a:rPr lang="en-US" dirty="0"/>
              <a:t>: The </a:t>
            </a:r>
            <a:r>
              <a:rPr lang="en-US" i="1" dirty="0"/>
              <a:t>distribution</a:t>
            </a:r>
            <a:r>
              <a:rPr lang="en-US" dirty="0"/>
              <a:t> of a random variable </a:t>
            </a:r>
            <a:r>
              <a:rPr lang="en-US" i="1" dirty="0"/>
              <a:t>X</a:t>
            </a:r>
            <a:r>
              <a:rPr lang="en-US" dirty="0"/>
              <a:t> on a sample space </a:t>
            </a:r>
            <a:r>
              <a:rPr lang="en-US" i="1" dirty="0"/>
              <a:t>S</a:t>
            </a:r>
            <a:r>
              <a:rPr lang="en-US" dirty="0"/>
              <a:t> is the set of pairs (</a:t>
            </a:r>
            <a:r>
              <a:rPr lang="en-US" i="1" dirty="0"/>
              <a:t>r</a:t>
            </a:r>
            <a:r>
              <a:rPr lang="en-US" dirty="0"/>
              <a:t>, </a:t>
            </a:r>
            <a:r>
              <a:rPr lang="en-US" i="1" dirty="0"/>
              <a:t>p</a:t>
            </a:r>
            <a:r>
              <a:rPr lang="en-US" dirty="0"/>
              <a:t>(</a:t>
            </a:r>
            <a:r>
              <a:rPr lang="en-US" i="1" dirty="0"/>
              <a:t>X</a:t>
            </a:r>
            <a:r>
              <a:rPr lang="en-US" dirty="0"/>
              <a:t> = </a:t>
            </a:r>
            <a:r>
              <a:rPr lang="en-US" i="1" dirty="0"/>
              <a:t>r</a:t>
            </a:r>
            <a:r>
              <a:rPr lang="en-US" dirty="0"/>
              <a:t>)) for all </a:t>
            </a:r>
            <a:r>
              <a:rPr lang="en-US" i="1" dirty="0"/>
              <a:t>r</a:t>
            </a:r>
            <a:r>
              <a:rPr lang="en-US" dirty="0"/>
              <a:t> </a:t>
            </a:r>
            <a:r>
              <a:rPr lang="en-US" dirty="0">
                <a:latin typeface="Cambria Math"/>
                <a:ea typeface="Cambria Math"/>
              </a:rPr>
              <a:t>∊</a:t>
            </a:r>
            <a:r>
              <a:rPr lang="en-US" dirty="0"/>
              <a:t> </a:t>
            </a:r>
            <a:r>
              <a:rPr lang="en-US" i="1" dirty="0"/>
              <a:t>X</a:t>
            </a:r>
            <a:r>
              <a:rPr lang="en-US" dirty="0"/>
              <a:t>(</a:t>
            </a:r>
            <a:r>
              <a:rPr lang="en-US" i="1" dirty="0"/>
              <a:t>S</a:t>
            </a:r>
            <a:r>
              <a:rPr lang="en-US" dirty="0"/>
              <a:t>), where </a:t>
            </a:r>
            <a:r>
              <a:rPr lang="en-US" i="1" dirty="0"/>
              <a:t>p</a:t>
            </a:r>
            <a:r>
              <a:rPr lang="en-US" dirty="0"/>
              <a:t>(</a:t>
            </a:r>
            <a:r>
              <a:rPr lang="en-US" i="1" dirty="0"/>
              <a:t>X</a:t>
            </a:r>
            <a:r>
              <a:rPr lang="en-US" dirty="0"/>
              <a:t> = </a:t>
            </a:r>
            <a:r>
              <a:rPr lang="en-US" i="1" dirty="0"/>
              <a:t>r</a:t>
            </a:r>
            <a:r>
              <a:rPr lang="en-US" dirty="0"/>
              <a:t>) is the probability that </a:t>
            </a:r>
            <a:r>
              <a:rPr lang="en-US" i="1" dirty="0"/>
              <a:t>X</a:t>
            </a:r>
            <a:r>
              <a:rPr lang="en-US" dirty="0"/>
              <a:t> takes the value </a:t>
            </a:r>
            <a:r>
              <a:rPr lang="en-US" i="1" dirty="0"/>
              <a:t>r</a:t>
            </a:r>
            <a:r>
              <a:rPr lang="en-US" dirty="0"/>
              <a:t>. </a:t>
            </a:r>
          </a:p>
          <a:p>
            <a:pPr>
              <a:buNone/>
            </a:pPr>
            <a:endParaRPr lang="en-US" dirty="0"/>
          </a:p>
          <a:p>
            <a:pPr>
              <a:buNone/>
            </a:pPr>
            <a:r>
              <a:rPr lang="en-US" b="1" dirty="0"/>
              <a:t>    Example</a:t>
            </a:r>
            <a:r>
              <a:rPr lang="en-US" dirty="0"/>
              <a:t>: Suppose that a coin is flipped three times. Let </a:t>
            </a:r>
            <a:r>
              <a:rPr lang="en-US" i="1" dirty="0"/>
              <a:t>X</a:t>
            </a:r>
            <a:r>
              <a:rPr lang="en-US" dirty="0"/>
              <a:t>(</a:t>
            </a:r>
            <a:r>
              <a:rPr lang="en-US" i="1" dirty="0"/>
              <a:t>t</a:t>
            </a:r>
            <a:r>
              <a:rPr lang="en-US" dirty="0"/>
              <a:t>) be the random variable that equals the number of heads that appear when </a:t>
            </a:r>
            <a:r>
              <a:rPr lang="en-US" i="1" dirty="0"/>
              <a:t>t</a:t>
            </a:r>
            <a:r>
              <a:rPr lang="en-US" dirty="0"/>
              <a:t> is the outcome. Then </a:t>
            </a:r>
            <a:r>
              <a:rPr lang="en-US" i="1" dirty="0"/>
              <a:t>X</a:t>
            </a:r>
            <a:r>
              <a:rPr lang="en-US" dirty="0"/>
              <a:t>(</a:t>
            </a:r>
            <a:r>
              <a:rPr lang="en-US" i="1" dirty="0"/>
              <a:t>t</a:t>
            </a:r>
            <a:r>
              <a:rPr lang="en-US" dirty="0"/>
              <a:t>) takes on the following values:</a:t>
            </a:r>
          </a:p>
          <a:p>
            <a:pPr lvl="1">
              <a:buNone/>
            </a:pPr>
            <a:r>
              <a:rPr lang="en-US" i="1" dirty="0">
                <a:ea typeface="Cambria Math" pitchFamily="18" charset="0"/>
              </a:rPr>
              <a:t>X</a:t>
            </a:r>
            <a:r>
              <a:rPr lang="en-US" dirty="0">
                <a:ea typeface="Cambria Math" pitchFamily="18" charset="0"/>
              </a:rPr>
              <a:t>(</a:t>
            </a:r>
            <a:r>
              <a:rPr lang="en-US" i="1" dirty="0">
                <a:ea typeface="Cambria Math" pitchFamily="18" charset="0"/>
              </a:rPr>
              <a:t>HHH</a:t>
            </a:r>
            <a:r>
              <a:rPr lang="en-US" dirty="0">
                <a:ea typeface="Cambria Math" pitchFamily="18" charset="0"/>
              </a:rPr>
              <a:t>) = </a:t>
            </a:r>
            <a:r>
              <a:rPr lang="en-US" dirty="0">
                <a:latin typeface="Cambria Math" pitchFamily="18" charset="0"/>
                <a:ea typeface="Cambria Math" pitchFamily="18" charset="0"/>
              </a:rPr>
              <a:t>3, </a:t>
            </a:r>
            <a:r>
              <a:rPr lang="en-US" i="1" dirty="0">
                <a:ea typeface="Cambria Math" pitchFamily="18" charset="0"/>
              </a:rPr>
              <a:t>X</a:t>
            </a:r>
            <a:r>
              <a:rPr lang="en-US" dirty="0">
                <a:ea typeface="Cambria Math" pitchFamily="18" charset="0"/>
              </a:rPr>
              <a:t>(</a:t>
            </a:r>
            <a:r>
              <a:rPr lang="en-US" i="1" dirty="0">
                <a:ea typeface="Cambria Math" pitchFamily="18" charset="0"/>
              </a:rPr>
              <a:t>TTT</a:t>
            </a:r>
            <a:r>
              <a:rPr lang="en-US" dirty="0">
                <a:ea typeface="Cambria Math" pitchFamily="18" charset="0"/>
              </a:rPr>
              <a:t>) =</a:t>
            </a:r>
            <a:r>
              <a:rPr lang="en-US" dirty="0">
                <a:latin typeface="Cambria Math" pitchFamily="18" charset="0"/>
                <a:ea typeface="Cambria Math" pitchFamily="18" charset="0"/>
              </a:rPr>
              <a:t> 0,</a:t>
            </a:r>
          </a:p>
          <a:p>
            <a:pPr lvl="1">
              <a:buNone/>
            </a:pPr>
            <a:r>
              <a:rPr lang="en-US" i="1" dirty="0">
                <a:ea typeface="Cambria Math" pitchFamily="18" charset="0"/>
              </a:rPr>
              <a:t>X</a:t>
            </a:r>
            <a:r>
              <a:rPr lang="en-US" dirty="0">
                <a:ea typeface="Cambria Math" pitchFamily="18" charset="0"/>
              </a:rPr>
              <a:t>(</a:t>
            </a:r>
            <a:r>
              <a:rPr lang="en-US" i="1" dirty="0">
                <a:ea typeface="Cambria Math" pitchFamily="18" charset="0"/>
              </a:rPr>
              <a:t>HHT</a:t>
            </a:r>
            <a:r>
              <a:rPr lang="en-US" dirty="0">
                <a:ea typeface="Cambria Math" pitchFamily="18" charset="0"/>
              </a:rPr>
              <a:t>) = </a:t>
            </a:r>
            <a:r>
              <a:rPr lang="en-US" i="1" dirty="0">
                <a:ea typeface="Cambria Math" pitchFamily="18" charset="0"/>
              </a:rPr>
              <a:t>X</a:t>
            </a:r>
            <a:r>
              <a:rPr lang="en-US" dirty="0">
                <a:ea typeface="Cambria Math" pitchFamily="18" charset="0"/>
              </a:rPr>
              <a:t>(</a:t>
            </a:r>
            <a:r>
              <a:rPr lang="en-US" i="1" dirty="0">
                <a:ea typeface="Cambria Math" pitchFamily="18" charset="0"/>
              </a:rPr>
              <a:t>HTH</a:t>
            </a:r>
            <a:r>
              <a:rPr lang="en-US" dirty="0">
                <a:ea typeface="Cambria Math" pitchFamily="18" charset="0"/>
              </a:rPr>
              <a:t>) = </a:t>
            </a:r>
            <a:r>
              <a:rPr lang="en-US" i="1" dirty="0">
                <a:ea typeface="Cambria Math" pitchFamily="18" charset="0"/>
              </a:rPr>
              <a:t>X</a:t>
            </a:r>
            <a:r>
              <a:rPr lang="en-US" dirty="0">
                <a:ea typeface="Cambria Math" pitchFamily="18" charset="0"/>
              </a:rPr>
              <a:t>(</a:t>
            </a:r>
            <a:r>
              <a:rPr lang="en-US" i="1" dirty="0">
                <a:ea typeface="Cambria Math" pitchFamily="18" charset="0"/>
              </a:rPr>
              <a:t>THH</a:t>
            </a:r>
            <a:r>
              <a:rPr lang="en-US" dirty="0">
                <a:ea typeface="Cambria Math" pitchFamily="18" charset="0"/>
              </a:rPr>
              <a:t>) = </a:t>
            </a:r>
            <a:r>
              <a:rPr lang="en-US" dirty="0">
                <a:latin typeface="Cambria Math" pitchFamily="18" charset="0"/>
                <a:ea typeface="Cambria Math" pitchFamily="18" charset="0"/>
              </a:rPr>
              <a:t>2,</a:t>
            </a:r>
          </a:p>
          <a:p>
            <a:pPr lvl="1">
              <a:buNone/>
            </a:pPr>
            <a:r>
              <a:rPr lang="en-US" i="1" dirty="0">
                <a:ea typeface="Cambria Math" pitchFamily="18" charset="0"/>
              </a:rPr>
              <a:t>X</a:t>
            </a:r>
            <a:r>
              <a:rPr lang="en-US" dirty="0">
                <a:ea typeface="Cambria Math" pitchFamily="18" charset="0"/>
              </a:rPr>
              <a:t>(</a:t>
            </a:r>
            <a:r>
              <a:rPr lang="en-US" i="1" dirty="0">
                <a:ea typeface="Cambria Math" pitchFamily="18" charset="0"/>
              </a:rPr>
              <a:t>TTH</a:t>
            </a:r>
            <a:r>
              <a:rPr lang="en-US" dirty="0">
                <a:ea typeface="Cambria Math" pitchFamily="18" charset="0"/>
              </a:rPr>
              <a:t>) = </a:t>
            </a:r>
            <a:r>
              <a:rPr lang="en-US" i="1" dirty="0">
                <a:ea typeface="Cambria Math" pitchFamily="18" charset="0"/>
              </a:rPr>
              <a:t>X</a:t>
            </a:r>
            <a:r>
              <a:rPr lang="en-US" dirty="0">
                <a:ea typeface="Cambria Math" pitchFamily="18" charset="0"/>
              </a:rPr>
              <a:t>(</a:t>
            </a:r>
            <a:r>
              <a:rPr lang="en-US" i="1" dirty="0">
                <a:ea typeface="Cambria Math" pitchFamily="18" charset="0"/>
              </a:rPr>
              <a:t>THT</a:t>
            </a:r>
            <a:r>
              <a:rPr lang="en-US" dirty="0">
                <a:ea typeface="Cambria Math" pitchFamily="18" charset="0"/>
              </a:rPr>
              <a:t>) = </a:t>
            </a:r>
            <a:r>
              <a:rPr lang="en-US" i="1" dirty="0">
                <a:ea typeface="Cambria Math" pitchFamily="18" charset="0"/>
              </a:rPr>
              <a:t>X</a:t>
            </a:r>
            <a:r>
              <a:rPr lang="en-US" dirty="0">
                <a:ea typeface="Cambria Math" pitchFamily="18" charset="0"/>
              </a:rPr>
              <a:t>(</a:t>
            </a:r>
            <a:r>
              <a:rPr lang="en-US" i="1" dirty="0">
                <a:ea typeface="Cambria Math" pitchFamily="18" charset="0"/>
              </a:rPr>
              <a:t>HTT</a:t>
            </a:r>
            <a:r>
              <a:rPr lang="en-US" dirty="0">
                <a:ea typeface="Cambria Math" pitchFamily="18" charset="0"/>
              </a:rPr>
              <a:t>) = </a:t>
            </a:r>
            <a:r>
              <a:rPr lang="en-US" dirty="0">
                <a:latin typeface="Cambria Math" pitchFamily="18" charset="0"/>
                <a:ea typeface="Cambria Math" pitchFamily="18" charset="0"/>
              </a:rPr>
              <a:t>1.</a:t>
            </a:r>
            <a:endParaRPr lang="en-US" dirty="0"/>
          </a:p>
          <a:p>
            <a:pPr>
              <a:buNone/>
            </a:pPr>
            <a:r>
              <a:rPr lang="en-US" dirty="0"/>
              <a:t>    Each of the eight possible outcomes has probability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8. So, the distribution of </a:t>
            </a:r>
            <a:r>
              <a:rPr lang="en-US" i="1" dirty="0"/>
              <a:t>X</a:t>
            </a:r>
            <a:r>
              <a:rPr lang="en-US" dirty="0"/>
              <a:t>(</a:t>
            </a:r>
            <a:r>
              <a:rPr lang="en-US" i="1" dirty="0"/>
              <a:t>t</a:t>
            </a:r>
            <a:r>
              <a:rPr lang="en-US" dirty="0"/>
              <a:t>)</a:t>
            </a:r>
            <a:r>
              <a:rPr lang="en-US" dirty="0">
                <a:latin typeface="Cambria Math" pitchFamily="18" charset="0"/>
                <a:ea typeface="Cambria Math" pitchFamily="18" charset="0"/>
              </a:rPr>
              <a:t> is </a:t>
            </a:r>
            <a:r>
              <a:rPr lang="en-US" i="1" dirty="0"/>
              <a:t>p</a:t>
            </a:r>
            <a:r>
              <a:rPr lang="en-US" dirty="0"/>
              <a:t>(</a:t>
            </a:r>
            <a:r>
              <a:rPr lang="en-US" i="1" dirty="0"/>
              <a:t>X</a:t>
            </a:r>
            <a:r>
              <a:rPr lang="en-US" dirty="0"/>
              <a:t> = </a:t>
            </a:r>
            <a:r>
              <a:rPr lang="en-US" dirty="0">
                <a:latin typeface="Cambria Math" pitchFamily="18" charset="0"/>
                <a:ea typeface="Cambria Math" pitchFamily="18" charset="0"/>
              </a:rPr>
              <a:t>3</a:t>
            </a:r>
            <a:r>
              <a:rPr lang="en-US" dirty="0"/>
              <a:t>) = </a:t>
            </a:r>
            <a:r>
              <a:rPr lang="en-US" dirty="0">
                <a:latin typeface="Cambria" pitchFamily="18" charset="0"/>
              </a:rPr>
              <a:t>1</a:t>
            </a:r>
            <a:r>
              <a:rPr lang="en-US" dirty="0"/>
              <a:t>/</a:t>
            </a:r>
            <a:r>
              <a:rPr lang="en-US" dirty="0">
                <a:latin typeface="Cambria" pitchFamily="18" charset="0"/>
              </a:rPr>
              <a:t>8</a:t>
            </a:r>
            <a:r>
              <a:rPr lang="en-US" dirty="0"/>
              <a:t>,</a:t>
            </a:r>
            <a:r>
              <a:rPr lang="en-US" i="1" dirty="0"/>
              <a:t> p</a:t>
            </a:r>
            <a:r>
              <a:rPr lang="en-US" dirty="0"/>
              <a:t>(</a:t>
            </a:r>
            <a:r>
              <a:rPr lang="en-US" i="1" dirty="0"/>
              <a:t>X</a:t>
            </a:r>
            <a:r>
              <a:rPr lang="en-US" dirty="0"/>
              <a:t> = </a:t>
            </a:r>
            <a:r>
              <a:rPr lang="en-US" dirty="0">
                <a:latin typeface="Cambria Math" pitchFamily="18" charset="0"/>
                <a:ea typeface="Cambria Math" pitchFamily="18" charset="0"/>
              </a:rPr>
              <a:t>2</a:t>
            </a:r>
            <a:r>
              <a:rPr lang="en-US" dirty="0"/>
              <a:t>) = </a:t>
            </a:r>
            <a:r>
              <a:rPr lang="en-US" dirty="0">
                <a:latin typeface="Cambria" pitchFamily="18" charset="0"/>
              </a:rPr>
              <a:t>3</a:t>
            </a:r>
            <a:r>
              <a:rPr lang="en-US" dirty="0"/>
              <a:t>/</a:t>
            </a:r>
            <a:r>
              <a:rPr lang="en-US" dirty="0">
                <a:latin typeface="Cambria" pitchFamily="18" charset="0"/>
              </a:rPr>
              <a:t>8,</a:t>
            </a:r>
            <a:r>
              <a:rPr lang="en-US" i="1" dirty="0"/>
              <a:t>                           p</a:t>
            </a:r>
            <a:r>
              <a:rPr lang="en-US" dirty="0"/>
              <a:t>(</a:t>
            </a:r>
            <a:r>
              <a:rPr lang="en-US" i="1" dirty="0"/>
              <a:t>X</a:t>
            </a:r>
            <a:r>
              <a:rPr lang="en-US" dirty="0"/>
              <a:t> = </a:t>
            </a:r>
            <a:r>
              <a:rPr lang="en-US" dirty="0">
                <a:latin typeface="Cambria Math" pitchFamily="18" charset="0"/>
                <a:ea typeface="Cambria Math" pitchFamily="18" charset="0"/>
              </a:rPr>
              <a:t>1</a:t>
            </a:r>
            <a:r>
              <a:rPr lang="en-US" dirty="0"/>
              <a:t>) = </a:t>
            </a:r>
            <a:r>
              <a:rPr lang="en-US" dirty="0">
                <a:latin typeface="Cambria" pitchFamily="18" charset="0"/>
              </a:rPr>
              <a:t>3</a:t>
            </a:r>
            <a:r>
              <a:rPr lang="en-US" dirty="0"/>
              <a:t>/</a:t>
            </a:r>
            <a:r>
              <a:rPr lang="en-US" dirty="0">
                <a:latin typeface="Cambria" pitchFamily="18" charset="0"/>
              </a:rPr>
              <a:t>8, and </a:t>
            </a:r>
            <a:r>
              <a:rPr lang="en-US" i="1" dirty="0"/>
              <a:t>p</a:t>
            </a:r>
            <a:r>
              <a:rPr lang="en-US" dirty="0"/>
              <a:t>(</a:t>
            </a:r>
            <a:r>
              <a:rPr lang="en-US" i="1" dirty="0"/>
              <a:t>X</a:t>
            </a:r>
            <a:r>
              <a:rPr lang="en-US" dirty="0"/>
              <a:t> = </a:t>
            </a:r>
            <a:r>
              <a:rPr lang="en-US" dirty="0">
                <a:latin typeface="Cambria Math" pitchFamily="18" charset="0"/>
                <a:ea typeface="Cambria Math" pitchFamily="18" charset="0"/>
              </a:rPr>
              <a:t>0</a:t>
            </a:r>
            <a:r>
              <a:rPr lang="en-US" dirty="0"/>
              <a:t>) = </a:t>
            </a:r>
            <a:r>
              <a:rPr lang="en-US" dirty="0">
                <a:latin typeface="Cambria" pitchFamily="18" charset="0"/>
              </a:rPr>
              <a:t>1</a:t>
            </a:r>
            <a:r>
              <a:rPr lang="en-US" dirty="0"/>
              <a:t>/</a:t>
            </a:r>
            <a:r>
              <a:rPr lang="en-US" dirty="0">
                <a:latin typeface="Cambria" pitchFamily="18" charset="0"/>
              </a:rPr>
              <a:t>8.</a:t>
            </a:r>
            <a:endParaRPr lang="en-US" dirty="0">
              <a:latin typeface="Cambria Math" pitchFamily="18" charset="0"/>
              <a:ea typeface="Cambria Math" pitchFamily="18" charset="0"/>
            </a:endParaRPr>
          </a:p>
          <a:p>
            <a:pPr lvl="1"/>
            <a:endParaRPr lang="en-US" dirty="0">
              <a:latin typeface="Cambria Math" pitchFamily="18" charset="0"/>
              <a:ea typeface="Cambria Math"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Laplace’s Definition</a:t>
            </a:r>
          </a:p>
        </p:txBody>
      </p:sp>
      <p:sp>
        <p:nvSpPr>
          <p:cNvPr id="3" name="Content Placeholder 2"/>
          <p:cNvSpPr>
            <a:spLocks noGrp="1"/>
          </p:cNvSpPr>
          <p:nvPr>
            <p:ph idx="1"/>
          </p:nvPr>
        </p:nvSpPr>
        <p:spPr/>
        <p:txBody>
          <a:bodyPr>
            <a:normAutofit fontScale="92500" lnSpcReduction="10000"/>
          </a:bodyPr>
          <a:lstStyle/>
          <a:p>
            <a:pPr>
              <a:buNone/>
            </a:pPr>
            <a:r>
              <a:rPr lang="en-US" dirty="0"/>
              <a:t>   </a:t>
            </a:r>
            <a:r>
              <a:rPr lang="en-US" b="1" dirty="0"/>
              <a:t>Example</a:t>
            </a:r>
            <a:r>
              <a:rPr lang="en-US" dirty="0"/>
              <a:t>: An urn contains four blue balls and five red balls. What is the probability that a ball chosen from the urn is blue?</a:t>
            </a:r>
          </a:p>
          <a:p>
            <a:pPr>
              <a:buNone/>
            </a:pPr>
            <a:r>
              <a:rPr lang="en-US" dirty="0"/>
              <a:t>   </a:t>
            </a:r>
            <a:r>
              <a:rPr lang="en-US" b="1" dirty="0"/>
              <a:t>Solution</a:t>
            </a:r>
            <a:r>
              <a:rPr lang="en-US" dirty="0"/>
              <a:t>:  The probability that the ball is chosen is </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9 </a:t>
            </a:r>
            <a:r>
              <a:rPr lang="en-US" dirty="0">
                <a:ea typeface="Cambria Math" pitchFamily="18" charset="0"/>
              </a:rPr>
              <a:t>since there are nine possible outcomes, and four of these produce a blue ball.</a:t>
            </a:r>
          </a:p>
          <a:p>
            <a:pPr>
              <a:buNone/>
            </a:pPr>
            <a:endParaRPr lang="en-US" dirty="0">
              <a:ea typeface="Cambria Math" pitchFamily="18" charset="0"/>
            </a:endParaRPr>
          </a:p>
          <a:p>
            <a:pPr>
              <a:buNone/>
            </a:pPr>
            <a:r>
              <a:rPr lang="en-US" dirty="0"/>
              <a:t>   </a:t>
            </a:r>
            <a:r>
              <a:rPr lang="en-US" b="1" dirty="0"/>
              <a:t>Example</a:t>
            </a:r>
            <a:r>
              <a:rPr lang="en-US" dirty="0"/>
              <a:t>: What is the probability that when two dice are rolled, the sum of the numbers on the two dice is </a:t>
            </a:r>
            <a:r>
              <a:rPr lang="en-US" dirty="0">
                <a:latin typeface="Cambria Math" pitchFamily="18" charset="0"/>
                <a:ea typeface="Cambria Math" pitchFamily="18" charset="0"/>
              </a:rPr>
              <a:t>7</a:t>
            </a:r>
            <a:r>
              <a:rPr lang="en-US" dirty="0"/>
              <a:t>?</a:t>
            </a:r>
          </a:p>
          <a:p>
            <a:pPr>
              <a:buNone/>
            </a:pPr>
            <a:r>
              <a:rPr lang="en-US" b="1" dirty="0"/>
              <a:t>    Solution</a:t>
            </a:r>
            <a:r>
              <a:rPr lang="en-US" dirty="0"/>
              <a:t>:  By the product rule there are </a:t>
            </a:r>
            <a:r>
              <a:rPr lang="en-US" dirty="0">
                <a:latin typeface="Cambria Math" pitchFamily="18" charset="0"/>
                <a:ea typeface="Cambria Math" pitchFamily="18" charset="0"/>
              </a:rPr>
              <a:t>6</a:t>
            </a:r>
            <a:r>
              <a:rPr lang="en-US" baseline="30000"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36 </a:t>
            </a:r>
            <a:r>
              <a:rPr lang="en-US" dirty="0"/>
              <a:t>possible outcomes. Six of these sum to </a:t>
            </a:r>
            <a:r>
              <a:rPr lang="en-US" dirty="0">
                <a:latin typeface="Cambria Math" pitchFamily="18" charset="0"/>
                <a:ea typeface="Cambria Math" pitchFamily="18" charset="0"/>
              </a:rPr>
              <a:t>7</a:t>
            </a:r>
            <a:r>
              <a:rPr lang="en-US" dirty="0"/>
              <a:t>. Hence, the probability of obtaining a </a:t>
            </a:r>
            <a:r>
              <a:rPr lang="en-US" dirty="0">
                <a:latin typeface="Cambria Math" pitchFamily="18" charset="0"/>
                <a:ea typeface="Cambria Math" pitchFamily="18" charset="0"/>
              </a:rPr>
              <a:t>7</a:t>
            </a:r>
            <a:r>
              <a:rPr lang="en-US" dirty="0"/>
              <a:t> is </a:t>
            </a:r>
            <a:r>
              <a:rPr lang="en-US" dirty="0">
                <a:latin typeface="Cambria Math" pitchFamily="18" charset="0"/>
                <a:ea typeface="Cambria Math" pitchFamily="18" charset="0"/>
              </a:rPr>
              <a:t>6</a:t>
            </a:r>
            <a:r>
              <a:rPr lang="en-US" dirty="0"/>
              <a:t>/</a:t>
            </a:r>
            <a:r>
              <a:rPr lang="en-US" dirty="0">
                <a:latin typeface="Cambria Math" pitchFamily="18" charset="0"/>
                <a:ea typeface="Cambria Math" pitchFamily="18" charset="0"/>
              </a:rPr>
              <a:t>36 = 1</a:t>
            </a:r>
            <a:r>
              <a:rPr lang="en-US" dirty="0"/>
              <a:t>/</a:t>
            </a:r>
            <a:r>
              <a:rPr lang="en-US" dirty="0">
                <a:latin typeface="Cambria Math" pitchFamily="18" charset="0"/>
                <a:ea typeface="Cambria Math" pitchFamily="18" charset="0"/>
              </a:rPr>
              <a:t>6. </a:t>
            </a:r>
            <a:endParaRPr lang="en-US" dirty="0">
              <a:ea typeface="Cambria Math" pitchFamily="18" charset="0"/>
            </a:endParaRPr>
          </a:p>
          <a:p>
            <a:pPr>
              <a:buNone/>
            </a:pP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Famous Birthday Problem</a:t>
            </a:r>
          </a:p>
        </p:txBody>
      </p:sp>
      <p:sp>
        <p:nvSpPr>
          <p:cNvPr id="3" name="Content Placeholder 2"/>
          <p:cNvSpPr>
            <a:spLocks noGrp="1"/>
          </p:cNvSpPr>
          <p:nvPr>
            <p:ph idx="1"/>
          </p:nvPr>
        </p:nvSpPr>
        <p:spPr/>
        <p:txBody>
          <a:bodyPr>
            <a:normAutofit fontScale="40000" lnSpcReduction="20000"/>
          </a:bodyPr>
          <a:lstStyle/>
          <a:p>
            <a:r>
              <a:rPr lang="en-US" sz="4200" dirty="0"/>
              <a:t>The puzzle of finding the number of people needed in a room to ensure that the probability of at least two of them having the same birthday is more than ½ has a surprising answer,  which we now find.</a:t>
            </a:r>
            <a:endParaRPr lang="en-US" sz="2900" dirty="0"/>
          </a:p>
          <a:p>
            <a:pPr>
              <a:buNone/>
            </a:pPr>
            <a:endParaRPr lang="en-US" sz="2900" dirty="0"/>
          </a:p>
          <a:p>
            <a:pPr>
              <a:buNone/>
            </a:pPr>
            <a:r>
              <a:rPr lang="en-US" sz="3400" b="1" dirty="0"/>
              <a:t>       Solution</a:t>
            </a:r>
            <a:r>
              <a:rPr lang="en-US" sz="3400" dirty="0"/>
              <a:t>: We assume that all birthdays are equally likely and that there are </a:t>
            </a:r>
            <a:r>
              <a:rPr lang="en-US" sz="3400" dirty="0">
                <a:latin typeface="Cambria Math" pitchFamily="18" charset="0"/>
                <a:ea typeface="Cambria Math" pitchFamily="18" charset="0"/>
              </a:rPr>
              <a:t>366</a:t>
            </a:r>
            <a:r>
              <a:rPr lang="en-US" sz="3400" dirty="0"/>
              <a:t> days in the year. First, we find the probability </a:t>
            </a:r>
            <a:r>
              <a:rPr lang="en-US" sz="3400" i="1" dirty="0" err="1"/>
              <a:t>p</a:t>
            </a:r>
            <a:r>
              <a:rPr lang="en-US" sz="3400" i="1" baseline="-25000" dirty="0" err="1"/>
              <a:t>n</a:t>
            </a:r>
            <a:r>
              <a:rPr lang="en-US" sz="3400" dirty="0"/>
              <a:t> that at least two of </a:t>
            </a:r>
            <a:r>
              <a:rPr lang="en-US" sz="3400" i="1" dirty="0"/>
              <a:t>n</a:t>
            </a:r>
            <a:r>
              <a:rPr lang="en-US" sz="3400" dirty="0"/>
              <a:t> people have different birthdays.  </a:t>
            </a:r>
          </a:p>
          <a:p>
            <a:pPr>
              <a:buNone/>
            </a:pPr>
            <a:endParaRPr lang="en-US" sz="3400" dirty="0"/>
          </a:p>
          <a:p>
            <a:pPr>
              <a:buNone/>
            </a:pPr>
            <a:r>
              <a:rPr lang="en-US" sz="3400" dirty="0"/>
              <a:t>       Now, imagine the people entering the room one by one.  The probability that at least two have the same birthday  is </a:t>
            </a:r>
            <a:r>
              <a:rPr lang="en-US" sz="3400" dirty="0">
                <a:latin typeface="Cambria Math" pitchFamily="18" charset="0"/>
                <a:ea typeface="Cambria Math" pitchFamily="18" charset="0"/>
              </a:rPr>
              <a:t>1</a:t>
            </a:r>
            <a:r>
              <a:rPr lang="en-US" sz="3400" dirty="0">
                <a:latin typeface="Cambria Math"/>
                <a:ea typeface="Cambria Math"/>
              </a:rPr>
              <a:t>−</a:t>
            </a:r>
            <a:r>
              <a:rPr lang="en-US" sz="3400" i="1" dirty="0"/>
              <a:t> </a:t>
            </a:r>
            <a:r>
              <a:rPr lang="en-US" sz="3400" i="1" dirty="0" err="1"/>
              <a:t>p</a:t>
            </a:r>
            <a:r>
              <a:rPr lang="en-US" sz="3400" i="1" baseline="-25000" dirty="0" err="1"/>
              <a:t>n</a:t>
            </a:r>
            <a:r>
              <a:rPr lang="en-US" sz="3400" dirty="0"/>
              <a:t> .</a:t>
            </a:r>
          </a:p>
          <a:p>
            <a:pPr lvl="1"/>
            <a:r>
              <a:rPr lang="en-US" sz="3400" dirty="0"/>
              <a:t>The probability that the birthday of the second person is different from that of the first is </a:t>
            </a:r>
            <a:r>
              <a:rPr lang="en-US" sz="3400" dirty="0">
                <a:latin typeface="Cambria Math" pitchFamily="18" charset="0"/>
                <a:ea typeface="Cambria Math" pitchFamily="18" charset="0"/>
              </a:rPr>
              <a:t>365/366</a:t>
            </a:r>
            <a:r>
              <a:rPr lang="en-US" sz="3400" dirty="0"/>
              <a:t>.</a:t>
            </a:r>
          </a:p>
          <a:p>
            <a:pPr lvl="1"/>
            <a:r>
              <a:rPr lang="en-US" sz="3400" dirty="0"/>
              <a:t>The probability that the birthday of the third person is different from the other two, when these have two different birthdays, is  </a:t>
            </a:r>
            <a:r>
              <a:rPr lang="en-US" sz="3400" dirty="0">
                <a:latin typeface="Cambria Math" pitchFamily="18" charset="0"/>
                <a:ea typeface="Cambria Math" pitchFamily="18" charset="0"/>
              </a:rPr>
              <a:t>364/366</a:t>
            </a:r>
            <a:r>
              <a:rPr lang="en-US" sz="3400" dirty="0"/>
              <a:t>.</a:t>
            </a:r>
          </a:p>
          <a:p>
            <a:pPr lvl="1"/>
            <a:r>
              <a:rPr lang="en-US" sz="3400" dirty="0"/>
              <a:t>In general, the probability that the </a:t>
            </a:r>
            <a:r>
              <a:rPr lang="en-US" sz="3400" i="1" dirty="0" err="1"/>
              <a:t>j</a:t>
            </a:r>
            <a:r>
              <a:rPr lang="en-US" sz="3400" dirty="0" err="1"/>
              <a:t>th</a:t>
            </a:r>
            <a:r>
              <a:rPr lang="en-US" sz="3400" dirty="0"/>
              <a:t> person has a birthday different from the birthdays of those already in the room, assuming that these people all have different birthdays,                                           is  (</a:t>
            </a:r>
            <a:r>
              <a:rPr lang="en-US" sz="3400" dirty="0">
                <a:latin typeface="Cambria Math" pitchFamily="18" charset="0"/>
                <a:ea typeface="Cambria Math" pitchFamily="18" charset="0"/>
              </a:rPr>
              <a:t>366</a:t>
            </a:r>
            <a:r>
              <a:rPr lang="en-US" sz="3400" dirty="0">
                <a:latin typeface="Cambria Math"/>
                <a:ea typeface="Cambria Math"/>
              </a:rPr>
              <a:t> − (</a:t>
            </a:r>
            <a:r>
              <a:rPr lang="en-US" sz="3400" i="1" dirty="0">
                <a:ea typeface="Cambria Math"/>
              </a:rPr>
              <a:t>j</a:t>
            </a:r>
            <a:r>
              <a:rPr lang="en-US" sz="3400" dirty="0">
                <a:ea typeface="Cambria Math"/>
              </a:rPr>
              <a:t> </a:t>
            </a:r>
            <a:r>
              <a:rPr lang="en-US" sz="3400" dirty="0">
                <a:latin typeface="Cambria Math"/>
                <a:ea typeface="Cambria Math"/>
              </a:rPr>
              <a:t>−</a:t>
            </a:r>
            <a:r>
              <a:rPr lang="en-US" sz="3400" dirty="0">
                <a:latin typeface="Cambria Math" pitchFamily="18" charset="0"/>
                <a:ea typeface="Cambria Math" pitchFamily="18" charset="0"/>
              </a:rPr>
              <a:t> 1))/366 = (367 </a:t>
            </a:r>
            <a:r>
              <a:rPr lang="en-US" sz="3400" dirty="0">
                <a:latin typeface="Cambria Math"/>
                <a:ea typeface="Cambria Math"/>
              </a:rPr>
              <a:t>− </a:t>
            </a:r>
            <a:r>
              <a:rPr lang="en-US" sz="3400" i="1" dirty="0">
                <a:ea typeface="Cambria Math"/>
              </a:rPr>
              <a:t>j</a:t>
            </a:r>
            <a:r>
              <a:rPr lang="en-US" sz="3400" dirty="0">
                <a:latin typeface="Cambria Math" pitchFamily="18" charset="0"/>
                <a:ea typeface="Cambria Math" pitchFamily="18" charset="0"/>
              </a:rPr>
              <a:t>)/366.</a:t>
            </a:r>
          </a:p>
          <a:p>
            <a:pPr lvl="1"/>
            <a:r>
              <a:rPr lang="en-US" sz="3400" dirty="0">
                <a:latin typeface="Cambria Math" pitchFamily="18" charset="0"/>
                <a:ea typeface="Cambria Math" pitchFamily="18" charset="0"/>
              </a:rPr>
              <a:t>Hence, </a:t>
            </a:r>
            <a:r>
              <a:rPr lang="en-US" sz="3400" i="1" dirty="0" err="1"/>
              <a:t>p</a:t>
            </a:r>
            <a:r>
              <a:rPr lang="en-US" sz="3400" i="1" baseline="-25000" dirty="0" err="1"/>
              <a:t>n</a:t>
            </a:r>
            <a:r>
              <a:rPr lang="en-US" sz="3400" dirty="0"/>
              <a:t> = (</a:t>
            </a:r>
            <a:r>
              <a:rPr lang="en-US" sz="3400" dirty="0">
                <a:latin typeface="Cambria Math" pitchFamily="18" charset="0"/>
                <a:ea typeface="Cambria Math" pitchFamily="18" charset="0"/>
              </a:rPr>
              <a:t>365/366)(364/366)</a:t>
            </a:r>
            <a:r>
              <a:rPr lang="en-US" sz="3400" dirty="0">
                <a:latin typeface="Cambria Math"/>
                <a:ea typeface="Cambria Math"/>
              </a:rPr>
              <a:t>∙∙∙</a:t>
            </a:r>
            <a:r>
              <a:rPr lang="en-US" sz="3400" dirty="0">
                <a:latin typeface="Cambria Math" pitchFamily="18" charset="0"/>
                <a:ea typeface="Cambria Math" pitchFamily="18" charset="0"/>
              </a:rPr>
              <a:t> (367 </a:t>
            </a:r>
            <a:r>
              <a:rPr lang="en-US" sz="3400" dirty="0">
                <a:latin typeface="Cambria Math"/>
                <a:ea typeface="Cambria Math"/>
              </a:rPr>
              <a:t>− </a:t>
            </a:r>
            <a:r>
              <a:rPr lang="en-US" sz="3400" i="1" dirty="0">
                <a:ea typeface="Cambria Math"/>
              </a:rPr>
              <a:t>n</a:t>
            </a:r>
            <a:r>
              <a:rPr lang="en-US" sz="3400" dirty="0">
                <a:latin typeface="Cambria Math" pitchFamily="18" charset="0"/>
                <a:ea typeface="Cambria Math" pitchFamily="18" charset="0"/>
              </a:rPr>
              <a:t>)/366.</a:t>
            </a:r>
            <a:endParaRPr lang="en-US" sz="3400" i="1" dirty="0"/>
          </a:p>
          <a:p>
            <a:pPr lvl="1"/>
            <a:r>
              <a:rPr lang="en-US" sz="3400" dirty="0">
                <a:latin typeface="Cambria Math" pitchFamily="18" charset="0"/>
                <a:ea typeface="Cambria Math" pitchFamily="18" charset="0"/>
              </a:rPr>
              <a:t>Therefore , 1</a:t>
            </a:r>
            <a:r>
              <a:rPr lang="en-US" sz="3400" dirty="0">
                <a:latin typeface="Cambria Math"/>
                <a:ea typeface="Cambria Math"/>
              </a:rPr>
              <a:t>− </a:t>
            </a:r>
            <a:r>
              <a:rPr lang="en-US" sz="3400" i="1" dirty="0" err="1"/>
              <a:t>p</a:t>
            </a:r>
            <a:r>
              <a:rPr lang="en-US" sz="3400" i="1" baseline="-25000" dirty="0" err="1"/>
              <a:t>n</a:t>
            </a:r>
            <a:r>
              <a:rPr lang="en-US" sz="3400" dirty="0"/>
              <a:t> = </a:t>
            </a:r>
            <a:r>
              <a:rPr lang="en-US" sz="3400" dirty="0">
                <a:latin typeface="Cambria Math" pitchFamily="18" charset="0"/>
                <a:ea typeface="Cambria Math" pitchFamily="18" charset="0"/>
              </a:rPr>
              <a:t>1</a:t>
            </a:r>
            <a:r>
              <a:rPr lang="en-US" sz="3400" dirty="0">
                <a:latin typeface="Cambria Math"/>
                <a:ea typeface="Cambria Math"/>
              </a:rPr>
              <a:t>−</a:t>
            </a:r>
            <a:r>
              <a:rPr lang="en-US" sz="3400" dirty="0"/>
              <a:t>(</a:t>
            </a:r>
            <a:r>
              <a:rPr lang="en-US" sz="3400" dirty="0">
                <a:latin typeface="Cambria Math" pitchFamily="18" charset="0"/>
                <a:ea typeface="Cambria Math" pitchFamily="18" charset="0"/>
              </a:rPr>
              <a:t>365/366)(364/366)</a:t>
            </a:r>
            <a:r>
              <a:rPr lang="en-US" sz="3400" dirty="0">
                <a:latin typeface="Cambria Math"/>
                <a:ea typeface="Cambria Math"/>
              </a:rPr>
              <a:t>∙∙∙</a:t>
            </a:r>
            <a:r>
              <a:rPr lang="en-US" sz="3400" dirty="0">
                <a:latin typeface="Cambria Math" pitchFamily="18" charset="0"/>
                <a:ea typeface="Cambria Math" pitchFamily="18" charset="0"/>
              </a:rPr>
              <a:t> (367 </a:t>
            </a:r>
            <a:r>
              <a:rPr lang="en-US" sz="3400" dirty="0">
                <a:latin typeface="Cambria Math"/>
                <a:ea typeface="Cambria Math"/>
              </a:rPr>
              <a:t>− </a:t>
            </a:r>
            <a:r>
              <a:rPr lang="en-US" sz="3400" i="1" dirty="0">
                <a:ea typeface="Cambria Math"/>
              </a:rPr>
              <a:t>n</a:t>
            </a:r>
            <a:r>
              <a:rPr lang="en-US" sz="3400" dirty="0">
                <a:latin typeface="Cambria Math" pitchFamily="18" charset="0"/>
                <a:ea typeface="Cambria Math" pitchFamily="18" charset="0"/>
              </a:rPr>
              <a:t>)/366.</a:t>
            </a:r>
          </a:p>
          <a:p>
            <a:pPr>
              <a:buNone/>
            </a:pPr>
            <a:r>
              <a:rPr lang="en-US" sz="3400" dirty="0">
                <a:ea typeface="Cambria Math" pitchFamily="18" charset="0"/>
              </a:rPr>
              <a:t>      Checking various values for </a:t>
            </a:r>
            <a:r>
              <a:rPr lang="en-US" sz="3400" i="1" dirty="0">
                <a:ea typeface="Cambria Math" pitchFamily="18" charset="0"/>
              </a:rPr>
              <a:t>n</a:t>
            </a:r>
            <a:r>
              <a:rPr lang="en-US" sz="3400" dirty="0">
                <a:ea typeface="Cambria Math" pitchFamily="18" charset="0"/>
              </a:rPr>
              <a:t> with computation help tells us that for </a:t>
            </a:r>
            <a:r>
              <a:rPr lang="en-US" sz="3400" i="1" dirty="0">
                <a:ea typeface="Cambria Math" pitchFamily="18" charset="0"/>
              </a:rPr>
              <a:t>n</a:t>
            </a:r>
            <a:r>
              <a:rPr lang="en-US" sz="3400" dirty="0">
                <a:ea typeface="Cambria Math" pitchFamily="18" charset="0"/>
              </a:rPr>
              <a:t> = </a:t>
            </a:r>
            <a:r>
              <a:rPr lang="en-US" sz="3400" dirty="0">
                <a:latin typeface="Cambria Math" pitchFamily="18" charset="0"/>
                <a:ea typeface="Cambria Math" pitchFamily="18" charset="0"/>
              </a:rPr>
              <a:t>22</a:t>
            </a:r>
            <a:r>
              <a:rPr lang="en-US" sz="3400" dirty="0">
                <a:ea typeface="Cambria Math" pitchFamily="18" charset="0"/>
              </a:rPr>
              <a:t>,</a:t>
            </a:r>
            <a:r>
              <a:rPr lang="en-US" sz="3400" dirty="0">
                <a:latin typeface="Cambria Math" pitchFamily="18" charset="0"/>
                <a:ea typeface="Cambria Math" pitchFamily="18" charset="0"/>
              </a:rPr>
              <a:t> 1</a:t>
            </a:r>
            <a:r>
              <a:rPr lang="en-US" sz="3400" dirty="0">
                <a:latin typeface="Cambria Math"/>
                <a:ea typeface="Cambria Math"/>
              </a:rPr>
              <a:t>− </a:t>
            </a:r>
            <a:r>
              <a:rPr lang="en-US" sz="3400" i="1" dirty="0" err="1"/>
              <a:t>p</a:t>
            </a:r>
            <a:r>
              <a:rPr lang="en-US" sz="3400" i="1" baseline="-25000" dirty="0" err="1"/>
              <a:t>n</a:t>
            </a:r>
            <a:r>
              <a:rPr lang="en-US" sz="3400" dirty="0">
                <a:ea typeface="Cambria Math" pitchFamily="18" charset="0"/>
              </a:rPr>
              <a:t> </a:t>
            </a:r>
            <a:r>
              <a:rPr lang="en-US" sz="3400" dirty="0">
                <a:latin typeface="Cambria Math"/>
                <a:ea typeface="Cambria Math"/>
              </a:rPr>
              <a:t>≈</a:t>
            </a:r>
            <a:r>
              <a:rPr lang="en-US" sz="3400" dirty="0">
                <a:ea typeface="Cambria Math" pitchFamily="18" charset="0"/>
              </a:rPr>
              <a:t> </a:t>
            </a:r>
            <a:r>
              <a:rPr lang="en-US" sz="3400" dirty="0">
                <a:latin typeface="Cambria Math" pitchFamily="18" charset="0"/>
                <a:ea typeface="Cambria Math" pitchFamily="18" charset="0"/>
              </a:rPr>
              <a:t>0.457, </a:t>
            </a:r>
            <a:r>
              <a:rPr lang="en-US" sz="3400" dirty="0">
                <a:ea typeface="Cambria Math" pitchFamily="18" charset="0"/>
              </a:rPr>
              <a:t>and for </a:t>
            </a:r>
            <a:r>
              <a:rPr lang="en-US" sz="3400" i="1" dirty="0">
                <a:ea typeface="Cambria Math" pitchFamily="18" charset="0"/>
              </a:rPr>
              <a:t>n</a:t>
            </a:r>
            <a:r>
              <a:rPr lang="en-US" sz="3400" dirty="0">
                <a:ea typeface="Cambria Math" pitchFamily="18" charset="0"/>
              </a:rPr>
              <a:t> = </a:t>
            </a:r>
            <a:r>
              <a:rPr lang="en-US" sz="3400" dirty="0">
                <a:latin typeface="Cambria Math" pitchFamily="18" charset="0"/>
                <a:ea typeface="Cambria Math" pitchFamily="18" charset="0"/>
              </a:rPr>
              <a:t>23</a:t>
            </a:r>
            <a:r>
              <a:rPr lang="en-US" sz="3400" dirty="0">
                <a:ea typeface="Cambria Math" pitchFamily="18" charset="0"/>
              </a:rPr>
              <a:t>,</a:t>
            </a:r>
            <a:r>
              <a:rPr lang="en-US" sz="3400" dirty="0">
                <a:latin typeface="Cambria Math" pitchFamily="18" charset="0"/>
                <a:ea typeface="Cambria Math" pitchFamily="18" charset="0"/>
              </a:rPr>
              <a:t> 1</a:t>
            </a:r>
            <a:r>
              <a:rPr lang="en-US" sz="3400" dirty="0">
                <a:latin typeface="Cambria Math"/>
                <a:ea typeface="Cambria Math"/>
              </a:rPr>
              <a:t>− </a:t>
            </a:r>
            <a:r>
              <a:rPr lang="en-US" sz="3400" i="1" dirty="0" err="1"/>
              <a:t>p</a:t>
            </a:r>
            <a:r>
              <a:rPr lang="en-US" sz="3400" i="1" baseline="-25000" dirty="0" err="1"/>
              <a:t>n</a:t>
            </a:r>
            <a:r>
              <a:rPr lang="en-US" sz="3400" dirty="0">
                <a:ea typeface="Cambria Math" pitchFamily="18" charset="0"/>
              </a:rPr>
              <a:t> </a:t>
            </a:r>
            <a:r>
              <a:rPr lang="en-US" sz="3400" dirty="0">
                <a:latin typeface="Cambria Math"/>
                <a:ea typeface="Cambria Math"/>
              </a:rPr>
              <a:t>≈</a:t>
            </a:r>
            <a:r>
              <a:rPr lang="en-US" sz="3400" dirty="0">
                <a:ea typeface="Cambria Math" pitchFamily="18" charset="0"/>
              </a:rPr>
              <a:t> </a:t>
            </a:r>
            <a:r>
              <a:rPr lang="en-US" sz="3400" dirty="0">
                <a:latin typeface="Cambria Math" pitchFamily="18" charset="0"/>
                <a:ea typeface="Cambria Math" pitchFamily="18" charset="0"/>
              </a:rPr>
              <a:t>0.506</a:t>
            </a:r>
            <a:r>
              <a:rPr lang="en-US" sz="3400" dirty="0">
                <a:ea typeface="Cambria Math" pitchFamily="18" charset="0"/>
              </a:rPr>
              <a:t>.  Consequently, a minimum number of </a:t>
            </a:r>
            <a:r>
              <a:rPr lang="en-US" sz="3400" dirty="0">
                <a:latin typeface="Cambria" pitchFamily="18" charset="0"/>
                <a:ea typeface="Cambria Math" pitchFamily="18" charset="0"/>
              </a:rPr>
              <a:t>23</a:t>
            </a:r>
            <a:r>
              <a:rPr lang="en-US" sz="3400" dirty="0">
                <a:ea typeface="Cambria Math" pitchFamily="18" charset="0"/>
              </a:rPr>
              <a:t> people are needed so that that the probability that at least two of them have the same birthday is greater than </a:t>
            </a:r>
            <a:r>
              <a:rPr lang="en-US" sz="3400" dirty="0">
                <a:latin typeface="Cambria Math" pitchFamily="18" charset="0"/>
                <a:ea typeface="Cambria Math" pitchFamily="18" charset="0"/>
              </a:rPr>
              <a:t>1/2</a:t>
            </a:r>
            <a:r>
              <a:rPr lang="en-US" sz="3400" dirty="0">
                <a:ea typeface="Cambria Math" pitchFamily="18" charset="0"/>
              </a:rPr>
              <a:t>.</a:t>
            </a:r>
          </a:p>
          <a:p>
            <a:pPr lvl="1"/>
            <a:endParaRPr lang="en-US" sz="3400" dirty="0"/>
          </a:p>
          <a:p>
            <a:pPr lvl="1"/>
            <a:endParaRPr lang="en-US" dirty="0"/>
          </a:p>
          <a:p>
            <a:pPr lvl="1"/>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Monte Carlo Algorithms</a:t>
            </a:r>
          </a:p>
        </p:txBody>
      </p:sp>
      <p:sp>
        <p:nvSpPr>
          <p:cNvPr id="3" name="Content Placeholder 2"/>
          <p:cNvSpPr>
            <a:spLocks noGrp="1"/>
          </p:cNvSpPr>
          <p:nvPr>
            <p:ph idx="1"/>
          </p:nvPr>
        </p:nvSpPr>
        <p:spPr/>
        <p:txBody>
          <a:bodyPr>
            <a:normAutofit fontScale="92500" lnSpcReduction="20000"/>
          </a:bodyPr>
          <a:lstStyle/>
          <a:p>
            <a:r>
              <a:rPr lang="en-US" dirty="0"/>
              <a:t>Algorithms that make random choices at one or more steps are called </a:t>
            </a:r>
            <a:r>
              <a:rPr lang="en-US" i="1" dirty="0"/>
              <a:t>probabilistic algorithms</a:t>
            </a:r>
            <a:r>
              <a:rPr lang="en-US" dirty="0"/>
              <a:t>.</a:t>
            </a:r>
          </a:p>
          <a:p>
            <a:r>
              <a:rPr lang="en-US" i="1" dirty="0"/>
              <a:t>Monte Carlo algorithms</a:t>
            </a:r>
            <a:r>
              <a:rPr lang="en-US" dirty="0"/>
              <a:t>  are probabilistic algorithms used to answer decision problems, which are problems that either have “true” or “false” as their answer.  </a:t>
            </a:r>
          </a:p>
          <a:p>
            <a:pPr lvl="1"/>
            <a:r>
              <a:rPr lang="en-US" dirty="0"/>
              <a:t>A Monte Carlo algorithm consists of  a sequence of tests. For each test the algorithm responds “true” or ‘unknown.’ </a:t>
            </a:r>
          </a:p>
          <a:p>
            <a:pPr lvl="1"/>
            <a:r>
              <a:rPr lang="en-US" dirty="0"/>
              <a:t>If the response is “true,” the algorithm terminates with the  answer is “true.”  </a:t>
            </a:r>
          </a:p>
          <a:p>
            <a:pPr lvl="1"/>
            <a:r>
              <a:rPr lang="en-US" dirty="0"/>
              <a:t>After running a specified  sequence of tests where every step yields “unknown”, the algorithm outputs “false.”</a:t>
            </a:r>
          </a:p>
          <a:p>
            <a:pPr lvl="1"/>
            <a:r>
              <a:rPr lang="en-US" dirty="0"/>
              <a:t>The idea is that the probability of the algorithm incorrectly outputting “false” should be very small as long as a sufficient number of tests are performed.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a:t>
            </a:r>
            <a:r>
              <a:rPr lang="en-US" dirty="0" err="1"/>
              <a:t>Primality</a:t>
            </a:r>
            <a:r>
              <a:rPr lang="en-US" dirty="0"/>
              <a:t> Testing</a:t>
            </a:r>
          </a:p>
        </p:txBody>
      </p:sp>
      <p:sp>
        <p:nvSpPr>
          <p:cNvPr id="3" name="Content Placeholder 2"/>
          <p:cNvSpPr>
            <a:spLocks noGrp="1"/>
          </p:cNvSpPr>
          <p:nvPr>
            <p:ph idx="1"/>
          </p:nvPr>
        </p:nvSpPr>
        <p:spPr/>
        <p:txBody>
          <a:bodyPr>
            <a:normAutofit fontScale="70000" lnSpcReduction="20000"/>
          </a:bodyPr>
          <a:lstStyle/>
          <a:p>
            <a:r>
              <a:rPr lang="en-US" dirty="0"/>
              <a:t>Probabilistic  </a:t>
            </a:r>
            <a:r>
              <a:rPr lang="en-US" dirty="0" err="1"/>
              <a:t>primality</a:t>
            </a:r>
            <a:r>
              <a:rPr lang="en-US" dirty="0"/>
              <a:t> testing (</a:t>
            </a:r>
            <a:r>
              <a:rPr lang="en-US" i="1" dirty="0"/>
              <a:t>see Example </a:t>
            </a:r>
            <a:r>
              <a:rPr lang="en-US" dirty="0">
                <a:latin typeface="Cambria Math" pitchFamily="18" charset="0"/>
                <a:ea typeface="Cambria Math" pitchFamily="18" charset="0"/>
              </a:rPr>
              <a:t>16</a:t>
            </a:r>
            <a:r>
              <a:rPr lang="en-US" dirty="0"/>
              <a:t> </a:t>
            </a:r>
            <a:r>
              <a:rPr lang="en-US" i="1" dirty="0"/>
              <a:t>in text</a:t>
            </a:r>
            <a:r>
              <a:rPr lang="en-US" dirty="0"/>
              <a:t>) is an example of a Monte Carlo algorithm, which  is used to  find large primes to generate the encryption keys for RSA cryptography (</a:t>
            </a:r>
            <a:r>
              <a:rPr lang="en-US" i="1" dirty="0"/>
              <a:t>as discussed in Chapter </a:t>
            </a:r>
            <a:r>
              <a:rPr lang="en-US" dirty="0">
                <a:latin typeface="Cambria" pitchFamily="18" charset="0"/>
              </a:rPr>
              <a:t>4</a:t>
            </a:r>
            <a:r>
              <a:rPr lang="en-US" dirty="0"/>
              <a:t>). </a:t>
            </a:r>
          </a:p>
          <a:p>
            <a:pPr lvl="1"/>
            <a:r>
              <a:rPr lang="en-US" dirty="0"/>
              <a:t>An integer </a:t>
            </a:r>
            <a:r>
              <a:rPr lang="en-US" i="1" dirty="0"/>
              <a:t>n</a:t>
            </a:r>
            <a:r>
              <a:rPr lang="en-US" dirty="0"/>
              <a:t> greater than 1 can be shown to be composite (i.e., not prime) if it fails  a particular test  (Miller’s test),  using a random integer </a:t>
            </a:r>
            <a:r>
              <a:rPr lang="en-US" i="1" dirty="0"/>
              <a:t>b </a:t>
            </a:r>
            <a:r>
              <a:rPr lang="en-US" dirty="0"/>
              <a:t>with </a:t>
            </a:r>
            <a:r>
              <a:rPr lang="en-US" dirty="0">
                <a:latin typeface="Cambria Math" pitchFamily="18" charset="0"/>
                <a:ea typeface="Cambria Math" pitchFamily="18" charset="0"/>
              </a:rPr>
              <a:t>1</a:t>
            </a:r>
            <a:r>
              <a:rPr lang="en-US" dirty="0"/>
              <a:t> &lt; </a:t>
            </a:r>
            <a:r>
              <a:rPr lang="en-US" i="1" dirty="0"/>
              <a:t>b</a:t>
            </a:r>
            <a:r>
              <a:rPr lang="en-US" dirty="0"/>
              <a:t> &lt; </a:t>
            </a:r>
            <a:r>
              <a:rPr lang="en-US" i="1" dirty="0"/>
              <a:t>n </a:t>
            </a:r>
            <a:r>
              <a:rPr lang="en-US" dirty="0"/>
              <a:t>as the base. But if </a:t>
            </a:r>
            <a:r>
              <a:rPr lang="en-US" i="1" dirty="0"/>
              <a:t>n</a:t>
            </a:r>
            <a:r>
              <a:rPr lang="en-US" dirty="0"/>
              <a:t> passes Miller’s test for a particular base </a:t>
            </a:r>
            <a:r>
              <a:rPr lang="en-US" i="1" dirty="0"/>
              <a:t>b</a:t>
            </a:r>
            <a:r>
              <a:rPr lang="en-US" dirty="0"/>
              <a:t>, it may either be prime or composite. The probability that a composite integer passes </a:t>
            </a:r>
            <a:r>
              <a:rPr lang="en-US" i="1" dirty="0"/>
              <a:t>n</a:t>
            </a:r>
            <a:r>
              <a:rPr lang="en-US" dirty="0"/>
              <a:t> Miller’s test is for a random </a:t>
            </a:r>
            <a:r>
              <a:rPr lang="en-US" i="1" dirty="0"/>
              <a:t>b</a:t>
            </a:r>
            <a:r>
              <a:rPr lang="en-US" dirty="0"/>
              <a:t>, is less that ¼. </a:t>
            </a:r>
          </a:p>
          <a:p>
            <a:pPr lvl="1"/>
            <a:r>
              <a:rPr lang="en-US" dirty="0"/>
              <a:t>So failing the test,  is the “true” response in a Monte Carlo algorithm, and passing the test is “unknown.”</a:t>
            </a:r>
          </a:p>
          <a:p>
            <a:pPr lvl="1"/>
            <a:r>
              <a:rPr lang="en-US" dirty="0"/>
              <a:t>If the test is performed </a:t>
            </a:r>
            <a:r>
              <a:rPr lang="en-US" i="1" dirty="0"/>
              <a:t>k</a:t>
            </a:r>
            <a:r>
              <a:rPr lang="en-US" dirty="0"/>
              <a:t> times (choosing a random integer </a:t>
            </a:r>
            <a:r>
              <a:rPr lang="en-US" i="1" dirty="0"/>
              <a:t>b</a:t>
            </a:r>
            <a:r>
              <a:rPr lang="en-US" dirty="0"/>
              <a:t> each time) and the  number </a:t>
            </a:r>
            <a:r>
              <a:rPr lang="en-US" i="1" dirty="0"/>
              <a:t>n</a:t>
            </a:r>
            <a:r>
              <a:rPr lang="en-US" dirty="0"/>
              <a:t> passes Miller’s test at every iteration, then the probability that it is composite is less than (1/</a:t>
            </a:r>
            <a:r>
              <a:rPr lang="en-US" dirty="0">
                <a:latin typeface="Cambria Math" pitchFamily="18" charset="0"/>
                <a:ea typeface="Cambria Math" pitchFamily="18" charset="0"/>
              </a:rPr>
              <a:t>4</a:t>
            </a:r>
            <a:r>
              <a:rPr lang="en-US" dirty="0"/>
              <a:t>)</a:t>
            </a:r>
            <a:r>
              <a:rPr lang="en-US" i="1" baseline="30000" dirty="0"/>
              <a:t>k</a:t>
            </a:r>
            <a:r>
              <a:rPr lang="en-US" dirty="0"/>
              <a:t>.  So for a sufficiently, large </a:t>
            </a:r>
            <a:r>
              <a:rPr lang="en-US" i="1" dirty="0"/>
              <a:t>k</a:t>
            </a:r>
            <a:r>
              <a:rPr lang="en-US" dirty="0"/>
              <a:t>, the probability that </a:t>
            </a:r>
            <a:r>
              <a:rPr lang="en-US" i="1" dirty="0"/>
              <a:t>n</a:t>
            </a:r>
            <a:r>
              <a:rPr lang="en-US" dirty="0"/>
              <a:t> is composite even though it has passed all </a:t>
            </a:r>
            <a:r>
              <a:rPr lang="en-US" i="1" dirty="0"/>
              <a:t>k</a:t>
            </a:r>
            <a:r>
              <a:rPr lang="en-US" dirty="0"/>
              <a:t> iterations of Miller’s test  is small. For example, with </a:t>
            </a:r>
            <a:r>
              <a:rPr lang="en-US" dirty="0">
                <a:latin typeface="Cambria Math" pitchFamily="18" charset="0"/>
                <a:ea typeface="Cambria Math" pitchFamily="18" charset="0"/>
              </a:rPr>
              <a:t>10</a:t>
            </a:r>
            <a:r>
              <a:rPr lang="en-US" dirty="0"/>
              <a:t> iterations, the probability that n is composite is less than </a:t>
            </a:r>
            <a:r>
              <a:rPr lang="en-US" dirty="0">
                <a:latin typeface="Cambria Math" pitchFamily="18" charset="0"/>
                <a:ea typeface="Cambria Math" pitchFamily="18" charset="0"/>
              </a:rPr>
              <a:t>1</a:t>
            </a:r>
            <a:r>
              <a:rPr lang="en-US" dirty="0"/>
              <a:t> in </a:t>
            </a:r>
            <a:r>
              <a:rPr lang="en-US" dirty="0">
                <a:latin typeface="Cambria Math" pitchFamily="18" charset="0"/>
                <a:ea typeface="Cambria Math" pitchFamily="18" charset="0"/>
              </a:rPr>
              <a:t>1,000,000</a:t>
            </a:r>
            <a:r>
              <a:rPr lang="en-US"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Bayes</a:t>
            </a:r>
            <a:r>
              <a:rPr lang="en-US" dirty="0"/>
              <a:t>’ Theorem</a:t>
            </a:r>
          </a:p>
        </p:txBody>
      </p:sp>
      <p:sp>
        <p:nvSpPr>
          <p:cNvPr id="3" name="Subtitle 2"/>
          <p:cNvSpPr>
            <a:spLocks noGrp="1"/>
          </p:cNvSpPr>
          <p:nvPr>
            <p:ph type="subTitle" idx="1"/>
          </p:nvPr>
        </p:nvSpPr>
        <p:spPr/>
        <p:txBody>
          <a:bodyPr/>
          <a:lstStyle/>
          <a:p>
            <a:r>
              <a:rPr lang="en-US" dirty="0"/>
              <a:t>Section 7.3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err="1"/>
              <a:t>Bayes</a:t>
            </a:r>
            <a:r>
              <a:rPr lang="en-US" dirty="0"/>
              <a:t>’ Theorem</a:t>
            </a:r>
          </a:p>
          <a:p>
            <a:r>
              <a:rPr lang="en-US" dirty="0"/>
              <a:t>Generalized </a:t>
            </a:r>
            <a:r>
              <a:rPr lang="en-US" dirty="0" err="1"/>
              <a:t>Bayes</a:t>
            </a:r>
            <a:r>
              <a:rPr lang="en-US" dirty="0"/>
              <a:t>’ Theorem</a:t>
            </a:r>
          </a:p>
          <a:p>
            <a:r>
              <a:rPr lang="en-US" dirty="0"/>
              <a:t>Bayesian Spam Filters</a:t>
            </a:r>
          </a:p>
          <a:p>
            <a:r>
              <a:rPr lang="en-US" dirty="0"/>
              <a:t>A.I. Applications (</a:t>
            </a:r>
            <a:r>
              <a:rPr lang="en-US" i="1" dirty="0"/>
              <a:t>optional</a:t>
            </a:r>
            <a:r>
              <a:rPr lang="en-US" dirty="0"/>
              <a:t>, </a:t>
            </a:r>
            <a:r>
              <a:rPr lang="en-US" i="1" dirty="0"/>
              <a:t>not currently included in the overheads</a:t>
            </a:r>
            <a:r>
              <a:rPr lang="en-US"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for </a:t>
            </a:r>
            <a:r>
              <a:rPr lang="en-US" dirty="0" err="1"/>
              <a:t>Bayes</a:t>
            </a:r>
            <a:r>
              <a:rPr lang="en-US" dirty="0"/>
              <a:t>’ Theorem</a:t>
            </a:r>
          </a:p>
        </p:txBody>
      </p:sp>
      <p:sp>
        <p:nvSpPr>
          <p:cNvPr id="3" name="Content Placeholder 2"/>
          <p:cNvSpPr>
            <a:spLocks noGrp="1"/>
          </p:cNvSpPr>
          <p:nvPr>
            <p:ph idx="1"/>
          </p:nvPr>
        </p:nvSpPr>
        <p:spPr/>
        <p:txBody>
          <a:bodyPr>
            <a:normAutofit/>
          </a:bodyPr>
          <a:lstStyle/>
          <a:p>
            <a:r>
              <a:rPr lang="en-US" dirty="0" err="1"/>
              <a:t>Bayes</a:t>
            </a:r>
            <a:r>
              <a:rPr lang="en-US" dirty="0"/>
              <a:t>’ theorem allows us to use probability to answer questions such as the following:</a:t>
            </a:r>
          </a:p>
          <a:p>
            <a:pPr lvl="1"/>
            <a:r>
              <a:rPr lang="en-US" dirty="0"/>
              <a:t>Given that someone tests positive for having a particular disease, what is the probability that they actually do have the disease?</a:t>
            </a:r>
          </a:p>
          <a:p>
            <a:pPr lvl="1"/>
            <a:r>
              <a:rPr lang="en-US" dirty="0"/>
              <a:t>Given that someone tests negative for the disease, what is the probability, that in fact they do have the disease?</a:t>
            </a:r>
          </a:p>
          <a:p>
            <a:r>
              <a:rPr lang="en-US" dirty="0" err="1"/>
              <a:t>Bayes</a:t>
            </a:r>
            <a:r>
              <a:rPr lang="en-US" dirty="0"/>
              <a:t>’ theorem has applications to medicine, law, artificial intelligence, engineering, and many diverse other areas.</a:t>
            </a:r>
          </a:p>
          <a:p>
            <a:pPr lvl="1"/>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Bayes</a:t>
            </a:r>
            <a:r>
              <a:rPr lang="en-US" dirty="0"/>
              <a:t>’ Theorem</a:t>
            </a:r>
          </a:p>
        </p:txBody>
      </p:sp>
      <p:sp>
        <p:nvSpPr>
          <p:cNvPr id="3" name="Content Placeholder 2"/>
          <p:cNvSpPr>
            <a:spLocks noGrp="1"/>
          </p:cNvSpPr>
          <p:nvPr>
            <p:ph idx="1"/>
          </p:nvPr>
        </p:nvSpPr>
        <p:spPr/>
        <p:txBody>
          <a:bodyPr>
            <a:normAutofit fontScale="85000" lnSpcReduction="20000"/>
          </a:bodyPr>
          <a:lstStyle/>
          <a:p>
            <a:pPr>
              <a:buNone/>
            </a:pPr>
            <a:r>
              <a:rPr lang="en-US" b="1" dirty="0"/>
              <a:t>    </a:t>
            </a:r>
            <a:r>
              <a:rPr lang="en-US" b="1" dirty="0" err="1"/>
              <a:t>Bayes</a:t>
            </a:r>
            <a:r>
              <a:rPr lang="en-US" b="1" dirty="0"/>
              <a:t>’ Theorem</a:t>
            </a:r>
            <a:r>
              <a:rPr lang="en-US" dirty="0"/>
              <a:t>: Suppose that </a:t>
            </a:r>
            <a:r>
              <a:rPr lang="en-US" i="1" dirty="0"/>
              <a:t>E</a:t>
            </a:r>
            <a:r>
              <a:rPr lang="en-US" dirty="0"/>
              <a:t> and </a:t>
            </a:r>
            <a:r>
              <a:rPr lang="en-US" i="1" dirty="0"/>
              <a:t>F</a:t>
            </a:r>
            <a:r>
              <a:rPr lang="en-US" dirty="0"/>
              <a:t> are events from a sample space S such that </a:t>
            </a:r>
            <a:r>
              <a:rPr lang="en-US" i="1" dirty="0"/>
              <a:t>p</a:t>
            </a:r>
            <a:r>
              <a:rPr lang="en-US" dirty="0"/>
              <a:t>(</a:t>
            </a:r>
            <a:r>
              <a:rPr lang="en-US" i="1" dirty="0"/>
              <a:t>E</a:t>
            </a:r>
            <a:r>
              <a:rPr lang="en-US" dirty="0"/>
              <a:t>)</a:t>
            </a:r>
            <a:r>
              <a:rPr lang="en-US" dirty="0">
                <a:latin typeface="Cambria Math"/>
                <a:ea typeface="Cambria Math"/>
              </a:rPr>
              <a:t>≠</a:t>
            </a:r>
            <a:r>
              <a:rPr lang="en-US" dirty="0"/>
              <a:t> </a:t>
            </a:r>
            <a:r>
              <a:rPr lang="en-US" dirty="0">
                <a:latin typeface="Cambria Math" pitchFamily="18" charset="0"/>
                <a:ea typeface="Cambria Math" pitchFamily="18" charset="0"/>
              </a:rPr>
              <a:t>0</a:t>
            </a:r>
            <a:r>
              <a:rPr lang="en-US" dirty="0"/>
              <a:t> and </a:t>
            </a:r>
            <a:r>
              <a:rPr lang="en-US" i="1" dirty="0"/>
              <a:t>p</a:t>
            </a:r>
            <a:r>
              <a:rPr lang="en-US" dirty="0"/>
              <a:t>(</a:t>
            </a:r>
            <a:r>
              <a:rPr lang="en-US" i="1" dirty="0"/>
              <a:t>F</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0</a:t>
            </a:r>
            <a:r>
              <a:rPr lang="en-US" dirty="0"/>
              <a:t>. Then:</a:t>
            </a:r>
          </a:p>
          <a:p>
            <a:endParaRPr lang="en-US" dirty="0"/>
          </a:p>
          <a:p>
            <a:endParaRPr lang="en-US" dirty="0"/>
          </a:p>
          <a:p>
            <a:endParaRPr lang="en-US" dirty="0"/>
          </a:p>
          <a:p>
            <a:pPr>
              <a:buNone/>
            </a:pPr>
            <a:r>
              <a:rPr lang="en-US" b="1" dirty="0"/>
              <a:t>    Example</a:t>
            </a:r>
            <a:r>
              <a:rPr lang="en-US" dirty="0"/>
              <a:t>: We have two boxes. The first box contains two green balls and seven red balls. The second contains four green balls and three red balls. Bob selects one of the boxes at random. Then he selects a ball from that box at random.  If he has a red ball, what is the probability that he selected a ball from the first box.</a:t>
            </a:r>
          </a:p>
          <a:p>
            <a:pPr lvl="1"/>
            <a:r>
              <a:rPr lang="en-US" dirty="0"/>
              <a:t>Let </a:t>
            </a:r>
            <a:r>
              <a:rPr lang="en-US" i="1" dirty="0"/>
              <a:t>E</a:t>
            </a:r>
            <a:r>
              <a:rPr lang="en-US" dirty="0"/>
              <a:t> be the event that Bob has chosen a red ball and </a:t>
            </a:r>
            <a:r>
              <a:rPr lang="en-US" i="1" dirty="0"/>
              <a:t>F</a:t>
            </a:r>
            <a:r>
              <a:rPr lang="en-US" dirty="0"/>
              <a:t> be the event that Bob has chosen the first box.</a:t>
            </a:r>
          </a:p>
          <a:p>
            <a:pPr lvl="1"/>
            <a:r>
              <a:rPr lang="en-US" dirty="0"/>
              <a:t>By </a:t>
            </a:r>
            <a:r>
              <a:rPr lang="en-US" dirty="0" err="1"/>
              <a:t>Bayes</a:t>
            </a:r>
            <a:r>
              <a:rPr lang="en-US" dirty="0"/>
              <a:t>’ theorem the probability  that Bob has picked the first box is:</a:t>
            </a:r>
          </a:p>
        </p:txBody>
      </p:sp>
      <p:pic>
        <p:nvPicPr>
          <p:cNvPr id="4" name="Picture 3" descr="0603.jpg"/>
          <p:cNvPicPr>
            <a:picLocks noChangeAspect="1"/>
          </p:cNvPicPr>
          <p:nvPr/>
        </p:nvPicPr>
        <p:blipFill>
          <a:blip r:embed="rId4" cstate="print"/>
          <a:stretch>
            <a:fillRect/>
          </a:stretch>
        </p:blipFill>
        <p:spPr>
          <a:xfrm>
            <a:off x="7391400" y="228600"/>
            <a:ext cx="910590" cy="966978"/>
          </a:xfrm>
          <a:prstGeom prst="rect">
            <a:avLst/>
          </a:prstGeom>
        </p:spPr>
      </p:pic>
      <p:sp>
        <p:nvSpPr>
          <p:cNvPr id="5" name="TextBox 4"/>
          <p:cNvSpPr txBox="1"/>
          <p:nvPr/>
        </p:nvSpPr>
        <p:spPr>
          <a:xfrm>
            <a:off x="4953000" y="228600"/>
            <a:ext cx="1905000" cy="646331"/>
          </a:xfrm>
          <a:prstGeom prst="rect">
            <a:avLst/>
          </a:prstGeom>
          <a:noFill/>
        </p:spPr>
        <p:txBody>
          <a:bodyPr wrap="square" rtlCol="0">
            <a:spAutoFit/>
          </a:bodyPr>
          <a:lstStyle/>
          <a:p>
            <a:r>
              <a:rPr lang="en-US" dirty="0"/>
              <a:t>Thomas </a:t>
            </a:r>
            <a:r>
              <a:rPr lang="en-US" dirty="0" err="1"/>
              <a:t>Bayes</a:t>
            </a:r>
            <a:endParaRPr lang="en-US" dirty="0"/>
          </a:p>
          <a:p>
            <a:r>
              <a:rPr lang="en-US" dirty="0"/>
              <a:t>(</a:t>
            </a:r>
            <a:r>
              <a:rPr lang="en-US" dirty="0">
                <a:latin typeface="Cambria Math" pitchFamily="18" charset="0"/>
                <a:ea typeface="Cambria Math" pitchFamily="18" charset="0"/>
              </a:rPr>
              <a:t>1702-1761</a:t>
            </a:r>
            <a:r>
              <a:rPr lang="en-US" dirty="0"/>
              <a:t>)</a:t>
            </a:r>
          </a:p>
        </p:txBody>
      </p:sp>
      <p:pic>
        <p:nvPicPr>
          <p:cNvPr id="9" name="Picture 8" descr="addin_tmp.png"/>
          <p:cNvPicPr>
            <a:picLocks noChangeAspect="1"/>
          </p:cNvPicPr>
          <p:nvPr>
            <p:custDataLst>
              <p:tags r:id="rId1"/>
            </p:custDataLst>
          </p:nvPr>
        </p:nvPicPr>
        <p:blipFill>
          <a:blip r:embed="rId5" cstate="print"/>
          <a:stretch>
            <a:fillRect/>
          </a:stretch>
        </p:blipFill>
        <p:spPr>
          <a:xfrm>
            <a:off x="1447800" y="2667000"/>
            <a:ext cx="5143500" cy="778669"/>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2133600" y="5943601"/>
            <a:ext cx="6461760" cy="60007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of </a:t>
            </a:r>
            <a:r>
              <a:rPr lang="en-US" dirty="0" err="1"/>
              <a:t>Bayes</a:t>
            </a:r>
            <a:r>
              <a:rPr lang="en-US" dirty="0"/>
              <a:t>’ Theorem</a:t>
            </a:r>
          </a:p>
        </p:txBody>
      </p:sp>
      <p:sp>
        <p:nvSpPr>
          <p:cNvPr id="3" name="Content Placeholder 2"/>
          <p:cNvSpPr>
            <a:spLocks noGrp="1"/>
          </p:cNvSpPr>
          <p:nvPr>
            <p:ph idx="1"/>
          </p:nvPr>
        </p:nvSpPr>
        <p:spPr/>
        <p:txBody>
          <a:bodyPr/>
          <a:lstStyle/>
          <a:p>
            <a:r>
              <a:rPr lang="en-US" dirty="0"/>
              <a:t>Recall the definition of the conditional probability </a:t>
            </a:r>
            <a:r>
              <a:rPr lang="en-US" i="1" dirty="0"/>
              <a:t>p</a:t>
            </a:r>
            <a:r>
              <a:rPr lang="en-US" dirty="0"/>
              <a:t>(</a:t>
            </a:r>
            <a:r>
              <a:rPr lang="en-US" i="1" dirty="0"/>
              <a:t>E</a:t>
            </a:r>
            <a:r>
              <a:rPr lang="en-US" dirty="0"/>
              <a:t>|F):</a:t>
            </a:r>
          </a:p>
          <a:p>
            <a:endParaRPr lang="en-US" dirty="0"/>
          </a:p>
          <a:p>
            <a:endParaRPr lang="en-US" dirty="0"/>
          </a:p>
          <a:p>
            <a:endParaRPr lang="en-US" dirty="0"/>
          </a:p>
          <a:p>
            <a:r>
              <a:rPr lang="en-US" dirty="0"/>
              <a:t>From this definition, it follows that:</a:t>
            </a:r>
          </a:p>
          <a:p>
            <a:endParaRPr lang="en-US" dirty="0"/>
          </a:p>
          <a:p>
            <a:pPr>
              <a:buNone/>
            </a:pPr>
            <a:r>
              <a:rPr lang="en-US" dirty="0"/>
              <a:t>                                                ,</a:t>
            </a:r>
          </a:p>
        </p:txBody>
      </p:sp>
      <p:pic>
        <p:nvPicPr>
          <p:cNvPr id="4" name="Picture 3" descr="addin_tmp.png"/>
          <p:cNvPicPr>
            <a:picLocks noChangeAspect="1"/>
          </p:cNvPicPr>
          <p:nvPr>
            <p:custDataLst>
              <p:tags r:id="rId1"/>
            </p:custDataLst>
          </p:nvPr>
        </p:nvPicPr>
        <p:blipFill>
          <a:blip r:embed="rId5" cstate="print"/>
          <a:stretch>
            <a:fillRect/>
          </a:stretch>
        </p:blipFill>
        <p:spPr>
          <a:xfrm>
            <a:off x="3581400" y="2667000"/>
            <a:ext cx="3266123" cy="900113"/>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990600" y="4876800"/>
            <a:ext cx="3266123" cy="900113"/>
          </a:xfrm>
          <a:prstGeom prst="rect">
            <a:avLst/>
          </a:prstGeom>
        </p:spPr>
      </p:pic>
      <p:pic>
        <p:nvPicPr>
          <p:cNvPr id="6" name="Picture 5" descr="addin_tmp.png"/>
          <p:cNvPicPr>
            <a:picLocks noChangeAspect="1"/>
          </p:cNvPicPr>
          <p:nvPr>
            <p:custDataLst>
              <p:tags r:id="rId3"/>
            </p:custDataLst>
          </p:nvPr>
        </p:nvPicPr>
        <p:blipFill>
          <a:blip r:embed="rId6" cstate="print"/>
          <a:stretch>
            <a:fillRect/>
          </a:stretch>
        </p:blipFill>
        <p:spPr>
          <a:xfrm>
            <a:off x="4953000" y="4876800"/>
            <a:ext cx="3266123" cy="900113"/>
          </a:xfrm>
          <a:prstGeom prst="rect">
            <a:avLst/>
          </a:prstGeom>
        </p:spPr>
      </p:pic>
      <p:sp>
        <p:nvSpPr>
          <p:cNvPr id="7" name="TextBox 6"/>
          <p:cNvSpPr txBox="1"/>
          <p:nvPr/>
        </p:nvSpPr>
        <p:spPr>
          <a:xfrm>
            <a:off x="1524000" y="6172200"/>
            <a:ext cx="6858000" cy="369332"/>
          </a:xfrm>
          <a:prstGeom prst="rect">
            <a:avLst/>
          </a:prstGeom>
          <a:noFill/>
        </p:spPr>
        <p:txBody>
          <a:bodyPr wrap="square" rtlCol="0">
            <a:spAutoFit/>
          </a:bodyPr>
          <a:lstStyle/>
          <a:p>
            <a:r>
              <a:rPr lang="en-US" i="1" dirty="0"/>
              <a:t>                                                                               continued </a:t>
            </a:r>
            <a:r>
              <a:rPr lang="en-US" dirty="0">
                <a:latin typeface="Cambria Math"/>
                <a:ea typeface="Cambria Math"/>
              </a:rPr>
              <a:t>→</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of </a:t>
            </a:r>
            <a:r>
              <a:rPr lang="en-US" dirty="0" err="1"/>
              <a:t>Bayes</a:t>
            </a:r>
            <a:r>
              <a:rPr lang="en-US" dirty="0"/>
              <a:t>’ Theorem</a:t>
            </a:r>
          </a:p>
        </p:txBody>
      </p:sp>
      <p:sp>
        <p:nvSpPr>
          <p:cNvPr id="3" name="Content Placeholder 2"/>
          <p:cNvSpPr>
            <a:spLocks noGrp="1"/>
          </p:cNvSpPr>
          <p:nvPr>
            <p:ph idx="1"/>
          </p:nvPr>
        </p:nvSpPr>
        <p:spPr/>
        <p:txBody>
          <a:bodyPr/>
          <a:lstStyle/>
          <a:p>
            <a:pPr>
              <a:buNone/>
            </a:pPr>
            <a:r>
              <a:rPr lang="en-US" dirty="0"/>
              <a:t> </a:t>
            </a:r>
          </a:p>
        </p:txBody>
      </p:sp>
      <p:pic>
        <p:nvPicPr>
          <p:cNvPr id="10" name="Picture 9" descr="addin_tmp.png"/>
          <p:cNvPicPr>
            <a:picLocks noChangeAspect="1"/>
          </p:cNvPicPr>
          <p:nvPr>
            <p:custDataLst>
              <p:tags r:id="rId1"/>
            </p:custDataLst>
          </p:nvPr>
        </p:nvPicPr>
        <p:blipFill>
          <a:blip r:embed="rId7" cstate="print"/>
          <a:stretch>
            <a:fillRect/>
          </a:stretch>
        </p:blipFill>
        <p:spPr>
          <a:xfrm>
            <a:off x="609600" y="3124200"/>
            <a:ext cx="3966210" cy="382905"/>
          </a:xfrm>
          <a:prstGeom prst="rect">
            <a:avLst/>
          </a:prstGeom>
        </p:spPr>
      </p:pic>
      <p:pic>
        <p:nvPicPr>
          <p:cNvPr id="11" name="Picture 10" descr="addin_tmp.png"/>
          <p:cNvPicPr>
            <a:picLocks noChangeAspect="1"/>
          </p:cNvPicPr>
          <p:nvPr>
            <p:custDataLst>
              <p:tags r:id="rId2"/>
            </p:custDataLst>
          </p:nvPr>
        </p:nvPicPr>
        <p:blipFill>
          <a:blip r:embed="rId8" cstate="print"/>
          <a:stretch>
            <a:fillRect/>
          </a:stretch>
        </p:blipFill>
        <p:spPr>
          <a:xfrm>
            <a:off x="4876800" y="3124200"/>
            <a:ext cx="3971925" cy="382905"/>
          </a:xfrm>
          <a:prstGeom prst="rect">
            <a:avLst/>
          </a:prstGeom>
        </p:spPr>
      </p:pic>
      <p:pic>
        <p:nvPicPr>
          <p:cNvPr id="18" name="Picture 17" descr="addin_tmp.png"/>
          <p:cNvPicPr>
            <a:picLocks noChangeAspect="1"/>
          </p:cNvPicPr>
          <p:nvPr>
            <p:custDataLst>
              <p:tags r:id="rId3"/>
            </p:custDataLst>
          </p:nvPr>
        </p:nvPicPr>
        <p:blipFill>
          <a:blip r:embed="rId9" cstate="print"/>
          <a:stretch>
            <a:fillRect/>
          </a:stretch>
        </p:blipFill>
        <p:spPr>
          <a:xfrm>
            <a:off x="3733800" y="4038600"/>
            <a:ext cx="4437698" cy="382905"/>
          </a:xfrm>
          <a:prstGeom prst="rect">
            <a:avLst/>
          </a:prstGeom>
        </p:spPr>
      </p:pic>
      <p:pic>
        <p:nvPicPr>
          <p:cNvPr id="19" name="Picture 18" descr="addin_tmp.png"/>
          <p:cNvPicPr>
            <a:picLocks noChangeAspect="1"/>
          </p:cNvPicPr>
          <p:nvPr>
            <p:custDataLst>
              <p:tags r:id="rId4"/>
            </p:custDataLst>
          </p:nvPr>
        </p:nvPicPr>
        <p:blipFill>
          <a:blip r:embed="rId10" cstate="print"/>
          <a:stretch>
            <a:fillRect/>
          </a:stretch>
        </p:blipFill>
        <p:spPr>
          <a:xfrm>
            <a:off x="762000" y="5105400"/>
            <a:ext cx="3737610" cy="900113"/>
          </a:xfrm>
          <a:prstGeom prst="rect">
            <a:avLst/>
          </a:prstGeom>
        </p:spPr>
      </p:pic>
      <p:pic>
        <p:nvPicPr>
          <p:cNvPr id="21" name="Picture 20" descr="addin_tmp.png"/>
          <p:cNvPicPr>
            <a:picLocks noChangeAspect="1"/>
          </p:cNvPicPr>
          <p:nvPr>
            <p:custDataLst>
              <p:tags r:id="rId5"/>
            </p:custDataLst>
          </p:nvPr>
        </p:nvPicPr>
        <p:blipFill>
          <a:blip r:embed="rId11" cstate="print"/>
          <a:stretch>
            <a:fillRect/>
          </a:stretch>
        </p:blipFill>
        <p:spPr>
          <a:xfrm>
            <a:off x="4876800" y="4953000"/>
            <a:ext cx="3731895" cy="900113"/>
          </a:xfrm>
          <a:prstGeom prst="rect">
            <a:avLst/>
          </a:prstGeom>
        </p:spPr>
      </p:pic>
      <p:sp>
        <p:nvSpPr>
          <p:cNvPr id="12" name="TextBox 11"/>
          <p:cNvSpPr txBox="1"/>
          <p:nvPr/>
        </p:nvSpPr>
        <p:spPr>
          <a:xfrm>
            <a:off x="457200" y="2209800"/>
            <a:ext cx="4343400" cy="369332"/>
          </a:xfrm>
          <a:prstGeom prst="rect">
            <a:avLst/>
          </a:prstGeom>
          <a:noFill/>
          <a:ln>
            <a:noFill/>
          </a:ln>
        </p:spPr>
        <p:txBody>
          <a:bodyPr wrap="square" rtlCol="0">
            <a:spAutoFit/>
          </a:bodyPr>
          <a:lstStyle/>
          <a:p>
            <a:r>
              <a:rPr lang="en-US" dirty="0"/>
              <a:t>On the last slide we showed that</a:t>
            </a:r>
          </a:p>
        </p:txBody>
      </p:sp>
      <p:sp>
        <p:nvSpPr>
          <p:cNvPr id="13" name="TextBox 12"/>
          <p:cNvSpPr txBox="1"/>
          <p:nvPr/>
        </p:nvSpPr>
        <p:spPr>
          <a:xfrm>
            <a:off x="1524000" y="6172200"/>
            <a:ext cx="6858000" cy="369332"/>
          </a:xfrm>
          <a:prstGeom prst="rect">
            <a:avLst/>
          </a:prstGeom>
          <a:noFill/>
        </p:spPr>
        <p:txBody>
          <a:bodyPr wrap="square" rtlCol="0">
            <a:spAutoFit/>
          </a:bodyPr>
          <a:lstStyle/>
          <a:p>
            <a:r>
              <a:rPr lang="en-US" i="1" dirty="0"/>
              <a:t>                                                                               continued </a:t>
            </a:r>
            <a:r>
              <a:rPr lang="en-US" dirty="0">
                <a:latin typeface="Cambria Math"/>
                <a:ea typeface="Cambria Math"/>
              </a:rPr>
              <a:t>→</a:t>
            </a:r>
            <a:endParaRPr lang="en-US" dirty="0"/>
          </a:p>
        </p:txBody>
      </p:sp>
      <p:sp>
        <p:nvSpPr>
          <p:cNvPr id="14" name="TextBox 13"/>
          <p:cNvSpPr txBox="1"/>
          <p:nvPr/>
        </p:nvSpPr>
        <p:spPr>
          <a:xfrm>
            <a:off x="4572000" y="3124200"/>
            <a:ext cx="152400" cy="369332"/>
          </a:xfrm>
          <a:prstGeom prst="rect">
            <a:avLst/>
          </a:prstGeom>
          <a:noFill/>
        </p:spPr>
        <p:txBody>
          <a:bodyPr wrap="square" rtlCol="0">
            <a:spAutoFit/>
          </a:bodyPr>
          <a:lstStyle/>
          <a:p>
            <a:r>
              <a:rPr lang="en-US" dirty="0"/>
              <a:t>,</a:t>
            </a:r>
          </a:p>
        </p:txBody>
      </p:sp>
      <p:sp>
        <p:nvSpPr>
          <p:cNvPr id="15" name="TextBox 14"/>
          <p:cNvSpPr txBox="1"/>
          <p:nvPr/>
        </p:nvSpPr>
        <p:spPr>
          <a:xfrm>
            <a:off x="4648200" y="5334000"/>
            <a:ext cx="152400" cy="369332"/>
          </a:xfrm>
          <a:prstGeom prst="rect">
            <a:avLst/>
          </a:prstGeom>
          <a:noFill/>
        </p:spPr>
        <p:txBody>
          <a:bodyPr wrap="square" rtlCol="0">
            <a:spAutoFit/>
          </a:bodyPr>
          <a:lstStyle/>
          <a:p>
            <a:r>
              <a:rPr lang="en-US" dirty="0"/>
              <a:t>,</a:t>
            </a:r>
          </a:p>
        </p:txBody>
      </p:sp>
      <p:sp>
        <p:nvSpPr>
          <p:cNvPr id="16" name="TextBox 15"/>
          <p:cNvSpPr txBox="1"/>
          <p:nvPr/>
        </p:nvSpPr>
        <p:spPr>
          <a:xfrm>
            <a:off x="381000" y="4648200"/>
            <a:ext cx="4800600" cy="369332"/>
          </a:xfrm>
          <a:prstGeom prst="rect">
            <a:avLst/>
          </a:prstGeom>
          <a:noFill/>
          <a:ln>
            <a:noFill/>
          </a:ln>
        </p:spPr>
        <p:txBody>
          <a:bodyPr wrap="square" rtlCol="0">
            <a:spAutoFit/>
          </a:bodyPr>
          <a:lstStyle/>
          <a:p>
            <a:r>
              <a:rPr lang="en-US" dirty="0"/>
              <a:t>Solving for </a:t>
            </a:r>
            <a:r>
              <a:rPr lang="en-US" i="1" dirty="0"/>
              <a:t>p</a:t>
            </a:r>
            <a:r>
              <a:rPr lang="en-US" dirty="0"/>
              <a:t>(</a:t>
            </a:r>
            <a:r>
              <a:rPr lang="en-US" i="1" dirty="0"/>
              <a:t>E</a:t>
            </a:r>
            <a:r>
              <a:rPr lang="en-US" dirty="0"/>
              <a:t>|</a:t>
            </a:r>
            <a:r>
              <a:rPr lang="en-US" i="1" dirty="0"/>
              <a:t>F</a:t>
            </a:r>
            <a:r>
              <a:rPr lang="en-US" dirty="0"/>
              <a:t>) and  for </a:t>
            </a:r>
            <a:r>
              <a:rPr lang="en-US" i="1" dirty="0"/>
              <a:t>p</a:t>
            </a:r>
            <a:r>
              <a:rPr lang="en-US" dirty="0"/>
              <a:t>(</a:t>
            </a:r>
            <a:r>
              <a:rPr lang="en-US" i="1" dirty="0"/>
              <a:t>F</a:t>
            </a:r>
            <a:r>
              <a:rPr lang="en-US" dirty="0"/>
              <a:t>|</a:t>
            </a:r>
            <a:r>
              <a:rPr lang="en-US" i="1" dirty="0"/>
              <a:t>E</a:t>
            </a:r>
            <a:r>
              <a:rPr lang="en-US" dirty="0"/>
              <a:t>) tells us that</a:t>
            </a:r>
          </a:p>
        </p:txBody>
      </p:sp>
      <p:sp>
        <p:nvSpPr>
          <p:cNvPr id="17" name="TextBox 16"/>
          <p:cNvSpPr txBox="1"/>
          <p:nvPr/>
        </p:nvSpPr>
        <p:spPr>
          <a:xfrm>
            <a:off x="381000" y="3810000"/>
            <a:ext cx="3048000" cy="646331"/>
          </a:xfrm>
          <a:prstGeom prst="rect">
            <a:avLst/>
          </a:prstGeom>
          <a:noFill/>
          <a:ln>
            <a:noFill/>
          </a:ln>
        </p:spPr>
        <p:txBody>
          <a:bodyPr wrap="square" rtlCol="0">
            <a:spAutoFit/>
          </a:bodyPr>
          <a:lstStyle/>
          <a:p>
            <a:r>
              <a:rPr lang="en-US" dirty="0"/>
              <a:t>Equating the two formulas for p(E F) shows that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3175">
            <a:noFill/>
          </a:ln>
        </p:spPr>
        <p:txBody>
          <a:bodyPr/>
          <a:lstStyle/>
          <a:p>
            <a:r>
              <a:rPr lang="en-US" dirty="0"/>
              <a:t>Derivation of </a:t>
            </a:r>
            <a:r>
              <a:rPr lang="en-US" dirty="0" err="1"/>
              <a:t>Bayes</a:t>
            </a:r>
            <a:r>
              <a:rPr lang="en-US" dirty="0"/>
              <a:t>’ Theorem</a:t>
            </a:r>
          </a:p>
        </p:txBody>
      </p:sp>
      <p:sp>
        <p:nvSpPr>
          <p:cNvPr id="3" name="Content Placeholder 2"/>
          <p:cNvSpPr>
            <a:spLocks noGrp="1"/>
          </p:cNvSpPr>
          <p:nvPr>
            <p:ph idx="1"/>
          </p:nvPr>
        </p:nvSpPr>
        <p:spPr/>
        <p:txBody>
          <a:bodyPr/>
          <a:lstStyle/>
          <a:p>
            <a:pPr>
              <a:buNone/>
            </a:pPr>
            <a:r>
              <a:rPr lang="en-US" dirty="0"/>
              <a:t>  </a:t>
            </a:r>
          </a:p>
        </p:txBody>
      </p:sp>
      <p:pic>
        <p:nvPicPr>
          <p:cNvPr id="6" name="Picture 5" descr="addin_tmp.png"/>
          <p:cNvPicPr>
            <a:picLocks noChangeAspect="1"/>
          </p:cNvPicPr>
          <p:nvPr>
            <p:custDataLst>
              <p:tags r:id="rId1"/>
            </p:custDataLst>
          </p:nvPr>
        </p:nvPicPr>
        <p:blipFill>
          <a:blip r:embed="rId9" cstate="print"/>
          <a:stretch>
            <a:fillRect/>
          </a:stretch>
        </p:blipFill>
        <p:spPr>
          <a:xfrm>
            <a:off x="3352800" y="1905000"/>
            <a:ext cx="3731895" cy="900113"/>
          </a:xfrm>
          <a:prstGeom prst="rect">
            <a:avLst/>
          </a:prstGeom>
        </p:spPr>
      </p:pic>
      <p:pic>
        <p:nvPicPr>
          <p:cNvPr id="9" name="Picture 8" descr="addin_tmp.png"/>
          <p:cNvPicPr>
            <a:picLocks noChangeAspect="1"/>
          </p:cNvPicPr>
          <p:nvPr>
            <p:custDataLst>
              <p:tags r:id="rId2"/>
            </p:custDataLst>
          </p:nvPr>
        </p:nvPicPr>
        <p:blipFill>
          <a:blip r:embed="rId10" cstate="print"/>
          <a:stretch>
            <a:fillRect/>
          </a:stretch>
        </p:blipFill>
        <p:spPr>
          <a:xfrm>
            <a:off x="1447800" y="5562600"/>
            <a:ext cx="6172200" cy="934403"/>
          </a:xfrm>
          <a:prstGeom prst="rect">
            <a:avLst/>
          </a:prstGeom>
        </p:spPr>
      </p:pic>
      <p:pic>
        <p:nvPicPr>
          <p:cNvPr id="11" name="Picture 10" descr="addin_tmp.png"/>
          <p:cNvPicPr>
            <a:picLocks noChangeAspect="1"/>
          </p:cNvPicPr>
          <p:nvPr>
            <p:custDataLst>
              <p:tags r:id="rId3"/>
            </p:custDataLst>
          </p:nvPr>
        </p:nvPicPr>
        <p:blipFill>
          <a:blip r:embed="rId11" cstate="print"/>
          <a:stretch>
            <a:fillRect/>
          </a:stretch>
        </p:blipFill>
        <p:spPr>
          <a:xfrm>
            <a:off x="2057400" y="3124200"/>
            <a:ext cx="5686425" cy="417195"/>
          </a:xfrm>
          <a:prstGeom prst="rect">
            <a:avLst/>
          </a:prstGeom>
        </p:spPr>
      </p:pic>
      <p:sp>
        <p:nvSpPr>
          <p:cNvPr id="8" name="TextBox 7"/>
          <p:cNvSpPr txBox="1"/>
          <p:nvPr/>
        </p:nvSpPr>
        <p:spPr>
          <a:xfrm>
            <a:off x="152400" y="1828800"/>
            <a:ext cx="2209800" cy="646331"/>
          </a:xfrm>
          <a:prstGeom prst="rect">
            <a:avLst/>
          </a:prstGeom>
          <a:noFill/>
          <a:ln>
            <a:noFill/>
          </a:ln>
        </p:spPr>
        <p:txBody>
          <a:bodyPr wrap="square" rtlCol="0">
            <a:spAutoFit/>
          </a:bodyPr>
          <a:lstStyle/>
          <a:p>
            <a:r>
              <a:rPr lang="en-US" dirty="0"/>
              <a:t>On the last slide we showed that:</a:t>
            </a:r>
          </a:p>
        </p:txBody>
      </p:sp>
      <p:sp>
        <p:nvSpPr>
          <p:cNvPr id="10" name="TextBox 9"/>
          <p:cNvSpPr txBox="1"/>
          <p:nvPr/>
        </p:nvSpPr>
        <p:spPr>
          <a:xfrm>
            <a:off x="381000" y="3200400"/>
            <a:ext cx="5334000" cy="369332"/>
          </a:xfrm>
          <a:prstGeom prst="rect">
            <a:avLst/>
          </a:prstGeom>
          <a:noFill/>
          <a:ln>
            <a:noFill/>
          </a:ln>
        </p:spPr>
        <p:txBody>
          <a:bodyPr wrap="square" rtlCol="0">
            <a:spAutoFit/>
          </a:bodyPr>
          <a:lstStyle/>
          <a:p>
            <a:r>
              <a:rPr lang="en-US" dirty="0"/>
              <a:t>Note that  </a:t>
            </a:r>
          </a:p>
        </p:txBody>
      </p:sp>
      <p:sp>
        <p:nvSpPr>
          <p:cNvPr id="12" name="TextBox 11"/>
          <p:cNvSpPr txBox="1"/>
          <p:nvPr/>
        </p:nvSpPr>
        <p:spPr>
          <a:xfrm>
            <a:off x="152400" y="5486400"/>
            <a:ext cx="1143000" cy="369332"/>
          </a:xfrm>
          <a:prstGeom prst="rect">
            <a:avLst/>
          </a:prstGeom>
          <a:noFill/>
          <a:ln>
            <a:noFill/>
          </a:ln>
        </p:spPr>
        <p:txBody>
          <a:bodyPr wrap="square" rtlCol="0">
            <a:spAutoFit/>
          </a:bodyPr>
          <a:lstStyle/>
          <a:p>
            <a:r>
              <a:rPr lang="en-US" dirty="0"/>
              <a:t>Hence, </a:t>
            </a:r>
          </a:p>
        </p:txBody>
      </p:sp>
      <p:sp>
        <p:nvSpPr>
          <p:cNvPr id="13" name="Isosceles Triangle 12"/>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ddin_tmp.png"/>
          <p:cNvPicPr>
            <a:picLocks noChangeAspect="1"/>
          </p:cNvPicPr>
          <p:nvPr>
            <p:custDataLst>
              <p:tags r:id="rId4"/>
            </p:custDataLst>
          </p:nvPr>
        </p:nvPicPr>
        <p:blipFill>
          <a:blip r:embed="rId12" cstate="print"/>
          <a:stretch>
            <a:fillRect/>
          </a:stretch>
        </p:blipFill>
        <p:spPr>
          <a:xfrm>
            <a:off x="1905001" y="3657600"/>
            <a:ext cx="3168015" cy="278130"/>
          </a:xfrm>
          <a:prstGeom prst="rect">
            <a:avLst/>
          </a:prstGeom>
        </p:spPr>
      </p:pic>
      <p:sp>
        <p:nvSpPr>
          <p:cNvPr id="20" name="TextBox 19"/>
          <p:cNvSpPr txBox="1"/>
          <p:nvPr/>
        </p:nvSpPr>
        <p:spPr>
          <a:xfrm>
            <a:off x="914400" y="3581400"/>
            <a:ext cx="5334000" cy="369332"/>
          </a:xfrm>
          <a:prstGeom prst="rect">
            <a:avLst/>
          </a:prstGeom>
          <a:noFill/>
          <a:ln>
            <a:noFill/>
          </a:ln>
        </p:spPr>
        <p:txBody>
          <a:bodyPr wrap="square" rtlCol="0">
            <a:spAutoFit/>
          </a:bodyPr>
          <a:lstStyle/>
          <a:p>
            <a:r>
              <a:rPr lang="en-US" dirty="0"/>
              <a:t>   since  </a:t>
            </a:r>
          </a:p>
        </p:txBody>
      </p:sp>
      <p:sp>
        <p:nvSpPr>
          <p:cNvPr id="21" name="TextBox 20"/>
          <p:cNvSpPr txBox="1"/>
          <p:nvPr/>
        </p:nvSpPr>
        <p:spPr>
          <a:xfrm>
            <a:off x="1143000" y="3962400"/>
            <a:ext cx="5334000" cy="646331"/>
          </a:xfrm>
          <a:prstGeom prst="rect">
            <a:avLst/>
          </a:prstGeom>
          <a:noFill/>
          <a:ln>
            <a:noFill/>
          </a:ln>
        </p:spPr>
        <p:txBody>
          <a:bodyPr wrap="square" rtlCol="0">
            <a:spAutoFit/>
          </a:bodyPr>
          <a:lstStyle/>
          <a:p>
            <a:r>
              <a:rPr lang="en-US" dirty="0"/>
              <a:t>    because                                                                    </a:t>
            </a:r>
          </a:p>
          <a:p>
            <a:r>
              <a:rPr lang="en-US" dirty="0"/>
              <a:t>      and                                                                   </a:t>
            </a:r>
          </a:p>
        </p:txBody>
      </p:sp>
      <p:pic>
        <p:nvPicPr>
          <p:cNvPr id="18" name="Picture 17" descr="addin_tmp.png"/>
          <p:cNvPicPr>
            <a:picLocks noChangeAspect="1"/>
          </p:cNvPicPr>
          <p:nvPr>
            <p:custDataLst>
              <p:tags r:id="rId5"/>
            </p:custDataLst>
          </p:nvPr>
        </p:nvPicPr>
        <p:blipFill>
          <a:blip r:embed="rId13" cstate="print"/>
          <a:stretch>
            <a:fillRect/>
          </a:stretch>
        </p:blipFill>
        <p:spPr>
          <a:xfrm>
            <a:off x="2514601" y="4038600"/>
            <a:ext cx="5225415" cy="278130"/>
          </a:xfrm>
          <a:prstGeom prst="rect">
            <a:avLst/>
          </a:prstGeom>
        </p:spPr>
      </p:pic>
      <p:pic>
        <p:nvPicPr>
          <p:cNvPr id="23" name="Picture 22" descr="addin_tmp.png"/>
          <p:cNvPicPr>
            <a:picLocks noChangeAspect="1"/>
          </p:cNvPicPr>
          <p:nvPr>
            <p:custDataLst>
              <p:tags r:id="rId6"/>
            </p:custDataLst>
          </p:nvPr>
        </p:nvPicPr>
        <p:blipFill>
          <a:blip r:embed="rId14" cstate="print"/>
          <a:stretch>
            <a:fillRect/>
          </a:stretch>
        </p:blipFill>
        <p:spPr>
          <a:xfrm>
            <a:off x="2514600" y="4343400"/>
            <a:ext cx="2463165" cy="278130"/>
          </a:xfrm>
          <a:prstGeom prst="rect">
            <a:avLst/>
          </a:prstGeom>
        </p:spPr>
      </p:pic>
      <p:pic>
        <p:nvPicPr>
          <p:cNvPr id="16" name="Picture 15" descr="addin_tmp.png"/>
          <p:cNvPicPr>
            <a:picLocks noChangeAspect="1"/>
          </p:cNvPicPr>
          <p:nvPr>
            <p:custDataLst>
              <p:tags r:id="rId7"/>
            </p:custDataLst>
          </p:nvPr>
        </p:nvPicPr>
        <p:blipFill>
          <a:blip r:embed="rId15" cstate="print"/>
          <a:stretch>
            <a:fillRect/>
          </a:stretch>
        </p:blipFill>
        <p:spPr>
          <a:xfrm>
            <a:off x="1600200" y="5029200"/>
            <a:ext cx="6446520" cy="278130"/>
          </a:xfrm>
          <a:prstGeom prst="rect">
            <a:avLst/>
          </a:prstGeom>
        </p:spPr>
      </p:pic>
      <p:sp>
        <p:nvSpPr>
          <p:cNvPr id="19" name="TextBox 18"/>
          <p:cNvSpPr txBox="1"/>
          <p:nvPr/>
        </p:nvSpPr>
        <p:spPr>
          <a:xfrm>
            <a:off x="1143000" y="4648200"/>
            <a:ext cx="5334000" cy="369332"/>
          </a:xfrm>
          <a:prstGeom prst="rect">
            <a:avLst/>
          </a:prstGeom>
          <a:noFill/>
          <a:ln>
            <a:noFill/>
          </a:ln>
        </p:spPr>
        <p:txBody>
          <a:bodyPr wrap="square" rtlCol="0">
            <a:spAutoFit/>
          </a:bodyPr>
          <a:lstStyle/>
          <a:p>
            <a:r>
              <a:rPr lang="en-US" dirty="0"/>
              <a:t>By the definition of conditional probability,  </a:t>
            </a:r>
          </a:p>
        </p:txBody>
      </p:sp>
      <p:sp>
        <p:nvSpPr>
          <p:cNvPr id="22" name="Rectangle 21"/>
          <p:cNvSpPr/>
          <p:nvPr/>
        </p:nvSpPr>
        <p:spPr>
          <a:xfrm>
            <a:off x="990600" y="3581400"/>
            <a:ext cx="7239000" cy="18288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Tm="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Laplace’s Definition</a:t>
            </a:r>
          </a:p>
        </p:txBody>
      </p:sp>
      <p:sp>
        <p:nvSpPr>
          <p:cNvPr id="3" name="Content Placeholder 2"/>
          <p:cNvSpPr>
            <a:spLocks noGrp="1"/>
          </p:cNvSpPr>
          <p:nvPr>
            <p:ph idx="1"/>
          </p:nvPr>
        </p:nvSpPr>
        <p:spPr/>
        <p:txBody>
          <a:bodyPr>
            <a:normAutofit fontScale="77500" lnSpcReduction="20000"/>
          </a:bodyPr>
          <a:lstStyle/>
          <a:p>
            <a:pPr>
              <a:buNone/>
            </a:pPr>
            <a:r>
              <a:rPr lang="en-US" b="1" dirty="0"/>
              <a:t>     Example</a:t>
            </a:r>
            <a:r>
              <a:rPr lang="en-US" dirty="0"/>
              <a:t>: In a lottery, a player wins a large prize when they pick four digits that match, in correct order, four digits selected by a random mechanical process. What is the probability that a player wins the  prize? </a:t>
            </a:r>
          </a:p>
          <a:p>
            <a:pPr>
              <a:buNone/>
            </a:pPr>
            <a:r>
              <a:rPr lang="en-US" b="1" dirty="0"/>
              <a:t>     Solution</a:t>
            </a:r>
            <a:r>
              <a:rPr lang="en-US" dirty="0"/>
              <a:t>: By the product rule there are </a:t>
            </a:r>
            <a:r>
              <a:rPr lang="en-US" dirty="0">
                <a:latin typeface="Cambria Math" pitchFamily="18" charset="0"/>
                <a:ea typeface="Cambria Math" pitchFamily="18" charset="0"/>
              </a:rPr>
              <a:t>10000 </a:t>
            </a:r>
            <a:r>
              <a:rPr lang="en-US" dirty="0"/>
              <a:t>ways to pick four digits. </a:t>
            </a:r>
          </a:p>
          <a:p>
            <a:pPr lvl="1"/>
            <a:r>
              <a:rPr lang="en-US" dirty="0"/>
              <a:t>Since there is only </a:t>
            </a:r>
            <a:r>
              <a:rPr lang="en-US" dirty="0">
                <a:latin typeface="Cambria Math" pitchFamily="18" charset="0"/>
                <a:ea typeface="Cambria Math" pitchFamily="18" charset="0"/>
              </a:rPr>
              <a:t>1</a:t>
            </a:r>
            <a:r>
              <a:rPr lang="en-US" dirty="0"/>
              <a:t> way to pick the correct digits, the probability of winning the large prize is </a:t>
            </a:r>
            <a:r>
              <a:rPr lang="en-US" dirty="0">
                <a:latin typeface="Cambria Math" pitchFamily="18" charset="0"/>
                <a:ea typeface="Cambria Math" pitchFamily="18" charset="0"/>
              </a:rPr>
              <a:t>1/10000 = 0.0001</a:t>
            </a:r>
            <a:r>
              <a:rPr lang="en-US" dirty="0"/>
              <a:t>.</a:t>
            </a:r>
          </a:p>
          <a:p>
            <a:pPr lvl="1">
              <a:buNone/>
            </a:pPr>
            <a:endParaRPr lang="en-US" dirty="0"/>
          </a:p>
          <a:p>
            <a:pPr>
              <a:buNone/>
            </a:pPr>
            <a:r>
              <a:rPr lang="en-US" dirty="0"/>
              <a:t>     A smaller prize is won if only three digits are matched. What is the probability that a player wins the small prize?</a:t>
            </a:r>
          </a:p>
          <a:p>
            <a:pPr>
              <a:buNone/>
            </a:pPr>
            <a:r>
              <a:rPr lang="en-US" b="1" dirty="0"/>
              <a:t>     Solution</a:t>
            </a:r>
            <a:r>
              <a:rPr lang="en-US" dirty="0"/>
              <a:t>: If exactly three digits are matched, one of the four digits must be incorrect and the other three digits must be correct. For the digit that is incorrect, there are </a:t>
            </a:r>
            <a:r>
              <a:rPr lang="en-US" dirty="0">
                <a:latin typeface="Cambria Math" pitchFamily="18" charset="0"/>
                <a:ea typeface="Cambria Math" pitchFamily="18" charset="0"/>
              </a:rPr>
              <a:t>9</a:t>
            </a:r>
            <a:r>
              <a:rPr lang="en-US" dirty="0"/>
              <a:t> possible choices. Hence, by the sum rule, there a total of </a:t>
            </a:r>
            <a:r>
              <a:rPr lang="en-US" dirty="0">
                <a:latin typeface="Cambria Math" pitchFamily="18" charset="0"/>
                <a:ea typeface="Cambria Math" pitchFamily="18" charset="0"/>
              </a:rPr>
              <a:t>36</a:t>
            </a:r>
            <a:r>
              <a:rPr lang="en-US" dirty="0"/>
              <a:t> possible ways to choose four digits that match exactly three of the winning four digits. The probability of winning the small price is </a:t>
            </a:r>
            <a:r>
              <a:rPr lang="en-US" dirty="0">
                <a:latin typeface="Cambria Math" pitchFamily="18" charset="0"/>
                <a:ea typeface="Cambria Math" pitchFamily="18" charset="0"/>
              </a:rPr>
              <a:t>36/10,000 = 9/2500 </a:t>
            </a:r>
            <a:r>
              <a:rPr lang="en-US" dirty="0"/>
              <a:t>= </a:t>
            </a:r>
            <a:r>
              <a:rPr lang="en-US" dirty="0">
                <a:latin typeface="Cambria Math" pitchFamily="18" charset="0"/>
                <a:ea typeface="Cambria Math" pitchFamily="18" charset="0"/>
              </a:rPr>
              <a:t>0.0036</a:t>
            </a:r>
            <a:r>
              <a:rPr lang="en-US" dirty="0"/>
              <a:t>.</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a:t>
            </a:r>
            <a:r>
              <a:rPr lang="en-US" dirty="0" err="1"/>
              <a:t>Bayes</a:t>
            </a:r>
            <a:r>
              <a:rPr lang="en-US" dirty="0"/>
              <a:t>’ Theorem </a:t>
            </a:r>
          </a:p>
        </p:txBody>
      </p:sp>
      <p:sp>
        <p:nvSpPr>
          <p:cNvPr id="3" name="Content Placeholder 2"/>
          <p:cNvSpPr>
            <a:spLocks noGrp="1"/>
          </p:cNvSpPr>
          <p:nvPr>
            <p:ph idx="1"/>
          </p:nvPr>
        </p:nvSpPr>
        <p:spPr/>
        <p:txBody>
          <a:bodyPr>
            <a:normAutofit lnSpcReduction="10000"/>
          </a:bodyPr>
          <a:lstStyle/>
          <a:p>
            <a:pPr>
              <a:buNone/>
            </a:pPr>
            <a:r>
              <a:rPr lang="en-US" dirty="0"/>
              <a:t>   </a:t>
            </a:r>
            <a:r>
              <a:rPr lang="en-US" b="1" dirty="0"/>
              <a:t>Example</a:t>
            </a:r>
            <a:r>
              <a:rPr lang="en-US" dirty="0"/>
              <a:t>: Suppose that one person in </a:t>
            </a:r>
            <a:r>
              <a:rPr lang="en-US" dirty="0">
                <a:latin typeface="Cambria Math" pitchFamily="18" charset="0"/>
                <a:ea typeface="Cambria Math" pitchFamily="18" charset="0"/>
              </a:rPr>
              <a:t>100,000</a:t>
            </a:r>
            <a:r>
              <a:rPr lang="en-US" dirty="0"/>
              <a:t> has a particular  disease. There is a test for the disease that gives a positive result </a:t>
            </a:r>
            <a:r>
              <a:rPr lang="en-US" dirty="0">
                <a:latin typeface="Cambria Math" pitchFamily="18" charset="0"/>
                <a:ea typeface="Cambria Math" pitchFamily="18" charset="0"/>
              </a:rPr>
              <a:t>99</a:t>
            </a:r>
            <a:r>
              <a:rPr lang="en-US" dirty="0"/>
              <a:t>% of the time when given to someone with the disease. When given to someone without the disease, </a:t>
            </a:r>
            <a:r>
              <a:rPr lang="en-US" dirty="0">
                <a:latin typeface="Cambria Math" pitchFamily="18" charset="0"/>
                <a:ea typeface="Cambria Math" pitchFamily="18" charset="0"/>
              </a:rPr>
              <a:t>99.5</a:t>
            </a:r>
            <a:r>
              <a:rPr lang="en-US" dirty="0"/>
              <a:t>% of the time it gives a negative result. Find</a:t>
            </a:r>
          </a:p>
          <a:p>
            <a:pPr marL="880110" lvl="1" indent="-514350">
              <a:buFont typeface="+mj-lt"/>
              <a:buAutoNum type="alphaLcParenR"/>
            </a:pPr>
            <a:r>
              <a:rPr lang="en-US" dirty="0"/>
              <a:t>the probability that a person who test positive has the disease.</a:t>
            </a:r>
          </a:p>
          <a:p>
            <a:pPr marL="880110" lvl="1" indent="-514350">
              <a:buFont typeface="+mj-lt"/>
              <a:buAutoNum type="alphaLcParenR"/>
            </a:pPr>
            <a:r>
              <a:rPr lang="en-US" dirty="0"/>
              <a:t>the probability that a person who test negative does not have the disease.</a:t>
            </a:r>
          </a:p>
          <a:p>
            <a:r>
              <a:rPr lang="en-US" dirty="0"/>
              <a:t>Should someone who tests positive be worried?</a:t>
            </a:r>
          </a:p>
          <a:p>
            <a:pPr>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a:t>
            </a:r>
            <a:r>
              <a:rPr lang="en-US" dirty="0" err="1"/>
              <a:t>Bayes</a:t>
            </a:r>
            <a:r>
              <a:rPr lang="en-US" dirty="0"/>
              <a:t>’ Theorem </a:t>
            </a:r>
          </a:p>
        </p:txBody>
      </p:sp>
      <p:sp>
        <p:nvSpPr>
          <p:cNvPr id="3" name="Content Placeholder 2"/>
          <p:cNvSpPr>
            <a:spLocks noGrp="1"/>
          </p:cNvSpPr>
          <p:nvPr>
            <p:ph idx="1"/>
          </p:nvPr>
        </p:nvSpPr>
        <p:spPr/>
        <p:txBody>
          <a:bodyPr/>
          <a:lstStyle/>
          <a:p>
            <a:pPr>
              <a:buNone/>
            </a:pPr>
            <a:r>
              <a:rPr lang="en-US" b="1" dirty="0"/>
              <a:t>   Solution</a:t>
            </a:r>
            <a:r>
              <a:rPr lang="en-US" dirty="0"/>
              <a:t>: Let </a:t>
            </a:r>
            <a:r>
              <a:rPr lang="en-US" i="1" dirty="0"/>
              <a:t>D </a:t>
            </a:r>
            <a:r>
              <a:rPr lang="en-US" dirty="0"/>
              <a:t>be the event that the person has the disease, and </a:t>
            </a:r>
            <a:r>
              <a:rPr lang="en-US" i="1" dirty="0"/>
              <a:t>E</a:t>
            </a:r>
            <a:r>
              <a:rPr lang="en-US" dirty="0"/>
              <a:t> be the event that this person tests positive. We need to compute </a:t>
            </a:r>
            <a:r>
              <a:rPr lang="en-US" i="1" dirty="0"/>
              <a:t>p</a:t>
            </a:r>
            <a:r>
              <a:rPr lang="en-US" dirty="0"/>
              <a:t>(</a:t>
            </a:r>
            <a:r>
              <a:rPr lang="en-US" i="1" dirty="0"/>
              <a:t>D</a:t>
            </a:r>
            <a:r>
              <a:rPr lang="en-US" dirty="0"/>
              <a:t>|</a:t>
            </a:r>
            <a:r>
              <a:rPr lang="en-US" i="1" dirty="0"/>
              <a:t>E</a:t>
            </a:r>
            <a:r>
              <a:rPr lang="en-US" dirty="0"/>
              <a:t>) from </a:t>
            </a:r>
            <a:r>
              <a:rPr lang="en-US" i="1" dirty="0"/>
              <a:t>p</a:t>
            </a:r>
            <a:r>
              <a:rPr lang="en-US" dirty="0"/>
              <a:t>(D), </a:t>
            </a:r>
            <a:r>
              <a:rPr lang="en-US" i="1" dirty="0"/>
              <a:t>p</a:t>
            </a:r>
            <a:r>
              <a:rPr lang="en-US" dirty="0"/>
              <a:t>(</a:t>
            </a:r>
            <a:r>
              <a:rPr lang="en-US" i="1" dirty="0"/>
              <a:t>E</a:t>
            </a:r>
            <a:r>
              <a:rPr lang="en-US" dirty="0"/>
              <a:t>|</a:t>
            </a:r>
            <a:r>
              <a:rPr lang="en-US" i="1" dirty="0"/>
              <a:t>D</a:t>
            </a:r>
            <a:r>
              <a:rPr lang="en-US" dirty="0"/>
              <a:t>), </a:t>
            </a:r>
            <a:r>
              <a:rPr lang="en-US" i="1" dirty="0"/>
              <a:t>p</a:t>
            </a:r>
            <a:r>
              <a:rPr lang="en-US" dirty="0"/>
              <a:t>( </a:t>
            </a:r>
            <a:r>
              <a:rPr lang="en-US" i="1" dirty="0"/>
              <a:t>E |</a:t>
            </a:r>
            <a:r>
              <a:rPr lang="en-US" i="1" dirty="0">
                <a:latin typeface="Symbol" pitchFamily="18" charset="2"/>
              </a:rPr>
              <a:t>    </a:t>
            </a:r>
            <a:r>
              <a:rPr lang="en-US" dirty="0"/>
              <a:t>)</a:t>
            </a:r>
            <a:r>
              <a:rPr lang="en-US" dirty="0">
                <a:latin typeface="Symbol" pitchFamily="18" charset="2"/>
              </a:rPr>
              <a:t>,</a:t>
            </a:r>
            <a:r>
              <a:rPr lang="en-US" dirty="0"/>
              <a:t>  </a:t>
            </a:r>
            <a:r>
              <a:rPr lang="en-US" i="1" dirty="0">
                <a:ea typeface="Cambria Math"/>
              </a:rPr>
              <a:t>p</a:t>
            </a:r>
            <a:r>
              <a:rPr lang="en-US" dirty="0">
                <a:ea typeface="Cambria Math"/>
              </a:rPr>
              <a:t>(   ).</a:t>
            </a:r>
            <a:endParaRPr lang="en-US" sz="2800" i="1" dirty="0"/>
          </a:p>
        </p:txBody>
      </p:sp>
      <p:pic>
        <p:nvPicPr>
          <p:cNvPr id="25" name="Picture 24" descr="addin_tmp.png"/>
          <p:cNvPicPr>
            <a:picLocks noChangeAspect="1"/>
          </p:cNvPicPr>
          <p:nvPr>
            <p:custDataLst>
              <p:tags r:id="rId1"/>
            </p:custDataLst>
          </p:nvPr>
        </p:nvPicPr>
        <p:blipFill>
          <a:blip r:embed="rId13" cstate="print"/>
          <a:stretch>
            <a:fillRect/>
          </a:stretch>
        </p:blipFill>
        <p:spPr>
          <a:xfrm>
            <a:off x="685800" y="3733800"/>
            <a:ext cx="3158490" cy="255270"/>
          </a:xfrm>
          <a:prstGeom prst="rect">
            <a:avLst/>
          </a:prstGeom>
        </p:spPr>
      </p:pic>
      <p:pic>
        <p:nvPicPr>
          <p:cNvPr id="26" name="Picture 25" descr="addin_tmp.png"/>
          <p:cNvPicPr>
            <a:picLocks noChangeAspect="1"/>
          </p:cNvPicPr>
          <p:nvPr>
            <p:custDataLst>
              <p:tags r:id="rId2"/>
            </p:custDataLst>
          </p:nvPr>
        </p:nvPicPr>
        <p:blipFill>
          <a:blip r:embed="rId14" cstate="print"/>
          <a:stretch>
            <a:fillRect/>
          </a:stretch>
        </p:blipFill>
        <p:spPr>
          <a:xfrm>
            <a:off x="4114801" y="3657600"/>
            <a:ext cx="3308985" cy="278130"/>
          </a:xfrm>
          <a:prstGeom prst="rect">
            <a:avLst/>
          </a:prstGeom>
        </p:spPr>
      </p:pic>
      <p:pic>
        <p:nvPicPr>
          <p:cNvPr id="27" name="Picture 26" descr="addin_tmp.png"/>
          <p:cNvPicPr>
            <a:picLocks noChangeAspect="1"/>
          </p:cNvPicPr>
          <p:nvPr>
            <p:custDataLst>
              <p:tags r:id="rId3"/>
            </p:custDataLst>
          </p:nvPr>
        </p:nvPicPr>
        <p:blipFill>
          <a:blip r:embed="rId15" cstate="print"/>
          <a:stretch>
            <a:fillRect/>
          </a:stretch>
        </p:blipFill>
        <p:spPr>
          <a:xfrm>
            <a:off x="762000" y="4191000"/>
            <a:ext cx="1472565" cy="255270"/>
          </a:xfrm>
          <a:prstGeom prst="rect">
            <a:avLst/>
          </a:prstGeom>
        </p:spPr>
      </p:pic>
      <p:pic>
        <p:nvPicPr>
          <p:cNvPr id="29" name="Picture 28" descr="addin_tmp.png"/>
          <p:cNvPicPr>
            <a:picLocks noChangeAspect="1"/>
          </p:cNvPicPr>
          <p:nvPr>
            <p:custDataLst>
              <p:tags r:id="rId4"/>
            </p:custDataLst>
          </p:nvPr>
        </p:nvPicPr>
        <p:blipFill>
          <a:blip r:embed="rId16" cstate="print"/>
          <a:stretch>
            <a:fillRect/>
          </a:stretch>
        </p:blipFill>
        <p:spPr>
          <a:xfrm>
            <a:off x="4495800" y="4114800"/>
            <a:ext cx="1596390" cy="278130"/>
          </a:xfrm>
          <a:prstGeom prst="rect">
            <a:avLst/>
          </a:prstGeom>
        </p:spPr>
      </p:pic>
      <p:pic>
        <p:nvPicPr>
          <p:cNvPr id="30" name="Picture 29" descr="addin_tmp.png"/>
          <p:cNvPicPr>
            <a:picLocks noChangeAspect="1"/>
          </p:cNvPicPr>
          <p:nvPr>
            <p:custDataLst>
              <p:tags r:id="rId5"/>
            </p:custDataLst>
          </p:nvPr>
        </p:nvPicPr>
        <p:blipFill>
          <a:blip r:embed="rId17" cstate="print"/>
          <a:stretch>
            <a:fillRect/>
          </a:stretch>
        </p:blipFill>
        <p:spPr>
          <a:xfrm>
            <a:off x="6477000" y="4114800"/>
            <a:ext cx="1596390" cy="278130"/>
          </a:xfrm>
          <a:prstGeom prst="rect">
            <a:avLst/>
          </a:prstGeom>
        </p:spPr>
      </p:pic>
      <p:pic>
        <p:nvPicPr>
          <p:cNvPr id="28" name="Picture 27" descr="addin_tmp.png"/>
          <p:cNvPicPr>
            <a:picLocks noChangeAspect="1"/>
          </p:cNvPicPr>
          <p:nvPr>
            <p:custDataLst>
              <p:tags r:id="rId6"/>
            </p:custDataLst>
          </p:nvPr>
        </p:nvPicPr>
        <p:blipFill>
          <a:blip r:embed="rId18" cstate="print"/>
          <a:stretch>
            <a:fillRect/>
          </a:stretch>
        </p:blipFill>
        <p:spPr>
          <a:xfrm>
            <a:off x="2667000" y="4114800"/>
            <a:ext cx="1463040" cy="278130"/>
          </a:xfrm>
          <a:prstGeom prst="rect">
            <a:avLst/>
          </a:prstGeom>
        </p:spPr>
      </p:pic>
      <p:pic>
        <p:nvPicPr>
          <p:cNvPr id="13" name="Picture 12" descr="addin_tmp.png"/>
          <p:cNvPicPr>
            <a:picLocks noChangeAspect="1"/>
          </p:cNvPicPr>
          <p:nvPr>
            <p:custDataLst>
              <p:tags r:id="rId7"/>
            </p:custDataLst>
          </p:nvPr>
        </p:nvPicPr>
        <p:blipFill>
          <a:blip r:embed="rId19" cstate="print"/>
          <a:stretch>
            <a:fillRect/>
          </a:stretch>
        </p:blipFill>
        <p:spPr>
          <a:xfrm>
            <a:off x="2743200" y="3200400"/>
            <a:ext cx="271463" cy="269081"/>
          </a:xfrm>
          <a:prstGeom prst="rect">
            <a:avLst/>
          </a:prstGeom>
        </p:spPr>
      </p:pic>
      <p:pic>
        <p:nvPicPr>
          <p:cNvPr id="14" name="Picture 13" descr="addin_tmp.png"/>
          <p:cNvPicPr>
            <a:picLocks noChangeAspect="1"/>
          </p:cNvPicPr>
          <p:nvPr>
            <p:custDataLst>
              <p:tags r:id="rId8"/>
            </p:custDataLst>
          </p:nvPr>
        </p:nvPicPr>
        <p:blipFill>
          <a:blip r:embed="rId19" cstate="print"/>
          <a:stretch>
            <a:fillRect/>
          </a:stretch>
        </p:blipFill>
        <p:spPr>
          <a:xfrm>
            <a:off x="3657600" y="3200400"/>
            <a:ext cx="271463" cy="269081"/>
          </a:xfrm>
          <a:prstGeom prst="rect">
            <a:avLst/>
          </a:prstGeom>
        </p:spPr>
      </p:pic>
      <p:pic>
        <p:nvPicPr>
          <p:cNvPr id="31" name="Picture 30" descr="addin_tmp.png"/>
          <p:cNvPicPr>
            <a:picLocks noChangeAspect="1"/>
          </p:cNvPicPr>
          <p:nvPr>
            <p:custDataLst>
              <p:tags r:id="rId9"/>
            </p:custDataLst>
          </p:nvPr>
        </p:nvPicPr>
        <p:blipFill>
          <a:blip r:embed="rId20" cstate="print"/>
          <a:stretch>
            <a:fillRect/>
          </a:stretch>
        </p:blipFill>
        <p:spPr>
          <a:xfrm>
            <a:off x="762000" y="4572000"/>
            <a:ext cx="4206240" cy="622935"/>
          </a:xfrm>
          <a:prstGeom prst="rect">
            <a:avLst/>
          </a:prstGeom>
        </p:spPr>
      </p:pic>
      <p:pic>
        <p:nvPicPr>
          <p:cNvPr id="32" name="Picture 31" descr="addin_tmp.png"/>
          <p:cNvPicPr>
            <a:picLocks noChangeAspect="1"/>
          </p:cNvPicPr>
          <p:nvPr>
            <p:custDataLst>
              <p:tags r:id="rId10"/>
            </p:custDataLst>
          </p:nvPr>
        </p:nvPicPr>
        <p:blipFill>
          <a:blip r:embed="rId21" cstate="print"/>
          <a:stretch>
            <a:fillRect/>
          </a:stretch>
        </p:blipFill>
        <p:spPr>
          <a:xfrm>
            <a:off x="1600200" y="5334000"/>
            <a:ext cx="4067175" cy="600075"/>
          </a:xfrm>
          <a:prstGeom prst="rect">
            <a:avLst/>
          </a:prstGeom>
        </p:spPr>
      </p:pic>
      <p:pic>
        <p:nvPicPr>
          <p:cNvPr id="34" name="Picture 33" descr="addin_tmp.png"/>
          <p:cNvPicPr>
            <a:picLocks noChangeAspect="1"/>
          </p:cNvPicPr>
          <p:nvPr>
            <p:custDataLst>
              <p:tags r:id="rId11"/>
            </p:custDataLst>
          </p:nvPr>
        </p:nvPicPr>
        <p:blipFill>
          <a:blip r:embed="rId22" cstate="print"/>
          <a:stretch>
            <a:fillRect/>
          </a:stretch>
        </p:blipFill>
        <p:spPr>
          <a:xfrm>
            <a:off x="1676400" y="6248400"/>
            <a:ext cx="815340" cy="177165"/>
          </a:xfrm>
          <a:prstGeom prst="rect">
            <a:avLst/>
          </a:prstGeom>
        </p:spPr>
      </p:pic>
      <p:sp>
        <p:nvSpPr>
          <p:cNvPr id="35" name="TextBox 34"/>
          <p:cNvSpPr txBox="1"/>
          <p:nvPr/>
        </p:nvSpPr>
        <p:spPr>
          <a:xfrm>
            <a:off x="2743200" y="6096000"/>
            <a:ext cx="3886200" cy="646331"/>
          </a:xfrm>
          <a:prstGeom prst="rect">
            <a:avLst/>
          </a:prstGeom>
          <a:noFill/>
          <a:ln>
            <a:solidFill>
              <a:schemeClr val="accent1"/>
            </a:solidFill>
          </a:ln>
        </p:spPr>
        <p:txBody>
          <a:bodyPr wrap="square" rtlCol="0">
            <a:spAutoFit/>
          </a:bodyPr>
          <a:lstStyle/>
          <a:p>
            <a:r>
              <a:rPr lang="en-US" dirty="0"/>
              <a:t>So, don’t worry too much, if your test for this disease comes back positive.</a:t>
            </a:r>
          </a:p>
        </p:txBody>
      </p:sp>
      <p:sp>
        <p:nvSpPr>
          <p:cNvPr id="36" name="TextBox 35"/>
          <p:cNvSpPr txBox="1"/>
          <p:nvPr/>
        </p:nvSpPr>
        <p:spPr>
          <a:xfrm>
            <a:off x="6019800" y="4648200"/>
            <a:ext cx="2743200" cy="1200329"/>
          </a:xfrm>
          <a:prstGeom prst="rect">
            <a:avLst/>
          </a:prstGeom>
          <a:noFill/>
          <a:ln>
            <a:solidFill>
              <a:schemeClr val="accent1"/>
            </a:solidFill>
          </a:ln>
        </p:spPr>
        <p:txBody>
          <a:bodyPr wrap="square" rtlCol="0">
            <a:spAutoFit/>
          </a:bodyPr>
          <a:lstStyle/>
          <a:p>
            <a:r>
              <a:rPr lang="en-US" dirty="0"/>
              <a:t>Can you use this formula to explain why the resulting probability is surprisingly small?</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a:t>
            </a:r>
            <a:r>
              <a:rPr lang="en-US" dirty="0" err="1"/>
              <a:t>Bayes</a:t>
            </a:r>
            <a:r>
              <a:rPr lang="en-US" dirty="0"/>
              <a:t>’ Theorem </a:t>
            </a:r>
          </a:p>
        </p:txBody>
      </p:sp>
      <p:sp>
        <p:nvSpPr>
          <p:cNvPr id="3" name="Content Placeholder 2"/>
          <p:cNvSpPr>
            <a:spLocks noGrp="1"/>
          </p:cNvSpPr>
          <p:nvPr>
            <p:ph idx="1"/>
          </p:nvPr>
        </p:nvSpPr>
        <p:spPr/>
        <p:txBody>
          <a:bodyPr>
            <a:normAutofit fontScale="92500" lnSpcReduction="10000"/>
          </a:bodyPr>
          <a:lstStyle/>
          <a:p>
            <a:pPr lvl="1"/>
            <a:r>
              <a:rPr lang="en-US" dirty="0"/>
              <a:t>What if the result is negative?</a:t>
            </a:r>
          </a:p>
          <a:p>
            <a:pPr>
              <a:buNone/>
            </a:pPr>
            <a:endParaRPr lang="en-US" dirty="0"/>
          </a:p>
          <a:p>
            <a:pPr>
              <a:buNone/>
            </a:pPr>
            <a:endParaRPr lang="en-US" dirty="0"/>
          </a:p>
          <a:p>
            <a:endParaRPr lang="en-US" dirty="0"/>
          </a:p>
          <a:p>
            <a:endParaRPr lang="en-US" dirty="0"/>
          </a:p>
          <a:p>
            <a:endParaRPr lang="en-US" dirty="0"/>
          </a:p>
          <a:p>
            <a:endParaRPr lang="en-US" dirty="0"/>
          </a:p>
          <a:p>
            <a:pPr>
              <a:buNone/>
            </a:pPr>
            <a:endParaRPr lang="en-US" dirty="0"/>
          </a:p>
          <a:p>
            <a:pPr lvl="1"/>
            <a:endParaRPr lang="en-US" dirty="0"/>
          </a:p>
          <a:p>
            <a:pPr lvl="1"/>
            <a:r>
              <a:rPr lang="en-US" dirty="0"/>
              <a:t>So, it is extremely unlikely you have the disease if you test negative.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7" name="Picture 6" descr="addin_tmp.png"/>
          <p:cNvPicPr>
            <a:picLocks noChangeAspect="1"/>
          </p:cNvPicPr>
          <p:nvPr>
            <p:custDataLst>
              <p:tags r:id="rId1"/>
            </p:custDataLst>
          </p:nvPr>
        </p:nvPicPr>
        <p:blipFill>
          <a:blip r:embed="rId6" cstate="print"/>
          <a:stretch>
            <a:fillRect/>
          </a:stretch>
        </p:blipFill>
        <p:spPr>
          <a:xfrm>
            <a:off x="2362200" y="2514600"/>
            <a:ext cx="5257800" cy="804863"/>
          </a:xfrm>
          <a:prstGeom prst="rect">
            <a:avLst/>
          </a:prstGeom>
        </p:spPr>
      </p:pic>
      <p:pic>
        <p:nvPicPr>
          <p:cNvPr id="8" name="Picture 7" descr="addin_tmp.png"/>
          <p:cNvPicPr>
            <a:picLocks noChangeAspect="1"/>
          </p:cNvPicPr>
          <p:nvPr>
            <p:custDataLst>
              <p:tags r:id="rId2"/>
            </p:custDataLst>
          </p:nvPr>
        </p:nvPicPr>
        <p:blipFill>
          <a:blip r:embed="rId7" cstate="print"/>
          <a:stretch>
            <a:fillRect/>
          </a:stretch>
        </p:blipFill>
        <p:spPr>
          <a:xfrm>
            <a:off x="3505200" y="3733800"/>
            <a:ext cx="5083969" cy="750094"/>
          </a:xfrm>
          <a:prstGeom prst="rect">
            <a:avLst/>
          </a:prstGeom>
        </p:spPr>
      </p:pic>
      <p:pic>
        <p:nvPicPr>
          <p:cNvPr id="9" name="Picture 8" descr="addin_tmp.png"/>
          <p:cNvPicPr>
            <a:picLocks noChangeAspect="1"/>
          </p:cNvPicPr>
          <p:nvPr>
            <p:custDataLst>
              <p:tags r:id="rId3"/>
            </p:custDataLst>
          </p:nvPr>
        </p:nvPicPr>
        <p:blipFill>
          <a:blip r:embed="rId8" cstate="print"/>
          <a:stretch>
            <a:fillRect/>
          </a:stretch>
        </p:blipFill>
        <p:spPr>
          <a:xfrm>
            <a:off x="3810000" y="5029200"/>
            <a:ext cx="1654969" cy="219075"/>
          </a:xfrm>
          <a:prstGeom prst="rect">
            <a:avLst/>
          </a:prstGeom>
        </p:spPr>
      </p:pic>
      <p:sp>
        <p:nvSpPr>
          <p:cNvPr id="10" name="TextBox 9"/>
          <p:cNvSpPr txBox="1"/>
          <p:nvPr/>
        </p:nvSpPr>
        <p:spPr>
          <a:xfrm>
            <a:off x="533400" y="3124200"/>
            <a:ext cx="2514600" cy="2308324"/>
          </a:xfrm>
          <a:prstGeom prst="rect">
            <a:avLst/>
          </a:prstGeom>
          <a:noFill/>
          <a:ln>
            <a:solidFill>
              <a:srgbClr val="00B0F0"/>
            </a:solidFill>
          </a:ln>
        </p:spPr>
        <p:txBody>
          <a:bodyPr wrap="square" rtlCol="0">
            <a:spAutoFit/>
          </a:bodyPr>
          <a:lstStyle/>
          <a:p>
            <a:r>
              <a:rPr lang="en-US" dirty="0"/>
              <a:t>So, the probability you have the disease if you test negative is</a:t>
            </a:r>
          </a:p>
          <a:p>
            <a:endParaRPr lang="en-US" dirty="0"/>
          </a:p>
          <a:p>
            <a:r>
              <a:rPr lang="en-US" dirty="0"/>
              <a:t> </a:t>
            </a:r>
          </a:p>
          <a:p>
            <a:endParaRPr lang="en-US" dirty="0"/>
          </a:p>
          <a:p>
            <a:endParaRPr lang="en-US" dirty="0"/>
          </a:p>
          <a:p>
            <a:endParaRPr lang="en-US" dirty="0"/>
          </a:p>
        </p:txBody>
      </p:sp>
      <p:pic>
        <p:nvPicPr>
          <p:cNvPr id="11" name="Picture 10" descr="addin_tmp.png"/>
          <p:cNvPicPr>
            <a:picLocks noChangeAspect="1"/>
          </p:cNvPicPr>
          <p:nvPr>
            <p:custDataLst>
              <p:tags r:id="rId4"/>
            </p:custDataLst>
          </p:nvPr>
        </p:nvPicPr>
        <p:blipFill>
          <a:blip r:embed="rId9" cstate="print"/>
          <a:stretch>
            <a:fillRect/>
          </a:stretch>
        </p:blipFill>
        <p:spPr>
          <a:xfrm>
            <a:off x="762000" y="4038600"/>
            <a:ext cx="2194560" cy="82867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a:t>
            </a:r>
            <a:r>
              <a:rPr lang="en-US" dirty="0" err="1"/>
              <a:t>Bayes</a:t>
            </a:r>
            <a:r>
              <a:rPr lang="en-US" dirty="0"/>
              <a:t>’ Theorem</a:t>
            </a:r>
          </a:p>
        </p:txBody>
      </p:sp>
      <p:sp>
        <p:nvSpPr>
          <p:cNvPr id="3" name="Content Placeholder 2"/>
          <p:cNvSpPr>
            <a:spLocks noGrp="1"/>
          </p:cNvSpPr>
          <p:nvPr>
            <p:ph idx="1"/>
          </p:nvPr>
        </p:nvSpPr>
        <p:spPr/>
        <p:txBody>
          <a:bodyPr/>
          <a:lstStyle/>
          <a:p>
            <a:pPr>
              <a:buNone/>
            </a:pPr>
            <a:r>
              <a:rPr lang="en-US" b="1" dirty="0"/>
              <a:t>   Generalized </a:t>
            </a:r>
            <a:r>
              <a:rPr lang="en-US" b="1" dirty="0" err="1"/>
              <a:t>Bayes</a:t>
            </a:r>
            <a:r>
              <a:rPr lang="en-US" b="1" dirty="0"/>
              <a:t>’ Theorem</a:t>
            </a:r>
            <a:r>
              <a:rPr lang="en-US" dirty="0"/>
              <a:t>: Suppose that </a:t>
            </a:r>
            <a:r>
              <a:rPr lang="en-US" i="1" dirty="0"/>
              <a:t>E</a:t>
            </a:r>
            <a:r>
              <a:rPr lang="en-US" dirty="0"/>
              <a:t> is an event from a sample space </a:t>
            </a:r>
            <a:r>
              <a:rPr lang="en-US" i="1" dirty="0"/>
              <a:t>S</a:t>
            </a:r>
            <a:r>
              <a:rPr lang="en-US" dirty="0"/>
              <a:t> and that </a:t>
            </a:r>
            <a:r>
              <a:rPr lang="en-US" i="1" dirty="0"/>
              <a:t>F</a:t>
            </a:r>
            <a:r>
              <a:rPr lang="en-US" baseline="-25000" dirty="0"/>
              <a:t>1</a:t>
            </a:r>
            <a:r>
              <a:rPr lang="en-US" dirty="0"/>
              <a:t>, </a:t>
            </a:r>
            <a:r>
              <a:rPr lang="en-US" i="1" dirty="0"/>
              <a:t>F</a:t>
            </a:r>
            <a:r>
              <a:rPr lang="en-US" baseline="-25000" dirty="0"/>
              <a:t>2</a:t>
            </a:r>
            <a:r>
              <a:rPr lang="en-US" dirty="0"/>
              <a:t>, …, </a:t>
            </a:r>
            <a:r>
              <a:rPr lang="en-US" i="1" dirty="0"/>
              <a:t>F</a:t>
            </a:r>
            <a:r>
              <a:rPr lang="en-US" baseline="-25000" dirty="0"/>
              <a:t>n</a:t>
            </a:r>
            <a:r>
              <a:rPr lang="en-US" dirty="0"/>
              <a:t> are mutually exclusive events such that</a:t>
            </a:r>
          </a:p>
          <a:p>
            <a:endParaRPr lang="en-US" dirty="0"/>
          </a:p>
          <a:p>
            <a:pPr>
              <a:buNone/>
            </a:pPr>
            <a:r>
              <a:rPr lang="en-US" dirty="0"/>
              <a:t>    Assume that </a:t>
            </a:r>
            <a:r>
              <a:rPr lang="en-US" i="1" dirty="0"/>
              <a:t>p(E) </a:t>
            </a:r>
            <a:r>
              <a:rPr lang="en-US" dirty="0">
                <a:latin typeface="Calibri"/>
              </a:rPr>
              <a:t>≠</a:t>
            </a:r>
            <a:r>
              <a:rPr lang="en-US" i="1" dirty="0">
                <a:latin typeface="Calibri"/>
              </a:rPr>
              <a:t> 0 </a:t>
            </a:r>
            <a:r>
              <a:rPr lang="en-US" dirty="0">
                <a:latin typeface="Calibri"/>
              </a:rPr>
              <a:t>for </a:t>
            </a:r>
            <a:r>
              <a:rPr lang="en-US" i="1" dirty="0" err="1">
                <a:latin typeface="Calibri"/>
              </a:rPr>
              <a:t>i</a:t>
            </a:r>
            <a:r>
              <a:rPr lang="en-US" i="1" dirty="0">
                <a:latin typeface="Calibri"/>
              </a:rPr>
              <a:t> = 1, 2, …, n</a:t>
            </a:r>
            <a:r>
              <a:rPr lang="en-US" dirty="0">
                <a:latin typeface="Calibri"/>
              </a:rPr>
              <a:t>. Then</a:t>
            </a:r>
            <a:r>
              <a:rPr lang="en-US" dirty="0"/>
              <a:t> </a:t>
            </a:r>
          </a:p>
        </p:txBody>
      </p:sp>
      <p:pic>
        <p:nvPicPr>
          <p:cNvPr id="12" name="Picture 11" descr="addin_tmp.png"/>
          <p:cNvPicPr>
            <a:picLocks noChangeAspect="1"/>
          </p:cNvPicPr>
          <p:nvPr>
            <p:custDataLst>
              <p:tags r:id="rId1"/>
            </p:custDataLst>
          </p:nvPr>
        </p:nvPicPr>
        <p:blipFill>
          <a:blip r:embed="rId4" cstate="print"/>
          <a:stretch>
            <a:fillRect/>
          </a:stretch>
        </p:blipFill>
        <p:spPr>
          <a:xfrm>
            <a:off x="5867400" y="2743200"/>
            <a:ext cx="825818" cy="521494"/>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752601" y="4495800"/>
            <a:ext cx="5080635" cy="925830"/>
          </a:xfrm>
          <a:prstGeom prst="rect">
            <a:avLst/>
          </a:prstGeom>
        </p:spPr>
      </p:pic>
      <p:sp>
        <p:nvSpPr>
          <p:cNvPr id="10" name="TextBox 9"/>
          <p:cNvSpPr txBox="1"/>
          <p:nvPr/>
        </p:nvSpPr>
        <p:spPr>
          <a:xfrm>
            <a:off x="2819400" y="5867400"/>
            <a:ext cx="4267200" cy="369332"/>
          </a:xfrm>
          <a:prstGeom prst="rect">
            <a:avLst/>
          </a:prstGeom>
          <a:noFill/>
        </p:spPr>
        <p:txBody>
          <a:bodyPr wrap="square" rtlCol="0">
            <a:spAutoFit/>
          </a:bodyPr>
          <a:lstStyle/>
          <a:p>
            <a:r>
              <a:rPr lang="en-US" i="1" dirty="0"/>
              <a:t>Exercise </a:t>
            </a:r>
            <a:r>
              <a:rPr lang="en-US" dirty="0">
                <a:latin typeface="Cambria" pitchFamily="18" charset="0"/>
              </a:rPr>
              <a:t>17 </a:t>
            </a:r>
            <a:r>
              <a:rPr lang="en-US" i="1" dirty="0">
                <a:latin typeface="Cambria" pitchFamily="18" charset="0"/>
              </a:rPr>
              <a:t>asks for the proof</a:t>
            </a:r>
            <a:r>
              <a:rPr lang="en-US" dirty="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Spam Filters</a:t>
            </a:r>
          </a:p>
        </p:txBody>
      </p:sp>
      <p:sp>
        <p:nvSpPr>
          <p:cNvPr id="3" name="Content Placeholder 2"/>
          <p:cNvSpPr>
            <a:spLocks noGrp="1"/>
          </p:cNvSpPr>
          <p:nvPr>
            <p:ph idx="1"/>
          </p:nvPr>
        </p:nvSpPr>
        <p:spPr/>
        <p:txBody>
          <a:bodyPr>
            <a:normAutofit fontScale="92500" lnSpcReduction="10000"/>
          </a:bodyPr>
          <a:lstStyle/>
          <a:p>
            <a:r>
              <a:rPr lang="en-US" dirty="0"/>
              <a:t>How do we develop a tool for determining whether an email is likely to be spam?</a:t>
            </a:r>
          </a:p>
          <a:p>
            <a:r>
              <a:rPr lang="en-US" dirty="0"/>
              <a:t>If we have an initial set  </a:t>
            </a:r>
            <a:r>
              <a:rPr lang="en-US" i="1" dirty="0"/>
              <a:t>B</a:t>
            </a:r>
            <a:r>
              <a:rPr lang="en-US" dirty="0"/>
              <a:t> of  spam messages and set </a:t>
            </a:r>
            <a:r>
              <a:rPr lang="en-US" i="1" dirty="0"/>
              <a:t>G</a:t>
            </a:r>
            <a:r>
              <a:rPr lang="en-US" dirty="0"/>
              <a:t> of non-spam messages.  We can use this information along with </a:t>
            </a:r>
            <a:r>
              <a:rPr lang="en-US" dirty="0" err="1"/>
              <a:t>Bayes</a:t>
            </a:r>
            <a:r>
              <a:rPr lang="en-US" dirty="0"/>
              <a:t>’ law to predict the probability that a new email message is spam.</a:t>
            </a:r>
          </a:p>
          <a:p>
            <a:r>
              <a:rPr lang="en-US" dirty="0"/>
              <a:t> We look at a particular word </a:t>
            </a:r>
            <a:r>
              <a:rPr lang="en-US" i="1" dirty="0"/>
              <a:t>w</a:t>
            </a:r>
            <a:r>
              <a:rPr lang="en-US" dirty="0"/>
              <a:t>, and count the number of times that it occurs in </a:t>
            </a:r>
            <a:r>
              <a:rPr lang="en-US" i="1" dirty="0"/>
              <a:t>B</a:t>
            </a:r>
            <a:r>
              <a:rPr lang="en-US" dirty="0"/>
              <a:t> and in </a:t>
            </a:r>
            <a:r>
              <a:rPr lang="en-US" i="1" dirty="0"/>
              <a:t>G</a:t>
            </a:r>
            <a:r>
              <a:rPr lang="en-US" dirty="0"/>
              <a:t>; </a:t>
            </a:r>
            <a:r>
              <a:rPr lang="en-US" i="1" dirty="0" err="1"/>
              <a:t>n</a:t>
            </a:r>
            <a:r>
              <a:rPr lang="en-US" i="1" baseline="-25000" dirty="0" err="1"/>
              <a:t>B</a:t>
            </a:r>
            <a:r>
              <a:rPr lang="en-US" dirty="0"/>
              <a:t>(</a:t>
            </a:r>
            <a:r>
              <a:rPr lang="en-US" i="1" dirty="0"/>
              <a:t>w</a:t>
            </a:r>
            <a:r>
              <a:rPr lang="en-US" dirty="0"/>
              <a:t>) and </a:t>
            </a:r>
            <a:r>
              <a:rPr lang="en-US" i="1" dirty="0" err="1"/>
              <a:t>n</a:t>
            </a:r>
            <a:r>
              <a:rPr lang="en-US" i="1" baseline="-25000" dirty="0" err="1"/>
              <a:t>G</a:t>
            </a:r>
            <a:r>
              <a:rPr lang="en-US" dirty="0"/>
              <a:t>(</a:t>
            </a:r>
            <a:r>
              <a:rPr lang="en-US" i="1" dirty="0"/>
              <a:t>w</a:t>
            </a:r>
            <a:r>
              <a:rPr lang="en-US" dirty="0"/>
              <a:t>). </a:t>
            </a:r>
          </a:p>
          <a:p>
            <a:pPr lvl="1"/>
            <a:r>
              <a:rPr lang="en-US" dirty="0"/>
              <a:t>Estimated probability that  an email containing </a:t>
            </a:r>
            <a:r>
              <a:rPr lang="en-US" i="1" dirty="0"/>
              <a:t>w</a:t>
            </a:r>
            <a:r>
              <a:rPr lang="en-US" dirty="0"/>
              <a:t> is spam:                 </a:t>
            </a:r>
            <a:r>
              <a:rPr lang="en-US" i="1" dirty="0"/>
              <a:t>p</a:t>
            </a:r>
            <a:r>
              <a:rPr lang="en-US" dirty="0"/>
              <a:t>(</a:t>
            </a:r>
            <a:r>
              <a:rPr lang="en-US" i="1" dirty="0"/>
              <a:t>w</a:t>
            </a:r>
            <a:r>
              <a:rPr lang="en-US" dirty="0"/>
              <a:t>) = </a:t>
            </a:r>
            <a:r>
              <a:rPr lang="en-US" i="1" dirty="0" err="1"/>
              <a:t>n</a:t>
            </a:r>
            <a:r>
              <a:rPr lang="en-US" i="1" baseline="-25000" dirty="0" err="1"/>
              <a:t>B</a:t>
            </a:r>
            <a:r>
              <a:rPr lang="en-US" dirty="0"/>
              <a:t>(</a:t>
            </a:r>
            <a:r>
              <a:rPr lang="en-US" i="1" dirty="0"/>
              <a:t>w</a:t>
            </a:r>
            <a:r>
              <a:rPr lang="en-US" dirty="0"/>
              <a:t>)/|</a:t>
            </a:r>
            <a:r>
              <a:rPr lang="en-US" i="1" dirty="0"/>
              <a:t>B</a:t>
            </a:r>
            <a:r>
              <a:rPr lang="en-US" dirty="0"/>
              <a:t>|   </a:t>
            </a:r>
          </a:p>
          <a:p>
            <a:pPr lvl="1"/>
            <a:r>
              <a:rPr lang="en-US" dirty="0"/>
              <a:t>Estimated probability  that an email containing </a:t>
            </a:r>
            <a:r>
              <a:rPr lang="en-US" i="1" dirty="0"/>
              <a:t>w</a:t>
            </a:r>
            <a:r>
              <a:rPr lang="en-US" dirty="0"/>
              <a:t> is spam:                </a:t>
            </a:r>
            <a:r>
              <a:rPr lang="en-US" i="1" dirty="0"/>
              <a:t>q</a:t>
            </a:r>
            <a:r>
              <a:rPr lang="en-US" dirty="0"/>
              <a:t>(</a:t>
            </a:r>
            <a:r>
              <a:rPr lang="en-US" i="1" dirty="0"/>
              <a:t>w</a:t>
            </a:r>
            <a:r>
              <a:rPr lang="en-US" dirty="0"/>
              <a:t>) = </a:t>
            </a:r>
            <a:r>
              <a:rPr lang="en-US" i="1" dirty="0" err="1"/>
              <a:t>n</a:t>
            </a:r>
            <a:r>
              <a:rPr lang="en-US" i="1" baseline="-25000" dirty="0" err="1"/>
              <a:t>G</a:t>
            </a:r>
            <a:r>
              <a:rPr lang="en-US" dirty="0"/>
              <a:t>(</a:t>
            </a:r>
            <a:r>
              <a:rPr lang="en-US" i="1" dirty="0"/>
              <a:t>w</a:t>
            </a:r>
            <a:r>
              <a:rPr lang="en-US" dirty="0"/>
              <a:t>)/|</a:t>
            </a:r>
            <a:r>
              <a:rPr lang="en-US" i="1" dirty="0"/>
              <a:t>G</a:t>
            </a:r>
            <a:r>
              <a:rPr lang="en-US" dirty="0"/>
              <a:t>|</a:t>
            </a:r>
          </a:p>
          <a:p>
            <a:endParaRPr lang="en-US" dirty="0"/>
          </a:p>
        </p:txBody>
      </p:sp>
      <p:sp>
        <p:nvSpPr>
          <p:cNvPr id="7" name="TextBox 6"/>
          <p:cNvSpPr txBox="1"/>
          <p:nvPr/>
        </p:nvSpPr>
        <p:spPr>
          <a:xfrm>
            <a:off x="5562600" y="6400800"/>
            <a:ext cx="20574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Spam Filters</a:t>
            </a:r>
          </a:p>
        </p:txBody>
      </p:sp>
      <p:sp>
        <p:nvSpPr>
          <p:cNvPr id="3" name="Content Placeholder 2"/>
          <p:cNvSpPr>
            <a:spLocks noGrp="1"/>
          </p:cNvSpPr>
          <p:nvPr>
            <p:ph idx="1"/>
          </p:nvPr>
        </p:nvSpPr>
        <p:spPr/>
        <p:txBody>
          <a:bodyPr/>
          <a:lstStyle/>
          <a:p>
            <a:r>
              <a:rPr lang="en-US" dirty="0"/>
              <a:t>Let </a:t>
            </a:r>
            <a:r>
              <a:rPr lang="en-US" i="1" dirty="0"/>
              <a:t>S</a:t>
            </a:r>
            <a:r>
              <a:rPr lang="en-US" dirty="0"/>
              <a:t> be the event that the message is spam, and </a:t>
            </a:r>
            <a:r>
              <a:rPr lang="en-US" i="1" dirty="0"/>
              <a:t>E </a:t>
            </a:r>
            <a:r>
              <a:rPr lang="en-US" dirty="0"/>
              <a:t>be the event that the message contains the word </a:t>
            </a:r>
            <a:r>
              <a:rPr lang="en-US" i="1" dirty="0"/>
              <a:t>w</a:t>
            </a:r>
            <a:r>
              <a:rPr lang="en-US" dirty="0"/>
              <a:t>. </a:t>
            </a:r>
          </a:p>
          <a:p>
            <a:r>
              <a:rPr lang="en-US" dirty="0"/>
              <a:t>Using </a:t>
            </a:r>
            <a:r>
              <a:rPr lang="en-US" dirty="0" err="1"/>
              <a:t>Bayes</a:t>
            </a:r>
            <a:r>
              <a:rPr lang="en-US" dirty="0"/>
              <a:t>’ Rule, </a:t>
            </a:r>
          </a:p>
          <a:p>
            <a:endParaRPr lang="en-US" dirty="0"/>
          </a:p>
        </p:txBody>
      </p:sp>
      <p:pic>
        <p:nvPicPr>
          <p:cNvPr id="10" name="Picture 9" descr="addin_tmp.png"/>
          <p:cNvPicPr>
            <a:picLocks noChangeAspect="1"/>
          </p:cNvPicPr>
          <p:nvPr>
            <p:custDataLst>
              <p:tags r:id="rId1"/>
            </p:custDataLst>
          </p:nvPr>
        </p:nvPicPr>
        <p:blipFill>
          <a:blip r:embed="rId5" cstate="print"/>
          <a:stretch>
            <a:fillRect/>
          </a:stretch>
        </p:blipFill>
        <p:spPr>
          <a:xfrm>
            <a:off x="3733800" y="2895600"/>
            <a:ext cx="3973830" cy="622935"/>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2971800" y="3886200"/>
            <a:ext cx="2985135" cy="622935"/>
          </a:xfrm>
          <a:prstGeom prst="rect">
            <a:avLst/>
          </a:prstGeom>
        </p:spPr>
      </p:pic>
      <p:pic>
        <p:nvPicPr>
          <p:cNvPr id="9" name="Picture 8" descr="addin_tmp.png"/>
          <p:cNvPicPr>
            <a:picLocks noChangeAspect="1"/>
          </p:cNvPicPr>
          <p:nvPr>
            <p:custDataLst>
              <p:tags r:id="rId3"/>
            </p:custDataLst>
          </p:nvPr>
        </p:nvPicPr>
        <p:blipFill>
          <a:blip r:embed="rId7" cstate="print"/>
          <a:stretch>
            <a:fillRect/>
          </a:stretch>
        </p:blipFill>
        <p:spPr>
          <a:xfrm>
            <a:off x="3581400" y="5105400"/>
            <a:ext cx="2198370" cy="600075"/>
          </a:xfrm>
          <a:prstGeom prst="rect">
            <a:avLst/>
          </a:prstGeom>
        </p:spPr>
      </p:pic>
      <p:sp>
        <p:nvSpPr>
          <p:cNvPr id="11" name="TextBox 10"/>
          <p:cNvSpPr txBox="1"/>
          <p:nvPr/>
        </p:nvSpPr>
        <p:spPr>
          <a:xfrm>
            <a:off x="762000" y="3581400"/>
            <a:ext cx="2057400" cy="1323439"/>
          </a:xfrm>
          <a:prstGeom prst="rect">
            <a:avLst/>
          </a:prstGeom>
          <a:noFill/>
          <a:ln>
            <a:solidFill>
              <a:schemeClr val="accent1"/>
            </a:solidFill>
          </a:ln>
        </p:spPr>
        <p:txBody>
          <a:bodyPr wrap="square" rtlCol="0">
            <a:spAutoFit/>
          </a:bodyPr>
          <a:lstStyle/>
          <a:p>
            <a:r>
              <a:rPr lang="en-US" sz="1600" dirty="0"/>
              <a:t>Assuming that it is equally likely that an arbitrary message is spam and is not spam; i.e., </a:t>
            </a:r>
            <a:r>
              <a:rPr lang="en-US" sz="1600" i="1" dirty="0"/>
              <a:t>p</a:t>
            </a:r>
            <a:r>
              <a:rPr lang="en-US" sz="1600" dirty="0"/>
              <a:t>(</a:t>
            </a:r>
            <a:r>
              <a:rPr lang="en-US" sz="1600" i="1" dirty="0"/>
              <a:t>S</a:t>
            </a:r>
            <a:r>
              <a:rPr lang="en-US" sz="1600" dirty="0"/>
              <a:t>) = ½.</a:t>
            </a:r>
          </a:p>
        </p:txBody>
      </p:sp>
      <p:sp>
        <p:nvSpPr>
          <p:cNvPr id="12" name="TextBox 11"/>
          <p:cNvSpPr txBox="1"/>
          <p:nvPr/>
        </p:nvSpPr>
        <p:spPr>
          <a:xfrm>
            <a:off x="6096000" y="3810000"/>
            <a:ext cx="2743200" cy="1323439"/>
          </a:xfrm>
          <a:prstGeom prst="rect">
            <a:avLst/>
          </a:prstGeom>
          <a:noFill/>
          <a:ln>
            <a:solidFill>
              <a:schemeClr val="accent1"/>
            </a:solidFill>
          </a:ln>
        </p:spPr>
        <p:txBody>
          <a:bodyPr wrap="square" rtlCol="0">
            <a:spAutoFit/>
          </a:bodyPr>
          <a:lstStyle/>
          <a:p>
            <a:r>
              <a:rPr lang="en-US" sz="1600" dirty="0"/>
              <a:t>Note: If we have data on the frequency of spam messages, we can obtain a better estimate for p(s). </a:t>
            </a:r>
          </a:p>
          <a:p>
            <a:r>
              <a:rPr lang="en-US" sz="1600" dirty="0"/>
              <a:t>(</a:t>
            </a:r>
            <a:r>
              <a:rPr lang="en-US" sz="1600" i="1" dirty="0"/>
              <a:t>See Exercise </a:t>
            </a:r>
            <a:r>
              <a:rPr lang="en-US" sz="1600" dirty="0">
                <a:latin typeface="Cambria Math" pitchFamily="18" charset="0"/>
                <a:ea typeface="Cambria Math" pitchFamily="18" charset="0"/>
              </a:rPr>
              <a:t>22</a:t>
            </a:r>
            <a:r>
              <a:rPr lang="en-US" sz="1600" dirty="0"/>
              <a:t>.)</a:t>
            </a:r>
          </a:p>
        </p:txBody>
      </p:sp>
      <p:sp>
        <p:nvSpPr>
          <p:cNvPr id="13" name="TextBox 12"/>
          <p:cNvSpPr txBox="1"/>
          <p:nvPr/>
        </p:nvSpPr>
        <p:spPr>
          <a:xfrm>
            <a:off x="1066800" y="5181600"/>
            <a:ext cx="1676400" cy="1323439"/>
          </a:xfrm>
          <a:prstGeom prst="rect">
            <a:avLst/>
          </a:prstGeom>
          <a:noFill/>
          <a:ln>
            <a:solidFill>
              <a:schemeClr val="accent1"/>
            </a:solidFill>
          </a:ln>
        </p:spPr>
        <p:txBody>
          <a:bodyPr wrap="square" rtlCol="0">
            <a:spAutoFit/>
          </a:bodyPr>
          <a:lstStyle/>
          <a:p>
            <a:r>
              <a:rPr lang="en-US" sz="1600" dirty="0"/>
              <a:t>Using our empirical estimates of </a:t>
            </a:r>
          </a:p>
          <a:p>
            <a:r>
              <a:rPr lang="en-US" sz="1600" i="1" dirty="0"/>
              <a:t>p</a:t>
            </a:r>
            <a:r>
              <a:rPr lang="en-US" sz="1600" dirty="0"/>
              <a:t>(</a:t>
            </a:r>
            <a:r>
              <a:rPr lang="en-US" sz="1600" i="1" dirty="0"/>
              <a:t>E </a:t>
            </a:r>
            <a:r>
              <a:rPr lang="en-US" sz="1600" dirty="0"/>
              <a:t>| </a:t>
            </a:r>
            <a:r>
              <a:rPr lang="en-US" sz="1600" i="1" dirty="0"/>
              <a:t>S</a:t>
            </a:r>
            <a:r>
              <a:rPr lang="en-US" sz="1600" dirty="0"/>
              <a:t>) and</a:t>
            </a:r>
          </a:p>
          <a:p>
            <a:r>
              <a:rPr lang="en-US" sz="1600" dirty="0"/>
              <a:t> </a:t>
            </a:r>
            <a:r>
              <a:rPr lang="en-US" sz="1600" i="1" dirty="0"/>
              <a:t>p</a:t>
            </a:r>
            <a:r>
              <a:rPr lang="en-US" sz="1600" dirty="0"/>
              <a:t>(</a:t>
            </a:r>
            <a:r>
              <a:rPr lang="en-US" sz="1600" i="1" dirty="0"/>
              <a:t>E </a:t>
            </a:r>
            <a:r>
              <a:rPr lang="en-US" sz="1600" dirty="0"/>
              <a:t>|</a:t>
            </a:r>
            <a:r>
              <a:rPr lang="en-US" sz="1600" dirty="0">
                <a:latin typeface="Symbol" pitchFamily="18" charset="2"/>
              </a:rPr>
              <a:t>`</a:t>
            </a:r>
            <a:r>
              <a:rPr lang="en-US" sz="1600" i="1" dirty="0"/>
              <a:t>S</a:t>
            </a:r>
            <a:r>
              <a:rPr lang="en-US" sz="1600" dirty="0"/>
              <a:t>).</a:t>
            </a:r>
          </a:p>
        </p:txBody>
      </p:sp>
      <p:sp>
        <p:nvSpPr>
          <p:cNvPr id="16" name="TextBox 15"/>
          <p:cNvSpPr txBox="1"/>
          <p:nvPr/>
        </p:nvSpPr>
        <p:spPr>
          <a:xfrm>
            <a:off x="3505200" y="5867400"/>
            <a:ext cx="3962400" cy="830997"/>
          </a:xfrm>
          <a:prstGeom prst="rect">
            <a:avLst/>
          </a:prstGeom>
          <a:noFill/>
          <a:ln>
            <a:solidFill>
              <a:schemeClr val="accent1"/>
            </a:solidFill>
          </a:ln>
        </p:spPr>
        <p:txBody>
          <a:bodyPr wrap="square" rtlCol="0">
            <a:spAutoFit/>
          </a:bodyPr>
          <a:lstStyle/>
          <a:p>
            <a:r>
              <a:rPr lang="en-US" sz="1600" i="1" dirty="0"/>
              <a:t>r</a:t>
            </a:r>
            <a:r>
              <a:rPr lang="en-US" sz="1600" dirty="0"/>
              <a:t>(</a:t>
            </a:r>
            <a:r>
              <a:rPr lang="en-US" sz="1600" i="1" dirty="0"/>
              <a:t>w</a:t>
            </a:r>
            <a:r>
              <a:rPr lang="en-US" sz="1600" dirty="0"/>
              <a:t>) estimates the probability that the message is spam. We can class the message as spam if </a:t>
            </a:r>
            <a:r>
              <a:rPr lang="en-US" sz="1600" i="1" dirty="0"/>
              <a:t>r</a:t>
            </a:r>
            <a:r>
              <a:rPr lang="en-US" sz="1600" dirty="0"/>
              <a:t>(</a:t>
            </a:r>
            <a:r>
              <a:rPr lang="en-US" sz="1600" i="1" dirty="0"/>
              <a:t>w</a:t>
            </a:r>
            <a:r>
              <a:rPr lang="en-US" sz="1600" dirty="0"/>
              <a:t>) is above a threshold.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Bayesian Spam Filters </a:t>
            </a:r>
          </a:p>
        </p:txBody>
      </p:sp>
      <p:sp>
        <p:nvSpPr>
          <p:cNvPr id="3" name="Content Placeholder 2"/>
          <p:cNvSpPr>
            <a:spLocks noGrp="1"/>
          </p:cNvSpPr>
          <p:nvPr>
            <p:ph idx="1"/>
          </p:nvPr>
        </p:nvSpPr>
        <p:spPr/>
        <p:txBody>
          <a:bodyPr/>
          <a:lstStyle/>
          <a:p>
            <a:pPr>
              <a:buNone/>
            </a:pPr>
            <a:r>
              <a:rPr lang="en-US" b="1" dirty="0"/>
              <a:t>   Example</a:t>
            </a:r>
            <a:r>
              <a:rPr lang="en-US" dirty="0"/>
              <a:t>: We find that the word “Rolex” occurs in 250 out of 2000 spam messages and occurs in 5 out of 1000 non-spam messages. Estimate the probability that an incoming message is spam. Suppose our threshold for rejecting the email is </a:t>
            </a:r>
            <a:r>
              <a:rPr lang="en-US" dirty="0">
                <a:latin typeface="Cambria Math" pitchFamily="18" charset="0"/>
                <a:ea typeface="Cambria Math" pitchFamily="18" charset="0"/>
              </a:rPr>
              <a:t>0</a:t>
            </a:r>
            <a:r>
              <a:rPr lang="en-US" dirty="0"/>
              <a:t>.</a:t>
            </a:r>
            <a:r>
              <a:rPr lang="en-US" dirty="0">
                <a:latin typeface="Cambria Math" pitchFamily="18" charset="0"/>
                <a:ea typeface="Cambria Math" pitchFamily="18" charset="0"/>
              </a:rPr>
              <a:t>9</a:t>
            </a:r>
            <a:r>
              <a:rPr lang="en-US" dirty="0"/>
              <a:t>.</a:t>
            </a:r>
          </a:p>
          <a:p>
            <a:pPr>
              <a:buNone/>
            </a:pPr>
            <a:r>
              <a:rPr lang="en-US" b="1" dirty="0"/>
              <a:t>    Solution</a:t>
            </a:r>
            <a:r>
              <a:rPr lang="en-US" dirty="0"/>
              <a:t>: </a:t>
            </a:r>
            <a:r>
              <a:rPr lang="en-US" i="1" dirty="0"/>
              <a:t>p</a:t>
            </a:r>
            <a:r>
              <a:rPr lang="en-US" dirty="0"/>
              <a:t>(</a:t>
            </a:r>
            <a:r>
              <a:rPr lang="en-US" i="1" dirty="0"/>
              <a:t>Rolex</a:t>
            </a:r>
            <a:r>
              <a:rPr lang="en-US" dirty="0"/>
              <a:t>) = 250/2000 =.0125 and                </a:t>
            </a:r>
            <a:r>
              <a:rPr lang="en-US" i="1" dirty="0"/>
              <a:t>q</a:t>
            </a:r>
            <a:r>
              <a:rPr lang="en-US" dirty="0"/>
              <a:t>(</a:t>
            </a:r>
            <a:r>
              <a:rPr lang="en-US" i="1" dirty="0"/>
              <a:t>Rolex</a:t>
            </a:r>
            <a:r>
              <a:rPr lang="en-US" dirty="0"/>
              <a:t>) = 5/1000 = 0.005.</a:t>
            </a:r>
          </a:p>
        </p:txBody>
      </p:sp>
      <p:pic>
        <p:nvPicPr>
          <p:cNvPr id="9" name="Picture 8" descr="addin_tmp.png"/>
          <p:cNvPicPr>
            <a:picLocks noChangeAspect="1"/>
          </p:cNvPicPr>
          <p:nvPr>
            <p:custDataLst>
              <p:tags r:id="rId1"/>
            </p:custDataLst>
          </p:nvPr>
        </p:nvPicPr>
        <p:blipFill>
          <a:blip r:embed="rId3" cstate="print"/>
          <a:stretch>
            <a:fillRect/>
          </a:stretch>
        </p:blipFill>
        <p:spPr>
          <a:xfrm>
            <a:off x="685800" y="4876800"/>
            <a:ext cx="8012430" cy="600075"/>
          </a:xfrm>
          <a:prstGeom prst="rect">
            <a:avLst/>
          </a:prstGeom>
        </p:spPr>
      </p:pic>
      <p:sp>
        <p:nvSpPr>
          <p:cNvPr id="5" name="TextBox 4"/>
          <p:cNvSpPr txBox="1"/>
          <p:nvPr/>
        </p:nvSpPr>
        <p:spPr>
          <a:xfrm>
            <a:off x="2133600" y="5791200"/>
            <a:ext cx="3886200" cy="646331"/>
          </a:xfrm>
          <a:prstGeom prst="rect">
            <a:avLst/>
          </a:prstGeom>
          <a:noFill/>
          <a:ln>
            <a:solidFill>
              <a:schemeClr val="accent1"/>
            </a:solidFill>
          </a:ln>
        </p:spPr>
        <p:txBody>
          <a:bodyPr wrap="square" rtlCol="0">
            <a:spAutoFit/>
          </a:bodyPr>
          <a:lstStyle/>
          <a:p>
            <a:r>
              <a:rPr lang="en-US" dirty="0"/>
              <a:t>We class the message as spam and reject the email!</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Bayesian Spam Filters using Multiple Words</a:t>
            </a:r>
          </a:p>
        </p:txBody>
      </p:sp>
      <p:sp>
        <p:nvSpPr>
          <p:cNvPr id="3" name="Content Placeholder 2"/>
          <p:cNvSpPr>
            <a:spLocks noGrp="1"/>
          </p:cNvSpPr>
          <p:nvPr>
            <p:ph idx="1"/>
          </p:nvPr>
        </p:nvSpPr>
        <p:spPr/>
        <p:txBody>
          <a:bodyPr/>
          <a:lstStyle/>
          <a:p>
            <a:r>
              <a:rPr lang="en-US" dirty="0"/>
              <a:t>Accuracy can be improved by considering more than one word as evidence. </a:t>
            </a:r>
          </a:p>
          <a:p>
            <a:r>
              <a:rPr lang="en-US" dirty="0"/>
              <a:t>Consider the case where </a:t>
            </a:r>
            <a:r>
              <a:rPr lang="en-US" i="1" dirty="0"/>
              <a:t>E</a:t>
            </a:r>
            <a:r>
              <a:rPr lang="en-US" baseline="-25000" dirty="0">
                <a:latin typeface="Cambria Math" pitchFamily="18" charset="0"/>
                <a:ea typeface="Cambria Math" pitchFamily="18" charset="0"/>
              </a:rPr>
              <a:t>1</a:t>
            </a:r>
            <a:r>
              <a:rPr lang="en-US" dirty="0"/>
              <a:t> and </a:t>
            </a:r>
            <a:r>
              <a:rPr lang="en-US" i="1" dirty="0"/>
              <a:t>E</a:t>
            </a:r>
            <a:r>
              <a:rPr lang="en-US" baseline="-25000" dirty="0">
                <a:latin typeface="Cambria Math" pitchFamily="18" charset="0"/>
                <a:ea typeface="Cambria Math" pitchFamily="18" charset="0"/>
              </a:rPr>
              <a:t>2</a:t>
            </a:r>
            <a:r>
              <a:rPr lang="en-US" dirty="0"/>
              <a:t> denote the events that the message contains the words </a:t>
            </a:r>
            <a:r>
              <a:rPr lang="en-US" i="1" dirty="0"/>
              <a:t>w</a:t>
            </a:r>
            <a:r>
              <a:rPr lang="en-US" baseline="-25000" dirty="0">
                <a:latin typeface="Cambria Math" pitchFamily="18" charset="0"/>
                <a:ea typeface="Cambria Math" pitchFamily="18" charset="0"/>
              </a:rPr>
              <a:t>1</a:t>
            </a:r>
            <a:r>
              <a:rPr lang="en-US" dirty="0"/>
              <a:t> and </a:t>
            </a:r>
            <a:r>
              <a:rPr lang="en-US" i="1" dirty="0"/>
              <a:t>w</a:t>
            </a:r>
            <a:r>
              <a:rPr lang="en-US" baseline="-25000" dirty="0">
                <a:latin typeface="Cambria Math" pitchFamily="18" charset="0"/>
                <a:ea typeface="Cambria Math" pitchFamily="18" charset="0"/>
              </a:rPr>
              <a:t>2</a:t>
            </a:r>
            <a:r>
              <a:rPr lang="en-US" dirty="0"/>
              <a:t> respectively.</a:t>
            </a:r>
          </a:p>
          <a:p>
            <a:r>
              <a:rPr lang="en-US" dirty="0"/>
              <a:t>We make the simplifying assumption that the events are independent. And again we assume that </a:t>
            </a:r>
            <a:r>
              <a:rPr lang="en-US" i="1" dirty="0"/>
              <a:t>p</a:t>
            </a:r>
            <a:r>
              <a:rPr lang="en-US" dirty="0"/>
              <a:t>(</a:t>
            </a:r>
            <a:r>
              <a:rPr lang="en-US" i="1" dirty="0"/>
              <a:t>S</a:t>
            </a:r>
            <a:r>
              <a:rPr lang="en-US" dirty="0"/>
              <a:t>) = ½. </a:t>
            </a:r>
          </a:p>
          <a:p>
            <a:endParaRPr lang="en-US" dirty="0"/>
          </a:p>
          <a:p>
            <a:pPr>
              <a:buNone/>
            </a:pPr>
            <a:endParaRPr lang="en-US" dirty="0"/>
          </a:p>
        </p:txBody>
      </p:sp>
      <p:pic>
        <p:nvPicPr>
          <p:cNvPr id="8" name="Picture 7" descr="addin_tmp.png"/>
          <p:cNvPicPr>
            <a:picLocks noChangeAspect="1"/>
          </p:cNvPicPr>
          <p:nvPr>
            <p:custDataLst>
              <p:tags r:id="rId1"/>
            </p:custDataLst>
          </p:nvPr>
        </p:nvPicPr>
        <p:blipFill>
          <a:blip r:embed="rId4" cstate="print"/>
          <a:stretch>
            <a:fillRect/>
          </a:stretch>
        </p:blipFill>
        <p:spPr>
          <a:xfrm>
            <a:off x="1981200" y="5029201"/>
            <a:ext cx="5593080" cy="622935"/>
          </a:xfrm>
          <a:prstGeom prst="rect">
            <a:avLst/>
          </a:prstGeom>
        </p:spPr>
      </p:pic>
      <p:pic>
        <p:nvPicPr>
          <p:cNvPr id="13" name="Picture 12" descr="addin_tmp.png"/>
          <p:cNvPicPr>
            <a:picLocks noChangeAspect="1"/>
          </p:cNvPicPr>
          <p:nvPr>
            <p:custDataLst>
              <p:tags r:id="rId2"/>
            </p:custDataLst>
          </p:nvPr>
        </p:nvPicPr>
        <p:blipFill>
          <a:blip r:embed="rId5" cstate="print"/>
          <a:stretch>
            <a:fillRect/>
          </a:stretch>
        </p:blipFill>
        <p:spPr>
          <a:xfrm>
            <a:off x="2438400" y="5867400"/>
            <a:ext cx="4158615" cy="60007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Bayesian Spam Filters using Multiple Words</a:t>
            </a:r>
          </a:p>
        </p:txBody>
      </p:sp>
      <p:sp>
        <p:nvSpPr>
          <p:cNvPr id="3" name="Content Placeholder 2"/>
          <p:cNvSpPr>
            <a:spLocks noGrp="1"/>
          </p:cNvSpPr>
          <p:nvPr>
            <p:ph idx="1"/>
          </p:nvPr>
        </p:nvSpPr>
        <p:spPr>
          <a:ln>
            <a:noFill/>
          </a:ln>
        </p:spPr>
        <p:txBody>
          <a:bodyPr>
            <a:normAutofit/>
          </a:bodyPr>
          <a:lstStyle/>
          <a:p>
            <a:pPr>
              <a:buNone/>
            </a:pPr>
            <a:r>
              <a:rPr lang="en-US" sz="2000" b="1" dirty="0"/>
              <a:t>    Example</a:t>
            </a:r>
            <a:r>
              <a:rPr lang="en-US" sz="2000" dirty="0"/>
              <a:t>: We have </a:t>
            </a:r>
            <a:r>
              <a:rPr lang="en-US" sz="2000" dirty="0">
                <a:latin typeface="Cambria Math" pitchFamily="18" charset="0"/>
                <a:ea typeface="Cambria Math" pitchFamily="18" charset="0"/>
              </a:rPr>
              <a:t>2000</a:t>
            </a:r>
            <a:r>
              <a:rPr lang="en-US" sz="2000" dirty="0"/>
              <a:t> spam messages and </a:t>
            </a:r>
            <a:r>
              <a:rPr lang="en-US" sz="2000" dirty="0">
                <a:latin typeface="Cambria Math" pitchFamily="18" charset="0"/>
                <a:ea typeface="Cambria Math" pitchFamily="18" charset="0"/>
              </a:rPr>
              <a:t>1000 </a:t>
            </a:r>
            <a:r>
              <a:rPr lang="en-US" sz="2000" dirty="0"/>
              <a:t>non-spam messages. The word “stock” occurs </a:t>
            </a:r>
            <a:r>
              <a:rPr lang="en-US" sz="2000" dirty="0">
                <a:latin typeface="Cambria Math" pitchFamily="18" charset="0"/>
                <a:ea typeface="Cambria Math" pitchFamily="18" charset="0"/>
              </a:rPr>
              <a:t>400 </a:t>
            </a:r>
            <a:r>
              <a:rPr lang="en-US" sz="2000" dirty="0"/>
              <a:t>times in the spam messages and </a:t>
            </a:r>
            <a:r>
              <a:rPr lang="en-US" sz="2000" dirty="0">
                <a:latin typeface="Cambria Math" pitchFamily="18" charset="0"/>
                <a:ea typeface="Cambria Math" pitchFamily="18" charset="0"/>
              </a:rPr>
              <a:t>60</a:t>
            </a:r>
            <a:r>
              <a:rPr lang="en-US" sz="2000" dirty="0"/>
              <a:t> times in the non-spam. The word “undervalued” occurs in </a:t>
            </a:r>
            <a:r>
              <a:rPr lang="en-US" sz="2000" dirty="0">
                <a:latin typeface="Cambria Math" pitchFamily="18" charset="0"/>
                <a:ea typeface="Cambria Math" pitchFamily="18" charset="0"/>
              </a:rPr>
              <a:t>200 </a:t>
            </a:r>
            <a:r>
              <a:rPr lang="en-US" sz="2000" dirty="0"/>
              <a:t>spam messages and </a:t>
            </a:r>
            <a:r>
              <a:rPr lang="en-US" sz="2000" dirty="0">
                <a:latin typeface="Cambria Math" pitchFamily="18" charset="0"/>
                <a:ea typeface="Cambria Math" pitchFamily="18" charset="0"/>
              </a:rPr>
              <a:t>25</a:t>
            </a:r>
            <a:r>
              <a:rPr lang="en-US" sz="2000" dirty="0"/>
              <a:t> non-spam.  </a:t>
            </a:r>
          </a:p>
          <a:p>
            <a:pPr>
              <a:buNone/>
            </a:pPr>
            <a:endParaRPr lang="en-US" sz="2000" dirty="0"/>
          </a:p>
          <a:p>
            <a:pPr>
              <a:buNone/>
            </a:pPr>
            <a:r>
              <a:rPr lang="en-US" sz="2000" b="1" dirty="0"/>
              <a:t>    Solution</a:t>
            </a:r>
            <a:r>
              <a:rPr lang="en-US" sz="2000" dirty="0"/>
              <a:t>:  </a:t>
            </a:r>
            <a:r>
              <a:rPr lang="en-US" sz="2000" i="1" dirty="0"/>
              <a:t>p</a:t>
            </a:r>
            <a:r>
              <a:rPr lang="en-US" sz="2000" dirty="0"/>
              <a:t>(</a:t>
            </a:r>
            <a:r>
              <a:rPr lang="en-US" sz="2000" i="1" dirty="0"/>
              <a:t>stock</a:t>
            </a:r>
            <a:r>
              <a:rPr lang="en-US" sz="2000" dirty="0"/>
              <a:t>)  = </a:t>
            </a:r>
            <a:r>
              <a:rPr lang="en-US" sz="2000" dirty="0">
                <a:latin typeface="Cambria Math" pitchFamily="18" charset="0"/>
                <a:ea typeface="Cambria Math" pitchFamily="18" charset="0"/>
              </a:rPr>
              <a:t>400</a:t>
            </a:r>
            <a:r>
              <a:rPr lang="en-US" sz="2000" dirty="0"/>
              <a:t>/</a:t>
            </a:r>
            <a:r>
              <a:rPr lang="en-US" sz="2000" dirty="0">
                <a:latin typeface="Cambria Math" pitchFamily="18" charset="0"/>
                <a:ea typeface="Cambria Math" pitchFamily="18" charset="0"/>
              </a:rPr>
              <a:t>2000</a:t>
            </a:r>
            <a:r>
              <a:rPr lang="en-US" sz="2000" dirty="0"/>
              <a:t> = .</a:t>
            </a:r>
            <a:r>
              <a:rPr lang="en-US" sz="2000" dirty="0">
                <a:latin typeface="Cambria Math" pitchFamily="18" charset="0"/>
                <a:ea typeface="Cambria Math" pitchFamily="18" charset="0"/>
              </a:rPr>
              <a:t>2</a:t>
            </a:r>
            <a:r>
              <a:rPr lang="en-US" sz="2000" dirty="0"/>
              <a:t>, </a:t>
            </a:r>
            <a:r>
              <a:rPr lang="en-US" sz="2000" i="1" dirty="0"/>
              <a:t>q</a:t>
            </a:r>
            <a:r>
              <a:rPr lang="en-US" sz="2000" dirty="0"/>
              <a:t>(</a:t>
            </a:r>
            <a:r>
              <a:rPr lang="en-US" sz="2000" i="1" dirty="0"/>
              <a:t>stock</a:t>
            </a:r>
            <a:r>
              <a:rPr lang="en-US" sz="2000" dirty="0"/>
              <a:t>) = </a:t>
            </a:r>
            <a:r>
              <a:rPr lang="en-US" sz="2000" dirty="0">
                <a:latin typeface="Cambria Math" pitchFamily="18" charset="0"/>
                <a:ea typeface="Cambria Math" pitchFamily="18" charset="0"/>
              </a:rPr>
              <a:t>60</a:t>
            </a:r>
            <a:r>
              <a:rPr lang="en-US" sz="2000" dirty="0"/>
              <a:t>/</a:t>
            </a:r>
            <a:r>
              <a:rPr lang="en-US" sz="2000" dirty="0">
                <a:latin typeface="Cambria Math" pitchFamily="18" charset="0"/>
                <a:ea typeface="Cambria Math" pitchFamily="18" charset="0"/>
              </a:rPr>
              <a:t>1000</a:t>
            </a:r>
            <a:r>
              <a:rPr lang="en-US" sz="2000" dirty="0"/>
              <a:t>=.</a:t>
            </a:r>
            <a:r>
              <a:rPr lang="en-US" sz="2000" dirty="0">
                <a:latin typeface="Cambria Math" pitchFamily="18" charset="0"/>
                <a:ea typeface="Cambria Math" pitchFamily="18" charset="0"/>
              </a:rPr>
              <a:t>06</a:t>
            </a:r>
            <a:r>
              <a:rPr lang="en-US" sz="2000" dirty="0"/>
              <a:t>, </a:t>
            </a:r>
          </a:p>
          <a:p>
            <a:pPr>
              <a:buNone/>
            </a:pPr>
            <a:r>
              <a:rPr lang="en-US" sz="2000" dirty="0"/>
              <a:t>    </a:t>
            </a:r>
            <a:r>
              <a:rPr lang="en-US" sz="2000" i="1" dirty="0"/>
              <a:t>p</a:t>
            </a:r>
            <a:r>
              <a:rPr lang="en-US" sz="2000" dirty="0"/>
              <a:t>(</a:t>
            </a:r>
            <a:r>
              <a:rPr lang="en-US" sz="2000" i="1" dirty="0"/>
              <a:t>undervalued</a:t>
            </a:r>
            <a:r>
              <a:rPr lang="en-US" sz="2000" dirty="0"/>
              <a:t>) = </a:t>
            </a:r>
            <a:r>
              <a:rPr lang="en-US" sz="2000" dirty="0">
                <a:latin typeface="Cambria Math" pitchFamily="18" charset="0"/>
                <a:ea typeface="Cambria Math" pitchFamily="18" charset="0"/>
              </a:rPr>
              <a:t>200</a:t>
            </a:r>
            <a:r>
              <a:rPr lang="en-US" sz="2000" dirty="0"/>
              <a:t>/</a:t>
            </a:r>
            <a:r>
              <a:rPr lang="en-US" sz="2000" dirty="0">
                <a:latin typeface="Cambria Math" pitchFamily="18" charset="0"/>
                <a:ea typeface="Cambria Math" pitchFamily="18" charset="0"/>
              </a:rPr>
              <a:t>2000</a:t>
            </a:r>
            <a:r>
              <a:rPr lang="en-US" sz="2000" dirty="0"/>
              <a:t> = .</a:t>
            </a:r>
            <a:r>
              <a:rPr lang="en-US" sz="2000" dirty="0">
                <a:latin typeface="Cambria Math" pitchFamily="18" charset="0"/>
                <a:ea typeface="Cambria Math" pitchFamily="18" charset="0"/>
              </a:rPr>
              <a:t>1, </a:t>
            </a:r>
            <a:r>
              <a:rPr lang="en-US" sz="2000" i="1" dirty="0"/>
              <a:t>q</a:t>
            </a:r>
            <a:r>
              <a:rPr lang="en-US" sz="2000" dirty="0"/>
              <a:t>(</a:t>
            </a:r>
            <a:r>
              <a:rPr lang="en-US" sz="2000" i="1" dirty="0"/>
              <a:t>undervalued</a:t>
            </a:r>
            <a:r>
              <a:rPr lang="en-US" sz="2000" dirty="0"/>
              <a:t>) = </a:t>
            </a:r>
            <a:r>
              <a:rPr lang="en-US" sz="2000" dirty="0">
                <a:latin typeface="Cambria Math" pitchFamily="18" charset="0"/>
                <a:ea typeface="Cambria Math" pitchFamily="18" charset="0"/>
              </a:rPr>
              <a:t>25</a:t>
            </a:r>
            <a:r>
              <a:rPr lang="en-US" sz="2000" dirty="0"/>
              <a:t>/</a:t>
            </a:r>
            <a:r>
              <a:rPr lang="en-US" sz="2000" dirty="0">
                <a:latin typeface="Cambria Math" pitchFamily="18" charset="0"/>
                <a:ea typeface="Cambria Math" pitchFamily="18" charset="0"/>
              </a:rPr>
              <a:t>1000</a:t>
            </a:r>
            <a:r>
              <a:rPr lang="en-US" sz="2000" dirty="0"/>
              <a:t> = .</a:t>
            </a:r>
            <a:r>
              <a:rPr lang="en-US" sz="2000" dirty="0">
                <a:latin typeface="Cambria Math" pitchFamily="18" charset="0"/>
                <a:ea typeface="Cambria Math" pitchFamily="18" charset="0"/>
              </a:rPr>
              <a:t>025</a:t>
            </a:r>
          </a:p>
        </p:txBody>
      </p:sp>
      <p:pic>
        <p:nvPicPr>
          <p:cNvPr id="4" name="Picture 3" descr="addin_tmp.png"/>
          <p:cNvPicPr>
            <a:picLocks noChangeAspect="1"/>
          </p:cNvPicPr>
          <p:nvPr>
            <p:custDataLst>
              <p:tags r:id="rId1"/>
            </p:custDataLst>
          </p:nvPr>
        </p:nvPicPr>
        <p:blipFill>
          <a:blip r:embed="rId4" cstate="print"/>
          <a:stretch>
            <a:fillRect/>
          </a:stretch>
        </p:blipFill>
        <p:spPr>
          <a:xfrm>
            <a:off x="381000" y="4648200"/>
            <a:ext cx="8361045" cy="600075"/>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2971800" y="5486400"/>
            <a:ext cx="3989070" cy="600075"/>
          </a:xfrm>
          <a:prstGeom prst="rect">
            <a:avLst/>
          </a:prstGeom>
        </p:spPr>
      </p:pic>
      <p:sp>
        <p:nvSpPr>
          <p:cNvPr id="6" name="TextBox 5"/>
          <p:cNvSpPr txBox="1"/>
          <p:nvPr/>
        </p:nvSpPr>
        <p:spPr>
          <a:xfrm>
            <a:off x="838200" y="6324600"/>
            <a:ext cx="7086600" cy="369332"/>
          </a:xfrm>
          <a:prstGeom prst="rect">
            <a:avLst/>
          </a:prstGeom>
          <a:noFill/>
          <a:ln>
            <a:solidFill>
              <a:schemeClr val="accent1"/>
            </a:solidFill>
          </a:ln>
        </p:spPr>
        <p:txBody>
          <a:bodyPr wrap="square" rtlCol="0">
            <a:spAutoFit/>
          </a:bodyPr>
          <a:lstStyle/>
          <a:p>
            <a:r>
              <a:rPr lang="en-US" dirty="0"/>
              <a:t>If our threshold is .</a:t>
            </a:r>
            <a:r>
              <a:rPr lang="en-US" dirty="0">
                <a:latin typeface="Cambria Math" pitchFamily="18" charset="0"/>
                <a:ea typeface="Cambria Math" pitchFamily="18" charset="0"/>
              </a:rPr>
              <a:t>9</a:t>
            </a:r>
            <a:r>
              <a:rPr lang="en-US" dirty="0"/>
              <a:t>, we class the message as spam and reject it.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a:bodyPr>
          <a:lstStyle/>
          <a:p>
            <a:r>
              <a:rPr lang="en-US" sz="3600" dirty="0"/>
              <a:t>Bayesian Spam Filters using Multiple Words</a:t>
            </a:r>
          </a:p>
        </p:txBody>
      </p:sp>
      <p:sp>
        <p:nvSpPr>
          <p:cNvPr id="3" name="Content Placeholder 2"/>
          <p:cNvSpPr>
            <a:spLocks noGrp="1"/>
          </p:cNvSpPr>
          <p:nvPr>
            <p:ph idx="1"/>
          </p:nvPr>
        </p:nvSpPr>
        <p:spPr/>
        <p:txBody>
          <a:bodyPr/>
          <a:lstStyle/>
          <a:p>
            <a:r>
              <a:rPr lang="en-US" dirty="0"/>
              <a:t>In general, the more words we consider, the more accurate the spam filter. With the independence assumption if we consider </a:t>
            </a:r>
            <a:r>
              <a:rPr lang="en-US" i="1" dirty="0"/>
              <a:t>k</a:t>
            </a:r>
            <a:r>
              <a:rPr lang="en-US" dirty="0"/>
              <a:t> words:</a:t>
            </a:r>
          </a:p>
          <a:p>
            <a:endParaRPr lang="en-US" dirty="0"/>
          </a:p>
        </p:txBody>
      </p:sp>
      <p:pic>
        <p:nvPicPr>
          <p:cNvPr id="10" name="Picture 9" descr="addin_tmp.png"/>
          <p:cNvPicPr>
            <a:picLocks noChangeAspect="1"/>
          </p:cNvPicPr>
          <p:nvPr>
            <p:custDataLst>
              <p:tags r:id="rId1"/>
            </p:custDataLst>
          </p:nvPr>
        </p:nvPicPr>
        <p:blipFill>
          <a:blip r:embed="rId4" cstate="print"/>
          <a:stretch>
            <a:fillRect/>
          </a:stretch>
        </p:blipFill>
        <p:spPr>
          <a:xfrm>
            <a:off x="1676401" y="4572000"/>
            <a:ext cx="5712619" cy="802481"/>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1371600" y="3276600"/>
            <a:ext cx="5869781" cy="926306"/>
          </a:xfrm>
          <a:prstGeom prst="rect">
            <a:avLst/>
          </a:prstGeom>
        </p:spPr>
      </p:pic>
      <p:sp>
        <p:nvSpPr>
          <p:cNvPr id="11" name="TextBox 10"/>
          <p:cNvSpPr txBox="1"/>
          <p:nvPr/>
        </p:nvSpPr>
        <p:spPr>
          <a:xfrm>
            <a:off x="1219200" y="5867400"/>
            <a:ext cx="6400800" cy="646331"/>
          </a:xfrm>
          <a:prstGeom prst="rect">
            <a:avLst/>
          </a:prstGeom>
          <a:noFill/>
          <a:ln>
            <a:solidFill>
              <a:schemeClr val="accent1"/>
            </a:solidFill>
          </a:ln>
        </p:spPr>
        <p:txBody>
          <a:bodyPr wrap="square" rtlCol="0">
            <a:spAutoFit/>
          </a:bodyPr>
          <a:lstStyle/>
          <a:p>
            <a:r>
              <a:rPr lang="en-US" dirty="0"/>
              <a:t>We can further improve the filter by considering pairs of words as a single block or certain types of strings.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Laplace’s Definition</a:t>
            </a:r>
          </a:p>
        </p:txBody>
      </p:sp>
      <p:sp>
        <p:nvSpPr>
          <p:cNvPr id="3" name="Content Placeholder 2"/>
          <p:cNvSpPr>
            <a:spLocks noGrp="1"/>
          </p:cNvSpPr>
          <p:nvPr>
            <p:ph idx="1"/>
          </p:nvPr>
        </p:nvSpPr>
        <p:spPr/>
        <p:txBody>
          <a:bodyPr>
            <a:normAutofit fontScale="92500" lnSpcReduction="10000"/>
          </a:bodyPr>
          <a:lstStyle/>
          <a:p>
            <a:pPr>
              <a:buNone/>
            </a:pPr>
            <a:r>
              <a:rPr lang="en-US" b="1" dirty="0"/>
              <a:t>   Example</a:t>
            </a:r>
            <a:r>
              <a:rPr lang="en-US" dirty="0"/>
              <a:t>: There are many lotteries that award prizes to people who correctly choose a set of six numbers out of the first </a:t>
            </a:r>
            <a:r>
              <a:rPr lang="en-US" i="1" dirty="0"/>
              <a:t>n</a:t>
            </a:r>
            <a:r>
              <a:rPr lang="en-US" dirty="0"/>
              <a:t> positive integers, where </a:t>
            </a:r>
            <a:r>
              <a:rPr lang="en-US" i="1" dirty="0"/>
              <a:t>n</a:t>
            </a:r>
            <a:r>
              <a:rPr lang="en-US" dirty="0"/>
              <a:t> is usually between </a:t>
            </a:r>
            <a:r>
              <a:rPr lang="en-US" dirty="0">
                <a:latin typeface="Cambria Math" pitchFamily="18" charset="0"/>
                <a:ea typeface="Cambria Math" pitchFamily="18" charset="0"/>
              </a:rPr>
              <a:t>30</a:t>
            </a:r>
            <a:r>
              <a:rPr lang="en-US" dirty="0"/>
              <a:t> and </a:t>
            </a:r>
            <a:r>
              <a:rPr lang="en-US" dirty="0">
                <a:latin typeface="Cambria Math" pitchFamily="18" charset="0"/>
                <a:ea typeface="Cambria Math" pitchFamily="18" charset="0"/>
              </a:rPr>
              <a:t>60</a:t>
            </a:r>
            <a:r>
              <a:rPr lang="en-US" dirty="0"/>
              <a:t>. What is the probability that a person picks the correct six numbers out of </a:t>
            </a:r>
            <a:r>
              <a:rPr lang="en-US" dirty="0">
                <a:latin typeface="Cambria Math" pitchFamily="18" charset="0"/>
                <a:ea typeface="Cambria Math" pitchFamily="18" charset="0"/>
              </a:rPr>
              <a:t>40</a:t>
            </a:r>
            <a:r>
              <a:rPr lang="en-US" dirty="0"/>
              <a:t>?</a:t>
            </a:r>
          </a:p>
          <a:p>
            <a:pPr>
              <a:buNone/>
            </a:pPr>
            <a:r>
              <a:rPr lang="en-US" b="1" dirty="0"/>
              <a:t>   Solution</a:t>
            </a:r>
            <a:r>
              <a:rPr lang="en-US" dirty="0"/>
              <a:t>: The number of ways to choose six numbers out of </a:t>
            </a:r>
            <a:r>
              <a:rPr lang="en-US" dirty="0">
                <a:latin typeface="Cambria Math" pitchFamily="18" charset="0"/>
                <a:ea typeface="Cambria Math" pitchFamily="18" charset="0"/>
              </a:rPr>
              <a:t>40</a:t>
            </a:r>
            <a:r>
              <a:rPr lang="en-US" dirty="0"/>
              <a:t> is </a:t>
            </a:r>
          </a:p>
          <a:p>
            <a:pPr>
              <a:buNone/>
            </a:pPr>
            <a:r>
              <a:rPr lang="en-US" dirty="0"/>
              <a:t>           </a:t>
            </a:r>
            <a:r>
              <a:rPr lang="en-US" i="1" dirty="0"/>
              <a:t>C</a:t>
            </a:r>
            <a:r>
              <a:rPr lang="en-US" dirty="0"/>
              <a:t>(</a:t>
            </a:r>
            <a:r>
              <a:rPr lang="en-US" dirty="0">
                <a:latin typeface="Cambria Math" pitchFamily="18" charset="0"/>
                <a:ea typeface="Cambria Math" pitchFamily="18" charset="0"/>
              </a:rPr>
              <a:t>40,6</a:t>
            </a:r>
            <a:r>
              <a:rPr lang="en-US" dirty="0"/>
              <a:t>) = </a:t>
            </a:r>
            <a:r>
              <a:rPr lang="en-US" dirty="0">
                <a:latin typeface="Cambria Math" pitchFamily="18" charset="0"/>
                <a:ea typeface="Cambria Math" pitchFamily="18" charset="0"/>
              </a:rPr>
              <a:t>40</a:t>
            </a:r>
            <a:r>
              <a:rPr lang="en-US" dirty="0"/>
              <a:t>!/(</a:t>
            </a:r>
            <a:r>
              <a:rPr lang="en-US" dirty="0">
                <a:latin typeface="Cambria Math" pitchFamily="18" charset="0"/>
                <a:ea typeface="Cambria Math" pitchFamily="18" charset="0"/>
              </a:rPr>
              <a:t>34</a:t>
            </a:r>
            <a:r>
              <a:rPr lang="en-US" dirty="0"/>
              <a:t>!</a:t>
            </a:r>
            <a:r>
              <a:rPr lang="en-US" dirty="0">
                <a:latin typeface="Cambria Math" pitchFamily="18" charset="0"/>
                <a:ea typeface="Cambria Math" pitchFamily="18" charset="0"/>
              </a:rPr>
              <a:t>6</a:t>
            </a:r>
            <a:r>
              <a:rPr lang="en-US" dirty="0"/>
              <a:t>!) = </a:t>
            </a:r>
            <a:r>
              <a:rPr lang="en-US" dirty="0">
                <a:latin typeface="Cambria Math" pitchFamily="18" charset="0"/>
                <a:ea typeface="Cambria Math" pitchFamily="18" charset="0"/>
              </a:rPr>
              <a:t>3,838,380</a:t>
            </a:r>
            <a:r>
              <a:rPr lang="en-US" dirty="0"/>
              <a:t>.</a:t>
            </a:r>
          </a:p>
          <a:p>
            <a:pPr>
              <a:buNone/>
            </a:pPr>
            <a:r>
              <a:rPr lang="en-US" dirty="0"/>
              <a:t>   Hence, the probability of picking a winning combination is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 3,838,380 </a:t>
            </a:r>
            <a:r>
              <a:rPr lang="en-US" dirty="0">
                <a:latin typeface="Cambria Math"/>
                <a:ea typeface="Cambria Math"/>
              </a:rPr>
              <a:t>≈</a:t>
            </a:r>
            <a:r>
              <a:rPr lang="en-US" dirty="0">
                <a:latin typeface="Cambria Math" pitchFamily="18" charset="0"/>
                <a:ea typeface="Cambria Math" pitchFamily="18" charset="0"/>
              </a:rPr>
              <a:t> 0.00000026.</a:t>
            </a:r>
          </a:p>
          <a:p>
            <a:pPr>
              <a:buNone/>
            </a:pPr>
            <a:r>
              <a:rPr lang="en-US" dirty="0">
                <a:latin typeface="Cambria Math" pitchFamily="18" charset="0"/>
                <a:ea typeface="Cambria Math" pitchFamily="18" charset="0"/>
              </a:rPr>
              <a:t>    </a:t>
            </a:r>
            <a:r>
              <a:rPr lang="en-US" i="1" dirty="0">
                <a:ea typeface="Cambria Math" pitchFamily="18" charset="0"/>
              </a:rPr>
              <a:t>Can you work out the probability of winning the lottery with the biggest prize where you live?</a:t>
            </a: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Laplace’s Definition</a:t>
            </a:r>
          </a:p>
        </p:txBody>
      </p:sp>
      <p:sp>
        <p:nvSpPr>
          <p:cNvPr id="3" name="Content Placeholder 2"/>
          <p:cNvSpPr>
            <a:spLocks noGrp="1"/>
          </p:cNvSpPr>
          <p:nvPr>
            <p:ph idx="1"/>
          </p:nvPr>
        </p:nvSpPr>
        <p:spPr/>
        <p:txBody>
          <a:bodyPr>
            <a:normAutofit fontScale="92500" lnSpcReduction="10000"/>
          </a:bodyPr>
          <a:lstStyle/>
          <a:p>
            <a:pPr>
              <a:buNone/>
            </a:pPr>
            <a:r>
              <a:rPr lang="en-US" b="1" dirty="0"/>
              <a:t>   Example</a:t>
            </a:r>
            <a:r>
              <a:rPr lang="en-US" dirty="0"/>
              <a:t>: What is the probability that the numbers </a:t>
            </a:r>
            <a:r>
              <a:rPr lang="en-US" dirty="0">
                <a:latin typeface="Cambria Math" pitchFamily="18" charset="0"/>
                <a:ea typeface="Cambria Math" pitchFamily="18" charset="0"/>
              </a:rPr>
              <a:t>11, 4, 17, 39,</a:t>
            </a:r>
            <a:r>
              <a:rPr lang="en-US" dirty="0"/>
              <a:t> and </a:t>
            </a:r>
            <a:r>
              <a:rPr lang="en-US" dirty="0">
                <a:latin typeface="Cambria Math" pitchFamily="18" charset="0"/>
                <a:ea typeface="Cambria Math" pitchFamily="18" charset="0"/>
              </a:rPr>
              <a:t>23 </a:t>
            </a:r>
            <a:r>
              <a:rPr lang="en-US" dirty="0"/>
              <a:t>are drawn in that order from a bin with </a:t>
            </a:r>
            <a:r>
              <a:rPr lang="en-US" dirty="0">
                <a:latin typeface="Cambria Math" pitchFamily="18" charset="0"/>
                <a:ea typeface="Cambria Math" pitchFamily="18" charset="0"/>
              </a:rPr>
              <a:t>50</a:t>
            </a:r>
            <a:r>
              <a:rPr lang="en-US" dirty="0"/>
              <a:t> balls labeled with the numbers </a:t>
            </a:r>
            <a:r>
              <a:rPr lang="en-US" dirty="0">
                <a:latin typeface="Cambria Math" pitchFamily="18" charset="0"/>
                <a:ea typeface="Cambria Math" pitchFamily="18" charset="0"/>
              </a:rPr>
              <a:t>1,2, …, 50 </a:t>
            </a:r>
            <a:r>
              <a:rPr lang="en-US" dirty="0"/>
              <a:t>if </a:t>
            </a:r>
          </a:p>
          <a:p>
            <a:pPr marL="850392" lvl="1" indent="-457200">
              <a:buFont typeface="+mj-lt"/>
              <a:buAutoNum type="alphaLcParenR"/>
            </a:pPr>
            <a:r>
              <a:rPr lang="en-US" dirty="0"/>
              <a:t>The ball selected is not returned to the bin.</a:t>
            </a:r>
          </a:p>
          <a:p>
            <a:pPr marL="850392" lvl="1" indent="-457200">
              <a:buFont typeface="+mj-lt"/>
              <a:buAutoNum type="alphaLcParenR"/>
            </a:pPr>
            <a:r>
              <a:rPr lang="en-US" dirty="0"/>
              <a:t>The ball selected is returned to the bin before the next ball is selected.</a:t>
            </a:r>
          </a:p>
          <a:p>
            <a:pPr>
              <a:buNone/>
            </a:pPr>
            <a:r>
              <a:rPr lang="en-US" b="1" dirty="0"/>
              <a:t>    Solution</a:t>
            </a:r>
            <a:r>
              <a:rPr lang="en-US" dirty="0"/>
              <a:t>: Use the product rule in each case.</a:t>
            </a:r>
          </a:p>
          <a:p>
            <a:pPr marL="880110" lvl="1" indent="-514350">
              <a:buNone/>
            </a:pPr>
            <a:r>
              <a:rPr lang="en-US" dirty="0">
                <a:solidFill>
                  <a:schemeClr val="accent1"/>
                </a:solidFill>
              </a:rPr>
              <a:t>a)</a:t>
            </a:r>
            <a:r>
              <a:rPr lang="en-US" dirty="0"/>
              <a:t>    </a:t>
            </a:r>
            <a:r>
              <a:rPr lang="en-US" i="1" dirty="0"/>
              <a:t>Sampling without replacement</a:t>
            </a:r>
            <a:r>
              <a:rPr lang="en-US" dirty="0"/>
              <a:t>: The probability is </a:t>
            </a:r>
            <a:r>
              <a:rPr lang="en-US" dirty="0">
                <a:latin typeface="Cambria Math" pitchFamily="18" charset="0"/>
                <a:ea typeface="Cambria Math" pitchFamily="18" charset="0"/>
              </a:rPr>
              <a:t>1/254,251,200 </a:t>
            </a:r>
            <a:r>
              <a:rPr lang="en-US" dirty="0"/>
              <a:t>since there are </a:t>
            </a:r>
            <a:r>
              <a:rPr lang="en-US" dirty="0">
                <a:latin typeface="Cambria Math" pitchFamily="18" charset="0"/>
                <a:ea typeface="Cambria Math" pitchFamily="18" charset="0"/>
              </a:rPr>
              <a:t>50 </a:t>
            </a:r>
            <a:r>
              <a:rPr lang="en-US" dirty="0">
                <a:latin typeface="Cambria Math"/>
                <a:ea typeface="Cambria Math"/>
              </a:rPr>
              <a:t>∙</a:t>
            </a:r>
            <a:r>
              <a:rPr lang="en-US" dirty="0">
                <a:latin typeface="Cambria Math" pitchFamily="18" charset="0"/>
                <a:ea typeface="Cambria Math" pitchFamily="18" charset="0"/>
              </a:rPr>
              <a:t>49 </a:t>
            </a:r>
            <a:r>
              <a:rPr lang="en-US" dirty="0">
                <a:latin typeface="Cambria Math"/>
                <a:ea typeface="Cambria Math"/>
              </a:rPr>
              <a:t>∙</a:t>
            </a:r>
            <a:r>
              <a:rPr lang="en-US" dirty="0">
                <a:latin typeface="Cambria Math" pitchFamily="18" charset="0"/>
                <a:ea typeface="Cambria Math" pitchFamily="18" charset="0"/>
              </a:rPr>
              <a:t>47 </a:t>
            </a:r>
            <a:r>
              <a:rPr lang="en-US" dirty="0">
                <a:latin typeface="Cambria Math"/>
                <a:ea typeface="Cambria Math"/>
              </a:rPr>
              <a:t>∙</a:t>
            </a:r>
            <a:r>
              <a:rPr lang="en-US" dirty="0">
                <a:latin typeface="Cambria Math" pitchFamily="18" charset="0"/>
                <a:ea typeface="Cambria Math" pitchFamily="18" charset="0"/>
              </a:rPr>
              <a:t>46 </a:t>
            </a:r>
            <a:r>
              <a:rPr lang="en-US" dirty="0"/>
              <a:t>= </a:t>
            </a:r>
            <a:r>
              <a:rPr lang="en-US" dirty="0">
                <a:latin typeface="Cambria Math" pitchFamily="18" charset="0"/>
                <a:ea typeface="Cambria Math" pitchFamily="18" charset="0"/>
              </a:rPr>
              <a:t>254,251,200 </a:t>
            </a:r>
            <a:r>
              <a:rPr lang="en-US" dirty="0"/>
              <a:t>ways to choose the five balls.</a:t>
            </a:r>
          </a:p>
          <a:p>
            <a:pPr marL="880110" lvl="1" indent="-514350">
              <a:buNone/>
            </a:pPr>
            <a:r>
              <a:rPr lang="en-US" dirty="0">
                <a:solidFill>
                  <a:schemeClr val="accent1"/>
                </a:solidFill>
              </a:rPr>
              <a:t>b)</a:t>
            </a:r>
            <a:r>
              <a:rPr lang="en-US" i="1" dirty="0"/>
              <a:t>    Sampling with replacement</a:t>
            </a:r>
            <a:r>
              <a:rPr lang="en-US" dirty="0"/>
              <a:t>: The probability is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50</a:t>
            </a:r>
            <a:r>
              <a:rPr lang="en-US" baseline="30000" dirty="0">
                <a:latin typeface="Cambria Math" pitchFamily="18" charset="0"/>
                <a:ea typeface="Cambria Math" pitchFamily="18" charset="0"/>
              </a:rPr>
              <a:t>5</a:t>
            </a:r>
            <a:r>
              <a:rPr lang="en-US" dirty="0"/>
              <a:t> = </a:t>
            </a:r>
            <a:r>
              <a:rPr lang="en-US" dirty="0">
                <a:latin typeface="Cambria Math" pitchFamily="18" charset="0"/>
                <a:ea typeface="Cambria Math" pitchFamily="18" charset="0"/>
              </a:rPr>
              <a:t>1/312,500,000 </a:t>
            </a:r>
            <a:r>
              <a:rPr lang="en-US" dirty="0"/>
              <a:t>since </a:t>
            </a:r>
            <a:r>
              <a:rPr lang="en-US" dirty="0">
                <a:latin typeface="Cambria Math" pitchFamily="18" charset="0"/>
                <a:ea typeface="Cambria Math" pitchFamily="18" charset="0"/>
              </a:rPr>
              <a:t>50</a:t>
            </a:r>
            <a:r>
              <a:rPr lang="en-US" baseline="30000" dirty="0">
                <a:latin typeface="Cambria Math" pitchFamily="18" charset="0"/>
                <a:ea typeface="Cambria Math" pitchFamily="18" charset="0"/>
              </a:rPr>
              <a:t>5</a:t>
            </a:r>
            <a:r>
              <a:rPr lang="en-US" dirty="0">
                <a:latin typeface="Cambria Math" pitchFamily="18" charset="0"/>
                <a:ea typeface="Cambria Math" pitchFamily="18" charset="0"/>
              </a:rPr>
              <a:t> </a:t>
            </a:r>
            <a:r>
              <a:rPr lang="en-US" dirty="0"/>
              <a:t>= </a:t>
            </a:r>
            <a:r>
              <a:rPr lang="en-US" dirty="0">
                <a:latin typeface="Cambria Math" pitchFamily="18" charset="0"/>
                <a:ea typeface="Cambria Math" pitchFamily="18" charset="0"/>
              </a:rPr>
              <a:t>312,500,000.</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Probability of Complements and Unions of Events</a:t>
            </a:r>
          </a:p>
        </p:txBody>
      </p:sp>
      <p:sp>
        <p:nvSpPr>
          <p:cNvPr id="3" name="Content Placeholder 2"/>
          <p:cNvSpPr>
            <a:spLocks noGrp="1"/>
          </p:cNvSpPr>
          <p:nvPr>
            <p:ph idx="1"/>
          </p:nvPr>
        </p:nvSpPr>
        <p:spPr/>
        <p:txBody>
          <a:bodyPr/>
          <a:lstStyle/>
          <a:p>
            <a:pPr>
              <a:buNone/>
            </a:pPr>
            <a:r>
              <a:rPr lang="en-US" b="1" dirty="0"/>
              <a:t>   Theorem </a:t>
            </a:r>
            <a:r>
              <a:rPr lang="en-US" b="1" dirty="0">
                <a:latin typeface="Cambria Math" pitchFamily="18" charset="0"/>
                <a:ea typeface="Cambria Math" pitchFamily="18" charset="0"/>
              </a:rPr>
              <a:t>1</a:t>
            </a:r>
            <a:r>
              <a:rPr lang="en-US" dirty="0"/>
              <a:t>: Let </a:t>
            </a:r>
            <a:r>
              <a:rPr lang="en-US" i="1" dirty="0"/>
              <a:t>E</a:t>
            </a:r>
            <a:r>
              <a:rPr lang="en-US" dirty="0"/>
              <a:t> be an event in sample space </a:t>
            </a:r>
            <a:r>
              <a:rPr lang="en-US" i="1" dirty="0"/>
              <a:t>S</a:t>
            </a:r>
            <a:r>
              <a:rPr lang="en-US" dirty="0"/>
              <a:t>. The probability of the event </a:t>
            </a:r>
            <a:r>
              <a:rPr lang="en-US" i="1" dirty="0">
                <a:ea typeface="Cambria Math"/>
              </a:rPr>
              <a:t>    = S </a:t>
            </a:r>
            <a:r>
              <a:rPr lang="en-US" i="1" dirty="0">
                <a:latin typeface="Cambria Math"/>
                <a:ea typeface="Cambria Math"/>
              </a:rPr>
              <a:t>−</a:t>
            </a:r>
            <a:r>
              <a:rPr lang="en-US" i="1" dirty="0">
                <a:ea typeface="Cambria Math"/>
              </a:rPr>
              <a:t> E</a:t>
            </a:r>
            <a:r>
              <a:rPr lang="en-US" dirty="0"/>
              <a:t>, the complementary event of </a:t>
            </a:r>
            <a:r>
              <a:rPr lang="en-US" i="1" dirty="0"/>
              <a:t>E</a:t>
            </a:r>
            <a:r>
              <a:rPr lang="en-US" dirty="0"/>
              <a:t>, is given by</a:t>
            </a:r>
          </a:p>
          <a:p>
            <a:endParaRPr lang="en-US" dirty="0"/>
          </a:p>
          <a:p>
            <a:endParaRPr lang="en-US" dirty="0"/>
          </a:p>
          <a:p>
            <a:pPr>
              <a:buNone/>
            </a:pPr>
            <a:r>
              <a:rPr lang="en-US" b="1" dirty="0"/>
              <a:t>   Proof</a:t>
            </a:r>
            <a:r>
              <a:rPr lang="en-US" dirty="0"/>
              <a:t>: Using the fact that |</a:t>
            </a:r>
            <a:r>
              <a:rPr lang="en-US" i="1" dirty="0">
                <a:ea typeface="Cambria Math"/>
              </a:rPr>
              <a:t>   | = |S| </a:t>
            </a:r>
            <a:r>
              <a:rPr lang="en-US" i="1" dirty="0">
                <a:latin typeface="Cambria Math"/>
                <a:ea typeface="Cambria Math"/>
              </a:rPr>
              <a:t>−</a:t>
            </a:r>
            <a:r>
              <a:rPr lang="en-US" i="1" dirty="0">
                <a:ea typeface="Cambria Math"/>
              </a:rPr>
              <a:t> |E|, </a:t>
            </a:r>
          </a:p>
          <a:p>
            <a:pPr>
              <a:buNone/>
            </a:pPr>
            <a:endParaRPr lang="en-US" dirty="0"/>
          </a:p>
          <a:p>
            <a:pPr>
              <a:buNone/>
            </a:pPr>
            <a:endParaRPr lang="en-US" dirty="0"/>
          </a:p>
        </p:txBody>
      </p:sp>
      <p:pic>
        <p:nvPicPr>
          <p:cNvPr id="6" name="Picture 5" descr="addin_tmp.png"/>
          <p:cNvPicPr>
            <a:picLocks noChangeAspect="1"/>
          </p:cNvPicPr>
          <p:nvPr>
            <p:custDataLst>
              <p:tags r:id="rId1"/>
            </p:custDataLst>
          </p:nvPr>
        </p:nvPicPr>
        <p:blipFill>
          <a:blip r:embed="rId6" cstate="print"/>
          <a:stretch>
            <a:fillRect/>
          </a:stretch>
        </p:blipFill>
        <p:spPr>
          <a:xfrm>
            <a:off x="2667000" y="3581400"/>
            <a:ext cx="2826068" cy="417195"/>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1828800" y="4953001"/>
            <a:ext cx="6129338" cy="580073"/>
          </a:xfrm>
          <a:prstGeom prst="rect">
            <a:avLst/>
          </a:prstGeom>
        </p:spPr>
      </p:pic>
      <p:sp>
        <p:nvSpPr>
          <p:cNvPr id="7" name="Isosceles Triangle 6"/>
          <p:cNvSpPr/>
          <p:nvPr/>
        </p:nvSpPr>
        <p:spPr>
          <a:xfrm rot="5400000" flipV="1">
            <a:off x="8382000" y="5257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ddin_tmp.png"/>
          <p:cNvPicPr>
            <a:picLocks noChangeAspect="1"/>
          </p:cNvPicPr>
          <p:nvPr>
            <p:custDataLst>
              <p:tags r:id="rId3"/>
            </p:custDataLst>
          </p:nvPr>
        </p:nvPicPr>
        <p:blipFill>
          <a:blip r:embed="rId8" cstate="print"/>
          <a:stretch>
            <a:fillRect/>
          </a:stretch>
        </p:blipFill>
        <p:spPr>
          <a:xfrm>
            <a:off x="4191000" y="2438400"/>
            <a:ext cx="252413" cy="269081"/>
          </a:xfrm>
          <a:prstGeom prst="rect">
            <a:avLst/>
          </a:prstGeom>
        </p:spPr>
      </p:pic>
      <p:pic>
        <p:nvPicPr>
          <p:cNvPr id="10" name="Picture 9" descr="addin_tmp.png"/>
          <p:cNvPicPr>
            <a:picLocks noChangeAspect="1"/>
          </p:cNvPicPr>
          <p:nvPr>
            <p:custDataLst>
              <p:tags r:id="rId4"/>
            </p:custDataLst>
          </p:nvPr>
        </p:nvPicPr>
        <p:blipFill>
          <a:blip r:embed="rId8" cstate="print"/>
          <a:stretch>
            <a:fillRect/>
          </a:stretch>
        </p:blipFill>
        <p:spPr>
          <a:xfrm>
            <a:off x="4648200" y="4267200"/>
            <a:ext cx="252413" cy="26908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Probability of Complements and Unions of Events</a:t>
            </a:r>
          </a:p>
        </p:txBody>
      </p:sp>
      <p:sp>
        <p:nvSpPr>
          <p:cNvPr id="3" name="Content Placeholder 2"/>
          <p:cNvSpPr>
            <a:spLocks noGrp="1"/>
          </p:cNvSpPr>
          <p:nvPr>
            <p:ph idx="1"/>
          </p:nvPr>
        </p:nvSpPr>
        <p:spPr/>
        <p:txBody>
          <a:bodyPr/>
          <a:lstStyle/>
          <a:p>
            <a:pPr>
              <a:buNone/>
            </a:pPr>
            <a:r>
              <a:rPr lang="en-US" b="1" dirty="0"/>
              <a:t>   Example</a:t>
            </a:r>
            <a:r>
              <a:rPr lang="en-US" dirty="0"/>
              <a:t>: A sequence of </a:t>
            </a:r>
            <a:r>
              <a:rPr lang="en-US" dirty="0">
                <a:latin typeface="Cambria Math" pitchFamily="18" charset="0"/>
                <a:ea typeface="Cambria Math" pitchFamily="18" charset="0"/>
              </a:rPr>
              <a:t>10</a:t>
            </a:r>
            <a:r>
              <a:rPr lang="en-US" dirty="0"/>
              <a:t> bits is chosen randomly. What is the probability that at least one of these bits is </a:t>
            </a:r>
            <a:r>
              <a:rPr lang="en-US" dirty="0">
                <a:latin typeface="Cambria Math" pitchFamily="18" charset="0"/>
                <a:ea typeface="Cambria Math" pitchFamily="18" charset="0"/>
              </a:rPr>
              <a:t>0</a:t>
            </a:r>
            <a:r>
              <a:rPr lang="en-US" dirty="0"/>
              <a:t>?</a:t>
            </a:r>
          </a:p>
          <a:p>
            <a:pPr>
              <a:buNone/>
            </a:pPr>
            <a:r>
              <a:rPr lang="en-US" b="1" dirty="0"/>
              <a:t>   Solution</a:t>
            </a:r>
            <a:r>
              <a:rPr lang="en-US" dirty="0"/>
              <a:t>: Let </a:t>
            </a:r>
            <a:r>
              <a:rPr lang="en-US" i="1" dirty="0"/>
              <a:t>E</a:t>
            </a:r>
            <a:r>
              <a:rPr lang="en-US" dirty="0"/>
              <a:t> be the event that at least one of the 10 bits is </a:t>
            </a:r>
            <a:r>
              <a:rPr lang="en-US" dirty="0">
                <a:latin typeface="Cambria Math" pitchFamily="18" charset="0"/>
                <a:ea typeface="Cambria Math" pitchFamily="18" charset="0"/>
              </a:rPr>
              <a:t>0</a:t>
            </a:r>
            <a:r>
              <a:rPr lang="en-US" dirty="0"/>
              <a:t>. Then </a:t>
            </a:r>
            <a:r>
              <a:rPr lang="en-US" i="1" dirty="0">
                <a:ea typeface="Cambria Math"/>
              </a:rPr>
              <a:t>    </a:t>
            </a:r>
            <a:r>
              <a:rPr lang="en-US" dirty="0">
                <a:ea typeface="Cambria Math"/>
              </a:rPr>
              <a:t>is the event that all of the bits are </a:t>
            </a:r>
            <a:r>
              <a:rPr lang="en-US" dirty="0">
                <a:latin typeface="Cambria Math" pitchFamily="18" charset="0"/>
                <a:ea typeface="Cambria Math" pitchFamily="18" charset="0"/>
              </a:rPr>
              <a:t>1</a:t>
            </a:r>
            <a:r>
              <a:rPr lang="en-US" dirty="0">
                <a:ea typeface="Cambria Math"/>
              </a:rPr>
              <a:t>s. The size of the sample space </a:t>
            </a:r>
            <a:r>
              <a:rPr lang="en-US" i="1" dirty="0">
                <a:ea typeface="Cambria Math"/>
              </a:rPr>
              <a:t>S</a:t>
            </a:r>
            <a:r>
              <a:rPr lang="en-US" dirty="0">
                <a:ea typeface="Cambria Math"/>
              </a:rPr>
              <a:t> is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10</a:t>
            </a:r>
            <a:r>
              <a:rPr lang="en-US" dirty="0">
                <a:ea typeface="Cambria Math"/>
              </a:rPr>
              <a:t>. Hence,</a:t>
            </a:r>
          </a:p>
          <a:p>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1524000" y="4724400"/>
            <a:ext cx="6156960" cy="411480"/>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2895600" y="3657600"/>
            <a:ext cx="252413" cy="26908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Probability of Complements and Unions of Events</a:t>
            </a:r>
          </a:p>
        </p:txBody>
      </p:sp>
      <p:sp>
        <p:nvSpPr>
          <p:cNvPr id="3" name="Content Placeholder 2"/>
          <p:cNvSpPr>
            <a:spLocks noGrp="1"/>
          </p:cNvSpPr>
          <p:nvPr>
            <p:ph idx="1"/>
          </p:nvPr>
        </p:nvSpPr>
        <p:spPr/>
        <p:txBody>
          <a:bodyPr/>
          <a:lstStyle/>
          <a:p>
            <a:pPr>
              <a:buNone/>
            </a:pPr>
            <a:r>
              <a:rPr lang="en-US" b="1" dirty="0"/>
              <a:t>   Theorem </a:t>
            </a:r>
            <a:r>
              <a:rPr lang="en-US" b="1" dirty="0">
                <a:latin typeface="Cambria Math" pitchFamily="18" charset="0"/>
                <a:ea typeface="Cambria Math" pitchFamily="18" charset="0"/>
              </a:rPr>
              <a:t>2</a:t>
            </a:r>
            <a:r>
              <a:rPr lang="en-US" dirty="0"/>
              <a:t>: Let </a:t>
            </a:r>
            <a:r>
              <a:rPr lang="en-US" i="1" dirty="0"/>
              <a:t>E</a:t>
            </a:r>
            <a:r>
              <a:rPr lang="en-US" baseline="-25000" dirty="0"/>
              <a:t>1</a:t>
            </a:r>
            <a:r>
              <a:rPr lang="en-US" b="1" dirty="0"/>
              <a:t> </a:t>
            </a:r>
            <a:r>
              <a:rPr lang="en-US" dirty="0"/>
              <a:t>and</a:t>
            </a:r>
            <a:r>
              <a:rPr lang="en-US" b="1" dirty="0"/>
              <a:t> </a:t>
            </a:r>
            <a:r>
              <a:rPr lang="en-US" i="1" dirty="0"/>
              <a:t>E</a:t>
            </a:r>
            <a:r>
              <a:rPr lang="en-US" baseline="-25000" dirty="0"/>
              <a:t>2</a:t>
            </a:r>
            <a:r>
              <a:rPr lang="en-US" b="1" dirty="0"/>
              <a:t> </a:t>
            </a:r>
            <a:r>
              <a:rPr lang="en-US" dirty="0"/>
              <a:t> be events in the  sample space </a:t>
            </a:r>
            <a:r>
              <a:rPr lang="en-US" i="1" dirty="0"/>
              <a:t>S</a:t>
            </a:r>
            <a:r>
              <a:rPr lang="en-US" dirty="0"/>
              <a:t>. Then</a:t>
            </a:r>
          </a:p>
          <a:p>
            <a:pPr>
              <a:buNone/>
            </a:pPr>
            <a:endParaRPr lang="en-US" dirty="0"/>
          </a:p>
          <a:p>
            <a:pPr>
              <a:buNone/>
            </a:pPr>
            <a:r>
              <a:rPr lang="en-US" b="1" dirty="0"/>
              <a:t>   Proof</a:t>
            </a:r>
            <a:r>
              <a:rPr lang="en-US" dirty="0"/>
              <a:t>: Given the inclusion-exclusion formula from Section </a:t>
            </a:r>
            <a:r>
              <a:rPr lang="en-US" dirty="0">
                <a:latin typeface="Cambria Math" pitchFamily="18" charset="0"/>
                <a:ea typeface="Cambria Math" pitchFamily="18" charset="0"/>
              </a:rPr>
              <a:t>2.2</a:t>
            </a:r>
            <a:r>
              <a:rPr lang="en-US" dirty="0"/>
              <a:t>, </a:t>
            </a:r>
            <a:r>
              <a:rPr lang="en-US" dirty="0">
                <a:latin typeface="Cambria Math" pitchFamily="18" charset="0"/>
                <a:ea typeface="Cambria Math" pitchFamily="18" charset="0"/>
              </a:rPr>
              <a:t>|</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 | </a:t>
            </a:r>
            <a:r>
              <a:rPr lang="en-US" i="1" dirty="0">
                <a:ea typeface="Cambria Math" pitchFamily="18" charset="0"/>
              </a:rPr>
              <a:t>B</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dirty="0">
                <a:latin typeface="Cambria Math" pitchFamily="18" charset="0"/>
                <a:ea typeface="Cambria Math" pitchFamily="18" charset="0"/>
              </a:rPr>
              <a:t>|</a:t>
            </a:r>
            <a:r>
              <a:rPr lang="en-US" dirty="0"/>
              <a:t>,  it follows that</a:t>
            </a:r>
          </a:p>
        </p:txBody>
      </p:sp>
      <p:pic>
        <p:nvPicPr>
          <p:cNvPr id="11" name="Picture 10" descr="addin_tmp.png"/>
          <p:cNvPicPr>
            <a:picLocks noChangeAspect="1"/>
          </p:cNvPicPr>
          <p:nvPr>
            <p:custDataLst>
              <p:tags r:id="rId1"/>
            </p:custDataLst>
          </p:nvPr>
        </p:nvPicPr>
        <p:blipFill>
          <a:blip r:embed="rId6" cstate="print"/>
          <a:stretch>
            <a:fillRect/>
          </a:stretch>
        </p:blipFill>
        <p:spPr>
          <a:xfrm>
            <a:off x="1295400" y="2895600"/>
            <a:ext cx="5755481" cy="319088"/>
          </a:xfrm>
          <a:prstGeom prst="rect">
            <a:avLst/>
          </a:prstGeom>
        </p:spPr>
      </p:pic>
      <p:pic>
        <p:nvPicPr>
          <p:cNvPr id="15" name="Picture 14" descr="addin_tmp.png"/>
          <p:cNvPicPr>
            <a:picLocks noChangeAspect="1"/>
          </p:cNvPicPr>
          <p:nvPr>
            <p:custDataLst>
              <p:tags r:id="rId2"/>
            </p:custDataLst>
          </p:nvPr>
        </p:nvPicPr>
        <p:blipFill>
          <a:blip r:embed="rId7" cstate="print"/>
          <a:stretch>
            <a:fillRect/>
          </a:stretch>
        </p:blipFill>
        <p:spPr>
          <a:xfrm>
            <a:off x="1828800" y="4800600"/>
            <a:ext cx="5669756" cy="483394"/>
          </a:xfrm>
          <a:prstGeom prst="rect">
            <a:avLst/>
          </a:prstGeom>
        </p:spPr>
      </p:pic>
      <p:pic>
        <p:nvPicPr>
          <p:cNvPr id="16" name="Picture 15" descr="addin_tmp.png"/>
          <p:cNvPicPr>
            <a:picLocks noChangeAspect="1"/>
          </p:cNvPicPr>
          <p:nvPr>
            <p:custDataLst>
              <p:tags r:id="rId3"/>
            </p:custDataLst>
          </p:nvPr>
        </p:nvPicPr>
        <p:blipFill>
          <a:blip r:embed="rId8" cstate="print"/>
          <a:stretch>
            <a:fillRect/>
          </a:stretch>
        </p:blipFill>
        <p:spPr>
          <a:xfrm>
            <a:off x="3505200" y="5486400"/>
            <a:ext cx="3140869" cy="483394"/>
          </a:xfrm>
          <a:prstGeom prst="rect">
            <a:avLst/>
          </a:prstGeom>
        </p:spPr>
      </p:pic>
      <p:pic>
        <p:nvPicPr>
          <p:cNvPr id="17" name="Picture 16" descr="addin_tmp.png"/>
          <p:cNvPicPr>
            <a:picLocks noChangeAspect="1"/>
          </p:cNvPicPr>
          <p:nvPr>
            <p:custDataLst>
              <p:tags r:id="rId4"/>
            </p:custDataLst>
          </p:nvPr>
        </p:nvPicPr>
        <p:blipFill>
          <a:blip r:embed="rId9" cstate="print"/>
          <a:stretch>
            <a:fillRect/>
          </a:stretch>
        </p:blipFill>
        <p:spPr>
          <a:xfrm>
            <a:off x="3352800" y="6096000"/>
            <a:ext cx="4224338" cy="319088"/>
          </a:xfrm>
          <a:prstGeom prst="rect">
            <a:avLst/>
          </a:prstGeom>
        </p:spPr>
      </p:pic>
      <p:sp>
        <p:nvSpPr>
          <p:cNvPr id="18" name="Isosceles Triangle 17"/>
          <p:cNvSpPr/>
          <p:nvPr/>
        </p:nvSpPr>
        <p:spPr>
          <a:xfrm rot="5400000" flipV="1">
            <a:off x="8305800" y="6172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 E}) = 1 - p(E).$&#10;&#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_1)  + p(E_2) -  p(E_1 \cap E_2).$&#10;&#10;&#10;\end{document}"/>
  <p:tag name="IGUANATEXSIZE" val="25"/>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_{s \in S} p(s) = 1$$&#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sum_{s \in S} p(s)$$&#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 E}) = 1 - p(E)$&#10;&#10;&#10;\end{document}"/>
  <p:tag name="IGUANATEXSIZE" val="25"/>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 E}$&#10;&#10;&#10;\end{document}"/>
  <p:tag name="IGUANATEXSIZE" val="25"/>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_{s \in S} p(s) = 1 = p(E) + p(\overline{E}).$$&#10;&#10;\end{document}"/>
  <p:tag name="IGUANATEXSIZE" val="25"/>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E_1 \cup E_2) = p(E_1) + p(E_2) - p(E_1 \cap E_2)$&#10;&#10;\end{document}"/>
  <p:tag name="IGUANATEXSIZE" val="25"/>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left(\bigcup_{i} E_i\right) = \sum_{i} p(E_i)$$&#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E \cap F)}{p(F)}$$&#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E \cap F)}{p(F)} = \frac{5/16}{1/2} = \frac{5}{8}.$$&#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 E}) =\frac{|S| - |E|}{|S|} = 1 - \frac{|E|}{|S|} = 1 - p(E).$&#10;&#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E \cap F)}{p(F)} = \frac{1/4}{3/4} = \frac{1}{3}.$$&#10;&#10;\end{document}"/>
  <p:tag name="IGUANATEXSIZE" val="2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_{i_1} \cap E_{i_2} \cap \cdots \cap E_{i_m}) = p(E_{i_1})p(E_{i_2}) \cdots p(E_{i_m}) $$&#10;&#10;\end{document}"/>
  <p:tag name="IGUANATEXSIZE" val="25"/>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 = \frac{p(E|F)p(F)}{p(E|F)p(F) + p(E|\overline{F})p(\overline{F})}$$&#10;&#10;\end{document}"/>
  <p:tag name="IGUANATEXSIZE" val="2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 = \frac{(7/9)(1/2)}{(7/9)(1/2) + (3/7)(1/2)} = \frac{7/18}{38/63} = \frac{49}{76} \approx 0.645.$$&#10;&#10;\end{document}"/>
  <p:tag name="IGUANATEXSIZE" val="2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E \cap F)}{p(F)}$$&#10;&#10;\end{document}"/>
  <p:tag name="IGUANATEXSIZE" val="3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E \cap F)}{p(F)}$$&#10;&#10;\end{document}"/>
  <p:tag name="IGUANATEXSIZE" val="3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E) = \frac{p(E \cap F)}{p(E)}$$&#10;&#10;\end{document}"/>
  <p:tag name="IGUANATEXSIZE" val="3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p(F) = p(E \cap F)$$&#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p(E) = p(E \cap F)$$&#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p(F) = p(F|E)p(E)$$&#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 E}$&#10;&#10;&#10;\end{document}"/>
  <p:tag name="IGUANATEXSIZE" val="25"/>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F|E)p(E)}{p(F)}$$&#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 = \frac{p(E|F)p(F)}{p(E)}$$&#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 = \frac{p(E|F)p(F)}{p(E)}$$&#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F | E) = \frac{p(E|F)p(F)}{p(E|F)p(F) + p(E|\overline{F})p(\overline{F})}$$&#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E) =  p(E|F)p(F) + p(E|\overline{F}) p(\overline{F})$$&#10;&#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p(E \cap F) + p(E \cap \overline{F}) $\end{document}"/>
  <p:tag name="IGUANATEXSIZE" val="2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E =E \cap S = E \cap (F \cup \overline{F}) =(E \cap F) \cup (E \cap \overline{F})$&#10;&#10;\end{document}"/>
  <p:tag name="IGUANATEXSIZE" val="2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E \cap F) \cap(E \cap \overline{F}) = \emptyset$&#10;&#10;\end{document}"/>
  <p:tag name="IGUANATEXSIZE" val="2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p(E \cap F) + p(E \cap \overline{F}) = p(E|F)p(F) + p(E|\overline{F})p(\overline{F})$&#10;&#10;\end{document}"/>
  <p:tag name="IGUANATEXSIZE" val="2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D) = 1/ 100,000 = 0.00001$$&#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 E}$&#10;&#10;&#10;\end{document}"/>
  <p:tag name="IGUANATEXSIZE" val="25"/>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D}) = 1 - 0.00001 = 0.99999$$&#10;&#10;\end{document}"/>
  <p:tag name="IGUANATEXSIZE" val="2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E|D) = .99$$&#10;&#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E|\overline{D}) = .005$$&#10;&#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E}|\overline{D}) = .995$$&#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E}|D) = .01$$&#10;&#10;\end{document}"/>
  <p:tag name="IGUANATEXSIZE" val="2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D}$&#10;&#10;\end{document}"/>
  <p:tag name="IGUANATEXSIZE" val="25"/>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D}$&#10;&#10;\end{document}"/>
  <p:tag name="IGUANATEXSIZE" val="25"/>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D | E) = \frac{p(E|D)p(D)}{p(E|D)p(D) + p(E|\overline{D})p(\overline{D})}$$&#10;&#10;\end{document}"/>
  <p:tag name="IGUANATEXSIZE" val="20"/>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frac{(0.99)(0.00001)}{(0.99)(0.00001) + (0.005)(0.99999)}$$&#10;&#10;\end{document}"/>
  <p:tag name="IGUANATEXSIZE" val="20"/>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approx 0.002$$&#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E) = 1 - p(\overline{E})  = 1 - \frac{|\overline{E}|}{|S|} = 1 - \frac{1}{2^{10}} = 1 - \frac{1}{1024} = \frac{1023}{1024}.$&#10;&#10;&#10;\end{document}"/>
  <p:tag name="IGUANATEXSIZE" val="20"/>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overline{D }|\overline{ E}) = \frac{p(\overline{E}|\overline{D})p(\overline{D})}{p(\overline{E}|\overline{D})p(\overline{D}) + p(\overline{E}|D)p(D)}$$&#10;&#10;\end{document}"/>
  <p:tag name="IGUANATEXSIZE" val="25"/>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frac{(0.995)(0.99999)}{(0.995)(0.99999) + (0.01)(0.00001)}$$&#10;&#10;\end{document}"/>
  <p:tag name="IGUANATEXSIZE" val="25"/>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approx 0.9999999$$&#10;&#10;\end{document}"/>
  <p:tag name="IGUANATEXSIZE" val="25"/>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D|\overline{E})\\ \hspace*{1cm}\approx 1 - 0.9999999 \\\hspace*{1cm}= 0.0000001.$&#10;&#10;&#10;\end{document}"/>
  <p:tag name="IGUANATEXSIZE" val="20"/>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n}_i F_i = S.$$&#10;&#10;\end{document}"/>
  <p:tag name="IGUANATEXSIZE" val="15"/>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F_j|E) = \frac{p(E|F_j)p(F_j)}{\sum^{n}_{i=1} p(E|F_i)p(F_i)}.$$&#10;&#10;\end{document}"/>
  <p:tag name="IGUANATEXSIZE" val="30"/>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S | E) = \frac{p(E|S)p(S)}{p(E|S)p(S) + p(E|\overline{S})p(\overline{S})}$$&#10;&#10;\end{document}"/>
  <p:tag name="IGUANATEXSIZE" val="20"/>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S | E) = \frac{p(E|S)}{p(E|S) + p(E|\overline{S})} $$&#10;&#10;\end{document}"/>
  <p:tag name="IGUANATEXSIZE" val="20"/>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r(w) =\frac{p(w)}{p(w) + q(w)} $$&#10;&#10;\end{document}"/>
  <p:tag name="IGUANATEXSIZE" val="20"/>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r(Rolex) =\frac{p(Rolex)}{p(Rolex) + q(Rolex)} = \frac{0.125}{0.125 + .005} = \frac{0.125}{0.125 + .005} \approx 0.962 $$&#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 E}$&#10;&#10;&#10;\end{document}"/>
  <p:tag name="IGUANATEXSIZE" val="25"/>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S | E_1 \cap E_2) = \frac{p(E_1|S)p(E_2|S)}{p(E_1|S)p(E_2|S) + p(E_1|\overline{S})p(E_2|\overline{S})}$$&#10;&#10;\end{document}"/>
  <p:tag name="IGUANATEXSIZE" val="20"/>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r(w_1,w_2) =\frac{p(w_1)p(w_2)}{p(w_1)p(w_2) + q(w_1)q(w_2)} $$&#10;\end{document}"/>
  <p:tag name="IGUANATEXSIZE" val="20"/>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r(stock,undervalued) =\frac{p(stock)p(undervalued)}{p(stock)p(undervalued) + q(stock)q(undervalued)} $$&#10;\end{document}"/>
  <p:tag name="IGUANATEXSIZE" val="20"/>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frac{(0.2)(0.1)}{(0.2)(0.1) + (0.06)(0.025)} \approx 0.930 $$&#10;\end{document}"/>
  <p:tag name="IGUANATEXSIZE" val="20"/>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r(w_1,w_2,...w_n) =\frac{\Pi^{k}_i p(w_i)}{\Pi^{k}_{i = 1} p(w_i) + \Pi^{k}_{i= 1}q(w_i)} $$&#10;\end{document}"/>
  <p:tag name="IGUANATEXSIZE" val="25"/>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S |\bigcap^{k}_{i=1} E_i) = \frac{\Pi^{k}_{i=1}p(E_i|S)}{\Pi^{k}_{i =1}p(E_1|S) + \Pi^{k}_{i = 1}p(E_i|\overline{S})} $$&#10;&#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E_1 \cup E_2) = p(E_1) + p(E_2) - p(E_1 \cap E_2)$&#10;&#10;\end{document}"/>
  <p:tag name="IGUANATEXSIZE" val="2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E_1 \cup E_2) =\frac{|E_1  \cup E_2|}{|S|} = \frac{|E_1| + |E_2|  - |E_1 \cap E_2|}{|S|}$&#10;&#10;&#10;\end{document}"/>
  <p:tag name="IGUANATEXSIZE" val="25"/>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E_1|}{|S|}  + \frac{|E_2|}{|S|}  - \frac{|E_1 \cap E_2|}{|S|}$&#10;&#10;\end{document}"/>
  <p:tag name="IGUANATEXSIZE" val="2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12259</TotalTime>
  <Words>5082</Words>
  <Application>Microsoft Macintosh PowerPoint</Application>
  <PresentationFormat>화면 슬라이드 쇼(4:3)</PresentationFormat>
  <Paragraphs>328</Paragraphs>
  <Slides>49</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49</vt:i4>
      </vt:variant>
    </vt:vector>
  </HeadingPairs>
  <TitlesOfParts>
    <vt:vector size="56" baseType="lpstr">
      <vt:lpstr>Symbol</vt:lpstr>
      <vt:lpstr>Cambria</vt:lpstr>
      <vt:lpstr>Calibri</vt:lpstr>
      <vt:lpstr>Cambria Math</vt:lpstr>
      <vt:lpstr>Wingdings 2</vt:lpstr>
      <vt:lpstr>Constantia</vt:lpstr>
      <vt:lpstr>Flow</vt:lpstr>
      <vt:lpstr>Discrete Probability</vt:lpstr>
      <vt:lpstr>Probability of an Event</vt:lpstr>
      <vt:lpstr>Applying Laplace’s Definition</vt:lpstr>
      <vt:lpstr>Applying Laplace’s Definition</vt:lpstr>
      <vt:lpstr>Applying Laplace’s Definition</vt:lpstr>
      <vt:lpstr>Applying Laplace’s Definition</vt:lpstr>
      <vt:lpstr>The Probability of Complements and Unions of Events</vt:lpstr>
      <vt:lpstr>The Probability of Complements and Unions of Events</vt:lpstr>
      <vt:lpstr>The Probability of Complements and Unions of Events</vt:lpstr>
      <vt:lpstr>The Probability of Complements and Unions of Events</vt:lpstr>
      <vt:lpstr> Probability Theory</vt:lpstr>
      <vt:lpstr>Section Summary</vt:lpstr>
      <vt:lpstr>Assigning Probabilities</vt:lpstr>
      <vt:lpstr>Assigning Probabilities</vt:lpstr>
      <vt:lpstr>Uniform Distribution</vt:lpstr>
      <vt:lpstr>Probability of an Event</vt:lpstr>
      <vt:lpstr>Example</vt:lpstr>
      <vt:lpstr>Probabilities of Complements and Unions  of Events</vt:lpstr>
      <vt:lpstr>Combinations of Events</vt:lpstr>
      <vt:lpstr>Conditional Probability</vt:lpstr>
      <vt:lpstr>Conditional Probability</vt:lpstr>
      <vt:lpstr>Independence</vt:lpstr>
      <vt:lpstr>Independence</vt:lpstr>
      <vt:lpstr>Pairwise and Mutual Independence</vt:lpstr>
      <vt:lpstr>Bernoulli Trials </vt:lpstr>
      <vt:lpstr>Bernoulli Trials </vt:lpstr>
      <vt:lpstr>Probability of k Successes in n Independent Bernoulli Trials.</vt:lpstr>
      <vt:lpstr>Random Variables</vt:lpstr>
      <vt:lpstr>Random Variables</vt:lpstr>
      <vt:lpstr>The Famous Birthday Problem</vt:lpstr>
      <vt:lpstr>Monte Carlo Algorithms</vt:lpstr>
      <vt:lpstr>Probabilistic Primality Testing</vt:lpstr>
      <vt:lpstr>Bayes’ Theorem</vt:lpstr>
      <vt:lpstr>Section Summary</vt:lpstr>
      <vt:lpstr>Motivation for Bayes’ Theorem</vt:lpstr>
      <vt:lpstr>Bayes’ Theorem</vt:lpstr>
      <vt:lpstr>Derivation of Bayes’ Theorem</vt:lpstr>
      <vt:lpstr>Derivation of Bayes’ Theorem</vt:lpstr>
      <vt:lpstr>Derivation of Bayes’ Theorem</vt:lpstr>
      <vt:lpstr>Applying Bayes’ Theorem </vt:lpstr>
      <vt:lpstr>Applying Bayes’ Theorem </vt:lpstr>
      <vt:lpstr>Applying Bayes’ Theorem </vt:lpstr>
      <vt:lpstr>Generalized Bayes’ Theorem</vt:lpstr>
      <vt:lpstr>Bayesian Spam Filters</vt:lpstr>
      <vt:lpstr>Bayesian Spam Filters</vt:lpstr>
      <vt:lpstr>Bayesian Spam Filters </vt:lpstr>
      <vt:lpstr>Bayesian Spam Filters using Multiple Words</vt:lpstr>
      <vt:lpstr>Bayesian Spam Filters using Multiple Words</vt:lpstr>
      <vt:lpstr>Bayesian Spam Filters using Multiple Words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HongShin</cp:lastModifiedBy>
  <cp:revision>688</cp:revision>
  <cp:lastPrinted>2018-12-11T16:11:29Z</cp:lastPrinted>
  <dcterms:created xsi:type="dcterms:W3CDTF">2011-09-30T22:16:33Z</dcterms:created>
  <dcterms:modified xsi:type="dcterms:W3CDTF">2018-12-11T16:11:43Z</dcterms:modified>
</cp:coreProperties>
</file>