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4" r:id="rId5"/>
    <p:sldId id="258" r:id="rId6"/>
    <p:sldId id="259" r:id="rId7"/>
    <p:sldId id="260" r:id="rId8"/>
    <p:sldId id="261" r:id="rId9"/>
    <p:sldId id="262" r:id="rId10"/>
    <p:sldId id="263"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16" d="100"/>
          <a:sy n="116" d="100"/>
        </p:scale>
        <p:origin x="8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ws.amazon.com/what-is/chatbo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0B91-1CD8-A7B7-1C51-34D5BEC54B6F}"/>
              </a:ext>
            </a:extLst>
          </p:cNvPr>
          <p:cNvSpPr>
            <a:spLocks noGrp="1"/>
          </p:cNvSpPr>
          <p:nvPr>
            <p:ph type="ctrTitle"/>
          </p:nvPr>
        </p:nvSpPr>
        <p:spPr>
          <a:xfrm>
            <a:off x="1366093" y="802298"/>
            <a:ext cx="9688760" cy="2541431"/>
          </a:xfrm>
        </p:spPr>
        <p:txBody>
          <a:bodyPr>
            <a:normAutofit fontScale="90000"/>
          </a:bodyPr>
          <a:lstStyle/>
          <a:p>
            <a:pPr algn="ctr"/>
            <a:r>
              <a:rPr lang="en-GB" b="1" i="0" u="none" strike="noStrike" dirty="0">
                <a:solidFill>
                  <a:srgbClr val="1D2125"/>
                </a:solidFill>
                <a:effectLst/>
                <a:latin typeface="PT Sans" panose="020B0503020203020204" pitchFamily="34" charset="77"/>
              </a:rPr>
              <a:t>Asynchronous JavaScript and XML (AJAX)</a:t>
            </a:r>
            <a:endParaRPr lang="en-US" dirty="0"/>
          </a:p>
        </p:txBody>
      </p:sp>
      <p:sp>
        <p:nvSpPr>
          <p:cNvPr id="3" name="TextBox 2">
            <a:extLst>
              <a:ext uri="{FF2B5EF4-FFF2-40B4-BE49-F238E27FC236}">
                <a16:creationId xmlns:a16="http://schemas.microsoft.com/office/drawing/2014/main" id="{5315D858-4860-B8AC-35E0-FD4E9DEAC54A}"/>
              </a:ext>
            </a:extLst>
          </p:cNvPr>
          <p:cNvSpPr txBox="1"/>
          <p:nvPr/>
        </p:nvSpPr>
        <p:spPr>
          <a:xfrm>
            <a:off x="1366094" y="4021157"/>
            <a:ext cx="9688760" cy="1200329"/>
          </a:xfrm>
          <a:prstGeom prst="rect">
            <a:avLst/>
          </a:prstGeom>
          <a:noFill/>
        </p:spPr>
        <p:txBody>
          <a:bodyPr wrap="square" rtlCol="0">
            <a:spAutoFit/>
          </a:bodyPr>
          <a:lstStyle/>
          <a:p>
            <a:pPr algn="ctr"/>
            <a:r>
              <a:rPr lang="en-US" sz="3600" dirty="0"/>
              <a:t>Dr. Marwan M Radwan</a:t>
            </a:r>
          </a:p>
          <a:p>
            <a:pPr algn="ctr"/>
            <a:r>
              <a:rPr lang="en-US" sz="3600" dirty="0"/>
              <a:t>Week 7</a:t>
            </a:r>
          </a:p>
        </p:txBody>
      </p:sp>
    </p:spTree>
    <p:extLst>
      <p:ext uri="{BB962C8B-B14F-4D97-AF65-F5344CB8AC3E}">
        <p14:creationId xmlns:p14="http://schemas.microsoft.com/office/powerpoint/2010/main" val="426039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75AE-8064-8845-F99E-FD097ED5CDEC}"/>
              </a:ext>
            </a:extLst>
          </p:cNvPr>
          <p:cNvSpPr>
            <a:spLocks noGrp="1"/>
          </p:cNvSpPr>
          <p:nvPr>
            <p:ph type="title"/>
          </p:nvPr>
        </p:nvSpPr>
        <p:spPr/>
        <p:txBody>
          <a:bodyPr/>
          <a:lstStyle/>
          <a:p>
            <a:r>
              <a:rPr lang="en-GB" b="0" i="0" u="none" strike="noStrike" dirty="0">
                <a:solidFill>
                  <a:srgbClr val="232F3E"/>
                </a:solidFill>
                <a:effectLst/>
                <a:latin typeface="AmazonEmberBold"/>
              </a:rPr>
              <a:t>How does AJAX work?</a:t>
            </a:r>
            <a:br>
              <a:rPr lang="en-GB" b="0" i="0" u="none" strike="noStrike" dirty="0">
                <a:solidFill>
                  <a:srgbClr val="232F3E"/>
                </a:solidFill>
                <a:effectLst/>
                <a:latin typeface="AmazonEmberBold"/>
              </a:rPr>
            </a:br>
            <a:endParaRPr lang="en-US" dirty="0"/>
          </a:p>
        </p:txBody>
      </p:sp>
      <p:sp>
        <p:nvSpPr>
          <p:cNvPr id="3" name="Content Placeholder 2">
            <a:extLst>
              <a:ext uri="{FF2B5EF4-FFF2-40B4-BE49-F238E27FC236}">
                <a16:creationId xmlns:a16="http://schemas.microsoft.com/office/drawing/2014/main" id="{778B6B0B-5868-AAEF-4324-63D7B34AF92B}"/>
              </a:ext>
            </a:extLst>
          </p:cNvPr>
          <p:cNvSpPr>
            <a:spLocks noGrp="1"/>
          </p:cNvSpPr>
          <p:nvPr>
            <p:ph idx="1"/>
          </p:nvPr>
        </p:nvSpPr>
        <p:spPr>
          <a:xfrm>
            <a:off x="1451579" y="1853754"/>
            <a:ext cx="9603275" cy="4199727"/>
          </a:xfrm>
        </p:spPr>
        <p:txBody>
          <a:bodyPr>
            <a:normAutofit/>
          </a:bodyPr>
          <a:lstStyle/>
          <a:p>
            <a:r>
              <a:rPr lang="en-GB" b="0" i="0" u="none" strike="noStrike" dirty="0">
                <a:solidFill>
                  <a:srgbClr val="333333"/>
                </a:solidFill>
                <a:effectLst/>
                <a:latin typeface="AmazonEmberBold"/>
              </a:rPr>
              <a:t>Data exchange with AJAX: </a:t>
            </a:r>
            <a:r>
              <a:rPr lang="en-GB" b="0" i="0" u="none" strike="noStrike" dirty="0">
                <a:solidFill>
                  <a:srgbClr val="333333"/>
                </a:solidFill>
                <a:effectLst/>
                <a:latin typeface="AmazonEmber"/>
              </a:rPr>
              <a:t>Instead of updating the whole page, AJAX uses a JavaScript function to create an </a:t>
            </a:r>
            <a:r>
              <a:rPr lang="en-GB" b="0" i="0" u="none" strike="noStrike" dirty="0" err="1">
                <a:solidFill>
                  <a:srgbClr val="333333"/>
                </a:solidFill>
                <a:effectLst/>
                <a:latin typeface="AmazonEmber"/>
              </a:rPr>
              <a:t>XMLHttpRequest</a:t>
            </a:r>
            <a:r>
              <a:rPr lang="en-GB" b="0" i="0" u="none" strike="noStrike" dirty="0">
                <a:solidFill>
                  <a:srgbClr val="333333"/>
                </a:solidFill>
                <a:effectLst/>
                <a:latin typeface="AmazonEmber"/>
              </a:rPr>
              <a:t> object on the browser. Then, it compiles the page information in XML format, which the </a:t>
            </a:r>
            <a:r>
              <a:rPr lang="en-GB" b="0" i="0" u="none" strike="noStrike" dirty="0" err="1">
                <a:solidFill>
                  <a:srgbClr val="333333"/>
                </a:solidFill>
                <a:effectLst/>
                <a:latin typeface="AmazonEmber"/>
              </a:rPr>
              <a:t>XMLHttpRequest</a:t>
            </a:r>
            <a:r>
              <a:rPr lang="en-GB" b="0" i="0" u="none" strike="noStrike" dirty="0">
                <a:solidFill>
                  <a:srgbClr val="333333"/>
                </a:solidFill>
                <a:effectLst/>
                <a:latin typeface="AmazonEmber"/>
              </a:rPr>
              <a:t> object sends to the web server. The web server processes the request and responds with the requested data. Lastly, the browser updates the current screen with the latest data without refreshing the page. </a:t>
            </a:r>
          </a:p>
          <a:p>
            <a:r>
              <a:rPr lang="en-GB" b="0" i="0" u="none" strike="noStrike" dirty="0">
                <a:solidFill>
                  <a:srgbClr val="333333"/>
                </a:solidFill>
                <a:effectLst/>
                <a:latin typeface="AmazonEmberBold"/>
              </a:rPr>
              <a:t>Why is AJAX more efficient?: </a:t>
            </a:r>
            <a:r>
              <a:rPr lang="en-GB" b="0" i="0" u="none" strike="noStrike" dirty="0">
                <a:solidFill>
                  <a:srgbClr val="333333"/>
                </a:solidFill>
                <a:effectLst/>
                <a:latin typeface="AmazonEmber"/>
              </a:rPr>
              <a:t>Despite similarities in data exchange and information flow, AJAX is more efficient than conventional web requests. With AJAX, the browser only updates specific web content based on the requested data. It doesn't make unnecessary refreshes on other content on the page. This makes AJAX applications faster and more responsive than conventional web applications. </a:t>
            </a:r>
          </a:p>
          <a:p>
            <a:endParaRPr lang="en-US" dirty="0"/>
          </a:p>
        </p:txBody>
      </p:sp>
    </p:spTree>
    <p:extLst>
      <p:ext uri="{BB962C8B-B14F-4D97-AF65-F5344CB8AC3E}">
        <p14:creationId xmlns:p14="http://schemas.microsoft.com/office/powerpoint/2010/main" val="2338402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11BE-BDAE-9CBF-E2A6-4DDFF30A39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77E6DF-4874-8D15-426C-93F5F8643557}"/>
              </a:ext>
            </a:extLst>
          </p:cNvPr>
          <p:cNvSpPr>
            <a:spLocks noGrp="1"/>
          </p:cNvSpPr>
          <p:nvPr>
            <p:ph idx="1"/>
          </p:nvPr>
        </p:nvSpPr>
        <p:spPr/>
        <p:txBody>
          <a:bodyPr/>
          <a:lstStyle/>
          <a:p>
            <a:endParaRPr lang="en-US"/>
          </a:p>
        </p:txBody>
      </p:sp>
      <p:pic>
        <p:nvPicPr>
          <p:cNvPr id="2052" name="Picture 4">
            <a:extLst>
              <a:ext uri="{FF2B5EF4-FFF2-40B4-BE49-F238E27FC236}">
                <a16:creationId xmlns:a16="http://schemas.microsoft.com/office/drawing/2014/main" id="{DA6BEC50-DC6B-4D8F-1C8D-4DEBB3FE8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013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4722-A7E9-2FE1-98C5-F23DC3892F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6250CE-5010-F603-0B0C-079CFF65FCED}"/>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A13AE72D-5BBA-75C2-04DE-E0AB85FFF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5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117A-4454-4F4C-8363-32CD55ED1232}"/>
              </a:ext>
            </a:extLst>
          </p:cNvPr>
          <p:cNvSpPr>
            <a:spLocks noGrp="1"/>
          </p:cNvSpPr>
          <p:nvPr>
            <p:ph type="title"/>
          </p:nvPr>
        </p:nvSpPr>
        <p:spPr>
          <a:xfrm>
            <a:off x="1451579" y="947451"/>
            <a:ext cx="9603275" cy="906303"/>
          </a:xfrm>
        </p:spPr>
        <p:txBody>
          <a:bodyPr/>
          <a:lstStyle/>
          <a:p>
            <a:r>
              <a:rPr lang="en-GB" b="0" i="0" u="none" strike="noStrike" dirty="0">
                <a:solidFill>
                  <a:srgbClr val="232F3E"/>
                </a:solidFill>
                <a:effectLst/>
                <a:latin typeface="AmazonEmberBold"/>
              </a:rPr>
              <a:t>What is AJAX?</a:t>
            </a:r>
            <a:endParaRPr lang="en-US" dirty="0"/>
          </a:p>
        </p:txBody>
      </p:sp>
      <p:sp>
        <p:nvSpPr>
          <p:cNvPr id="3" name="Content Placeholder 2">
            <a:extLst>
              <a:ext uri="{FF2B5EF4-FFF2-40B4-BE49-F238E27FC236}">
                <a16:creationId xmlns:a16="http://schemas.microsoft.com/office/drawing/2014/main" id="{5891B1CD-BEEF-EFE1-3B08-0DC460B0C39C}"/>
              </a:ext>
            </a:extLst>
          </p:cNvPr>
          <p:cNvSpPr>
            <a:spLocks noGrp="1"/>
          </p:cNvSpPr>
          <p:nvPr>
            <p:ph idx="1"/>
          </p:nvPr>
        </p:nvSpPr>
        <p:spPr>
          <a:xfrm>
            <a:off x="1451579" y="1853754"/>
            <a:ext cx="9603275" cy="4227557"/>
          </a:xfrm>
        </p:spPr>
        <p:txBody>
          <a:bodyPr>
            <a:normAutofit lnSpcReduction="10000"/>
          </a:bodyPr>
          <a:lstStyle/>
          <a:p>
            <a:r>
              <a:rPr lang="en-GB" sz="2400" b="0" i="0" u="none" strike="noStrike" dirty="0">
                <a:solidFill>
                  <a:srgbClr val="333333"/>
                </a:solidFill>
                <a:effectLst/>
                <a:latin typeface="AmazonEmber"/>
              </a:rPr>
              <a:t>Asynchronous JavaScript and XML (AJAX) is a combination of web application development technologies that make web applications more responsive to user interaction. </a:t>
            </a:r>
          </a:p>
          <a:p>
            <a:r>
              <a:rPr lang="en-GB" sz="2400" b="0" i="0" u="none" strike="noStrike" dirty="0">
                <a:solidFill>
                  <a:srgbClr val="333333"/>
                </a:solidFill>
                <a:effectLst/>
                <a:latin typeface="AmazonEmber"/>
              </a:rPr>
              <a:t>Whenever your users interact with a web application, such as when they click buttons or checkmark boxes, the browser exchanges data with the remote server. Data exchange can cause pages to reload and interrupt the user experience. </a:t>
            </a:r>
          </a:p>
          <a:p>
            <a:r>
              <a:rPr lang="en-GB" sz="2400" b="0" i="0" u="none" strike="noStrike" dirty="0">
                <a:solidFill>
                  <a:srgbClr val="333333"/>
                </a:solidFill>
                <a:effectLst/>
                <a:latin typeface="AmazonEmber"/>
              </a:rPr>
              <a:t>With AJAX, web applications can send and receive data in the background so that only small portions of the page refresh as required.</a:t>
            </a:r>
            <a:endParaRPr lang="en-US" sz="2400" dirty="0"/>
          </a:p>
        </p:txBody>
      </p:sp>
    </p:spTree>
    <p:extLst>
      <p:ext uri="{BB962C8B-B14F-4D97-AF65-F5344CB8AC3E}">
        <p14:creationId xmlns:p14="http://schemas.microsoft.com/office/powerpoint/2010/main" val="1518316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681A3-68A4-7FB5-9539-2E49E2160D6D}"/>
              </a:ext>
            </a:extLst>
          </p:cNvPr>
          <p:cNvSpPr>
            <a:spLocks noGrp="1"/>
          </p:cNvSpPr>
          <p:nvPr>
            <p:ph type="title"/>
          </p:nvPr>
        </p:nvSpPr>
        <p:spPr>
          <a:xfrm>
            <a:off x="1294362" y="366108"/>
            <a:ext cx="9603275" cy="1049235"/>
          </a:xfrm>
        </p:spPr>
        <p:txBody>
          <a:bodyPr/>
          <a:lstStyle/>
          <a:p>
            <a:r>
              <a:rPr lang="en-US" dirty="0"/>
              <a:t>How AJAX works</a:t>
            </a:r>
          </a:p>
        </p:txBody>
      </p:sp>
      <p:pic>
        <p:nvPicPr>
          <p:cNvPr id="5" name="Picture 4" descr="A diagram of a computer program&#10;&#10;AI-generated content may be incorrect.">
            <a:extLst>
              <a:ext uri="{FF2B5EF4-FFF2-40B4-BE49-F238E27FC236}">
                <a16:creationId xmlns:a16="http://schemas.microsoft.com/office/drawing/2014/main" id="{4CE37679-1B90-059A-2AD2-C771B3DE1414}"/>
              </a:ext>
            </a:extLst>
          </p:cNvPr>
          <p:cNvPicPr>
            <a:picLocks noChangeAspect="1"/>
          </p:cNvPicPr>
          <p:nvPr/>
        </p:nvPicPr>
        <p:blipFill>
          <a:blip r:embed="rId2"/>
          <a:stretch>
            <a:fillRect/>
          </a:stretch>
        </p:blipFill>
        <p:spPr>
          <a:xfrm>
            <a:off x="1433431" y="1215024"/>
            <a:ext cx="9711626" cy="5555293"/>
          </a:xfrm>
          <a:prstGeom prst="rect">
            <a:avLst/>
          </a:prstGeom>
        </p:spPr>
      </p:pic>
    </p:spTree>
    <p:extLst>
      <p:ext uri="{BB962C8B-B14F-4D97-AF65-F5344CB8AC3E}">
        <p14:creationId xmlns:p14="http://schemas.microsoft.com/office/powerpoint/2010/main" val="324293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A2DD-3392-EF81-812A-341D972136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E40070-934A-5CAA-1653-C0202E2142F5}"/>
              </a:ext>
            </a:extLst>
          </p:cNvPr>
          <p:cNvSpPr>
            <a:spLocks noGrp="1"/>
          </p:cNvSpPr>
          <p:nvPr>
            <p:ph idx="1"/>
          </p:nvPr>
        </p:nvSpPr>
        <p:spPr/>
        <p:txBody>
          <a:bodyPr/>
          <a:lstStyle/>
          <a:p>
            <a:endParaRPr lang="en-US"/>
          </a:p>
        </p:txBody>
      </p:sp>
      <p:pic>
        <p:nvPicPr>
          <p:cNvPr id="1026" name="Picture 2" descr="AJAX (Asynchronous Javascript And XML Which Is Sometimes Misleading Because  JSON Is Often Used In Place Of XML Nowadays Due To Being Lightweight And A  Part Of Javascript Anyway) | by Jonathan">
            <a:extLst>
              <a:ext uri="{FF2B5EF4-FFF2-40B4-BE49-F238E27FC236}">
                <a16:creationId xmlns:a16="http://schemas.microsoft.com/office/drawing/2014/main" id="{758E8D96-4EAC-18F9-1962-6A1776E6F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59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66E5-5D66-038F-22D7-BCBE4C754141}"/>
              </a:ext>
            </a:extLst>
          </p:cNvPr>
          <p:cNvSpPr>
            <a:spLocks noGrp="1"/>
          </p:cNvSpPr>
          <p:nvPr>
            <p:ph type="title"/>
          </p:nvPr>
        </p:nvSpPr>
        <p:spPr>
          <a:xfrm>
            <a:off x="1451579" y="1090670"/>
            <a:ext cx="9603275" cy="763084"/>
          </a:xfrm>
        </p:spPr>
        <p:txBody>
          <a:bodyPr>
            <a:normAutofit fontScale="90000"/>
          </a:bodyPr>
          <a:lstStyle/>
          <a:p>
            <a:r>
              <a:rPr lang="en-GB" b="0" i="0" u="none" strike="noStrike" dirty="0">
                <a:solidFill>
                  <a:srgbClr val="232F3E"/>
                </a:solidFill>
                <a:effectLst/>
                <a:latin typeface="AmazonEmberBold"/>
              </a:rPr>
              <a:t>What are AJAX use cases?</a:t>
            </a:r>
            <a:br>
              <a:rPr lang="en-GB" b="0" i="0" u="none" strike="noStrike" dirty="0">
                <a:solidFill>
                  <a:srgbClr val="232F3E"/>
                </a:solidFill>
                <a:effectLst/>
                <a:latin typeface="AmazonEmberBold"/>
              </a:rPr>
            </a:br>
            <a:endParaRPr lang="en-US" dirty="0"/>
          </a:p>
        </p:txBody>
      </p:sp>
      <p:sp>
        <p:nvSpPr>
          <p:cNvPr id="3" name="Content Placeholder 2">
            <a:extLst>
              <a:ext uri="{FF2B5EF4-FFF2-40B4-BE49-F238E27FC236}">
                <a16:creationId xmlns:a16="http://schemas.microsoft.com/office/drawing/2014/main" id="{35034C04-248E-3412-7FF4-B86DE7094009}"/>
              </a:ext>
            </a:extLst>
          </p:cNvPr>
          <p:cNvSpPr>
            <a:spLocks noGrp="1"/>
          </p:cNvSpPr>
          <p:nvPr>
            <p:ph idx="1"/>
          </p:nvPr>
        </p:nvSpPr>
        <p:spPr>
          <a:xfrm>
            <a:off x="1451579" y="2015732"/>
            <a:ext cx="9603275" cy="4076596"/>
          </a:xfrm>
        </p:spPr>
        <p:txBody>
          <a:bodyPr>
            <a:normAutofit/>
          </a:bodyPr>
          <a:lstStyle/>
          <a:p>
            <a:r>
              <a:rPr lang="en-GB" sz="2400" b="0" i="0" u="none" strike="noStrike" dirty="0">
                <a:solidFill>
                  <a:srgbClr val="333333"/>
                </a:solidFill>
                <a:effectLst/>
                <a:latin typeface="AmazonEmber"/>
              </a:rPr>
              <a:t>You can use AJAX to create various features in web applications</a:t>
            </a:r>
          </a:p>
          <a:p>
            <a:pPr lvl="1"/>
            <a:r>
              <a:rPr lang="en-GB" sz="2000" b="0" i="0" u="none" strike="noStrike" dirty="0">
                <a:solidFill>
                  <a:srgbClr val="333333"/>
                </a:solidFill>
                <a:effectLst/>
                <a:latin typeface="AmazonEmberBold"/>
              </a:rPr>
              <a:t>Autocomplete: </a:t>
            </a:r>
            <a:r>
              <a:rPr lang="en-GB" sz="2000" b="0" i="0" u="none" strike="noStrike" dirty="0">
                <a:solidFill>
                  <a:srgbClr val="333333"/>
                </a:solidFill>
                <a:effectLst/>
                <a:latin typeface="AmazonEmber"/>
              </a:rPr>
              <a:t>Search engines provide autocomplete options in real time when users search for a specific keyword in the search bar. AJAX allows the webpage to relay each character input to the web server and return a list of relevant recommendations on the existing page.</a:t>
            </a:r>
          </a:p>
          <a:p>
            <a:pPr lvl="1"/>
            <a:r>
              <a:rPr lang="en-GB" sz="2000" b="0" i="0" u="none" strike="noStrike" dirty="0">
                <a:solidFill>
                  <a:srgbClr val="333333"/>
                </a:solidFill>
                <a:effectLst/>
                <a:latin typeface="AmazonEmberBold"/>
              </a:rPr>
              <a:t>Form verification</a:t>
            </a:r>
            <a:r>
              <a:rPr lang="en-GB" sz="2000" b="1" dirty="0">
                <a:solidFill>
                  <a:srgbClr val="333333"/>
                </a:solidFill>
                <a:latin typeface="AmazonEmber"/>
              </a:rPr>
              <a:t>: </a:t>
            </a:r>
            <a:r>
              <a:rPr lang="en-GB" sz="2000" b="0" i="0" u="none" strike="noStrike" dirty="0">
                <a:solidFill>
                  <a:srgbClr val="333333"/>
                </a:solidFill>
                <a:effectLst/>
                <a:latin typeface="AmazonEmber"/>
              </a:rPr>
              <a:t>AJAX allows web applications to validate specific information in forms before users submit them. For example, when a new user creates an account, the webpage can automatically verify if a username is available before the user moves to the next section. </a:t>
            </a:r>
          </a:p>
          <a:p>
            <a:endParaRPr lang="en-US" sz="2400" dirty="0"/>
          </a:p>
        </p:txBody>
      </p:sp>
    </p:spTree>
    <p:extLst>
      <p:ext uri="{BB962C8B-B14F-4D97-AF65-F5344CB8AC3E}">
        <p14:creationId xmlns:p14="http://schemas.microsoft.com/office/powerpoint/2010/main" val="172951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83E5-6AF1-C0BD-26F4-C63C64637639}"/>
              </a:ext>
            </a:extLst>
          </p:cNvPr>
          <p:cNvSpPr>
            <a:spLocks noGrp="1"/>
          </p:cNvSpPr>
          <p:nvPr>
            <p:ph type="title"/>
          </p:nvPr>
        </p:nvSpPr>
        <p:spPr/>
        <p:txBody>
          <a:bodyPr/>
          <a:lstStyle/>
          <a:p>
            <a:r>
              <a:rPr lang="en-GB" b="0" i="0" u="none" strike="noStrike" dirty="0">
                <a:solidFill>
                  <a:srgbClr val="232F3E"/>
                </a:solidFill>
                <a:effectLst/>
                <a:latin typeface="AmazonEmberBold"/>
              </a:rPr>
              <a:t>What are AJAX use cases? …2</a:t>
            </a:r>
            <a:endParaRPr lang="en-US" dirty="0"/>
          </a:p>
        </p:txBody>
      </p:sp>
      <p:sp>
        <p:nvSpPr>
          <p:cNvPr id="3" name="Content Placeholder 2">
            <a:extLst>
              <a:ext uri="{FF2B5EF4-FFF2-40B4-BE49-F238E27FC236}">
                <a16:creationId xmlns:a16="http://schemas.microsoft.com/office/drawing/2014/main" id="{5D0B53A5-D6A9-F9AA-B61E-B3E176C2F686}"/>
              </a:ext>
            </a:extLst>
          </p:cNvPr>
          <p:cNvSpPr>
            <a:spLocks noGrp="1"/>
          </p:cNvSpPr>
          <p:nvPr>
            <p:ph idx="1"/>
          </p:nvPr>
        </p:nvSpPr>
        <p:spPr>
          <a:xfrm>
            <a:off x="1451579" y="1853754"/>
            <a:ext cx="9603275" cy="4199727"/>
          </a:xfrm>
        </p:spPr>
        <p:txBody>
          <a:bodyPr>
            <a:normAutofit fontScale="92500" lnSpcReduction="10000"/>
          </a:bodyPr>
          <a:lstStyle/>
          <a:p>
            <a:r>
              <a:rPr lang="en-GB" sz="2400" b="0" i="0" u="none" strike="noStrike" dirty="0">
                <a:solidFill>
                  <a:srgbClr val="333333"/>
                </a:solidFill>
                <a:effectLst/>
                <a:latin typeface="AmazonEmberBold"/>
              </a:rPr>
              <a:t>Chat functionality</a:t>
            </a:r>
            <a:r>
              <a:rPr lang="en-GB" sz="2400" b="1" dirty="0">
                <a:solidFill>
                  <a:srgbClr val="333333"/>
                </a:solidFill>
                <a:latin typeface="AmazonEmber"/>
              </a:rPr>
              <a:t>: </a:t>
            </a:r>
            <a:r>
              <a:rPr lang="en-GB" sz="2400" b="0" i="0" u="none" strike="noStrike" dirty="0">
                <a:solidFill>
                  <a:srgbClr val="333333"/>
                </a:solidFill>
                <a:effectLst/>
                <a:latin typeface="AmazonEmber"/>
              </a:rPr>
              <a:t>Text messengers and </a:t>
            </a:r>
            <a:r>
              <a:rPr lang="en-GB" sz="2400" b="0" i="0" u="sng" strike="noStrike" dirty="0">
                <a:solidFill>
                  <a:srgbClr val="065299"/>
                </a:solidFill>
                <a:effectLst/>
                <a:latin typeface="AmazonEmber"/>
                <a:hlinkClick r:id="rId2"/>
              </a:rPr>
              <a:t>chatbots</a:t>
            </a:r>
            <a:r>
              <a:rPr lang="en-GB" sz="2400" b="0" i="0" u="none" strike="noStrike" dirty="0">
                <a:solidFill>
                  <a:srgbClr val="333333"/>
                </a:solidFill>
                <a:effectLst/>
                <a:latin typeface="AmazonEmber"/>
              </a:rPr>
              <a:t> use AJAX to display real-time conversations on browsers. AJAX sends the text written by a user to the server and publishes it simultaneously in other users' chat interfaces.</a:t>
            </a:r>
          </a:p>
          <a:p>
            <a:r>
              <a:rPr lang="en-GB" sz="2400" b="0" i="0" u="none" strike="noStrike" dirty="0">
                <a:solidFill>
                  <a:srgbClr val="333333"/>
                </a:solidFill>
                <a:effectLst/>
                <a:latin typeface="AmazonEmberBold"/>
              </a:rPr>
              <a:t>Social media</a:t>
            </a:r>
            <a:r>
              <a:rPr lang="en-GB" sz="2400" b="1" dirty="0">
                <a:solidFill>
                  <a:srgbClr val="333333"/>
                </a:solidFill>
                <a:latin typeface="AmazonEmber"/>
              </a:rPr>
              <a:t>: </a:t>
            </a:r>
            <a:r>
              <a:rPr lang="en-GB" sz="2400" b="0" i="0" u="none" strike="noStrike" dirty="0">
                <a:solidFill>
                  <a:srgbClr val="333333"/>
                </a:solidFill>
                <a:effectLst/>
                <a:latin typeface="AmazonEmber"/>
              </a:rPr>
              <a:t>Social media platforms use AJAX to update users' feeds with the latest content without loading a new page on the browser. For example, Twitter refreshes your feed immediately whenever someone you follow tweets an update. </a:t>
            </a:r>
          </a:p>
          <a:p>
            <a:r>
              <a:rPr lang="en-GB" sz="2400" b="0" i="0" u="none" strike="noStrike" dirty="0">
                <a:solidFill>
                  <a:srgbClr val="333333"/>
                </a:solidFill>
                <a:effectLst/>
                <a:latin typeface="AmazonEmberBold"/>
              </a:rPr>
              <a:t>Voting and rating systems</a:t>
            </a:r>
            <a:r>
              <a:rPr lang="en-GB" sz="2400" b="1" dirty="0">
                <a:solidFill>
                  <a:srgbClr val="333333"/>
                </a:solidFill>
                <a:latin typeface="AmazonEmber"/>
              </a:rPr>
              <a:t>: </a:t>
            </a:r>
            <a:r>
              <a:rPr lang="en-GB" sz="2400" b="0" i="0" u="none" strike="noStrike" dirty="0">
                <a:solidFill>
                  <a:srgbClr val="333333"/>
                </a:solidFill>
                <a:effectLst/>
                <a:latin typeface="AmazonEmber"/>
              </a:rPr>
              <a:t>Some forums and social bookmarking sites use AJAX to display the rating or votes of specific posts in real time. For example, you can upvote or downvote a post on Reddit without refreshing the entire page.</a:t>
            </a:r>
          </a:p>
          <a:p>
            <a:endParaRPr lang="en-US" sz="2400" dirty="0"/>
          </a:p>
        </p:txBody>
      </p:sp>
    </p:spTree>
    <p:extLst>
      <p:ext uri="{BB962C8B-B14F-4D97-AF65-F5344CB8AC3E}">
        <p14:creationId xmlns:p14="http://schemas.microsoft.com/office/powerpoint/2010/main" val="264543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AE81-3694-8192-E6BC-E1CC4B46C69E}"/>
              </a:ext>
            </a:extLst>
          </p:cNvPr>
          <p:cNvSpPr>
            <a:spLocks noGrp="1"/>
          </p:cNvSpPr>
          <p:nvPr>
            <p:ph type="title"/>
          </p:nvPr>
        </p:nvSpPr>
        <p:spPr/>
        <p:txBody>
          <a:bodyPr/>
          <a:lstStyle/>
          <a:p>
            <a:r>
              <a:rPr lang="en-GB" b="0" i="0" u="none" strike="noStrike" dirty="0">
                <a:solidFill>
                  <a:srgbClr val="232F3E"/>
                </a:solidFill>
                <a:effectLst/>
                <a:latin typeface="AmazonEmberBold"/>
              </a:rPr>
              <a:t>What technologies does AJAX use?</a:t>
            </a:r>
            <a:br>
              <a:rPr lang="en-GB" b="0" i="0" u="none" strike="noStrike" dirty="0">
                <a:solidFill>
                  <a:srgbClr val="232F3E"/>
                </a:solidFill>
                <a:effectLst/>
                <a:latin typeface="AmazonEmberBold"/>
              </a:rPr>
            </a:br>
            <a:endParaRPr lang="en-US" dirty="0"/>
          </a:p>
        </p:txBody>
      </p:sp>
      <p:sp>
        <p:nvSpPr>
          <p:cNvPr id="3" name="Content Placeholder 2">
            <a:extLst>
              <a:ext uri="{FF2B5EF4-FFF2-40B4-BE49-F238E27FC236}">
                <a16:creationId xmlns:a16="http://schemas.microsoft.com/office/drawing/2014/main" id="{0D9CBC75-FF23-BCCD-7818-AF11F466422E}"/>
              </a:ext>
            </a:extLst>
          </p:cNvPr>
          <p:cNvSpPr>
            <a:spLocks noGrp="1"/>
          </p:cNvSpPr>
          <p:nvPr>
            <p:ph idx="1"/>
          </p:nvPr>
        </p:nvSpPr>
        <p:spPr>
          <a:xfrm>
            <a:off x="1451579" y="1853754"/>
            <a:ext cx="9603275" cy="4315692"/>
          </a:xfrm>
        </p:spPr>
        <p:txBody>
          <a:bodyPr>
            <a:normAutofit fontScale="92500"/>
          </a:bodyPr>
          <a:lstStyle/>
          <a:p>
            <a:pPr>
              <a:spcAft>
                <a:spcPts val="1125"/>
              </a:spcAft>
            </a:pPr>
            <a:r>
              <a:rPr lang="en-GB" b="0" i="0" u="none" strike="noStrike" dirty="0">
                <a:solidFill>
                  <a:srgbClr val="333333"/>
                </a:solidFill>
                <a:effectLst/>
                <a:latin typeface="AmazonEmber"/>
              </a:rPr>
              <a:t>AJAX consists of several web and programming technologies that allow web applications to exchange data with web servers asynchronously. </a:t>
            </a:r>
          </a:p>
          <a:p>
            <a:r>
              <a:rPr lang="en-GB" b="0" i="0" u="none" strike="noStrike" dirty="0">
                <a:solidFill>
                  <a:srgbClr val="333333"/>
                </a:solidFill>
                <a:effectLst/>
                <a:latin typeface="AmazonEmberBold"/>
              </a:rPr>
              <a:t>XHTML, HTML, and CSS: </a:t>
            </a:r>
            <a:r>
              <a:rPr lang="en-GB" b="0" i="0" u="none" strike="noStrike" dirty="0">
                <a:solidFill>
                  <a:srgbClr val="333333"/>
                </a:solidFill>
                <a:effectLst/>
                <a:latin typeface="AmazonEmber"/>
              </a:rPr>
              <a:t>Extensible </a:t>
            </a:r>
            <a:r>
              <a:rPr lang="en-GB" b="0" i="0" u="none" strike="noStrike" dirty="0" err="1">
                <a:solidFill>
                  <a:srgbClr val="333333"/>
                </a:solidFill>
                <a:effectLst/>
                <a:latin typeface="AmazonEmber"/>
              </a:rPr>
              <a:t>HyperText</a:t>
            </a:r>
            <a:r>
              <a:rPr lang="en-GB" b="0" i="0" u="none" strike="noStrike" dirty="0">
                <a:solidFill>
                  <a:srgbClr val="333333"/>
                </a:solidFill>
                <a:effectLst/>
                <a:latin typeface="AmazonEmber"/>
              </a:rPr>
              <a:t> Markup Language (XHTML), HTML, and Cascading Style Sheets (CSS) are markup languages. You can use them to inform web browsers about the design and style of your webpage's content.</a:t>
            </a:r>
          </a:p>
          <a:p>
            <a:pPr algn="l">
              <a:spcBef>
                <a:spcPts val="1125"/>
              </a:spcBef>
              <a:spcAft>
                <a:spcPts val="1125"/>
              </a:spcAft>
              <a:buNone/>
            </a:pPr>
            <a:r>
              <a:rPr lang="en-GB" b="0" i="0" u="none" strike="noStrike" dirty="0">
                <a:solidFill>
                  <a:srgbClr val="333333"/>
                </a:solidFill>
                <a:effectLst/>
                <a:latin typeface="AmazonEmber"/>
              </a:rPr>
              <a:t>	For example, you can use XHTML or HTML to position the text and images on a webpage. Then, you can use CSS to change the font type and background </a:t>
            </a:r>
            <a:r>
              <a:rPr lang="en-GB" b="0" i="0" u="none" strike="noStrike" dirty="0" err="1">
                <a:solidFill>
                  <a:srgbClr val="333333"/>
                </a:solidFill>
                <a:effectLst/>
                <a:latin typeface="AmazonEmber"/>
              </a:rPr>
              <a:t>color</a:t>
            </a:r>
            <a:r>
              <a:rPr lang="en-GB" b="0" i="0" u="none" strike="noStrike" dirty="0">
                <a:solidFill>
                  <a:srgbClr val="333333"/>
                </a:solidFill>
                <a:effectLst/>
                <a:latin typeface="AmazonEmber"/>
              </a:rPr>
              <a:t>. </a:t>
            </a:r>
          </a:p>
          <a:p>
            <a:r>
              <a:rPr lang="en-GB" b="0" i="0" u="none" strike="noStrike" dirty="0">
                <a:solidFill>
                  <a:srgbClr val="333333"/>
                </a:solidFill>
                <a:effectLst/>
                <a:latin typeface="AmazonEmberBold"/>
              </a:rPr>
              <a:t>XML: </a:t>
            </a:r>
            <a:r>
              <a:rPr lang="en-GB" b="0" i="0" u="none" strike="noStrike" dirty="0">
                <a:solidFill>
                  <a:srgbClr val="333333"/>
                </a:solidFill>
                <a:effectLst/>
                <a:latin typeface="AmazonEmber"/>
              </a:rPr>
              <a:t>XML is a programming language that allows different applications to exchange data. As data is represented differently in various applications, you can use XML to frame the data in plain text. AJAX applications can then exchange and process data in a common XML format.</a:t>
            </a:r>
          </a:p>
        </p:txBody>
      </p:sp>
    </p:spTree>
    <p:extLst>
      <p:ext uri="{BB962C8B-B14F-4D97-AF65-F5344CB8AC3E}">
        <p14:creationId xmlns:p14="http://schemas.microsoft.com/office/powerpoint/2010/main" val="425676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11D8-40CA-FE6D-2BC7-586214877DAF}"/>
              </a:ext>
            </a:extLst>
          </p:cNvPr>
          <p:cNvSpPr>
            <a:spLocks noGrp="1"/>
          </p:cNvSpPr>
          <p:nvPr>
            <p:ph type="title"/>
          </p:nvPr>
        </p:nvSpPr>
        <p:spPr/>
        <p:txBody>
          <a:bodyPr/>
          <a:lstStyle/>
          <a:p>
            <a:r>
              <a:rPr lang="en-GB" b="0" i="0" u="none" strike="noStrike" dirty="0">
                <a:solidFill>
                  <a:srgbClr val="232F3E"/>
                </a:solidFill>
                <a:effectLst/>
                <a:latin typeface="AmazonEmberBold"/>
              </a:rPr>
              <a:t>What technologies does AJAX use? …2</a:t>
            </a:r>
            <a:br>
              <a:rPr lang="en-GB" b="0" i="0" u="none" strike="noStrike" dirty="0">
                <a:solidFill>
                  <a:srgbClr val="232F3E"/>
                </a:solidFill>
                <a:effectLst/>
                <a:latin typeface="AmazonEmberBold"/>
              </a:rPr>
            </a:br>
            <a:endParaRPr lang="en-US" dirty="0"/>
          </a:p>
        </p:txBody>
      </p:sp>
      <p:sp>
        <p:nvSpPr>
          <p:cNvPr id="3" name="Content Placeholder 2">
            <a:extLst>
              <a:ext uri="{FF2B5EF4-FFF2-40B4-BE49-F238E27FC236}">
                <a16:creationId xmlns:a16="http://schemas.microsoft.com/office/drawing/2014/main" id="{E6C46FF3-A569-AA06-4A2C-FD369C8B059B}"/>
              </a:ext>
            </a:extLst>
          </p:cNvPr>
          <p:cNvSpPr>
            <a:spLocks noGrp="1"/>
          </p:cNvSpPr>
          <p:nvPr>
            <p:ph idx="1"/>
          </p:nvPr>
        </p:nvSpPr>
        <p:spPr/>
        <p:txBody>
          <a:bodyPr>
            <a:normAutofit fontScale="92500" lnSpcReduction="20000"/>
          </a:bodyPr>
          <a:lstStyle/>
          <a:p>
            <a:r>
              <a:rPr lang="en-GB" b="0" i="0" u="none" strike="noStrike" dirty="0" err="1">
                <a:solidFill>
                  <a:srgbClr val="333333"/>
                </a:solidFill>
                <a:effectLst/>
                <a:latin typeface="AmazonEmberBold"/>
              </a:rPr>
              <a:t>XMLHttpRequest</a:t>
            </a:r>
            <a:r>
              <a:rPr lang="en-GB" b="0" i="0" u="none" strike="noStrike" dirty="0">
                <a:solidFill>
                  <a:srgbClr val="333333"/>
                </a:solidFill>
                <a:effectLst/>
                <a:latin typeface="AmazonEmberBold"/>
              </a:rPr>
              <a:t>: </a:t>
            </a:r>
            <a:r>
              <a:rPr lang="en-GB" b="0" i="0" u="none" strike="noStrike" dirty="0" err="1">
                <a:solidFill>
                  <a:srgbClr val="333333"/>
                </a:solidFill>
                <a:effectLst/>
                <a:latin typeface="AmazonEmber"/>
              </a:rPr>
              <a:t>XMLHttpRequest</a:t>
            </a:r>
            <a:r>
              <a:rPr lang="en-GB" b="0" i="0" u="none" strike="noStrike" dirty="0">
                <a:solidFill>
                  <a:srgbClr val="333333"/>
                </a:solidFill>
                <a:effectLst/>
                <a:latin typeface="AmazonEmber"/>
              </a:rPr>
              <a:t> is an API that allows web browsers to communicate with the web server asynchronously. You can use the </a:t>
            </a:r>
            <a:r>
              <a:rPr lang="en-GB" b="0" i="0" u="none" strike="noStrike" dirty="0" err="1">
                <a:solidFill>
                  <a:srgbClr val="333333"/>
                </a:solidFill>
                <a:effectLst/>
                <a:latin typeface="AmazonEmber"/>
              </a:rPr>
              <a:t>XMLHttpRequest</a:t>
            </a:r>
            <a:r>
              <a:rPr lang="en-GB" b="0" i="0" u="none" strike="noStrike" dirty="0">
                <a:solidFill>
                  <a:srgbClr val="333333"/>
                </a:solidFill>
                <a:effectLst/>
                <a:latin typeface="AmazonEmber"/>
              </a:rPr>
              <a:t> object to send partial webpage information to the server in XML format.</a:t>
            </a:r>
            <a:endParaRPr lang="en-US" b="0" i="0" u="none" strike="noStrike" dirty="0">
              <a:solidFill>
                <a:srgbClr val="333333"/>
              </a:solidFill>
              <a:effectLst/>
              <a:latin typeface="AmazonEmber"/>
            </a:endParaRPr>
          </a:p>
          <a:p>
            <a:r>
              <a:rPr lang="en-GB" b="0" i="0" u="none" strike="noStrike" dirty="0">
                <a:solidFill>
                  <a:srgbClr val="333333"/>
                </a:solidFill>
                <a:effectLst/>
                <a:latin typeface="AmazonEmberBold"/>
              </a:rPr>
              <a:t>Document Object Model: </a:t>
            </a:r>
            <a:r>
              <a:rPr lang="en-GB" b="0" i="0" u="none" strike="noStrike" dirty="0">
                <a:solidFill>
                  <a:srgbClr val="333333"/>
                </a:solidFill>
                <a:effectLst/>
                <a:latin typeface="AmazonEmber"/>
              </a:rPr>
              <a:t>The Document Object Model (DOM) organizes HTML and XML pages in a tree-like structure. DOM consists of nodes that branch into more child nodes or objects. It allows you to style or modify codes on specific pages more efficiently. </a:t>
            </a:r>
          </a:p>
          <a:p>
            <a:r>
              <a:rPr lang="en-GB" b="0" i="0" u="none" strike="noStrike" dirty="0">
                <a:solidFill>
                  <a:srgbClr val="333333"/>
                </a:solidFill>
                <a:effectLst/>
                <a:latin typeface="AmazonEmberBold"/>
              </a:rPr>
              <a:t>JavaScript: </a:t>
            </a:r>
            <a:r>
              <a:rPr lang="en-GB" b="0" i="0" u="none" strike="noStrike" dirty="0">
                <a:solidFill>
                  <a:srgbClr val="333333"/>
                </a:solidFill>
                <a:effectLst/>
                <a:latin typeface="AmazonEmber"/>
              </a:rPr>
              <a:t>JavaScript is a scripting language that you can use to serve dynamic content to webpages. Dynamic content refers to webpage information that updates in real time or depends on user interactions. For example, in AJAX, JavaScript works with other web technologies we mention in this post to enable asynchronous page updates. </a:t>
            </a:r>
          </a:p>
          <a:p>
            <a:pPr algn="l">
              <a:spcBef>
                <a:spcPts val="1125"/>
              </a:spcBef>
              <a:spcAft>
                <a:spcPts val="1125"/>
              </a:spcAft>
              <a:buNone/>
            </a:pPr>
            <a:endParaRPr lang="en-GB" b="0" i="0" u="none" strike="noStrike" dirty="0">
              <a:solidFill>
                <a:srgbClr val="333333"/>
              </a:solidFill>
              <a:effectLst/>
              <a:latin typeface="AmazonEmber"/>
            </a:endParaRPr>
          </a:p>
        </p:txBody>
      </p:sp>
    </p:spTree>
    <p:extLst>
      <p:ext uri="{BB962C8B-B14F-4D97-AF65-F5344CB8AC3E}">
        <p14:creationId xmlns:p14="http://schemas.microsoft.com/office/powerpoint/2010/main" val="218185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53CA-8713-44BC-3741-FCCAB5645C44}"/>
              </a:ext>
            </a:extLst>
          </p:cNvPr>
          <p:cNvSpPr>
            <a:spLocks noGrp="1"/>
          </p:cNvSpPr>
          <p:nvPr>
            <p:ph type="title"/>
          </p:nvPr>
        </p:nvSpPr>
        <p:spPr/>
        <p:txBody>
          <a:bodyPr/>
          <a:lstStyle/>
          <a:p>
            <a:r>
              <a:rPr lang="en-GB" b="0" i="0" u="none" strike="noStrike" dirty="0">
                <a:solidFill>
                  <a:srgbClr val="232F3E"/>
                </a:solidFill>
                <a:effectLst/>
                <a:latin typeface="AmazonEmberBold"/>
              </a:rPr>
              <a:t>How does AJAX work?</a:t>
            </a:r>
            <a:br>
              <a:rPr lang="en-GB" b="0" i="0" u="none" strike="noStrike" dirty="0">
                <a:solidFill>
                  <a:srgbClr val="232F3E"/>
                </a:solidFill>
                <a:effectLst/>
                <a:latin typeface="AmazonEmberBold"/>
              </a:rPr>
            </a:br>
            <a:endParaRPr lang="en-US" dirty="0"/>
          </a:p>
        </p:txBody>
      </p:sp>
      <p:sp>
        <p:nvSpPr>
          <p:cNvPr id="3" name="Content Placeholder 2">
            <a:extLst>
              <a:ext uri="{FF2B5EF4-FFF2-40B4-BE49-F238E27FC236}">
                <a16:creationId xmlns:a16="http://schemas.microsoft.com/office/drawing/2014/main" id="{B1DD2009-D6D5-ECDE-2A95-D516685BD79D}"/>
              </a:ext>
            </a:extLst>
          </p:cNvPr>
          <p:cNvSpPr>
            <a:spLocks noGrp="1"/>
          </p:cNvSpPr>
          <p:nvPr>
            <p:ph idx="1"/>
          </p:nvPr>
        </p:nvSpPr>
        <p:spPr>
          <a:xfrm>
            <a:off x="1451579" y="1853754"/>
            <a:ext cx="9603275" cy="4199727"/>
          </a:xfrm>
        </p:spPr>
        <p:txBody>
          <a:bodyPr>
            <a:normAutofit lnSpcReduction="10000"/>
          </a:bodyPr>
          <a:lstStyle/>
          <a:p>
            <a:pPr>
              <a:spcAft>
                <a:spcPts val="1125"/>
              </a:spcAft>
            </a:pPr>
            <a:r>
              <a:rPr lang="en-GB" b="0" i="0" u="none" strike="noStrike" dirty="0">
                <a:solidFill>
                  <a:srgbClr val="333333"/>
                </a:solidFill>
                <a:effectLst/>
                <a:latin typeface="AmazonEmber"/>
              </a:rPr>
              <a:t>AJAX uses JavaScript and XML to enable asynchronous calls when browsers and servers exchange data. Next, we explain how browsers traditionally exchange data and compare it to data exchange with AJAX.</a:t>
            </a:r>
          </a:p>
          <a:p>
            <a:r>
              <a:rPr lang="en-GB" b="0" i="0" u="none" strike="noStrike" dirty="0">
                <a:solidFill>
                  <a:srgbClr val="333333"/>
                </a:solidFill>
                <a:effectLst/>
                <a:latin typeface="AmazonEmberBold"/>
              </a:rPr>
              <a:t>Data exchange without AJAX</a:t>
            </a:r>
            <a:r>
              <a:rPr lang="en-GB" b="1" dirty="0">
                <a:solidFill>
                  <a:srgbClr val="333333"/>
                </a:solidFill>
                <a:latin typeface="AmazonEmber"/>
              </a:rPr>
              <a:t>: </a:t>
            </a:r>
            <a:r>
              <a:rPr lang="en-GB" b="0" i="0" u="none" strike="noStrike" dirty="0">
                <a:solidFill>
                  <a:srgbClr val="333333"/>
                </a:solidFill>
                <a:effectLst/>
                <a:latin typeface="AmazonEmber"/>
              </a:rPr>
              <a:t>In a conventional model, the browser sends an HTTP request to the server side when the user performs an action. The web server receives and processes the request and sends the updated data to the browser. Then, the browser refreshes the webpage with the new data.</a:t>
            </a:r>
          </a:p>
          <a:p>
            <a:pPr algn="l">
              <a:spcBef>
                <a:spcPts val="1125"/>
              </a:spcBef>
              <a:spcAft>
                <a:spcPts val="1125"/>
              </a:spcAft>
            </a:pPr>
            <a:r>
              <a:rPr lang="en-GB" b="0" i="0" u="none" strike="noStrike" dirty="0">
                <a:solidFill>
                  <a:srgbClr val="333333"/>
                </a:solidFill>
                <a:effectLst/>
                <a:latin typeface="AmazonEmber"/>
              </a:rPr>
              <a:t>In this approach, the browser reloads the entire page even if the requested data consists of minor changes. Moreover, the browser might send frequent requests, which load the web server software. </a:t>
            </a:r>
          </a:p>
          <a:p>
            <a:endParaRPr lang="en-US" dirty="0"/>
          </a:p>
        </p:txBody>
      </p:sp>
    </p:spTree>
    <p:extLst>
      <p:ext uri="{BB962C8B-B14F-4D97-AF65-F5344CB8AC3E}">
        <p14:creationId xmlns:p14="http://schemas.microsoft.com/office/powerpoint/2010/main" val="11806655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TotalTime>
  <Words>945</Words>
  <Application>Microsoft Macintosh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AmazonEmber</vt:lpstr>
      <vt:lpstr>AmazonEmberBold</vt:lpstr>
      <vt:lpstr>Arial</vt:lpstr>
      <vt:lpstr>Gill Sans MT</vt:lpstr>
      <vt:lpstr>PT Sans</vt:lpstr>
      <vt:lpstr>Gallery</vt:lpstr>
      <vt:lpstr>Asynchronous JavaScript and XML (AJAX)</vt:lpstr>
      <vt:lpstr>What is AJAX?</vt:lpstr>
      <vt:lpstr>How AJAX works</vt:lpstr>
      <vt:lpstr>PowerPoint Presentation</vt:lpstr>
      <vt:lpstr>What are AJAX use cases? </vt:lpstr>
      <vt:lpstr>What are AJAX use cases? …2</vt:lpstr>
      <vt:lpstr>What technologies does AJAX use? </vt:lpstr>
      <vt:lpstr>What technologies does AJAX use? …2 </vt:lpstr>
      <vt:lpstr>How does AJAX work? </vt:lpstr>
      <vt:lpstr>How does AJAX work?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Marwan Radwan</dc:creator>
  <cp:lastModifiedBy>Marwan Radwan</cp:lastModifiedBy>
  <cp:revision>9</cp:revision>
  <dcterms:created xsi:type="dcterms:W3CDTF">2025-03-31T20:42:28Z</dcterms:created>
  <dcterms:modified xsi:type="dcterms:W3CDTF">2025-04-01T12:42:20Z</dcterms:modified>
</cp:coreProperties>
</file>