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gif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400" b="1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플렉서블</a:t>
            </a:r>
            <a:r>
              <a:rPr lang="ko-KR" alt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디스플레이 매출액 현황</a:t>
            </a:r>
            <a:endParaRPr lang="ko-KR" altLang="en-US" sz="2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c:rich>
      </c:tx>
      <c:layout/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 달러)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68F-4084-AFF9-F4EDD44613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4299</c:v>
                </c:pt>
                <c:pt idx="1">
                  <c:v>6846</c:v>
                </c:pt>
                <c:pt idx="2">
                  <c:v>10997</c:v>
                </c:pt>
                <c:pt idx="3">
                  <c:v>14094</c:v>
                </c:pt>
                <c:pt idx="4">
                  <c:v>17249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F-4084-AFF9-F4EDD44613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45119"/>
        <c:axId val="144455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출하량(백만 대)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>
                  <c:v>86</c:v>
                </c:pt>
                <c:pt idx="1">
                  <c:v>139</c:v>
                </c:pt>
                <c:pt idx="2">
                  <c:v>227</c:v>
                </c:pt>
                <c:pt idx="3">
                  <c:v>303</c:v>
                </c:pt>
                <c:pt idx="4">
                  <c:v>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8F-4084-AFF9-F4EDD44613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0352255"/>
        <c:axId val="400356415"/>
      </c:lineChart>
      <c:catAx>
        <c:axId val="14445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45535"/>
        <c:crosses val="autoZero"/>
        <c:auto val="1"/>
        <c:lblAlgn val="ctr"/>
        <c:lblOffset val="100"/>
        <c:noMultiLvlLbl val="0"/>
      </c:catAx>
      <c:valAx>
        <c:axId val="14445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45119"/>
        <c:crosses val="autoZero"/>
        <c:crossBetween val="between"/>
      </c:valAx>
      <c:valAx>
        <c:axId val="400356415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0352255"/>
        <c:crosses val="max"/>
        <c:crossBetween val="between"/>
        <c:majorUnit val="200"/>
      </c:valAx>
      <c:catAx>
        <c:axId val="4003522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0356415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0.2365</cdr:x>
      <cdr:y>0.19559</cdr:y>
    </cdr:from>
    <cdr:to>
      <cdr:x>0.40773</cdr:x>
      <cdr:y>0.41337</cdr:y>
    </cdr:to>
    <cdr:sp macro="" textlink="">
      <cdr:nvSpPr>
        <cdr:cNvPr id="2" name="평행 사변형 1"/>
        <cdr:cNvSpPr/>
      </cdr:nvSpPr>
      <cdr:spPr>
        <a:xfrm xmlns:a="http://schemas.openxmlformats.org/drawingml/2006/main">
          <a:off x="2020597" y="851073"/>
          <a:ext cx="1463041" cy="947651"/>
        </a:xfrm>
        <a:prstGeom xmlns:a="http://schemas.openxmlformats.org/drawingml/2006/main" prst="parallelogram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2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꾸준한 성장</a:t>
          </a:r>
          <a:endParaRPr lang="ko-KR" sz="1800" dirty="0">
            <a:latin typeface="굴림" panose="020B0600000101010101" pitchFamily="50" charset="-127"/>
            <a:ea typeface="굴림" panose="020B0600000101010101" pitchFamily="50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A6676-983D-4C1E-825E-E5BCC5769996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DD558-57D5-43D6-ADA1-3494F4DE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1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B08A-3B1B-43BD-9DF6-D61D6F975CD8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4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A7AE-8967-4E89-B7EF-EE2AF5B7F036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7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E2D8-CE55-4ED6-9353-3EF8171FC6D8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9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4416" y="733168"/>
            <a:ext cx="9906000" cy="263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/>
          <p:cNvSpPr/>
          <p:nvPr userDrawn="1"/>
        </p:nvSpPr>
        <p:spPr>
          <a:xfrm>
            <a:off x="444843" y="0"/>
            <a:ext cx="8780120" cy="996778"/>
          </a:xfrm>
          <a:prstGeom prst="trapezoi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9" y="0"/>
            <a:ext cx="8289966" cy="996778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7C7C7E"/>
              </a:clrFrom>
              <a:clrTo>
                <a:srgbClr val="7C7C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" y="6176963"/>
            <a:ext cx="1860185" cy="61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8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478C-D831-4312-AD9F-E818A414C092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0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9801-057E-4065-A7D9-73391513F230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2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746-076D-4B66-9B83-E8E0AB1B019B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2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C9EB-C681-449A-9C45-E39985D55734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4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7210-263F-47E9-BAC0-59FF7E8EC266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75CC-6583-41DC-8543-69EE77CAD29B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D9F6-28DD-484E-A341-A8C975609A14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B163-080C-420B-8A21-D35C09D90C0B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E9465-493A-493E-8BF6-823D09F4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40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4189616"/>
            <a:ext cx="9906000" cy="2610196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7527" y="839584"/>
            <a:ext cx="8096597" cy="2244437"/>
          </a:xfrm>
          <a:prstGeom prst="rect">
            <a:avLst/>
          </a:prstGeom>
          <a:noFill/>
        </p:spPr>
        <p:txBody>
          <a:bodyPr wrap="square" rtlCol="0">
            <a:prstTxWarp prst="textChevronInverted">
              <a:avLst/>
            </a:prstTxWarp>
            <a:spAutoFit/>
          </a:bodyPr>
          <a:lstStyle/>
          <a:p>
            <a:r>
              <a:rPr lang="en-US" altLang="ko-KR" dirty="0" smtClean="0">
                <a:effectLst>
                  <a:reflection blurRad="6350" stA="50000" endA="300" endPos="50000" dist="60007" dir="5400000" sy="-100000" algn="bl" rotWithShape="0"/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Flexible Display</a:t>
            </a:r>
            <a:endParaRPr lang="ko-KR" altLang="en-US" dirty="0">
              <a:effectLst>
                <a:reflection blurRad="6350" stA="50000" endA="300" endPos="50000" dist="60007" dir="5400000" sy="-100000" algn="bl" rotWithShape="0"/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1919752" y="2261061"/>
            <a:ext cx="5076361" cy="243409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순서도: 저장 데이터 4"/>
          <p:cNvSpPr/>
          <p:nvPr/>
        </p:nvSpPr>
        <p:spPr>
          <a:xfrm>
            <a:off x="1425147" y="1540194"/>
            <a:ext cx="884460" cy="964276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>
            <a:off x="1919752" y="3525343"/>
            <a:ext cx="5076361" cy="243409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저장 데이터 8"/>
          <p:cNvSpPr/>
          <p:nvPr/>
        </p:nvSpPr>
        <p:spPr>
          <a:xfrm>
            <a:off x="1425147" y="2804476"/>
            <a:ext cx="884460" cy="964276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919752" y="4775339"/>
            <a:ext cx="5076361" cy="243409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저장 데이터 10"/>
          <p:cNvSpPr/>
          <p:nvPr/>
        </p:nvSpPr>
        <p:spPr>
          <a:xfrm>
            <a:off x="1425147" y="4060810"/>
            <a:ext cx="884460" cy="964276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오각형 11"/>
          <p:cNvSpPr/>
          <p:nvPr/>
        </p:nvSpPr>
        <p:spPr>
          <a:xfrm>
            <a:off x="1919752" y="5978344"/>
            <a:ext cx="5076361" cy="243409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저장 데이터 12"/>
          <p:cNvSpPr/>
          <p:nvPr/>
        </p:nvSpPr>
        <p:spPr>
          <a:xfrm>
            <a:off x="1425147" y="5257477"/>
            <a:ext cx="884460" cy="964276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09607" y="1715961"/>
            <a:ext cx="449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플레서블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디스플레이 개요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9607" y="4147882"/>
            <a:ext cx="449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플렉서블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디스플레이 시장 현황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09607" y="2896295"/>
            <a:ext cx="449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  <a:hlinkClick r:id="rId2" action="ppaction://hlinksldjump"/>
              </a:rPr>
              <a:t>구동방식에 따른 유형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09607" y="5382080"/>
            <a:ext cx="449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플렉서블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디스플레이 기술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" t="63393" r="53060" b="-288"/>
          <a:stretch/>
        </p:blipFill>
        <p:spPr>
          <a:xfrm>
            <a:off x="7490718" y="1715961"/>
            <a:ext cx="1637607" cy="17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플렉서블</a:t>
            </a:r>
            <a:r>
              <a:rPr lang="ko-KR" altLang="en-US" dirty="0" smtClean="0"/>
              <a:t> 디스플레이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6594" y="1601154"/>
            <a:ext cx="7745372" cy="17904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Flexible Display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An electronic visual display which is flexible in nature as opposed to the more prevalent flat screen displays used in most electronics devices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6594" y="3961565"/>
            <a:ext cx="9103041" cy="2577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24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플렉서블</a:t>
            </a: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디스플레이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형태의 변형을 통해 공간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활용성을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높일 수 있으며 얇고 가벼우며 깨지지않는 장점이 있음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디스플레이 시장을 다변화 시키고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사물인터넷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등의 연계를 통해 새로운 시장을 창출할 것으로 기대됨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83040" y="2234712"/>
            <a:ext cx="1376595" cy="10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구동방식에 따른 유형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15072"/>
              </p:ext>
            </p:extLst>
          </p:nvPr>
        </p:nvGraphicFramePr>
        <p:xfrm>
          <a:off x="2069868" y="2327563"/>
          <a:ext cx="7448205" cy="356747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482735">
                  <a:extLst>
                    <a:ext uri="{9D8B030D-6E8A-4147-A177-3AD203B41FA5}">
                      <a16:colId xmlns:a16="http://schemas.microsoft.com/office/drawing/2014/main" val="818249562"/>
                    </a:ext>
                  </a:extLst>
                </a:gridCol>
                <a:gridCol w="2482735">
                  <a:extLst>
                    <a:ext uri="{9D8B030D-6E8A-4147-A177-3AD203B41FA5}">
                      <a16:colId xmlns:a16="http://schemas.microsoft.com/office/drawing/2014/main" val="2864597201"/>
                    </a:ext>
                  </a:extLst>
                </a:gridCol>
                <a:gridCol w="2482735">
                  <a:extLst>
                    <a:ext uri="{9D8B030D-6E8A-4147-A177-3AD203B41FA5}">
                      <a16:colId xmlns:a16="http://schemas.microsoft.com/office/drawing/2014/main" val="272019092"/>
                    </a:ext>
                  </a:extLst>
                </a:gridCol>
              </a:tblGrid>
              <a:tr h="1796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완전한 </a:t>
                      </a:r>
                      <a:r>
                        <a:rPr lang="ko-KR" altLang="en-US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플렉서블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디스플레이 구현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보조 광원 불필요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구동방식 및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제조방식이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간단하며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수분이나 산소에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민감하지 않음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완전한 </a:t>
                      </a:r>
                      <a:r>
                        <a:rPr lang="ko-KR" altLang="en-US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플렉서블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디스플레이 구현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모바일에 유리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063239"/>
                  </a:ext>
                </a:extLst>
              </a:tr>
              <a:tr h="1770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수분이나 산소에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민감하며 구동 방식이 복잡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완전한 </a:t>
                      </a:r>
                      <a:r>
                        <a:rPr lang="ko-KR" altLang="en-US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플렉서블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디스플레이 구현이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어려우며 보조 광원의 개발 필요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컬러 재현 구현이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어렵고 느린 응답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속도로 동영상 구현이 어려움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59325"/>
                  </a:ext>
                </a:extLst>
              </a:tr>
            </a:tbl>
          </a:graphicData>
        </a:graphic>
      </p:graphicFrame>
      <p:sp>
        <p:nvSpPr>
          <p:cNvPr id="7" name="순서도: 수동 입력 6"/>
          <p:cNvSpPr/>
          <p:nvPr/>
        </p:nvSpPr>
        <p:spPr>
          <a:xfrm>
            <a:off x="1172095" y="2327564"/>
            <a:ext cx="897773" cy="1795550"/>
          </a:xfrm>
          <a:prstGeom prst="flowChartManualIn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장점</a:t>
            </a:r>
            <a:endParaRPr lang="en-US" altLang="ko-KR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순서도: 수동 입력 7"/>
          <p:cNvSpPr/>
          <p:nvPr/>
        </p:nvSpPr>
        <p:spPr>
          <a:xfrm>
            <a:off x="1172095" y="4123113"/>
            <a:ext cx="897773" cy="1760107"/>
          </a:xfrm>
          <a:prstGeom prst="flowChartManualIn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단점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2069869" y="1413163"/>
            <a:ext cx="2543696" cy="914399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2069868" y="1413162"/>
            <a:ext cx="2543698" cy="91440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OLED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육각형 10"/>
          <p:cNvSpPr/>
          <p:nvPr/>
        </p:nvSpPr>
        <p:spPr>
          <a:xfrm>
            <a:off x="4613566" y="1413163"/>
            <a:ext cx="2382547" cy="914399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4613565" y="1413162"/>
            <a:ext cx="2382548" cy="91440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LCD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육각형 12"/>
          <p:cNvSpPr/>
          <p:nvPr/>
        </p:nvSpPr>
        <p:spPr>
          <a:xfrm>
            <a:off x="6996112" y="1413163"/>
            <a:ext cx="2521959" cy="914399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6996111" y="1413162"/>
            <a:ext cx="2521961" cy="91440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E-Paper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5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플렉서블</a:t>
            </a:r>
            <a:r>
              <a:rPr lang="ko-KR" altLang="en-US" dirty="0" smtClean="0"/>
              <a:t> 디스플레이 시장 현황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240823"/>
              </p:ext>
            </p:extLst>
          </p:nvPr>
        </p:nvGraphicFramePr>
        <p:xfrm>
          <a:off x="681038" y="1825625"/>
          <a:ext cx="85439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9465-493A-493E-8BF6-823D09F4B6D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515391" y="1357314"/>
            <a:ext cx="4281054" cy="4638502"/>
          </a:xfrm>
          <a:prstGeom prst="snip1Rect">
            <a:avLst>
              <a:gd name="adj" fmla="val 1389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 flipH="1">
            <a:off x="5145578" y="1357314"/>
            <a:ext cx="4378036" cy="4638502"/>
          </a:xfrm>
          <a:prstGeom prst="snip1Rect">
            <a:avLst>
              <a:gd name="adj" fmla="val 1389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157</Words>
  <Application>Microsoft Office PowerPoint</Application>
  <PresentationFormat>A4 용지(210x297mm)</PresentationFormat>
  <Paragraphs>49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궁서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1. 플렉서블 디스플레이 개요</vt:lpstr>
      <vt:lpstr>2. 구동방식에 따른 유형</vt:lpstr>
      <vt:lpstr>3. 플렉서블 디스플레이 시장 현황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2023-06-25T23:06:15Z</dcterms:created>
  <dcterms:modified xsi:type="dcterms:W3CDTF">2023-06-25T23:51:25Z</dcterms:modified>
</cp:coreProperties>
</file>