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gif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b="1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플렉서블</a:t>
            </a:r>
            <a:r>
              <a:rPr lang="ko-KR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디스플레이 매출액 현황</a:t>
            </a:r>
            <a:endParaRPr lang="ko-KR" altLang="en-US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c:rich>
      </c:tx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 달러)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8F-4084-AFF9-F4EDD44613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4299</c:v>
                </c:pt>
                <c:pt idx="1">
                  <c:v>6846</c:v>
                </c:pt>
                <c:pt idx="2">
                  <c:v>10997</c:v>
                </c:pt>
                <c:pt idx="3">
                  <c:v>14094</c:v>
                </c:pt>
                <c:pt idx="4">
                  <c:v>17249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F-4084-AFF9-F4EDD4461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45119"/>
        <c:axId val="144455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출하량(백만 대)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86</c:v>
                </c:pt>
                <c:pt idx="1">
                  <c:v>139</c:v>
                </c:pt>
                <c:pt idx="2">
                  <c:v>227</c:v>
                </c:pt>
                <c:pt idx="3">
                  <c:v>303</c:v>
                </c:pt>
                <c:pt idx="4">
                  <c:v>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8F-4084-AFF9-F4EDD4461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0352255"/>
        <c:axId val="400356415"/>
      </c:lineChart>
      <c:catAx>
        <c:axId val="14445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45535"/>
        <c:crosses val="autoZero"/>
        <c:auto val="1"/>
        <c:lblAlgn val="ctr"/>
        <c:lblOffset val="100"/>
        <c:noMultiLvlLbl val="0"/>
      </c:catAx>
      <c:valAx>
        <c:axId val="1444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45119"/>
        <c:crosses val="autoZero"/>
        <c:crossBetween val="between"/>
      </c:valAx>
      <c:valAx>
        <c:axId val="400356415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0352255"/>
        <c:crosses val="max"/>
        <c:crossBetween val="between"/>
        <c:majorUnit val="200"/>
      </c:valAx>
      <c:catAx>
        <c:axId val="4003522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0356415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47847-028E-43C3-AD5C-649BD0636FCC}" type="doc">
      <dgm:prSet loTypeId="urn:microsoft.com/office/officeart/2005/8/layout/arrow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42C3C9-7B7F-4800-8150-6B850EDE3A55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해상도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26F5EB8-CDEF-4BE2-8604-4FF9C70686CE}" type="parTrans" cxnId="{1B80262E-C03E-4EB4-AD26-406C9E31F605}">
      <dgm:prSet/>
      <dgm:spPr/>
      <dgm:t>
        <a:bodyPr/>
        <a:lstStyle/>
        <a:p>
          <a:pPr latinLnBrk="1"/>
          <a:endParaRPr lang="ko-KR" altLang="en-US"/>
        </a:p>
      </dgm:t>
    </dgm:pt>
    <dgm:pt modelId="{3DACD285-BF31-4936-B6C3-9C50B2727012}" type="sibTrans" cxnId="{1B80262E-C03E-4EB4-AD26-406C9E31F605}">
      <dgm:prSet/>
      <dgm:spPr/>
      <dgm:t>
        <a:bodyPr/>
        <a:lstStyle/>
        <a:p>
          <a:pPr latinLnBrk="1"/>
          <a:endParaRPr lang="ko-KR" altLang="en-US"/>
        </a:p>
      </dgm:t>
    </dgm:pt>
    <dgm:pt modelId="{A1DC32C4-3E1D-4583-92B6-FDBB9ACBC6B1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가격</a:t>
          </a:r>
          <a:endParaRPr lang="en-US" altLang="ko-KR" sz="1800" dirty="0" smtClean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DB82A7F8-FCCC-4828-93CF-38DDA9820362}" type="parTrans" cxnId="{0A5FCFB3-74F6-4E2E-89F5-83C1255E10FF}">
      <dgm:prSet/>
      <dgm:spPr/>
      <dgm:t>
        <a:bodyPr/>
        <a:lstStyle/>
        <a:p>
          <a:pPr latinLnBrk="1"/>
          <a:endParaRPr lang="ko-KR" altLang="en-US"/>
        </a:p>
      </dgm:t>
    </dgm:pt>
    <dgm:pt modelId="{235C8FF3-841B-43B2-A206-F76E7E60A47C}" type="sibTrans" cxnId="{0A5FCFB3-74F6-4E2E-89F5-83C1255E10FF}">
      <dgm:prSet/>
      <dgm:spPr/>
      <dgm:t>
        <a:bodyPr/>
        <a:lstStyle/>
        <a:p>
          <a:pPr latinLnBrk="1"/>
          <a:endParaRPr lang="ko-KR" altLang="en-US"/>
        </a:p>
      </dgm:t>
    </dgm:pt>
    <dgm:pt modelId="{6C83AF6B-6159-4888-A603-74DC2E46DB5A}" type="pres">
      <dgm:prSet presAssocID="{35B47847-028E-43C3-AD5C-649BD0636FCC}" presName="cycle" presStyleCnt="0">
        <dgm:presLayoutVars>
          <dgm:dir/>
          <dgm:resizeHandles val="exact"/>
        </dgm:presLayoutVars>
      </dgm:prSet>
      <dgm:spPr/>
    </dgm:pt>
    <dgm:pt modelId="{9486A57B-A46E-45B0-9E13-6DA05567AB61}" type="pres">
      <dgm:prSet presAssocID="{BF42C3C9-7B7F-4800-8150-6B850EDE3A55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1DBEC2-D36B-4729-8042-90BCB15BA151}" type="pres">
      <dgm:prSet presAssocID="{A1DC32C4-3E1D-4583-92B6-FDBB9ACBC6B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A5FCFB3-74F6-4E2E-89F5-83C1255E10FF}" srcId="{35B47847-028E-43C3-AD5C-649BD0636FCC}" destId="{A1DC32C4-3E1D-4583-92B6-FDBB9ACBC6B1}" srcOrd="1" destOrd="0" parTransId="{DB82A7F8-FCCC-4828-93CF-38DDA9820362}" sibTransId="{235C8FF3-841B-43B2-A206-F76E7E60A47C}"/>
    <dgm:cxn modelId="{35AF8C99-9ECA-4AA4-8E53-9F926D21CE84}" type="presOf" srcId="{35B47847-028E-43C3-AD5C-649BD0636FCC}" destId="{6C83AF6B-6159-4888-A603-74DC2E46DB5A}" srcOrd="0" destOrd="0" presId="urn:microsoft.com/office/officeart/2005/8/layout/arrow1"/>
    <dgm:cxn modelId="{0E06A114-60E5-4CA6-8F30-A8874FB802FE}" type="presOf" srcId="{BF42C3C9-7B7F-4800-8150-6B850EDE3A55}" destId="{9486A57B-A46E-45B0-9E13-6DA05567AB61}" srcOrd="0" destOrd="0" presId="urn:microsoft.com/office/officeart/2005/8/layout/arrow1"/>
    <dgm:cxn modelId="{1B80262E-C03E-4EB4-AD26-406C9E31F605}" srcId="{35B47847-028E-43C3-AD5C-649BD0636FCC}" destId="{BF42C3C9-7B7F-4800-8150-6B850EDE3A55}" srcOrd="0" destOrd="0" parTransId="{A26F5EB8-CDEF-4BE2-8604-4FF9C70686CE}" sibTransId="{3DACD285-BF31-4936-B6C3-9C50B2727012}"/>
    <dgm:cxn modelId="{4461454C-9161-46B2-B2B3-FDB9FBD5FA0A}" type="presOf" srcId="{A1DC32C4-3E1D-4583-92B6-FDBB9ACBC6B1}" destId="{E11DBEC2-D36B-4729-8042-90BCB15BA151}" srcOrd="0" destOrd="0" presId="urn:microsoft.com/office/officeart/2005/8/layout/arrow1"/>
    <dgm:cxn modelId="{EC64C728-4A6C-4189-9829-7EE18C945D52}" type="presParOf" srcId="{6C83AF6B-6159-4888-A603-74DC2E46DB5A}" destId="{9486A57B-A46E-45B0-9E13-6DA05567AB61}" srcOrd="0" destOrd="0" presId="urn:microsoft.com/office/officeart/2005/8/layout/arrow1"/>
    <dgm:cxn modelId="{BAA112A0-FFA7-4F99-AF2B-6D78266A8235}" type="presParOf" srcId="{6C83AF6B-6159-4888-A603-74DC2E46DB5A}" destId="{E11DBEC2-D36B-4729-8042-90BCB15BA15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1D361-CC69-48ED-83B1-CDE6099B70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379591-9F33-42E4-820F-5A8FE7B8B329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핵심기술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D2CDE220-D3C1-46F3-9D03-ADA88EFD8B45}" type="parTrans" cxnId="{7DEEA7AF-B3E0-4497-95B5-775A0418BF32}">
      <dgm:prSet/>
      <dgm:spPr/>
      <dgm:t>
        <a:bodyPr/>
        <a:lstStyle/>
        <a:p>
          <a:pPr latinLnBrk="1"/>
          <a:endParaRPr lang="ko-KR" altLang="en-US"/>
        </a:p>
      </dgm:t>
    </dgm:pt>
    <dgm:pt modelId="{827476D4-3396-4CF9-9D3F-34174EC86DD7}" type="sibTrans" cxnId="{7DEEA7AF-B3E0-4497-95B5-775A0418BF32}">
      <dgm:prSet/>
      <dgm:spPr/>
      <dgm:t>
        <a:bodyPr/>
        <a:lstStyle/>
        <a:p>
          <a:pPr latinLnBrk="1"/>
          <a:endParaRPr lang="ko-KR" altLang="en-US"/>
        </a:p>
      </dgm:t>
    </dgm:pt>
    <dgm:pt modelId="{3F86BB67-6104-495B-B6E4-6F1612F5B41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플라스틱 윈도우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79EC65B-5735-4BAB-A944-EDDC5FF2A4B2}" type="parTrans" cxnId="{BFEF9ED7-989F-42DC-A8CB-E7DE514DACFA}">
      <dgm:prSet/>
      <dgm:spPr/>
      <dgm:t>
        <a:bodyPr/>
        <a:lstStyle/>
        <a:p>
          <a:pPr latinLnBrk="1"/>
          <a:endParaRPr lang="ko-KR" altLang="en-US"/>
        </a:p>
      </dgm:t>
    </dgm:pt>
    <dgm:pt modelId="{D454D3F8-B0D9-4465-85F8-6A3E3DF4037C}" type="sibTrans" cxnId="{BFEF9ED7-989F-42DC-A8CB-E7DE514DACFA}">
      <dgm:prSet/>
      <dgm:spPr/>
      <dgm:t>
        <a:bodyPr/>
        <a:lstStyle/>
        <a:p>
          <a:pPr latinLnBrk="1"/>
          <a:endParaRPr lang="ko-KR" altLang="en-US"/>
        </a:p>
      </dgm:t>
    </dgm:pt>
    <dgm:pt modelId="{29691898-D2A2-419A-9E79-F94F19CF828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터치센서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828219E4-DDA7-4C14-83C5-9FC49ACF83FA}" type="parTrans" cxnId="{D1A1CEC1-8542-4096-9ECB-D624F96C3684}">
      <dgm:prSet/>
      <dgm:spPr/>
      <dgm:t>
        <a:bodyPr/>
        <a:lstStyle/>
        <a:p>
          <a:pPr latinLnBrk="1"/>
          <a:endParaRPr lang="ko-KR" altLang="en-US"/>
        </a:p>
      </dgm:t>
    </dgm:pt>
    <dgm:pt modelId="{BA7D2803-80E7-47EA-B652-A16FD74A7DC5}" type="sibTrans" cxnId="{D1A1CEC1-8542-4096-9ECB-D624F96C3684}">
      <dgm:prSet/>
      <dgm:spPr/>
      <dgm:t>
        <a:bodyPr/>
        <a:lstStyle/>
        <a:p>
          <a:pPr latinLnBrk="1"/>
          <a:endParaRPr lang="ko-KR" altLang="en-US"/>
        </a:p>
      </dgm:t>
    </dgm:pt>
    <dgm:pt modelId="{18A9299C-B40D-4336-BEAF-0058EB862EF4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박막 </a:t>
          </a:r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봉지층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D73F2067-3F19-45F9-8B86-79949437E107}" type="parTrans" cxnId="{8B3D0C40-FD53-4B4D-8FDE-AEF75A6B5FB3}">
      <dgm:prSet/>
      <dgm:spPr/>
      <dgm:t>
        <a:bodyPr/>
        <a:lstStyle/>
        <a:p>
          <a:pPr latinLnBrk="1"/>
          <a:endParaRPr lang="ko-KR" altLang="en-US"/>
        </a:p>
      </dgm:t>
    </dgm:pt>
    <dgm:pt modelId="{13A1FB74-953F-4767-B9D7-1A9F5BB399DA}" type="sibTrans" cxnId="{8B3D0C40-FD53-4B4D-8FDE-AEF75A6B5FB3}">
      <dgm:prSet/>
      <dgm:spPr/>
      <dgm:t>
        <a:bodyPr/>
        <a:lstStyle/>
        <a:p>
          <a:pPr latinLnBrk="1"/>
          <a:endParaRPr lang="ko-KR" altLang="en-US"/>
        </a:p>
      </dgm:t>
    </dgm:pt>
    <dgm:pt modelId="{F7A00108-7537-4DB1-A7BC-1613B7C03AD1}" type="pres">
      <dgm:prSet presAssocID="{82C1D361-CC69-48ED-83B1-CDE6099B709D}" presName="linear" presStyleCnt="0">
        <dgm:presLayoutVars>
          <dgm:dir/>
          <dgm:animLvl val="lvl"/>
          <dgm:resizeHandles val="exact"/>
        </dgm:presLayoutVars>
      </dgm:prSet>
      <dgm:spPr/>
    </dgm:pt>
    <dgm:pt modelId="{39ECBD50-B210-49D3-A46F-9FBB37B67880}" type="pres">
      <dgm:prSet presAssocID="{96379591-9F33-42E4-820F-5A8FE7B8B329}" presName="parentLin" presStyleCnt="0"/>
      <dgm:spPr/>
    </dgm:pt>
    <dgm:pt modelId="{5AEE9F50-6506-40DA-966F-5088F0D98D5F}" type="pres">
      <dgm:prSet presAssocID="{96379591-9F33-42E4-820F-5A8FE7B8B329}" presName="parentLeftMargin" presStyleLbl="node1" presStyleIdx="0" presStyleCnt="4"/>
      <dgm:spPr/>
    </dgm:pt>
    <dgm:pt modelId="{9C9BD6D5-AFDF-4A0C-B38C-DE203B962CC9}" type="pres">
      <dgm:prSet presAssocID="{96379591-9F33-42E4-820F-5A8FE7B8B3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933322-14FE-4F02-B216-1458D711F281}" type="pres">
      <dgm:prSet presAssocID="{96379591-9F33-42E4-820F-5A8FE7B8B329}" presName="negativeSpace" presStyleCnt="0"/>
      <dgm:spPr/>
    </dgm:pt>
    <dgm:pt modelId="{F51610CD-6F4A-4401-9827-F31BEB837EDD}" type="pres">
      <dgm:prSet presAssocID="{96379591-9F33-42E4-820F-5A8FE7B8B329}" presName="childText" presStyleLbl="conFgAcc1" presStyleIdx="0" presStyleCnt="4">
        <dgm:presLayoutVars>
          <dgm:bulletEnabled val="1"/>
        </dgm:presLayoutVars>
      </dgm:prSet>
      <dgm:spPr/>
    </dgm:pt>
    <dgm:pt modelId="{26FB7B85-7B61-47EA-89EF-D3635414BC98}" type="pres">
      <dgm:prSet presAssocID="{827476D4-3396-4CF9-9D3F-34174EC86DD7}" presName="spaceBetweenRectangles" presStyleCnt="0"/>
      <dgm:spPr/>
    </dgm:pt>
    <dgm:pt modelId="{15EDEB81-80C0-4C0D-A88A-BD54CB10B096}" type="pres">
      <dgm:prSet presAssocID="{3F86BB67-6104-495B-B6E4-6F1612F5B413}" presName="parentLin" presStyleCnt="0"/>
      <dgm:spPr/>
    </dgm:pt>
    <dgm:pt modelId="{C2742B10-0455-4D00-BC50-93830B43F741}" type="pres">
      <dgm:prSet presAssocID="{3F86BB67-6104-495B-B6E4-6F1612F5B413}" presName="parentLeftMargin" presStyleLbl="node1" presStyleIdx="0" presStyleCnt="4"/>
      <dgm:spPr/>
    </dgm:pt>
    <dgm:pt modelId="{F71F9E6A-4411-4ADB-B3EB-F6FBA423B025}" type="pres">
      <dgm:prSet presAssocID="{3F86BB67-6104-495B-B6E4-6F1612F5B4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4693D5-9C2C-4BB4-9715-4749FE17531E}" type="pres">
      <dgm:prSet presAssocID="{3F86BB67-6104-495B-B6E4-6F1612F5B413}" presName="negativeSpace" presStyleCnt="0"/>
      <dgm:spPr/>
    </dgm:pt>
    <dgm:pt modelId="{46E59036-E377-45B8-9299-C8CDFAF001C9}" type="pres">
      <dgm:prSet presAssocID="{3F86BB67-6104-495B-B6E4-6F1612F5B413}" presName="childText" presStyleLbl="conFgAcc1" presStyleIdx="1" presStyleCnt="4">
        <dgm:presLayoutVars>
          <dgm:bulletEnabled val="1"/>
        </dgm:presLayoutVars>
      </dgm:prSet>
      <dgm:spPr/>
    </dgm:pt>
    <dgm:pt modelId="{D340A6B5-B207-4092-BF57-FA50B1443BFF}" type="pres">
      <dgm:prSet presAssocID="{D454D3F8-B0D9-4465-85F8-6A3E3DF4037C}" presName="spaceBetweenRectangles" presStyleCnt="0"/>
      <dgm:spPr/>
    </dgm:pt>
    <dgm:pt modelId="{99C836F7-0C05-466C-8829-7CBD788B0333}" type="pres">
      <dgm:prSet presAssocID="{29691898-D2A2-419A-9E79-F94F19CF828E}" presName="parentLin" presStyleCnt="0"/>
      <dgm:spPr/>
    </dgm:pt>
    <dgm:pt modelId="{D7E2E991-472B-416F-ADA3-8463933FC1F0}" type="pres">
      <dgm:prSet presAssocID="{29691898-D2A2-419A-9E79-F94F19CF828E}" presName="parentLeftMargin" presStyleLbl="node1" presStyleIdx="1" presStyleCnt="4"/>
      <dgm:spPr/>
    </dgm:pt>
    <dgm:pt modelId="{910B9B2D-1686-475B-AE8C-9D4808239C28}" type="pres">
      <dgm:prSet presAssocID="{29691898-D2A2-419A-9E79-F94F19CF82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1D394DE-BC51-4291-A77A-FB3C8B79D57D}" type="pres">
      <dgm:prSet presAssocID="{29691898-D2A2-419A-9E79-F94F19CF828E}" presName="negativeSpace" presStyleCnt="0"/>
      <dgm:spPr/>
    </dgm:pt>
    <dgm:pt modelId="{CE267A5A-340C-4574-994C-71BF5376B211}" type="pres">
      <dgm:prSet presAssocID="{29691898-D2A2-419A-9E79-F94F19CF828E}" presName="childText" presStyleLbl="conFgAcc1" presStyleIdx="2" presStyleCnt="4">
        <dgm:presLayoutVars>
          <dgm:bulletEnabled val="1"/>
        </dgm:presLayoutVars>
      </dgm:prSet>
      <dgm:spPr/>
    </dgm:pt>
    <dgm:pt modelId="{F9824928-516B-4F51-B25A-AB3AD436110C}" type="pres">
      <dgm:prSet presAssocID="{BA7D2803-80E7-47EA-B652-A16FD74A7DC5}" presName="spaceBetweenRectangles" presStyleCnt="0"/>
      <dgm:spPr/>
    </dgm:pt>
    <dgm:pt modelId="{6C550E42-5F73-4D36-B464-3E175B2ED1B2}" type="pres">
      <dgm:prSet presAssocID="{18A9299C-B40D-4336-BEAF-0058EB862EF4}" presName="parentLin" presStyleCnt="0"/>
      <dgm:spPr/>
    </dgm:pt>
    <dgm:pt modelId="{24174BFB-2718-4817-8DC2-436A6D161431}" type="pres">
      <dgm:prSet presAssocID="{18A9299C-B40D-4336-BEAF-0058EB862EF4}" presName="parentLeftMargin" presStyleLbl="node1" presStyleIdx="2" presStyleCnt="4"/>
      <dgm:spPr/>
    </dgm:pt>
    <dgm:pt modelId="{41007949-6CB6-47CD-A105-EB0CC12A298D}" type="pres">
      <dgm:prSet presAssocID="{18A9299C-B40D-4336-BEAF-0058EB862EF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26A63C8-F73E-4C6F-9318-5E457E2092D1}" type="pres">
      <dgm:prSet presAssocID="{18A9299C-B40D-4336-BEAF-0058EB862EF4}" presName="negativeSpace" presStyleCnt="0"/>
      <dgm:spPr/>
    </dgm:pt>
    <dgm:pt modelId="{E7CCEB1B-A0D1-4DCF-AF79-213E56FDDCFA}" type="pres">
      <dgm:prSet presAssocID="{18A9299C-B40D-4336-BEAF-0058EB862EF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1A1CEC1-8542-4096-9ECB-D624F96C3684}" srcId="{82C1D361-CC69-48ED-83B1-CDE6099B709D}" destId="{29691898-D2A2-419A-9E79-F94F19CF828E}" srcOrd="2" destOrd="0" parTransId="{828219E4-DDA7-4C14-83C5-9FC49ACF83FA}" sibTransId="{BA7D2803-80E7-47EA-B652-A16FD74A7DC5}"/>
    <dgm:cxn modelId="{8B3D0C40-FD53-4B4D-8FDE-AEF75A6B5FB3}" srcId="{82C1D361-CC69-48ED-83B1-CDE6099B709D}" destId="{18A9299C-B40D-4336-BEAF-0058EB862EF4}" srcOrd="3" destOrd="0" parTransId="{D73F2067-3F19-45F9-8B86-79949437E107}" sibTransId="{13A1FB74-953F-4767-B9D7-1A9F5BB399DA}"/>
    <dgm:cxn modelId="{895AFBFF-D7AF-4E0C-BBED-2FC463222C62}" type="presOf" srcId="{82C1D361-CC69-48ED-83B1-CDE6099B709D}" destId="{F7A00108-7537-4DB1-A7BC-1613B7C03AD1}" srcOrd="0" destOrd="0" presId="urn:microsoft.com/office/officeart/2005/8/layout/list1"/>
    <dgm:cxn modelId="{17A61587-F967-48B4-ADA4-E9BA5AEDC0A4}" type="presOf" srcId="{96379591-9F33-42E4-820F-5A8FE7B8B329}" destId="{9C9BD6D5-AFDF-4A0C-B38C-DE203B962CC9}" srcOrd="1" destOrd="0" presId="urn:microsoft.com/office/officeart/2005/8/layout/list1"/>
    <dgm:cxn modelId="{944A6292-7BDB-4B5B-B0DE-FC4B1E1BAC2E}" type="presOf" srcId="{18A9299C-B40D-4336-BEAF-0058EB862EF4}" destId="{24174BFB-2718-4817-8DC2-436A6D161431}" srcOrd="0" destOrd="0" presId="urn:microsoft.com/office/officeart/2005/8/layout/list1"/>
    <dgm:cxn modelId="{BEE27BAD-E5B2-40AA-9CFD-D7267FCB271C}" type="presOf" srcId="{3F86BB67-6104-495B-B6E4-6F1612F5B413}" destId="{F71F9E6A-4411-4ADB-B3EB-F6FBA423B025}" srcOrd="1" destOrd="0" presId="urn:microsoft.com/office/officeart/2005/8/layout/list1"/>
    <dgm:cxn modelId="{C99BE677-0C9F-4F89-9B71-F217DC12CF01}" type="presOf" srcId="{29691898-D2A2-419A-9E79-F94F19CF828E}" destId="{910B9B2D-1686-475B-AE8C-9D4808239C28}" srcOrd="1" destOrd="0" presId="urn:microsoft.com/office/officeart/2005/8/layout/list1"/>
    <dgm:cxn modelId="{725FF43B-D796-4E25-B69D-35322D742343}" type="presOf" srcId="{96379591-9F33-42E4-820F-5A8FE7B8B329}" destId="{5AEE9F50-6506-40DA-966F-5088F0D98D5F}" srcOrd="0" destOrd="0" presId="urn:microsoft.com/office/officeart/2005/8/layout/list1"/>
    <dgm:cxn modelId="{7DEEA7AF-B3E0-4497-95B5-775A0418BF32}" srcId="{82C1D361-CC69-48ED-83B1-CDE6099B709D}" destId="{96379591-9F33-42E4-820F-5A8FE7B8B329}" srcOrd="0" destOrd="0" parTransId="{D2CDE220-D3C1-46F3-9D03-ADA88EFD8B45}" sibTransId="{827476D4-3396-4CF9-9D3F-34174EC86DD7}"/>
    <dgm:cxn modelId="{BFEF9ED7-989F-42DC-A8CB-E7DE514DACFA}" srcId="{82C1D361-CC69-48ED-83B1-CDE6099B709D}" destId="{3F86BB67-6104-495B-B6E4-6F1612F5B413}" srcOrd="1" destOrd="0" parTransId="{E79EC65B-5735-4BAB-A944-EDDC5FF2A4B2}" sibTransId="{D454D3F8-B0D9-4465-85F8-6A3E3DF4037C}"/>
    <dgm:cxn modelId="{2F0FF403-72B8-4E58-916F-D60CE41717B9}" type="presOf" srcId="{18A9299C-B40D-4336-BEAF-0058EB862EF4}" destId="{41007949-6CB6-47CD-A105-EB0CC12A298D}" srcOrd="1" destOrd="0" presId="urn:microsoft.com/office/officeart/2005/8/layout/list1"/>
    <dgm:cxn modelId="{39DF58B8-C988-40D5-8AC4-6C9A1C344438}" type="presOf" srcId="{29691898-D2A2-419A-9E79-F94F19CF828E}" destId="{D7E2E991-472B-416F-ADA3-8463933FC1F0}" srcOrd="0" destOrd="0" presId="urn:microsoft.com/office/officeart/2005/8/layout/list1"/>
    <dgm:cxn modelId="{99304F49-92F3-4CC4-9291-71493937A2D3}" type="presOf" srcId="{3F86BB67-6104-495B-B6E4-6F1612F5B413}" destId="{C2742B10-0455-4D00-BC50-93830B43F741}" srcOrd="0" destOrd="0" presId="urn:microsoft.com/office/officeart/2005/8/layout/list1"/>
    <dgm:cxn modelId="{C226B2FF-03FD-46FF-89E8-F239FA67D17C}" type="presParOf" srcId="{F7A00108-7537-4DB1-A7BC-1613B7C03AD1}" destId="{39ECBD50-B210-49D3-A46F-9FBB37B67880}" srcOrd="0" destOrd="0" presId="urn:microsoft.com/office/officeart/2005/8/layout/list1"/>
    <dgm:cxn modelId="{19A23C69-A2BC-4FF9-AD90-DF9990814926}" type="presParOf" srcId="{39ECBD50-B210-49D3-A46F-9FBB37B67880}" destId="{5AEE9F50-6506-40DA-966F-5088F0D98D5F}" srcOrd="0" destOrd="0" presId="urn:microsoft.com/office/officeart/2005/8/layout/list1"/>
    <dgm:cxn modelId="{99D3CD4D-9DCA-4B72-A9D2-6AC87B06CFE9}" type="presParOf" srcId="{39ECBD50-B210-49D3-A46F-9FBB37B67880}" destId="{9C9BD6D5-AFDF-4A0C-B38C-DE203B962CC9}" srcOrd="1" destOrd="0" presId="urn:microsoft.com/office/officeart/2005/8/layout/list1"/>
    <dgm:cxn modelId="{10D70C7A-8BCD-4B30-91B9-E69B4FEEC23D}" type="presParOf" srcId="{F7A00108-7537-4DB1-A7BC-1613B7C03AD1}" destId="{FA933322-14FE-4F02-B216-1458D711F281}" srcOrd="1" destOrd="0" presId="urn:microsoft.com/office/officeart/2005/8/layout/list1"/>
    <dgm:cxn modelId="{65B487C4-72EE-487D-ABCE-27F59D4BFE9E}" type="presParOf" srcId="{F7A00108-7537-4DB1-A7BC-1613B7C03AD1}" destId="{F51610CD-6F4A-4401-9827-F31BEB837EDD}" srcOrd="2" destOrd="0" presId="urn:microsoft.com/office/officeart/2005/8/layout/list1"/>
    <dgm:cxn modelId="{71E72B9B-8801-45C8-9033-4F52978DDB67}" type="presParOf" srcId="{F7A00108-7537-4DB1-A7BC-1613B7C03AD1}" destId="{26FB7B85-7B61-47EA-89EF-D3635414BC98}" srcOrd="3" destOrd="0" presId="urn:microsoft.com/office/officeart/2005/8/layout/list1"/>
    <dgm:cxn modelId="{4D057DB9-4853-4F32-BDCD-C519EC9911A5}" type="presParOf" srcId="{F7A00108-7537-4DB1-A7BC-1613B7C03AD1}" destId="{15EDEB81-80C0-4C0D-A88A-BD54CB10B096}" srcOrd="4" destOrd="0" presId="urn:microsoft.com/office/officeart/2005/8/layout/list1"/>
    <dgm:cxn modelId="{7097EF4D-E40E-48CD-8065-1DE7E089D08D}" type="presParOf" srcId="{15EDEB81-80C0-4C0D-A88A-BD54CB10B096}" destId="{C2742B10-0455-4D00-BC50-93830B43F741}" srcOrd="0" destOrd="0" presId="urn:microsoft.com/office/officeart/2005/8/layout/list1"/>
    <dgm:cxn modelId="{CA8CDF91-D10D-4B3C-A6D7-D278FF638CA4}" type="presParOf" srcId="{15EDEB81-80C0-4C0D-A88A-BD54CB10B096}" destId="{F71F9E6A-4411-4ADB-B3EB-F6FBA423B025}" srcOrd="1" destOrd="0" presId="urn:microsoft.com/office/officeart/2005/8/layout/list1"/>
    <dgm:cxn modelId="{FDD35625-213C-4AD4-8D58-6B5DC927DACF}" type="presParOf" srcId="{F7A00108-7537-4DB1-A7BC-1613B7C03AD1}" destId="{154693D5-9C2C-4BB4-9715-4749FE17531E}" srcOrd="5" destOrd="0" presId="urn:microsoft.com/office/officeart/2005/8/layout/list1"/>
    <dgm:cxn modelId="{E5AEEAA4-6748-49A5-865E-23EE74CE4CB7}" type="presParOf" srcId="{F7A00108-7537-4DB1-A7BC-1613B7C03AD1}" destId="{46E59036-E377-45B8-9299-C8CDFAF001C9}" srcOrd="6" destOrd="0" presId="urn:microsoft.com/office/officeart/2005/8/layout/list1"/>
    <dgm:cxn modelId="{AF993163-5B19-4BCE-A953-88A1A1425C3D}" type="presParOf" srcId="{F7A00108-7537-4DB1-A7BC-1613B7C03AD1}" destId="{D340A6B5-B207-4092-BF57-FA50B1443BFF}" srcOrd="7" destOrd="0" presId="urn:microsoft.com/office/officeart/2005/8/layout/list1"/>
    <dgm:cxn modelId="{30763560-F1F9-46FB-8B0C-C4ECCA6B8465}" type="presParOf" srcId="{F7A00108-7537-4DB1-A7BC-1613B7C03AD1}" destId="{99C836F7-0C05-466C-8829-7CBD788B0333}" srcOrd="8" destOrd="0" presId="urn:microsoft.com/office/officeart/2005/8/layout/list1"/>
    <dgm:cxn modelId="{0602AD3B-6487-4CCB-A1F1-1754F923EA40}" type="presParOf" srcId="{99C836F7-0C05-466C-8829-7CBD788B0333}" destId="{D7E2E991-472B-416F-ADA3-8463933FC1F0}" srcOrd="0" destOrd="0" presId="urn:microsoft.com/office/officeart/2005/8/layout/list1"/>
    <dgm:cxn modelId="{6B7C15B1-D8F8-42C1-BE31-9B96984391E7}" type="presParOf" srcId="{99C836F7-0C05-466C-8829-7CBD788B0333}" destId="{910B9B2D-1686-475B-AE8C-9D4808239C28}" srcOrd="1" destOrd="0" presId="urn:microsoft.com/office/officeart/2005/8/layout/list1"/>
    <dgm:cxn modelId="{42D162CC-0972-4E9A-ABFB-155D811D3385}" type="presParOf" srcId="{F7A00108-7537-4DB1-A7BC-1613B7C03AD1}" destId="{A1D394DE-BC51-4291-A77A-FB3C8B79D57D}" srcOrd="9" destOrd="0" presId="urn:microsoft.com/office/officeart/2005/8/layout/list1"/>
    <dgm:cxn modelId="{E4FD3ED5-BEA9-4C49-89F6-0DAFE85369E0}" type="presParOf" srcId="{F7A00108-7537-4DB1-A7BC-1613B7C03AD1}" destId="{CE267A5A-340C-4574-994C-71BF5376B211}" srcOrd="10" destOrd="0" presId="urn:microsoft.com/office/officeart/2005/8/layout/list1"/>
    <dgm:cxn modelId="{8AA008FB-2B0E-4ED9-A2EB-C142DE32D619}" type="presParOf" srcId="{F7A00108-7537-4DB1-A7BC-1613B7C03AD1}" destId="{F9824928-516B-4F51-B25A-AB3AD436110C}" srcOrd="11" destOrd="0" presId="urn:microsoft.com/office/officeart/2005/8/layout/list1"/>
    <dgm:cxn modelId="{C70C5FB8-0F82-43C2-BED7-45D6C782A50D}" type="presParOf" srcId="{F7A00108-7537-4DB1-A7BC-1613B7C03AD1}" destId="{6C550E42-5F73-4D36-B464-3E175B2ED1B2}" srcOrd="12" destOrd="0" presId="urn:microsoft.com/office/officeart/2005/8/layout/list1"/>
    <dgm:cxn modelId="{53327C9B-C3A2-45D9-9280-B98B26218F90}" type="presParOf" srcId="{6C550E42-5F73-4D36-B464-3E175B2ED1B2}" destId="{24174BFB-2718-4817-8DC2-436A6D161431}" srcOrd="0" destOrd="0" presId="urn:microsoft.com/office/officeart/2005/8/layout/list1"/>
    <dgm:cxn modelId="{4D518330-295E-4EA2-B3D1-B6E496EB0114}" type="presParOf" srcId="{6C550E42-5F73-4D36-B464-3E175B2ED1B2}" destId="{41007949-6CB6-47CD-A105-EB0CC12A298D}" srcOrd="1" destOrd="0" presId="urn:microsoft.com/office/officeart/2005/8/layout/list1"/>
    <dgm:cxn modelId="{DD13D7AA-810C-443D-AD85-14B6BE3A4883}" type="presParOf" srcId="{F7A00108-7537-4DB1-A7BC-1613B7C03AD1}" destId="{826A63C8-F73E-4C6F-9318-5E457E2092D1}" srcOrd="13" destOrd="0" presId="urn:microsoft.com/office/officeart/2005/8/layout/list1"/>
    <dgm:cxn modelId="{D55334C7-B422-4F4B-880B-8379E541987B}" type="presParOf" srcId="{F7A00108-7537-4DB1-A7BC-1613B7C03AD1}" destId="{E7CCEB1B-A0D1-4DCF-AF79-213E56FDDC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6A57B-A46E-45B0-9E13-6DA05567AB61}">
      <dsp:nvSpPr>
        <dsp:cNvPr id="0" name=""/>
        <dsp:cNvSpPr/>
      </dsp:nvSpPr>
      <dsp:spPr>
        <a:xfrm rot="16200000">
          <a:off x="100" y="270601"/>
          <a:ext cx="1154594" cy="115459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해상도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5400000">
        <a:off x="202155" y="559248"/>
        <a:ext cx="952540" cy="577297"/>
      </dsp:txXfrm>
    </dsp:sp>
    <dsp:sp modelId="{E11DBEC2-D36B-4729-8042-90BCB15BA151}">
      <dsp:nvSpPr>
        <dsp:cNvPr id="0" name=""/>
        <dsp:cNvSpPr/>
      </dsp:nvSpPr>
      <dsp:spPr>
        <a:xfrm rot="5400000">
          <a:off x="1270544" y="270601"/>
          <a:ext cx="1154594" cy="115459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가격</a:t>
          </a:r>
          <a:endParaRPr lang="en-US" altLang="ko-KR" sz="1800" kern="1200" dirty="0" smtClean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1270545" y="559250"/>
        <a:ext cx="952540" cy="577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610CD-6F4A-4401-9827-F31BEB837EDD}">
      <dsp:nvSpPr>
        <dsp:cNvPr id="0" name=""/>
        <dsp:cNvSpPr/>
      </dsp:nvSpPr>
      <dsp:spPr>
        <a:xfrm>
          <a:off x="0" y="245267"/>
          <a:ext cx="274851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BD6D5-AFDF-4A0C-B38C-DE203B962CC9}">
      <dsp:nvSpPr>
        <dsp:cNvPr id="0" name=""/>
        <dsp:cNvSpPr/>
      </dsp:nvSpPr>
      <dsp:spPr>
        <a:xfrm>
          <a:off x="137425" y="53387"/>
          <a:ext cx="19239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21" tIns="0" rIns="72721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핵심기술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56159" y="72121"/>
        <a:ext cx="1886489" cy="346292"/>
      </dsp:txXfrm>
    </dsp:sp>
    <dsp:sp modelId="{46E59036-E377-45B8-9299-C8CDFAF001C9}">
      <dsp:nvSpPr>
        <dsp:cNvPr id="0" name=""/>
        <dsp:cNvSpPr/>
      </dsp:nvSpPr>
      <dsp:spPr>
        <a:xfrm>
          <a:off x="0" y="834947"/>
          <a:ext cx="274851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F9E6A-4411-4ADB-B3EB-F6FBA423B025}">
      <dsp:nvSpPr>
        <dsp:cNvPr id="0" name=""/>
        <dsp:cNvSpPr/>
      </dsp:nvSpPr>
      <dsp:spPr>
        <a:xfrm>
          <a:off x="137425" y="643067"/>
          <a:ext cx="19239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21" tIns="0" rIns="72721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플라스틱 윈도우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56159" y="661801"/>
        <a:ext cx="1886489" cy="346292"/>
      </dsp:txXfrm>
    </dsp:sp>
    <dsp:sp modelId="{CE267A5A-340C-4574-994C-71BF5376B211}">
      <dsp:nvSpPr>
        <dsp:cNvPr id="0" name=""/>
        <dsp:cNvSpPr/>
      </dsp:nvSpPr>
      <dsp:spPr>
        <a:xfrm>
          <a:off x="0" y="1424627"/>
          <a:ext cx="274851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B9B2D-1686-475B-AE8C-9D4808239C28}">
      <dsp:nvSpPr>
        <dsp:cNvPr id="0" name=""/>
        <dsp:cNvSpPr/>
      </dsp:nvSpPr>
      <dsp:spPr>
        <a:xfrm>
          <a:off x="137425" y="1232747"/>
          <a:ext cx="19239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21" tIns="0" rIns="72721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터치센서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56159" y="1251481"/>
        <a:ext cx="1886489" cy="346292"/>
      </dsp:txXfrm>
    </dsp:sp>
    <dsp:sp modelId="{E7CCEB1B-A0D1-4DCF-AF79-213E56FDDCFA}">
      <dsp:nvSpPr>
        <dsp:cNvPr id="0" name=""/>
        <dsp:cNvSpPr/>
      </dsp:nvSpPr>
      <dsp:spPr>
        <a:xfrm>
          <a:off x="0" y="2014308"/>
          <a:ext cx="274851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07949-6CB6-47CD-A105-EB0CC12A298D}">
      <dsp:nvSpPr>
        <dsp:cNvPr id="0" name=""/>
        <dsp:cNvSpPr/>
      </dsp:nvSpPr>
      <dsp:spPr>
        <a:xfrm>
          <a:off x="137425" y="1822428"/>
          <a:ext cx="19239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21" tIns="0" rIns="72721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박막 </a:t>
          </a: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봉지층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56159" y="1841162"/>
        <a:ext cx="188648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0.2365</cdr:x>
      <cdr:y>0.19559</cdr:y>
    </cdr:from>
    <cdr:to>
      <cdr:x>0.40773</cdr:x>
      <cdr:y>0.41337</cdr:y>
    </cdr:to>
    <cdr:sp macro="" textlink="">
      <cdr:nvSpPr>
        <cdr:cNvPr id="2" name="평행 사변형 1"/>
        <cdr:cNvSpPr/>
      </cdr:nvSpPr>
      <cdr:spPr>
        <a:xfrm xmlns:a="http://schemas.openxmlformats.org/drawingml/2006/main">
          <a:off x="2020597" y="851073"/>
          <a:ext cx="1463041" cy="947651"/>
        </a:xfrm>
        <a:prstGeom xmlns:a="http://schemas.openxmlformats.org/drawingml/2006/main" prst="parallelogram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꾸준한 성장</a:t>
          </a:r>
          <a:endParaRPr lang="ko-KR" sz="1800" dirty="0">
            <a:latin typeface="굴림" panose="020B0600000101010101" pitchFamily="50" charset="-127"/>
            <a:ea typeface="굴림" panose="020B060000010101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A6676-983D-4C1E-825E-E5BCC576999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DD558-57D5-43D6-ADA1-3494F4DE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1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08A-3B1B-43BD-9DF6-D61D6F975CD8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4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A7AE-8967-4E89-B7EF-EE2AF5B7F036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7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E2D8-CE55-4ED6-9353-3EF8171FC6D8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4416" y="733168"/>
            <a:ext cx="9906000" cy="263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/>
          <p:cNvSpPr/>
          <p:nvPr userDrawn="1"/>
        </p:nvSpPr>
        <p:spPr>
          <a:xfrm>
            <a:off x="444843" y="0"/>
            <a:ext cx="8780120" cy="996778"/>
          </a:xfrm>
          <a:prstGeom prst="trapezoi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9" y="0"/>
            <a:ext cx="8289966" cy="996778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" y="6176963"/>
            <a:ext cx="1860185" cy="6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478C-D831-4312-AD9F-E818A414C092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9801-057E-4065-A7D9-73391513F230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746-076D-4B66-9B83-E8E0AB1B019B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C9EB-C681-449A-9C45-E39985D55734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4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7210-263F-47E9-BAC0-59FF7E8EC266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75CC-6583-41DC-8543-69EE77CAD29B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D9F6-28DD-484E-A341-A8C975609A14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B163-080C-420B-8A21-D35C09D90C0B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4189616"/>
            <a:ext cx="9906000" cy="2610196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7527" y="839584"/>
            <a:ext cx="8096597" cy="2244437"/>
          </a:xfrm>
          <a:prstGeom prst="rect">
            <a:avLst/>
          </a:prstGeom>
          <a:noFill/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r>
              <a:rPr lang="en-US" altLang="ko-KR" dirty="0" smtClean="0">
                <a:effectLst>
                  <a:reflection blurRad="6350" stA="50000" endA="300" endPos="50000" dist="60007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Flexible Display</a:t>
            </a:r>
            <a:endParaRPr lang="ko-KR" altLang="en-US" dirty="0">
              <a:effectLst>
                <a:reflection blurRad="6350" stA="50000" endA="300" endPos="50000" dist="60007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1919752" y="2261061"/>
            <a:ext cx="5076361" cy="24340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순서도: 저장 데이터 4"/>
          <p:cNvSpPr/>
          <p:nvPr/>
        </p:nvSpPr>
        <p:spPr>
          <a:xfrm>
            <a:off x="1425147" y="1540194"/>
            <a:ext cx="884460" cy="964276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919752" y="3525343"/>
            <a:ext cx="5076361" cy="24340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저장 데이터 8"/>
          <p:cNvSpPr/>
          <p:nvPr/>
        </p:nvSpPr>
        <p:spPr>
          <a:xfrm>
            <a:off x="1425147" y="2804476"/>
            <a:ext cx="884460" cy="964276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919752" y="4775339"/>
            <a:ext cx="5076361" cy="24340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저장 데이터 10"/>
          <p:cNvSpPr/>
          <p:nvPr/>
        </p:nvSpPr>
        <p:spPr>
          <a:xfrm>
            <a:off x="1425147" y="4060810"/>
            <a:ext cx="884460" cy="964276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1919752" y="5978344"/>
            <a:ext cx="5076361" cy="24340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저장 데이터 12"/>
          <p:cNvSpPr/>
          <p:nvPr/>
        </p:nvSpPr>
        <p:spPr>
          <a:xfrm>
            <a:off x="1425147" y="5257477"/>
            <a:ext cx="884460" cy="964276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9607" y="1715961"/>
            <a:ext cx="44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플레서블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디스플레이 개요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9607" y="4147882"/>
            <a:ext cx="44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플렉서블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디스플레이 시장 현황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9607" y="2896295"/>
            <a:ext cx="44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구동방식에 따른 유형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9607" y="5382080"/>
            <a:ext cx="44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플렉서블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디스플레이 기술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63393" r="53060" b="-288"/>
          <a:stretch/>
        </p:blipFill>
        <p:spPr>
          <a:xfrm>
            <a:off x="7490718" y="1715961"/>
            <a:ext cx="1637607" cy="1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플렉서블</a:t>
            </a:r>
            <a:r>
              <a:rPr lang="ko-KR" altLang="en-US" dirty="0" smtClean="0"/>
              <a:t> 디스플레이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6594" y="1601154"/>
            <a:ext cx="7745372" cy="1790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Flexible Display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An electronic visual display which is flexible in nature as opposed to the more prevalent flat screen displays used in most electronics devices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6594" y="3961565"/>
            <a:ext cx="9103041" cy="2577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4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플렉서블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디스플레이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형태의 변형을 통해 공간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활용성을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높일 수 있으며 얇고 가벼우며 깨지지않는 장점이 있음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디스플레이 시장을 다변화 시키고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사물인터넷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등의 연계를 통해 새로운 시장을 창출할 것으로 기대됨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83040" y="2234712"/>
            <a:ext cx="1376595" cy="10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구동방식에 따른 유형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15072"/>
              </p:ext>
            </p:extLst>
          </p:nvPr>
        </p:nvGraphicFramePr>
        <p:xfrm>
          <a:off x="2069868" y="2327563"/>
          <a:ext cx="7448205" cy="356747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82735">
                  <a:extLst>
                    <a:ext uri="{9D8B030D-6E8A-4147-A177-3AD203B41FA5}">
                      <a16:colId xmlns:a16="http://schemas.microsoft.com/office/drawing/2014/main" val="818249562"/>
                    </a:ext>
                  </a:extLst>
                </a:gridCol>
                <a:gridCol w="2482735">
                  <a:extLst>
                    <a:ext uri="{9D8B030D-6E8A-4147-A177-3AD203B41FA5}">
                      <a16:colId xmlns:a16="http://schemas.microsoft.com/office/drawing/2014/main" val="2864597201"/>
                    </a:ext>
                  </a:extLst>
                </a:gridCol>
                <a:gridCol w="2482735">
                  <a:extLst>
                    <a:ext uri="{9D8B030D-6E8A-4147-A177-3AD203B41FA5}">
                      <a16:colId xmlns:a16="http://schemas.microsoft.com/office/drawing/2014/main" val="272019092"/>
                    </a:ext>
                  </a:extLst>
                </a:gridCol>
              </a:tblGrid>
              <a:tr h="1796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완전한 </a:t>
                      </a:r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플렉서블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디스플레이 구현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보조 광원 불필요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구동방식 및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제조방식이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간단하며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수분이나 산소에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민감하지 않음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완전한 </a:t>
                      </a:r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플렉서블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디스플레이 구현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모바일에 유리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063239"/>
                  </a:ext>
                </a:extLst>
              </a:tr>
              <a:tr h="1770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수분이나 산소에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민감하며 구동 방식이 복잡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완전한 </a:t>
                      </a:r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플렉서블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디스플레이 구현이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어려우며 보조 광원의 개발 필요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컬러 재현 구현이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어렵고 느린 응답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속도로 동영상 구현이 어려움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59325"/>
                  </a:ext>
                </a:extLst>
              </a:tr>
            </a:tbl>
          </a:graphicData>
        </a:graphic>
      </p:graphicFrame>
      <p:sp>
        <p:nvSpPr>
          <p:cNvPr id="7" name="순서도: 수동 입력 6"/>
          <p:cNvSpPr/>
          <p:nvPr/>
        </p:nvSpPr>
        <p:spPr>
          <a:xfrm>
            <a:off x="1172095" y="2327564"/>
            <a:ext cx="897773" cy="1795550"/>
          </a:xfrm>
          <a:prstGeom prst="flowChartManualIn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장점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순서도: 수동 입력 7"/>
          <p:cNvSpPr/>
          <p:nvPr/>
        </p:nvSpPr>
        <p:spPr>
          <a:xfrm>
            <a:off x="1172095" y="4123113"/>
            <a:ext cx="897773" cy="1760107"/>
          </a:xfrm>
          <a:prstGeom prst="flowChartManualIn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단점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2069869" y="1413163"/>
            <a:ext cx="2543696" cy="914399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2069868" y="1413162"/>
            <a:ext cx="2543698" cy="9144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OLED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4613566" y="1413163"/>
            <a:ext cx="2382547" cy="914399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4613565" y="1413162"/>
            <a:ext cx="2382548" cy="9144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LCD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육각형 12"/>
          <p:cNvSpPr/>
          <p:nvPr/>
        </p:nvSpPr>
        <p:spPr>
          <a:xfrm>
            <a:off x="6996112" y="1413163"/>
            <a:ext cx="2521959" cy="914399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6996111" y="1413162"/>
            <a:ext cx="2521961" cy="9144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E-Paper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5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플렉서블</a:t>
            </a:r>
            <a:r>
              <a:rPr lang="ko-KR" altLang="en-US" dirty="0" smtClean="0"/>
              <a:t> 디스플레이 시장 현황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240823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플렉서블</a:t>
            </a:r>
            <a:r>
              <a:rPr lang="ko-KR" altLang="en-US" dirty="0" smtClean="0"/>
              <a:t> 디스플레이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515391" y="1357314"/>
            <a:ext cx="4281054" cy="4638502"/>
            <a:chOff x="515391" y="1357314"/>
            <a:chExt cx="4281054" cy="4638502"/>
          </a:xfrm>
        </p:grpSpPr>
        <p:sp>
          <p:nvSpPr>
            <p:cNvPr id="5" name="한쪽 모서리가 잘린 사각형 4"/>
            <p:cNvSpPr/>
            <p:nvPr/>
          </p:nvSpPr>
          <p:spPr>
            <a:xfrm>
              <a:off x="515391" y="1357314"/>
              <a:ext cx="4281054" cy="4638502"/>
            </a:xfrm>
            <a:prstGeom prst="snip1Rect">
              <a:avLst>
                <a:gd name="adj" fmla="val 138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대각선 방향의 모서리가 잘린 사각형 2"/>
            <p:cNvSpPr/>
            <p:nvPr/>
          </p:nvSpPr>
          <p:spPr>
            <a:xfrm>
              <a:off x="813606" y="1753598"/>
              <a:ext cx="3680461" cy="1634223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가로로 말린 두루마리 모양 6"/>
            <p:cNvSpPr/>
            <p:nvPr/>
          </p:nvSpPr>
          <p:spPr>
            <a:xfrm>
              <a:off x="1483821" y="1384068"/>
              <a:ext cx="2340033" cy="507077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성공요소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aphicFrame>
          <p:nvGraphicFramePr>
            <p:cNvPr id="8" name="다이어그램 7"/>
            <p:cNvGraphicFramePr/>
            <p:nvPr>
              <p:extLst>
                <p:ext uri="{D42A27DB-BD31-4B8C-83A1-F6EECF244321}">
                  <p14:modId xmlns:p14="http://schemas.microsoft.com/office/powerpoint/2010/main" val="845491215"/>
                </p:ext>
              </p:extLst>
            </p:nvPr>
          </p:nvGraphicFramePr>
          <p:xfrm>
            <a:off x="908164" y="1637606"/>
            <a:ext cx="2425240" cy="16957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십자형 8"/>
            <p:cNvSpPr/>
            <p:nvPr/>
          </p:nvSpPr>
          <p:spPr>
            <a:xfrm>
              <a:off x="3396787" y="2184629"/>
              <a:ext cx="959082" cy="816266"/>
            </a:xfrm>
            <a:prstGeom prst="plus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효율성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aphicFrame>
          <p:nvGraphicFramePr>
            <p:cNvPr id="10" name="다이어그램 9"/>
            <p:cNvGraphicFramePr/>
            <p:nvPr>
              <p:extLst>
                <p:ext uri="{D42A27DB-BD31-4B8C-83A1-F6EECF244321}">
                  <p14:modId xmlns:p14="http://schemas.microsoft.com/office/powerpoint/2010/main" val="1895902988"/>
                </p:ext>
              </p:extLst>
            </p:nvPr>
          </p:nvGraphicFramePr>
          <p:xfrm>
            <a:off x="681039" y="3431926"/>
            <a:ext cx="2748511" cy="2395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1" name="직각 삼각형 10"/>
            <p:cNvSpPr/>
            <p:nvPr/>
          </p:nvSpPr>
          <p:spPr>
            <a:xfrm>
              <a:off x="3655797" y="3503813"/>
              <a:ext cx="897775" cy="1049605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밸류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3655796" y="4686432"/>
              <a:ext cx="838270" cy="1049350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체인</a:t>
              </a:r>
              <a:endParaRPr lang="ko-KR" altLang="en-US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145578" y="1357314"/>
            <a:ext cx="4378036" cy="4638502"/>
            <a:chOff x="5145578" y="1357314"/>
            <a:chExt cx="4378036" cy="4638502"/>
          </a:xfrm>
        </p:grpSpPr>
        <p:sp>
          <p:nvSpPr>
            <p:cNvPr id="6" name="한쪽 모서리가 잘린 사각형 5"/>
            <p:cNvSpPr/>
            <p:nvPr/>
          </p:nvSpPr>
          <p:spPr>
            <a:xfrm flipH="1">
              <a:off x="5145578" y="1357314"/>
              <a:ext cx="4378036" cy="4638502"/>
            </a:xfrm>
            <a:prstGeom prst="snip1Rect">
              <a:avLst>
                <a:gd name="adj" fmla="val 13892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351061" y="1387263"/>
              <a:ext cx="2244299" cy="583895"/>
            </a:xfrm>
            <a:prstGeom prst="rightArrow">
              <a:avLst>
                <a:gd name="adj1" fmla="val 44274"/>
                <a:gd name="adj2" fmla="val 44274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발전 방향</a:t>
              </a:r>
              <a:endParaRPr lang="ko-KR" altLang="en-US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" name="배지 13"/>
            <p:cNvSpPr/>
            <p:nvPr/>
          </p:nvSpPr>
          <p:spPr>
            <a:xfrm>
              <a:off x="5466571" y="2271913"/>
              <a:ext cx="1529542" cy="641698"/>
            </a:xfrm>
            <a:prstGeom prst="plaqu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수동</a:t>
              </a:r>
              <a:endPara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구동방식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" name="순서도: 지연 14"/>
            <p:cNvSpPr/>
            <p:nvPr/>
          </p:nvSpPr>
          <p:spPr>
            <a:xfrm>
              <a:off x="7729450" y="2249860"/>
              <a:ext cx="1529542" cy="641698"/>
            </a:xfrm>
            <a:prstGeom prst="flowChartDelay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능동</a:t>
              </a:r>
              <a:endPara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구동방식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9" name="꺾인 연결선 18"/>
            <p:cNvCxnSpPr>
              <a:stCxn id="14" idx="0"/>
              <a:endCxn id="15" idx="0"/>
            </p:cNvCxnSpPr>
            <p:nvPr/>
          </p:nvCxnSpPr>
          <p:spPr>
            <a:xfrm rot="5400000" flipH="1" flipV="1">
              <a:off x="7351755" y="1129448"/>
              <a:ext cx="22053" cy="2262879"/>
            </a:xfrm>
            <a:prstGeom prst="bentConnector3">
              <a:avLst>
                <a:gd name="adj1" fmla="val 1136594"/>
              </a:avLst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포인트가 8개인 별 19"/>
            <p:cNvSpPr/>
            <p:nvPr/>
          </p:nvSpPr>
          <p:spPr>
            <a:xfrm>
              <a:off x="6417012" y="2905906"/>
              <a:ext cx="1812174" cy="706582"/>
            </a:xfrm>
            <a:prstGeom prst="star8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폴더블</a:t>
              </a:r>
              <a:endPara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" name="한쪽 모서리는 잘리고 다른 쪽 모서리는 둥근 사각형 20"/>
            <p:cNvSpPr/>
            <p:nvPr/>
          </p:nvSpPr>
          <p:spPr>
            <a:xfrm>
              <a:off x="5459968" y="3625764"/>
              <a:ext cx="1542747" cy="612081"/>
            </a:xfrm>
            <a:prstGeom prst="snip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플렉서블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눈물 방울 22"/>
            <p:cNvSpPr/>
            <p:nvPr/>
          </p:nvSpPr>
          <p:spPr>
            <a:xfrm flipV="1">
              <a:off x="7669010" y="3612488"/>
              <a:ext cx="1555953" cy="59891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오른쪽 화살표 설명선 24"/>
            <p:cNvSpPr/>
            <p:nvPr/>
          </p:nvSpPr>
          <p:spPr>
            <a:xfrm>
              <a:off x="6435144" y="4386462"/>
              <a:ext cx="1855274" cy="486224"/>
            </a:xfrm>
            <a:prstGeom prst="rightArrowCallout">
              <a:avLst>
                <a:gd name="adj1" fmla="val 49413"/>
                <a:gd name="adj2" fmla="val 25000"/>
                <a:gd name="adj3" fmla="val 30129"/>
                <a:gd name="adj4" fmla="val 96022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용도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물결 26"/>
            <p:cNvSpPr/>
            <p:nvPr/>
          </p:nvSpPr>
          <p:spPr>
            <a:xfrm>
              <a:off x="5339792" y="4839517"/>
              <a:ext cx="1193433" cy="1065516"/>
            </a:xfrm>
            <a:prstGeom prst="wav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스마트폰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물결 27"/>
            <p:cNvSpPr/>
            <p:nvPr/>
          </p:nvSpPr>
          <p:spPr>
            <a:xfrm flipH="1">
              <a:off x="8136797" y="4839517"/>
              <a:ext cx="1223083" cy="1065516"/>
            </a:xfrm>
            <a:prstGeom prst="wav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디지털 </a:t>
              </a:r>
              <a:endPara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사이니지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" name="빗면 28"/>
            <p:cNvSpPr/>
            <p:nvPr/>
          </p:nvSpPr>
          <p:spPr>
            <a:xfrm rot="20532996">
              <a:off x="6792960" y="5175058"/>
              <a:ext cx="1138971" cy="447542"/>
            </a:xfrm>
            <a:prstGeom prst="bevel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태블릿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83196" y="3735477"/>
              <a:ext cx="1227553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돋움" panose="020B0600000101010101" pitchFamily="50" charset="-127"/>
                  <a:ea typeface="돋움" panose="020B0600000101010101" pitchFamily="50" charset="-127"/>
                </a:rPr>
                <a:t>웨어러블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7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187</Words>
  <Application>Microsoft Office PowerPoint</Application>
  <PresentationFormat>A4 용지(210x297mm)</PresentationFormat>
  <Paragraphs>72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 플렉서블 디스플레이 개요</vt:lpstr>
      <vt:lpstr>2. 구동방식에 따른 유형</vt:lpstr>
      <vt:lpstr>3. 플렉서블 디스플레이 시장 현황</vt:lpstr>
      <vt:lpstr>4. 플렉서블 디스플레이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2023-06-25T23:06:15Z</dcterms:created>
  <dcterms:modified xsi:type="dcterms:W3CDTF">2023-06-26T23:35:29Z</dcterms:modified>
</cp:coreProperties>
</file>