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gif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ko-KR" dirty="0">
                <a:effectLst/>
              </a:rPr>
              <a:t>반려동물 관련 특허출원건수 동향</a:t>
            </a:r>
          </a:p>
        </c:rich>
      </c:tx>
      <c:layout/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출원건수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2014년</c:v>
                </c:pt>
                <c:pt idx="1">
                  <c:v>2015년</c:v>
                </c:pt>
                <c:pt idx="2">
                  <c:v>2016년</c:v>
                </c:pt>
                <c:pt idx="3">
                  <c:v>2017년</c:v>
                </c:pt>
                <c:pt idx="4">
                  <c:v>2018년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140</c:v>
                </c:pt>
                <c:pt idx="1">
                  <c:v>194</c:v>
                </c:pt>
                <c:pt idx="2">
                  <c:v>267</c:v>
                </c:pt>
                <c:pt idx="3">
                  <c:v>353</c:v>
                </c:pt>
                <c:pt idx="4">
                  <c:v>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2E-4D2F-87AC-AA9A8FF18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7910719"/>
        <c:axId val="97026692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IoT접목 출원건수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2014년</c:v>
                </c:pt>
                <c:pt idx="1">
                  <c:v>2015년</c:v>
                </c:pt>
                <c:pt idx="2">
                  <c:v>2016년</c:v>
                </c:pt>
                <c:pt idx="3">
                  <c:v>2017년</c:v>
                </c:pt>
                <c:pt idx="4">
                  <c:v>2018년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28</c:v>
                </c:pt>
                <c:pt idx="1">
                  <c:v>32</c:v>
                </c:pt>
                <c:pt idx="2">
                  <c:v>72</c:v>
                </c:pt>
                <c:pt idx="3">
                  <c:v>86</c:v>
                </c:pt>
                <c:pt idx="4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2E-4D2F-87AC-AA9A8FF18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4605135"/>
        <c:axId val="1197800911"/>
      </c:lineChart>
      <c:catAx>
        <c:axId val="1047910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ko-KR"/>
          </a:p>
        </c:txPr>
        <c:crossAx val="970266927"/>
        <c:crosses val="autoZero"/>
        <c:auto val="1"/>
        <c:lblAlgn val="ctr"/>
        <c:lblOffset val="100"/>
        <c:noMultiLvlLbl val="0"/>
      </c:catAx>
      <c:valAx>
        <c:axId val="970266927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7910719"/>
        <c:crosses val="autoZero"/>
        <c:crossBetween val="between"/>
      </c:valAx>
      <c:valAx>
        <c:axId val="119780091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4605135"/>
        <c:crosses val="max"/>
        <c:crossBetween val="between"/>
      </c:valAx>
      <c:catAx>
        <c:axId val="10546051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97800911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noFill/>
    </a:ln>
    <a:effectLst/>
  </c:spPr>
  <c:txPr>
    <a:bodyPr/>
    <a:lstStyle/>
    <a:p>
      <a:pPr>
        <a:defRPr>
          <a:effectLst>
            <a:outerShdw blurRad="50800" dist="38100" algn="l" rotWithShape="0">
              <a:prstClr val="black">
                <a:alpha val="40000"/>
              </a:prstClr>
            </a:outerShdw>
          </a:effectLst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0F97A-EFA9-4BFB-8E9B-D93BFE2C26F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185C9-B8B0-4D18-B5C8-EEBE378E2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9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7BEA-28E5-4D81-A725-71A261C6E1A3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6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ACC7-40A4-4C04-9F49-8A6CBBDD3645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CD8C-51B8-4445-848F-FE2B43D287F9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486446"/>
            <a:ext cx="9906000" cy="488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갈매기형 수장 7"/>
          <p:cNvSpPr/>
          <p:nvPr userDrawn="1"/>
        </p:nvSpPr>
        <p:spPr>
          <a:xfrm>
            <a:off x="553673" y="-12798"/>
            <a:ext cx="8671290" cy="97470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73" y="-25596"/>
            <a:ext cx="8671290" cy="964241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3429"/>
            <a:ext cx="1769958" cy="6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3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C70-F750-41F4-A1B9-E630AE06F961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5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D970-09B1-4BA8-9601-EC42EBE8B28F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EBC1-CD6C-457A-8642-4D472DFC63FB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6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06A8-7458-4E5B-B8B3-84CC8D16AD74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2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E903-3BB8-464E-93F7-8EFB541B2B13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9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ADD4-27E8-47B4-9C0F-9A470C5654B4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1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782D-52D2-457F-AF71-256A00C6CBFA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0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53E5-287B-4816-B982-4310FD780B5C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FC19-D2C7-47C4-A0C5-BE1B3349A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4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4771506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23539" y="2809701"/>
            <a:ext cx="7703587" cy="1753983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altLang="ko-KR" b="1" dirty="0" smtClean="0">
                <a:effectLst>
                  <a:reflection blurRad="6350" stA="50000" endA="300" endPos="50000" dist="29997" dir="5400000" sy="-100000" algn="bl" rotWithShape="0"/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Pet Care Industry</a:t>
            </a:r>
            <a:endParaRPr lang="ko-KR" altLang="en-US" b="1" dirty="0">
              <a:effectLst>
                <a:reflection blurRad="6350" stA="50000" endA="300" endPos="50000" dist="29997" dir="5400000" sy="-100000" algn="bl" rotWithShape="0"/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53" y="26922"/>
            <a:ext cx="2483947" cy="91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11238" y="2139324"/>
            <a:ext cx="5099300" cy="219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7928" y="0"/>
            <a:ext cx="7461422" cy="964241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>
            <a:off x="2482246" y="1708574"/>
            <a:ext cx="1231796" cy="649904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042" y="1708574"/>
            <a:ext cx="429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펫케어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산업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1238" y="3208609"/>
            <a:ext cx="5099300" cy="219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/>
          <p:cNvSpPr/>
          <p:nvPr/>
        </p:nvSpPr>
        <p:spPr>
          <a:xfrm>
            <a:off x="2482246" y="2777859"/>
            <a:ext cx="1231796" cy="649904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4042" y="2777859"/>
            <a:ext cx="429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펫케어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산업 트렌드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11238" y="5392865"/>
            <a:ext cx="5099300" cy="219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다리꼴 11"/>
          <p:cNvSpPr/>
          <p:nvPr/>
        </p:nvSpPr>
        <p:spPr>
          <a:xfrm>
            <a:off x="2482246" y="4962115"/>
            <a:ext cx="1231796" cy="649904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4042" y="4962115"/>
            <a:ext cx="429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펫케어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글로벌 산업 현황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11238" y="4241139"/>
            <a:ext cx="5099300" cy="219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>
            <a:off x="2482246" y="3810389"/>
            <a:ext cx="1231796" cy="649904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4042" y="3810389"/>
            <a:ext cx="429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반려동물 관련 특허출원 동향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1" b="67698"/>
          <a:stretch/>
        </p:blipFill>
        <p:spPr>
          <a:xfrm>
            <a:off x="539539" y="1700674"/>
            <a:ext cx="1678211" cy="151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펫케어</a:t>
            </a:r>
            <a:r>
              <a:rPr lang="ko-KR" altLang="en-US" dirty="0" smtClean="0"/>
              <a:t>  산업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328" y="1302922"/>
            <a:ext cx="7148039" cy="23794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Pet care Industry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As a culture that treats companion animals like family spreads, the quantitative and quantitative growth of the pet care industry is expected to accelerate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4327" y="3816299"/>
            <a:ext cx="8251365" cy="2005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펫케어</a:t>
            </a: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산업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펫케어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산업이 국내외 소비시장의 신성장동력으로 부상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반려동물을 가족처럼 생각하는 문화가 확산되면서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펫케어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산업의 성장은 더욱 가속화될 전망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0162" y="1650341"/>
            <a:ext cx="1981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2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펫케어</a:t>
            </a:r>
            <a:r>
              <a:rPr lang="ko-KR" altLang="en-US" dirty="0" smtClean="0"/>
              <a:t> 산업 트렌드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40496"/>
              </p:ext>
            </p:extLst>
          </p:nvPr>
        </p:nvGraphicFramePr>
        <p:xfrm>
          <a:off x="2548709" y="2211664"/>
          <a:ext cx="6676254" cy="354424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40280">
                  <a:extLst>
                    <a:ext uri="{9D8B030D-6E8A-4147-A177-3AD203B41FA5}">
                      <a16:colId xmlns:a16="http://schemas.microsoft.com/office/drawing/2014/main" val="422254497"/>
                    </a:ext>
                  </a:extLst>
                </a:gridCol>
                <a:gridCol w="4435974">
                  <a:extLst>
                    <a:ext uri="{9D8B030D-6E8A-4147-A177-3AD203B41FA5}">
                      <a16:colId xmlns:a16="http://schemas.microsoft.com/office/drawing/2014/main" val="4028255783"/>
                    </a:ext>
                  </a:extLst>
                </a:gridCol>
              </a:tblGrid>
              <a:tr h="1041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 및 서비스의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프리미엄화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반려동물을 친구나 가족 등 사람과 같이 대하는 사회문화적 현상이 </a:t>
                      </a: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펫케어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산업 전반에 영향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158515"/>
                  </a:ext>
                </a:extLst>
              </a:tr>
              <a:tr h="99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디지털 </a:t>
                      </a: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혁신기술의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활용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첨단 기술을 이용한 혁신적인 제품과 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서비스가 </a:t>
                      </a: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펫케어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시장 트렌드를 주도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274490"/>
                  </a:ext>
                </a:extLst>
              </a:tr>
              <a:tr h="1504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사전 예방과 원격 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진료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첨단기술을 이용해 반려동물의 위험을 예방하고 원격 상담과 진료를 제공하는 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서비스가 빠르게 성장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455435"/>
                  </a:ext>
                </a:extLst>
              </a:tr>
            </a:tbl>
          </a:graphicData>
        </a:graphic>
      </p:graphicFrame>
      <p:sp>
        <p:nvSpPr>
          <p:cNvPr id="6" name="양쪽 모서리가 둥근 사각형 5"/>
          <p:cNvSpPr/>
          <p:nvPr/>
        </p:nvSpPr>
        <p:spPr>
          <a:xfrm>
            <a:off x="2548709" y="1539089"/>
            <a:ext cx="2244438" cy="672575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다리꼴 6"/>
          <p:cNvSpPr/>
          <p:nvPr/>
        </p:nvSpPr>
        <p:spPr>
          <a:xfrm>
            <a:off x="2548709" y="1539089"/>
            <a:ext cx="2244438" cy="675119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트렌드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793147" y="1539089"/>
            <a:ext cx="4431816" cy="672575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/>
          <p:cNvSpPr/>
          <p:nvPr/>
        </p:nvSpPr>
        <p:spPr>
          <a:xfrm>
            <a:off x="4793147" y="1539089"/>
            <a:ext cx="4431816" cy="675119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3673" y="2210731"/>
            <a:ext cx="1995035" cy="101611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펫휴머니제이션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3673" y="3226850"/>
            <a:ext cx="1995035" cy="101611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펫테크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3673" y="4239492"/>
            <a:ext cx="1995035" cy="15164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첨단 </a:t>
            </a:r>
            <a:r>
              <a:rPr lang="ko-KR" altLang="en-US" dirty="0" err="1" smtClean="0">
                <a:solidFill>
                  <a:schemeClr val="tx1"/>
                </a:solidFill>
              </a:rPr>
              <a:t>동물의료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반려동물 관련 특허출원 동향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643731"/>
              </p:ext>
            </p:extLst>
          </p:nvPr>
        </p:nvGraphicFramePr>
        <p:xfrm>
          <a:off x="681038" y="1825625"/>
          <a:ext cx="85439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302420" y="2539160"/>
            <a:ext cx="1896813" cy="8086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출원건수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증가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9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펫케어</a:t>
            </a:r>
            <a:r>
              <a:rPr lang="ko-KR" altLang="en-US" dirty="0" smtClean="0"/>
              <a:t> 글로벌 선업 현황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C19-D2C7-47C4-A0C5-BE1B3349A0A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3193" y="1466063"/>
            <a:ext cx="4791154" cy="4806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flipH="1">
            <a:off x="1065540" y="1233048"/>
            <a:ext cx="3385548" cy="46603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펫케어</a:t>
            </a:r>
            <a:r>
              <a:rPr lang="ko-KR" altLang="en-US" dirty="0" smtClean="0"/>
              <a:t> </a:t>
            </a:r>
            <a:r>
              <a:rPr lang="ko-KR" altLang="en-US" smtClean="0"/>
              <a:t>제품 항목별 비중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0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157</Words>
  <Application>Microsoft Office PowerPoint</Application>
  <PresentationFormat>A4 용지(210x297mm)</PresentationFormat>
  <Paragraphs>43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궁서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1. 펫케어  산업</vt:lpstr>
      <vt:lpstr>2. 펫케어 산업 트렌드</vt:lpstr>
      <vt:lpstr>3. 반려동물 관련 특허출원 동향</vt:lpstr>
      <vt:lpstr>4. 펫케어 글로벌 선업 현황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2023-08-06T22:53:22Z</dcterms:created>
  <dcterms:modified xsi:type="dcterms:W3CDTF">2023-08-06T23:34:55Z</dcterms:modified>
</cp:coreProperties>
</file>