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gif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반려동물 관련 특허출원건수 동향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c:rich>
      </c:tx>
      <c:layout>
        <c:manualLayout>
          <c:xMode val="edge"/>
          <c:yMode val="edge"/>
          <c:x val="0.29287253808992941"/>
          <c:y val="2.0430497469973604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871429114838907"/>
          <c:y val="0.14740615415304442"/>
          <c:w val="0.74807351422209345"/>
          <c:h val="0.625922647240917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출원건수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4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804-45CE-8329-54E0C3AB2A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2014년</c:v>
                </c:pt>
                <c:pt idx="1">
                  <c:v>2015년</c:v>
                </c:pt>
                <c:pt idx="2">
                  <c:v>2016년</c:v>
                </c:pt>
                <c:pt idx="3">
                  <c:v>2017년</c:v>
                </c:pt>
                <c:pt idx="4">
                  <c:v>2018년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140</c:v>
                </c:pt>
                <c:pt idx="1">
                  <c:v>194</c:v>
                </c:pt>
                <c:pt idx="2">
                  <c:v>267</c:v>
                </c:pt>
                <c:pt idx="3">
                  <c:v>353</c:v>
                </c:pt>
                <c:pt idx="4">
                  <c:v>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04-45CE-8329-54E0C3AB2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1836927"/>
        <c:axId val="709330079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IoT접목 출원건수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2014년</c:v>
                </c:pt>
                <c:pt idx="1">
                  <c:v>2015년</c:v>
                </c:pt>
                <c:pt idx="2">
                  <c:v>2016년</c:v>
                </c:pt>
                <c:pt idx="3">
                  <c:v>2017년</c:v>
                </c:pt>
                <c:pt idx="4">
                  <c:v>2018년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28</c:v>
                </c:pt>
                <c:pt idx="1">
                  <c:v>32</c:v>
                </c:pt>
                <c:pt idx="2">
                  <c:v>72</c:v>
                </c:pt>
                <c:pt idx="3">
                  <c:v>86</c:v>
                </c:pt>
                <c:pt idx="4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04-45CE-8329-54E0C3AB2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7939359"/>
        <c:axId val="713916223"/>
      </c:lineChart>
      <c:catAx>
        <c:axId val="771836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9330079"/>
        <c:crosses val="autoZero"/>
        <c:auto val="1"/>
        <c:lblAlgn val="ctr"/>
        <c:lblOffset val="100"/>
        <c:noMultiLvlLbl val="0"/>
      </c:catAx>
      <c:valAx>
        <c:axId val="70933007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1836927"/>
        <c:crosses val="autoZero"/>
        <c:crossBetween val="between"/>
      </c:valAx>
      <c:valAx>
        <c:axId val="71391622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7939359"/>
        <c:crosses val="max"/>
        <c:crossBetween val="between"/>
        <c:majorUnit val="20"/>
      </c:valAx>
      <c:catAx>
        <c:axId val="9579393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13916223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rgbClr val="FFFF00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963A7-ED5A-4146-B894-16AC9A495C73}" type="doc">
      <dgm:prSet loTypeId="urn:microsoft.com/office/officeart/2005/8/layout/pyramid2" loCatId="pyramid" qsTypeId="urn:microsoft.com/office/officeart/2005/8/quickstyle/3d2" qsCatId="3D" csTypeId="urn:microsoft.com/office/officeart/2005/8/colors/accent1_2" csCatId="accent1" phldr="1"/>
      <dgm:spPr/>
    </dgm:pt>
    <dgm:pt modelId="{EEFBA9B6-DD9F-4BAB-B749-1AE09FE4D9E7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펫용품</a:t>
          </a:r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 </a:t>
          </a:r>
          <a:endParaRPr lang="en-US" altLang="ko-KR" sz="1800" dirty="0" smtClean="0">
            <a:latin typeface="돋움" panose="020B0600000101010101" pitchFamily="50" charset="-127"/>
            <a:ea typeface="돋움" panose="020B0600000101010101" pitchFamily="50" charset="-127"/>
          </a:endParaRPr>
        </a:p>
        <a:p>
          <a:pPr latinLnBrk="1"/>
          <a:r>
            <a: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36.5%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E6B50185-975A-4A75-896C-6B06F0E81938}" type="parTrans" cxnId="{93FDD75F-25C2-434E-AB9F-32F207DE0411}">
      <dgm:prSet/>
      <dgm:spPr/>
      <dgm:t>
        <a:bodyPr/>
        <a:lstStyle/>
        <a:p>
          <a:pPr latinLnBrk="1"/>
          <a:endParaRPr lang="ko-KR" altLang="en-US"/>
        </a:p>
      </dgm:t>
    </dgm:pt>
    <dgm:pt modelId="{E342A4D2-7802-4848-98ED-7C70BB40F5CF}" type="sibTrans" cxnId="{93FDD75F-25C2-434E-AB9F-32F207DE0411}">
      <dgm:prSet/>
      <dgm:spPr/>
      <dgm:t>
        <a:bodyPr/>
        <a:lstStyle/>
        <a:p>
          <a:pPr latinLnBrk="1"/>
          <a:endParaRPr lang="ko-KR" altLang="en-US"/>
        </a:p>
      </dgm:t>
    </dgm:pt>
    <dgm:pt modelId="{6D247DBB-F0A2-4676-B0CE-042AF0EA901F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펫푸드</a:t>
          </a:r>
          <a:endParaRPr lang="en-US" altLang="ko-KR" sz="1800" dirty="0" smtClean="0">
            <a:latin typeface="돋움" panose="020B0600000101010101" pitchFamily="50" charset="-127"/>
            <a:ea typeface="돋움" panose="020B0600000101010101" pitchFamily="50" charset="-127"/>
          </a:endParaRPr>
        </a:p>
        <a:p>
          <a:pPr latinLnBrk="1"/>
          <a:r>
            <a: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63.5%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46884810-683E-4FC7-9AFB-4F372AE8B63D}" type="parTrans" cxnId="{AE1EBB26-563C-4243-AE20-6A91D5ED6F91}">
      <dgm:prSet/>
      <dgm:spPr/>
      <dgm:t>
        <a:bodyPr/>
        <a:lstStyle/>
        <a:p>
          <a:pPr latinLnBrk="1"/>
          <a:endParaRPr lang="ko-KR" altLang="en-US"/>
        </a:p>
      </dgm:t>
    </dgm:pt>
    <dgm:pt modelId="{D9CFDA96-3A62-4853-8290-B9338C98D7C4}" type="sibTrans" cxnId="{AE1EBB26-563C-4243-AE20-6A91D5ED6F91}">
      <dgm:prSet/>
      <dgm:spPr/>
      <dgm:t>
        <a:bodyPr/>
        <a:lstStyle/>
        <a:p>
          <a:pPr latinLnBrk="1"/>
          <a:endParaRPr lang="ko-KR" altLang="en-US"/>
        </a:p>
      </dgm:t>
    </dgm:pt>
    <dgm:pt modelId="{3A85504F-11C3-4948-8122-79F9E0952F48}" type="pres">
      <dgm:prSet presAssocID="{B7B963A7-ED5A-4146-B894-16AC9A495C73}" presName="compositeShape" presStyleCnt="0">
        <dgm:presLayoutVars>
          <dgm:dir/>
          <dgm:resizeHandles/>
        </dgm:presLayoutVars>
      </dgm:prSet>
      <dgm:spPr/>
    </dgm:pt>
    <dgm:pt modelId="{3D2A0930-ABCD-4CCA-8742-69D4C0F1C804}" type="pres">
      <dgm:prSet presAssocID="{B7B963A7-ED5A-4146-B894-16AC9A495C73}" presName="pyramid" presStyleLbl="node1" presStyleIdx="0" presStyleCnt="1"/>
      <dgm:spPr/>
    </dgm:pt>
    <dgm:pt modelId="{A2CD3A14-6AB7-495D-9F91-1D6F4E7C8998}" type="pres">
      <dgm:prSet presAssocID="{B7B963A7-ED5A-4146-B894-16AC9A495C73}" presName="theList" presStyleCnt="0"/>
      <dgm:spPr/>
    </dgm:pt>
    <dgm:pt modelId="{02B92A98-0464-4714-ADCC-907F940055B9}" type="pres">
      <dgm:prSet presAssocID="{EEFBA9B6-DD9F-4BAB-B749-1AE09FE4D9E7}" presName="aNode" presStyleLbl="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7B2C6A-BBDC-4243-B06E-3C0FE9708237}" type="pres">
      <dgm:prSet presAssocID="{EEFBA9B6-DD9F-4BAB-B749-1AE09FE4D9E7}" presName="aSpace" presStyleCnt="0"/>
      <dgm:spPr/>
    </dgm:pt>
    <dgm:pt modelId="{C8EEA165-F121-4B60-B295-2F4B3B4A920B}" type="pres">
      <dgm:prSet presAssocID="{6D247DBB-F0A2-4676-B0CE-042AF0EA901F}" presName="aNode" presStyleLbl="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FF3A3F-57F5-4A6B-99E5-E0218A309730}" type="pres">
      <dgm:prSet presAssocID="{6D247DBB-F0A2-4676-B0CE-042AF0EA901F}" presName="aSpace" presStyleCnt="0"/>
      <dgm:spPr/>
    </dgm:pt>
  </dgm:ptLst>
  <dgm:cxnLst>
    <dgm:cxn modelId="{8F4B5551-6D39-43EB-B25B-F7DCF3085856}" type="presOf" srcId="{B7B963A7-ED5A-4146-B894-16AC9A495C73}" destId="{3A85504F-11C3-4948-8122-79F9E0952F48}" srcOrd="0" destOrd="0" presId="urn:microsoft.com/office/officeart/2005/8/layout/pyramid2"/>
    <dgm:cxn modelId="{40DA8C69-0086-401F-8A68-3C25604DA7DE}" type="presOf" srcId="{EEFBA9B6-DD9F-4BAB-B749-1AE09FE4D9E7}" destId="{02B92A98-0464-4714-ADCC-907F940055B9}" srcOrd="0" destOrd="0" presId="urn:microsoft.com/office/officeart/2005/8/layout/pyramid2"/>
    <dgm:cxn modelId="{93FDD75F-25C2-434E-AB9F-32F207DE0411}" srcId="{B7B963A7-ED5A-4146-B894-16AC9A495C73}" destId="{EEFBA9B6-DD9F-4BAB-B749-1AE09FE4D9E7}" srcOrd="0" destOrd="0" parTransId="{E6B50185-975A-4A75-896C-6B06F0E81938}" sibTransId="{E342A4D2-7802-4848-98ED-7C70BB40F5CF}"/>
    <dgm:cxn modelId="{AE1EBB26-563C-4243-AE20-6A91D5ED6F91}" srcId="{B7B963A7-ED5A-4146-B894-16AC9A495C73}" destId="{6D247DBB-F0A2-4676-B0CE-042AF0EA901F}" srcOrd="1" destOrd="0" parTransId="{46884810-683E-4FC7-9AFB-4F372AE8B63D}" sibTransId="{D9CFDA96-3A62-4853-8290-B9338C98D7C4}"/>
    <dgm:cxn modelId="{F029E2CC-6FB2-4F8F-8856-27E918EDE677}" type="presOf" srcId="{6D247DBB-F0A2-4676-B0CE-042AF0EA901F}" destId="{C8EEA165-F121-4B60-B295-2F4B3B4A920B}" srcOrd="0" destOrd="0" presId="urn:microsoft.com/office/officeart/2005/8/layout/pyramid2"/>
    <dgm:cxn modelId="{D3803808-EEFD-4EC3-AE6D-01C682E6D1C7}" type="presParOf" srcId="{3A85504F-11C3-4948-8122-79F9E0952F48}" destId="{3D2A0930-ABCD-4CCA-8742-69D4C0F1C804}" srcOrd="0" destOrd="0" presId="urn:microsoft.com/office/officeart/2005/8/layout/pyramid2"/>
    <dgm:cxn modelId="{35FB0375-8846-488D-83C4-5665E3ED6AD8}" type="presParOf" srcId="{3A85504F-11C3-4948-8122-79F9E0952F48}" destId="{A2CD3A14-6AB7-495D-9F91-1D6F4E7C8998}" srcOrd="1" destOrd="0" presId="urn:microsoft.com/office/officeart/2005/8/layout/pyramid2"/>
    <dgm:cxn modelId="{A711D2A6-DE20-4DE5-95B4-8638D9E753EF}" type="presParOf" srcId="{A2CD3A14-6AB7-495D-9F91-1D6F4E7C8998}" destId="{02B92A98-0464-4714-ADCC-907F940055B9}" srcOrd="0" destOrd="0" presId="urn:microsoft.com/office/officeart/2005/8/layout/pyramid2"/>
    <dgm:cxn modelId="{640BDA49-EDAC-47C2-9EA9-F85D707DA344}" type="presParOf" srcId="{A2CD3A14-6AB7-495D-9F91-1D6F4E7C8998}" destId="{387B2C6A-BBDC-4243-B06E-3C0FE9708237}" srcOrd="1" destOrd="0" presId="urn:microsoft.com/office/officeart/2005/8/layout/pyramid2"/>
    <dgm:cxn modelId="{4FAE0EE0-6DDC-44E5-ADBC-E9E9C2A9290A}" type="presParOf" srcId="{A2CD3A14-6AB7-495D-9F91-1D6F4E7C8998}" destId="{C8EEA165-F121-4B60-B295-2F4B3B4A920B}" srcOrd="2" destOrd="0" presId="urn:microsoft.com/office/officeart/2005/8/layout/pyramid2"/>
    <dgm:cxn modelId="{287431AB-269D-4A93-BFA8-E1A2ABF998E0}" type="presParOf" srcId="{A2CD3A14-6AB7-495D-9F91-1D6F4E7C8998}" destId="{20FF3A3F-57F5-4A6B-99E5-E0218A309730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4C0E19-97A2-40FF-95D3-02317DA546C8}" type="doc">
      <dgm:prSet loTypeId="urn:microsoft.com/office/officeart/2005/8/layout/radial4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FF07D8A-FF0F-4828-8FF2-E27D4EDD90AE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펫테크기기</a:t>
          </a:r>
          <a:endParaRPr lang="ko-KR" altLang="en-US" sz="32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29559CBB-9E42-42DE-BBC9-E9E15CCBFED5}" type="parTrans" cxnId="{AB5F309B-1609-4883-AF96-FBE7B438340E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72923B18-B3B4-4322-89C0-ED38123FD46E}" type="sibTrans" cxnId="{AB5F309B-1609-4883-AF96-FBE7B438340E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FB5A3AEA-7356-4ADC-BA24-8395CC2C18E6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운동량</a:t>
          </a:r>
          <a:endParaRPr lang="en-US" altLang="ko-KR" sz="1800" dirty="0" smtClean="0">
            <a:latin typeface="돋움" panose="020B0600000101010101" pitchFamily="50" charset="-127"/>
            <a:ea typeface="돋움" panose="020B0600000101010101" pitchFamily="50" charset="-127"/>
          </a:endParaRPr>
        </a:p>
        <a:p>
          <a:pPr latinLnBrk="1"/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추적기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0FDCDABC-5B49-4591-B743-B4830C52965F}" type="parTrans" cxnId="{79C47B2C-A904-4FD2-B7D1-CE24E4F5A135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11203556-A1DC-4DD1-BC80-E2D7FEF27496}" type="sibTrans" cxnId="{79C47B2C-A904-4FD2-B7D1-CE24E4F5A135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CE756EFF-3166-4AF3-BAA9-053AC3FDFE5B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자동</a:t>
          </a:r>
          <a:endParaRPr lang="en-US" altLang="ko-KR" sz="1800" dirty="0" smtClean="0">
            <a:latin typeface="돋움" panose="020B0600000101010101" pitchFamily="50" charset="-127"/>
            <a:ea typeface="돋움" panose="020B0600000101010101" pitchFamily="50" charset="-127"/>
          </a:endParaRPr>
        </a:p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장난감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ECE562F8-0417-491D-AA6D-9FFF7106FD50}" type="sibTrans" cxnId="{08F7651E-0AAC-4EDE-AE76-7DA4CB827A13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9BA154C8-8C53-4DB4-9CF2-2656AD09F840}" type="parTrans" cxnId="{08F7651E-0AAC-4EDE-AE76-7DA4CB827A13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67DFD7B2-B930-4B0F-AB39-20DE6FEC054A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CCTV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33A6F1A0-011D-48CE-9A86-69340367AF18}" type="sibTrans" cxnId="{5028CE1D-235E-4537-B431-E8532B0B976E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F6B25F0F-7488-4503-84A0-44AE49B212EF}" type="parTrans" cxnId="{5028CE1D-235E-4537-B431-E8532B0B976E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3FB13614-0FCA-4633-8311-7FBD73D527F9}" type="pres">
      <dgm:prSet presAssocID="{4B4C0E19-97A2-40FF-95D3-02317DA546C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99AF82B-FBFE-46D9-B4B9-A9C83D105E6B}" type="pres">
      <dgm:prSet presAssocID="{BFF07D8A-FF0F-4828-8FF2-E27D4EDD90AE}" presName="centerShape" presStyleLbl="node0" presStyleIdx="0" presStyleCnt="1" custScaleX="114546" custScaleY="98241"/>
      <dgm:spPr/>
      <dgm:t>
        <a:bodyPr/>
        <a:lstStyle/>
        <a:p>
          <a:pPr latinLnBrk="1"/>
          <a:endParaRPr lang="ko-KR" altLang="en-US"/>
        </a:p>
      </dgm:t>
    </dgm:pt>
    <dgm:pt modelId="{34AF8246-22BE-4DF8-BBBE-FD161B36FAF1}" type="pres">
      <dgm:prSet presAssocID="{F6B25F0F-7488-4503-84A0-44AE49B212EF}" presName="parTrans" presStyleLbl="bgSibTrans2D1" presStyleIdx="0" presStyleCnt="3"/>
      <dgm:spPr/>
    </dgm:pt>
    <dgm:pt modelId="{38920A2D-E72B-44FC-AA9C-AD83ADAE6921}" type="pres">
      <dgm:prSet presAssocID="{67DFD7B2-B930-4B0F-AB39-20DE6FEC054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4BEFA6-CDBB-455D-A76F-BA16A4926ED1}" type="pres">
      <dgm:prSet presAssocID="{9BA154C8-8C53-4DB4-9CF2-2656AD09F840}" presName="parTrans" presStyleLbl="bgSibTrans2D1" presStyleIdx="1" presStyleCnt="3"/>
      <dgm:spPr/>
    </dgm:pt>
    <dgm:pt modelId="{167A7F22-E830-4EAA-AFDB-6BD6A95E6C49}" type="pres">
      <dgm:prSet presAssocID="{CE756EFF-3166-4AF3-BAA9-053AC3FDFE5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314895-AE0E-426B-88B2-E3089A93E802}" type="pres">
      <dgm:prSet presAssocID="{0FDCDABC-5B49-4591-B743-B4830C52965F}" presName="parTrans" presStyleLbl="bgSibTrans2D1" presStyleIdx="2" presStyleCnt="3"/>
      <dgm:spPr/>
    </dgm:pt>
    <dgm:pt modelId="{F07591D6-289C-419C-8A13-109FC279BDE9}" type="pres">
      <dgm:prSet presAssocID="{FB5A3AEA-7356-4ADC-BA24-8395CC2C18E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8F7651E-0AAC-4EDE-AE76-7DA4CB827A13}" srcId="{BFF07D8A-FF0F-4828-8FF2-E27D4EDD90AE}" destId="{CE756EFF-3166-4AF3-BAA9-053AC3FDFE5B}" srcOrd="1" destOrd="0" parTransId="{9BA154C8-8C53-4DB4-9CF2-2656AD09F840}" sibTransId="{ECE562F8-0417-491D-AA6D-9FFF7106FD50}"/>
    <dgm:cxn modelId="{5028CE1D-235E-4537-B431-E8532B0B976E}" srcId="{BFF07D8A-FF0F-4828-8FF2-E27D4EDD90AE}" destId="{67DFD7B2-B930-4B0F-AB39-20DE6FEC054A}" srcOrd="0" destOrd="0" parTransId="{F6B25F0F-7488-4503-84A0-44AE49B212EF}" sibTransId="{33A6F1A0-011D-48CE-9A86-69340367AF18}"/>
    <dgm:cxn modelId="{CA117669-B4F2-4FC7-898A-D7EC0840F58B}" type="presOf" srcId="{67DFD7B2-B930-4B0F-AB39-20DE6FEC054A}" destId="{38920A2D-E72B-44FC-AA9C-AD83ADAE6921}" srcOrd="0" destOrd="0" presId="urn:microsoft.com/office/officeart/2005/8/layout/radial4"/>
    <dgm:cxn modelId="{80AEE1FF-43B7-4255-BE6A-0B0C2225CE32}" type="presOf" srcId="{0FDCDABC-5B49-4591-B743-B4830C52965F}" destId="{D3314895-AE0E-426B-88B2-E3089A93E802}" srcOrd="0" destOrd="0" presId="urn:microsoft.com/office/officeart/2005/8/layout/radial4"/>
    <dgm:cxn modelId="{08B3E91D-69C9-4505-9047-46A7C61041C4}" type="presOf" srcId="{F6B25F0F-7488-4503-84A0-44AE49B212EF}" destId="{34AF8246-22BE-4DF8-BBBE-FD161B36FAF1}" srcOrd="0" destOrd="0" presId="urn:microsoft.com/office/officeart/2005/8/layout/radial4"/>
    <dgm:cxn modelId="{370347D8-D5AC-4469-8F9A-B39838C20EF6}" type="presOf" srcId="{BFF07D8A-FF0F-4828-8FF2-E27D4EDD90AE}" destId="{F99AF82B-FBFE-46D9-B4B9-A9C83D105E6B}" srcOrd="0" destOrd="0" presId="urn:microsoft.com/office/officeart/2005/8/layout/radial4"/>
    <dgm:cxn modelId="{79C47B2C-A904-4FD2-B7D1-CE24E4F5A135}" srcId="{BFF07D8A-FF0F-4828-8FF2-E27D4EDD90AE}" destId="{FB5A3AEA-7356-4ADC-BA24-8395CC2C18E6}" srcOrd="2" destOrd="0" parTransId="{0FDCDABC-5B49-4591-B743-B4830C52965F}" sibTransId="{11203556-A1DC-4DD1-BC80-E2D7FEF27496}"/>
    <dgm:cxn modelId="{7EE5D710-7175-4F52-A5B3-E2C0EF9B7DD2}" type="presOf" srcId="{CE756EFF-3166-4AF3-BAA9-053AC3FDFE5B}" destId="{167A7F22-E830-4EAA-AFDB-6BD6A95E6C49}" srcOrd="0" destOrd="0" presId="urn:microsoft.com/office/officeart/2005/8/layout/radial4"/>
    <dgm:cxn modelId="{A8730637-CE90-4CA2-9414-2E4D7FE5A953}" type="presOf" srcId="{FB5A3AEA-7356-4ADC-BA24-8395CC2C18E6}" destId="{F07591D6-289C-419C-8A13-109FC279BDE9}" srcOrd="0" destOrd="0" presId="urn:microsoft.com/office/officeart/2005/8/layout/radial4"/>
    <dgm:cxn modelId="{2669EA82-F0B6-4F9E-B6C4-65365F119E99}" type="presOf" srcId="{4B4C0E19-97A2-40FF-95D3-02317DA546C8}" destId="{3FB13614-0FCA-4633-8311-7FBD73D527F9}" srcOrd="0" destOrd="0" presId="urn:microsoft.com/office/officeart/2005/8/layout/radial4"/>
    <dgm:cxn modelId="{AB5F309B-1609-4883-AF96-FBE7B438340E}" srcId="{4B4C0E19-97A2-40FF-95D3-02317DA546C8}" destId="{BFF07D8A-FF0F-4828-8FF2-E27D4EDD90AE}" srcOrd="0" destOrd="0" parTransId="{29559CBB-9E42-42DE-BBC9-E9E15CCBFED5}" sibTransId="{72923B18-B3B4-4322-89C0-ED38123FD46E}"/>
    <dgm:cxn modelId="{6545825E-3795-4926-B129-140495500FCE}" type="presOf" srcId="{9BA154C8-8C53-4DB4-9CF2-2656AD09F840}" destId="{704BEFA6-CDBB-455D-A76F-BA16A4926ED1}" srcOrd="0" destOrd="0" presId="urn:microsoft.com/office/officeart/2005/8/layout/radial4"/>
    <dgm:cxn modelId="{54A6101B-8889-4362-8097-6C99D0665F1B}" type="presParOf" srcId="{3FB13614-0FCA-4633-8311-7FBD73D527F9}" destId="{F99AF82B-FBFE-46D9-B4B9-A9C83D105E6B}" srcOrd="0" destOrd="0" presId="urn:microsoft.com/office/officeart/2005/8/layout/radial4"/>
    <dgm:cxn modelId="{E91FBF3F-48DF-4FDF-8EE0-6B0A4D155DA6}" type="presParOf" srcId="{3FB13614-0FCA-4633-8311-7FBD73D527F9}" destId="{34AF8246-22BE-4DF8-BBBE-FD161B36FAF1}" srcOrd="1" destOrd="0" presId="urn:microsoft.com/office/officeart/2005/8/layout/radial4"/>
    <dgm:cxn modelId="{E0C920FD-9F30-4FBE-B05E-9D97B0FECF12}" type="presParOf" srcId="{3FB13614-0FCA-4633-8311-7FBD73D527F9}" destId="{38920A2D-E72B-44FC-AA9C-AD83ADAE6921}" srcOrd="2" destOrd="0" presId="urn:microsoft.com/office/officeart/2005/8/layout/radial4"/>
    <dgm:cxn modelId="{23EA7CD3-0A7F-4B51-A536-0A2D4EE2141F}" type="presParOf" srcId="{3FB13614-0FCA-4633-8311-7FBD73D527F9}" destId="{704BEFA6-CDBB-455D-A76F-BA16A4926ED1}" srcOrd="3" destOrd="0" presId="urn:microsoft.com/office/officeart/2005/8/layout/radial4"/>
    <dgm:cxn modelId="{07100DDF-9F71-4E0C-A77E-772063A91AE1}" type="presParOf" srcId="{3FB13614-0FCA-4633-8311-7FBD73D527F9}" destId="{167A7F22-E830-4EAA-AFDB-6BD6A95E6C49}" srcOrd="4" destOrd="0" presId="urn:microsoft.com/office/officeart/2005/8/layout/radial4"/>
    <dgm:cxn modelId="{416090FE-9BEF-4EC9-96DB-9D271B7117CA}" type="presParOf" srcId="{3FB13614-0FCA-4633-8311-7FBD73D527F9}" destId="{D3314895-AE0E-426B-88B2-E3089A93E802}" srcOrd="5" destOrd="0" presId="urn:microsoft.com/office/officeart/2005/8/layout/radial4"/>
    <dgm:cxn modelId="{03C95F99-4A89-43B3-BFD8-69DA54807EBF}" type="presParOf" srcId="{3FB13614-0FCA-4633-8311-7FBD73D527F9}" destId="{F07591D6-289C-419C-8A13-109FC279BDE9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A0930-ABCD-4CCA-8742-69D4C0F1C804}">
      <dsp:nvSpPr>
        <dsp:cNvPr id="0" name=""/>
        <dsp:cNvSpPr/>
      </dsp:nvSpPr>
      <dsp:spPr>
        <a:xfrm>
          <a:off x="408737" y="0"/>
          <a:ext cx="1725144" cy="1725144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B92A98-0464-4714-ADCC-907F940055B9}">
      <dsp:nvSpPr>
        <dsp:cNvPr id="0" name=""/>
        <dsp:cNvSpPr/>
      </dsp:nvSpPr>
      <dsp:spPr>
        <a:xfrm>
          <a:off x="1271309" y="172682"/>
          <a:ext cx="1121343" cy="6132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펫용품</a:t>
          </a: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 </a:t>
          </a:r>
          <a:endParaRPr lang="en-US" altLang="ko-KR" sz="1800" kern="1200" dirty="0" smtClean="0">
            <a:latin typeface="돋움" panose="020B0600000101010101" pitchFamily="50" charset="-127"/>
            <a:ea typeface="돋움" panose="020B0600000101010101" pitchFamily="50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36.5%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301245" y="202618"/>
        <a:ext cx="1061471" cy="553362"/>
      </dsp:txXfrm>
    </dsp:sp>
    <dsp:sp modelId="{C8EEA165-F121-4B60-B295-2F4B3B4A920B}">
      <dsp:nvSpPr>
        <dsp:cNvPr id="0" name=""/>
        <dsp:cNvSpPr/>
      </dsp:nvSpPr>
      <dsp:spPr>
        <a:xfrm>
          <a:off x="1271309" y="862572"/>
          <a:ext cx="1121343" cy="6132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펫푸드</a:t>
          </a:r>
          <a:endParaRPr lang="en-US" altLang="ko-KR" sz="1800" kern="1200" dirty="0" smtClean="0">
            <a:latin typeface="돋움" panose="020B0600000101010101" pitchFamily="50" charset="-127"/>
            <a:ea typeface="돋움" panose="020B0600000101010101" pitchFamily="50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63.5%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301245" y="892508"/>
        <a:ext cx="1061471" cy="553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AF82B-FBFE-46D9-B4B9-A9C83D105E6B}">
      <dsp:nvSpPr>
        <dsp:cNvPr id="0" name=""/>
        <dsp:cNvSpPr/>
      </dsp:nvSpPr>
      <dsp:spPr>
        <a:xfrm>
          <a:off x="2302624" y="1142050"/>
          <a:ext cx="1086428" cy="9317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펫테크기기</a:t>
          </a:r>
          <a:endParaRPr lang="ko-KR" altLang="en-US" sz="32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2461728" y="1278506"/>
        <a:ext cx="768220" cy="658869"/>
      </dsp:txXfrm>
    </dsp:sp>
    <dsp:sp modelId="{34AF8246-22BE-4DF8-BBBE-FD161B36FAF1}">
      <dsp:nvSpPr>
        <dsp:cNvPr id="0" name=""/>
        <dsp:cNvSpPr/>
      </dsp:nvSpPr>
      <dsp:spPr>
        <a:xfrm rot="12900000">
          <a:off x="1765152" y="957430"/>
          <a:ext cx="689367" cy="2703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920A2D-E72B-44FC-AA9C-AD83ADAE6921}">
      <dsp:nvSpPr>
        <dsp:cNvPr id="0" name=""/>
        <dsp:cNvSpPr/>
      </dsp:nvSpPr>
      <dsp:spPr>
        <a:xfrm>
          <a:off x="1376967" y="534467"/>
          <a:ext cx="901041" cy="720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CCTV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398079" y="555579"/>
        <a:ext cx="858817" cy="678609"/>
      </dsp:txXfrm>
    </dsp:sp>
    <dsp:sp modelId="{704BEFA6-CDBB-455D-A76F-BA16A4926ED1}">
      <dsp:nvSpPr>
        <dsp:cNvPr id="0" name=""/>
        <dsp:cNvSpPr/>
      </dsp:nvSpPr>
      <dsp:spPr>
        <a:xfrm rot="16200000">
          <a:off x="2478571" y="596875"/>
          <a:ext cx="734534" cy="2703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A7F22-E830-4EAA-AFDB-6BD6A95E6C49}">
      <dsp:nvSpPr>
        <dsp:cNvPr id="0" name=""/>
        <dsp:cNvSpPr/>
      </dsp:nvSpPr>
      <dsp:spPr>
        <a:xfrm>
          <a:off x="2395317" y="4347"/>
          <a:ext cx="901041" cy="720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자동</a:t>
          </a:r>
          <a:endParaRPr lang="en-US" altLang="ko-KR" sz="1800" kern="1200" dirty="0" smtClean="0">
            <a:latin typeface="돋움" panose="020B0600000101010101" pitchFamily="50" charset="-127"/>
            <a:ea typeface="돋움" panose="020B0600000101010101" pitchFamily="50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장난감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2416429" y="25459"/>
        <a:ext cx="858817" cy="678609"/>
      </dsp:txXfrm>
    </dsp:sp>
    <dsp:sp modelId="{D3314895-AE0E-426B-88B2-E3089A93E802}">
      <dsp:nvSpPr>
        <dsp:cNvPr id="0" name=""/>
        <dsp:cNvSpPr/>
      </dsp:nvSpPr>
      <dsp:spPr>
        <a:xfrm rot="19500000">
          <a:off x="3237156" y="957430"/>
          <a:ext cx="689367" cy="2703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7591D6-289C-419C-8A13-109FC279BDE9}">
      <dsp:nvSpPr>
        <dsp:cNvPr id="0" name=""/>
        <dsp:cNvSpPr/>
      </dsp:nvSpPr>
      <dsp:spPr>
        <a:xfrm>
          <a:off x="3413668" y="534467"/>
          <a:ext cx="901041" cy="720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운동량</a:t>
          </a:r>
          <a:endParaRPr lang="en-US" altLang="ko-KR" sz="1800" kern="1200" dirty="0" smtClean="0">
            <a:latin typeface="돋움" panose="020B0600000101010101" pitchFamily="50" charset="-127"/>
            <a:ea typeface="돋움" panose="020B0600000101010101" pitchFamily="50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추적기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3434780" y="555579"/>
        <a:ext cx="858817" cy="678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00A1-D6F2-4474-AEBB-A445CB35206F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4ACE8-394C-48AF-8C71-375674E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2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D917-39B4-49BE-AAB7-7FAE382884E4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41F2-29D5-4543-B90C-2EA126165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2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6A3C-97D3-4C43-A816-269D8E883F67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41F2-29D5-4543-B90C-2EA126165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5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A7B6-6D66-47C9-B7C2-1939B7BC6D4F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41F2-29D5-4543-B90C-2EA126165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2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41F2-29D5-4543-B90C-2EA1261654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486032"/>
            <a:ext cx="9906000" cy="502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갈매기형 수장 7"/>
          <p:cNvSpPr/>
          <p:nvPr userDrawn="1"/>
        </p:nvSpPr>
        <p:spPr>
          <a:xfrm>
            <a:off x="342578" y="0"/>
            <a:ext cx="9220844" cy="98854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578" y="0"/>
            <a:ext cx="9220844" cy="988541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0798"/>
            <a:ext cx="1722995" cy="6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95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FFF0-8AC8-4512-8CD9-F883B747CF67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41F2-29D5-4543-B90C-2EA126165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80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B9F3-2A60-4889-8C73-1BDADCF933B4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41F2-29D5-4543-B90C-2EA126165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90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5F3D-8A0B-416F-B5C8-88C2D84B9354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41F2-29D5-4543-B90C-2EA126165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7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624-8377-41C3-8219-D4FE4DC21EE5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41F2-29D5-4543-B90C-2EA126165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4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52E7-2EA8-4D53-8CF8-F8AEC8B99E22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41F2-29D5-4543-B90C-2EA126165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8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53EE-A09A-4190-B519-E34A613D5122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41F2-29D5-4543-B90C-2EA126165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6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8C7E-F27E-4003-BC7C-2814011E0CAF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41F2-29D5-4543-B90C-2EA126165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6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B7EC7-EA98-4F71-8371-8F5E2910DC4C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941F2-29D5-4543-B90C-2EA126165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7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4746567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79172" y="2377441"/>
            <a:ext cx="6666806" cy="2385752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r>
              <a:rPr lang="en-US" altLang="ko-KR" b="1" dirty="0" smtClean="0">
                <a:effectLst>
                  <a:reflection blurRad="6350" stA="50000" endA="300" endPos="50000" dist="29997" dir="5400000" sy="-100000" algn="bl" rotWithShape="0"/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Pet Care Industry</a:t>
            </a:r>
            <a:endParaRPr lang="ko-KR" altLang="en-US" b="1" dirty="0">
              <a:effectLst>
                <a:reflection blurRad="6350" stA="50000" endA="300" endPos="50000" dist="29997" dir="5400000" sy="-100000" algn="bl" rotWithShape="0"/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09" y="69028"/>
            <a:ext cx="2018434" cy="7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0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41F2-29D5-4543-B90C-2EA12616542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4" t="-67051" r="-50074" b="67051"/>
          <a:stretch/>
        </p:blipFill>
        <p:spPr>
          <a:xfrm>
            <a:off x="359204" y="-1616124"/>
            <a:ext cx="3486150" cy="46863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10938" y="2288092"/>
            <a:ext cx="5666596" cy="299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/>
          <p:cNvSpPr/>
          <p:nvPr/>
        </p:nvSpPr>
        <p:spPr>
          <a:xfrm>
            <a:off x="2086495" y="1872456"/>
            <a:ext cx="1288472" cy="714894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4967" y="1872456"/>
            <a:ext cx="442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펫케어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산업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10938" y="3369778"/>
            <a:ext cx="5666596" cy="299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다리꼴 10"/>
          <p:cNvSpPr/>
          <p:nvPr/>
        </p:nvSpPr>
        <p:spPr>
          <a:xfrm>
            <a:off x="2086495" y="2954142"/>
            <a:ext cx="1288472" cy="714894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74967" y="2954142"/>
            <a:ext cx="442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펫케어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산업 트렌드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10938" y="4434622"/>
            <a:ext cx="5666596" cy="299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다리꼴 13"/>
          <p:cNvSpPr/>
          <p:nvPr/>
        </p:nvSpPr>
        <p:spPr>
          <a:xfrm>
            <a:off x="2086495" y="4018986"/>
            <a:ext cx="1288472" cy="714894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4967" y="4018986"/>
            <a:ext cx="442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  <a:hlinkClick r:id="rId3" action="ppaction://hlinksldjump"/>
              </a:rPr>
              <a:t>반려동물 관련 특허출원 동향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10938" y="5565152"/>
            <a:ext cx="5666596" cy="299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다리꼴 16"/>
          <p:cNvSpPr/>
          <p:nvPr/>
        </p:nvSpPr>
        <p:spPr>
          <a:xfrm>
            <a:off x="2086495" y="5149516"/>
            <a:ext cx="1288472" cy="714894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74967" y="5149516"/>
            <a:ext cx="442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펫케어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글로벌 산업 현황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2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펫케어</a:t>
            </a:r>
            <a:r>
              <a:rPr lang="ko-KR" altLang="en-US" dirty="0" smtClean="0"/>
              <a:t> 산업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3219" y="1127356"/>
            <a:ext cx="6950046" cy="3029008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Pet Care Industry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As a culture that treats companion animals like family spreads, the quantitative and quantitative growth of the pet care industry is expected to accelerate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41F2-29D5-4543-B90C-2EA12616542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3219" y="3973080"/>
            <a:ext cx="8546090" cy="2219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펫케어</a:t>
            </a: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산업</a:t>
            </a:r>
            <a:endParaRPr lang="en-US" altLang="ko-KR" sz="24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펫케어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산업이 국내외 소비시장의 신성장동력으로 부상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반려동물을 가족처럼 생각하는 문화가 확산되면서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펫케어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산업의 성장은 더욱 가속화될 전망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동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09703" y="1486054"/>
            <a:ext cx="1915260" cy="147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3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펫케어</a:t>
            </a:r>
            <a:r>
              <a:rPr lang="ko-KR" altLang="en-US" dirty="0" smtClean="0"/>
              <a:t> 산업 트렌드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233648"/>
              </p:ext>
            </p:extLst>
          </p:nvPr>
        </p:nvGraphicFramePr>
        <p:xfrm>
          <a:off x="2310936" y="2144684"/>
          <a:ext cx="6554715" cy="353444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240280">
                  <a:extLst>
                    <a:ext uri="{9D8B030D-6E8A-4147-A177-3AD203B41FA5}">
                      <a16:colId xmlns:a16="http://schemas.microsoft.com/office/drawing/2014/main" val="527629474"/>
                    </a:ext>
                  </a:extLst>
                </a:gridCol>
                <a:gridCol w="4314435">
                  <a:extLst>
                    <a:ext uri="{9D8B030D-6E8A-4147-A177-3AD203B41FA5}">
                      <a16:colId xmlns:a16="http://schemas.microsoft.com/office/drawing/2014/main" val="2318226362"/>
                    </a:ext>
                  </a:extLst>
                </a:gridCol>
              </a:tblGrid>
              <a:tr h="1047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 및 서비스의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프리미엄화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반려동물을 친구나 가족 등 사람과 같이 대하는 사회문화적 현상이 </a:t>
                      </a:r>
                      <a:r>
                        <a:rPr lang="ko-KR" altLang="en-US" dirty="0" err="1" smtClean="0"/>
                        <a:t>펫케어</a:t>
                      </a:r>
                      <a:r>
                        <a:rPr lang="ko-KR" altLang="en-US" dirty="0" smtClean="0"/>
                        <a:t> 산업 전반에 영향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735081"/>
                  </a:ext>
                </a:extLst>
              </a:tr>
              <a:tr h="1113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디지털 </a:t>
                      </a:r>
                      <a:r>
                        <a:rPr lang="ko-KR" altLang="en-US" dirty="0" err="1" smtClean="0"/>
                        <a:t>핵신기술의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활용 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첨단 기술을 이용한 </a:t>
                      </a:r>
                      <a:r>
                        <a:rPr lang="ko-KR" altLang="en-US" dirty="0" err="1" smtClean="0"/>
                        <a:t>핵신적인</a:t>
                      </a:r>
                      <a:r>
                        <a:rPr lang="ko-KR" altLang="en-US" dirty="0" smtClean="0"/>
                        <a:t> 제품과 서비스가 </a:t>
                      </a:r>
                      <a:r>
                        <a:rPr lang="ko-KR" altLang="en-US" dirty="0" err="1" smtClean="0"/>
                        <a:t>펫케어</a:t>
                      </a:r>
                      <a:r>
                        <a:rPr lang="ko-KR" altLang="en-US" dirty="0" smtClean="0"/>
                        <a:t> 시장 트렌드를 주도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77233"/>
                  </a:ext>
                </a:extLst>
              </a:tr>
              <a:tr h="1373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사전 예방과 원격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 진료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첨단기술을 이용해 반려동물의 위험을 예방하고 원격 상담과 진료를 제공하는 서비스가 빠르게</a:t>
                      </a:r>
                      <a:r>
                        <a:rPr lang="ko-KR" altLang="en-US" baseline="0" dirty="0" smtClean="0"/>
                        <a:t> 성장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80902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41F2-29D5-4543-B90C-2EA12616542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2310936" y="1546167"/>
            <a:ext cx="2236126" cy="590204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다리꼴 6"/>
          <p:cNvSpPr/>
          <p:nvPr/>
        </p:nvSpPr>
        <p:spPr>
          <a:xfrm>
            <a:off x="2310937" y="1546167"/>
            <a:ext cx="2236126" cy="598517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트렌드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47062" y="1546167"/>
            <a:ext cx="4318588" cy="590204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다리꼴 8"/>
          <p:cNvSpPr/>
          <p:nvPr/>
        </p:nvSpPr>
        <p:spPr>
          <a:xfrm>
            <a:off x="4547063" y="1546167"/>
            <a:ext cx="4318588" cy="598517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82634" y="2144684"/>
            <a:ext cx="2028302" cy="108065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펫휴머니제어션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2634" y="3225338"/>
            <a:ext cx="2028302" cy="108065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펫테크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2634" y="4305992"/>
            <a:ext cx="2028302" cy="137314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첨단 </a:t>
            </a:r>
            <a:r>
              <a:rPr lang="ko-KR" altLang="en-US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동물의료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75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반려동물 관련 특허출원 동향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481261"/>
              </p:ext>
            </p:extLst>
          </p:nvPr>
        </p:nvGraphicFramePr>
        <p:xfrm>
          <a:off x="681038" y="1825625"/>
          <a:ext cx="85439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41F2-29D5-4543-B90C-2EA12616542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532909" y="2560320"/>
            <a:ext cx="1853738" cy="64839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출원건수</a:t>
            </a:r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증가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6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1412" y="1401879"/>
            <a:ext cx="4553618" cy="4862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 flipH="1">
            <a:off x="931669" y="1201703"/>
            <a:ext cx="3399906" cy="53201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펫케어</a:t>
            </a:r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제품 항목별 비중 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931669" y="1954258"/>
            <a:ext cx="1221968" cy="64074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많이 </a:t>
            </a:r>
            <a:endParaRPr lang="en-US" altLang="ko-KR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이용하는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순서도: 화면 표시 7"/>
          <p:cNvSpPr/>
          <p:nvPr/>
        </p:nvSpPr>
        <p:spPr>
          <a:xfrm>
            <a:off x="765415" y="2773482"/>
            <a:ext cx="1463037" cy="673331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펫테크항목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390985795"/>
              </p:ext>
            </p:extLst>
          </p:nvPr>
        </p:nvGraphicFramePr>
        <p:xfrm>
          <a:off x="2153638" y="1871296"/>
          <a:ext cx="2801391" cy="17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524347" y="3946247"/>
            <a:ext cx="4297680" cy="221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배지 11"/>
          <p:cNvSpPr/>
          <p:nvPr/>
        </p:nvSpPr>
        <p:spPr>
          <a:xfrm>
            <a:off x="3708121" y="4195291"/>
            <a:ext cx="1014152" cy="1712421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자동</a:t>
            </a:r>
            <a:endParaRPr lang="en-US" altLang="ko-KR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급식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펫케어</a:t>
            </a:r>
            <a:r>
              <a:rPr lang="ko-KR" altLang="en-US" dirty="0" smtClean="0"/>
              <a:t> 글로벌 산업 현황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41F2-29D5-4543-B90C-2EA126165420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2962698545"/>
              </p:ext>
            </p:extLst>
          </p:nvPr>
        </p:nvGraphicFramePr>
        <p:xfrm>
          <a:off x="-795481" y="3948882"/>
          <a:ext cx="5691677" cy="2078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174673" y="1338348"/>
            <a:ext cx="4563685" cy="486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>
            <a:off x="5505913" y="1143598"/>
            <a:ext cx="4057509" cy="53201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펫케어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제품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교익량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상위 국가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오각형 14"/>
          <p:cNvSpPr/>
          <p:nvPr/>
        </p:nvSpPr>
        <p:spPr>
          <a:xfrm>
            <a:off x="7976401" y="1959768"/>
            <a:ext cx="1005840" cy="6503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수입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오각형 16"/>
          <p:cNvSpPr/>
          <p:nvPr/>
        </p:nvSpPr>
        <p:spPr>
          <a:xfrm flipH="1">
            <a:off x="5990273" y="1959768"/>
            <a:ext cx="1005840" cy="6503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수출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9" name="구부러진 연결선 18"/>
          <p:cNvCxnSpPr>
            <a:stCxn id="17" idx="0"/>
            <a:endCxn id="15" idx="0"/>
          </p:cNvCxnSpPr>
          <p:nvPr/>
        </p:nvCxnSpPr>
        <p:spPr>
          <a:xfrm rot="5400000" flipH="1" flipV="1">
            <a:off x="7486257" y="1129290"/>
            <a:ext cx="12700" cy="166095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5505913" y="2826667"/>
            <a:ext cx="1890192" cy="55661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독일 </a:t>
            </a:r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12.8%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양쪽 모서리가 잘린 사각형 21"/>
          <p:cNvSpPr/>
          <p:nvPr/>
        </p:nvSpPr>
        <p:spPr>
          <a:xfrm>
            <a:off x="7622135" y="2837698"/>
            <a:ext cx="1890192" cy="546394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독일 </a:t>
            </a:r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9.9%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왼쪽/오른쪽 화살표 설명선 22"/>
          <p:cNvSpPr/>
          <p:nvPr/>
        </p:nvSpPr>
        <p:spPr>
          <a:xfrm>
            <a:off x="5505913" y="3665258"/>
            <a:ext cx="1759411" cy="665674"/>
          </a:xfrm>
          <a:prstGeom prst="leftRightArrowCallout">
            <a:avLst>
              <a:gd name="adj1" fmla="val 43690"/>
              <a:gd name="adj2" fmla="val 21845"/>
              <a:gd name="adj3" fmla="val 25000"/>
              <a:gd name="adj4" fmla="val 48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미국</a:t>
            </a:r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10%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사다리꼴 23"/>
          <p:cNvSpPr/>
          <p:nvPr/>
        </p:nvSpPr>
        <p:spPr>
          <a:xfrm rot="20697362">
            <a:off x="7704152" y="3578128"/>
            <a:ext cx="1726156" cy="52177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미국 </a:t>
            </a:r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7.2%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순서도: 저장 데이터 25"/>
          <p:cNvSpPr/>
          <p:nvPr/>
        </p:nvSpPr>
        <p:spPr>
          <a:xfrm>
            <a:off x="5424675" y="4642002"/>
            <a:ext cx="1817931" cy="581891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태국</a:t>
            </a:r>
            <a:endParaRPr lang="en-US" altLang="ko-KR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9.6%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순서도: 저장 데이터 26"/>
          <p:cNvSpPr/>
          <p:nvPr/>
        </p:nvSpPr>
        <p:spPr>
          <a:xfrm flipH="1">
            <a:off x="7658264" y="4638183"/>
            <a:ext cx="1817931" cy="581891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영국</a:t>
            </a:r>
            <a:endParaRPr lang="en-US" altLang="ko-KR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5.9%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대각선 방향의 모서리가 잘린 사각형 27"/>
          <p:cNvSpPr/>
          <p:nvPr/>
        </p:nvSpPr>
        <p:spPr>
          <a:xfrm>
            <a:off x="5721376" y="5404000"/>
            <a:ext cx="1610449" cy="62306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프랑스 </a:t>
            </a:r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9.6%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대각선 방향의 모서리가 잘린 사각형 30"/>
          <p:cNvSpPr/>
          <p:nvPr/>
        </p:nvSpPr>
        <p:spPr>
          <a:xfrm flipH="1">
            <a:off x="7658264" y="5394341"/>
            <a:ext cx="1610449" cy="62306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폴란드 </a:t>
            </a:r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5.7%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6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206</Words>
  <Application>Microsoft Office PowerPoint</Application>
  <PresentationFormat>A4 용지(210x297mm)</PresentationFormat>
  <Paragraphs>70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궁서</vt:lpstr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목차</vt:lpstr>
      <vt:lpstr>1. 펫케어 산업</vt:lpstr>
      <vt:lpstr>2. 펫케어 산업 트렌드</vt:lpstr>
      <vt:lpstr>3. 반려동물 관련 특허출원 동향</vt:lpstr>
      <vt:lpstr>4. 펫케어 글로벌 산업 현황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2023-08-07T22:47:37Z</dcterms:created>
  <dcterms:modified xsi:type="dcterms:W3CDTF">2023-08-07T23:40:08Z</dcterms:modified>
</cp:coreProperties>
</file>