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400" b="1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음료의 카페인 함유량</a:t>
            </a:r>
            <a:r>
              <a:rPr lang="en-US" altLang="ko-KR" sz="2400" b="1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(mg)</a:t>
            </a:r>
            <a:endParaRPr lang="ko-KR" sz="24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c:rich>
      </c:tx>
      <c:layout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카페인 함량(mg)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576-4A8B-A23E-642F878103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콜라</c:v>
                </c:pt>
                <c:pt idx="1">
                  <c:v>홍차</c:v>
                </c:pt>
                <c:pt idx="2">
                  <c:v>녹차</c:v>
                </c:pt>
                <c:pt idx="3">
                  <c:v>아이스티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47</c:v>
                </c:pt>
                <c:pt idx="2">
                  <c:v>40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6-4A8B-A23E-642F878103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92173248"/>
        <c:axId val="199217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온스(oz)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콜라</c:v>
                </c:pt>
                <c:pt idx="1">
                  <c:v>홍차</c:v>
                </c:pt>
                <c:pt idx="2">
                  <c:v>녹차</c:v>
                </c:pt>
                <c:pt idx="3">
                  <c:v>아이스티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</c:v>
                </c:pt>
                <c:pt idx="1">
                  <c:v>8</c:v>
                </c:pt>
                <c:pt idx="2">
                  <c:v>8</c:v>
                </c:pt>
                <c:pt idx="3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76-4A8B-A23E-642F878103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2199040"/>
        <c:axId val="1992198624"/>
      </c:lineChart>
      <c:catAx>
        <c:axId val="199217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2177408"/>
        <c:crosses val="autoZero"/>
        <c:auto val="1"/>
        <c:lblAlgn val="ctr"/>
        <c:lblOffset val="100"/>
        <c:noMultiLvlLbl val="0"/>
      </c:catAx>
      <c:valAx>
        <c:axId val="199217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2173248"/>
        <c:crosses val="autoZero"/>
        <c:crossBetween val="between"/>
        <c:majorUnit val="15"/>
      </c:valAx>
      <c:valAx>
        <c:axId val="19921986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2199040"/>
        <c:crosses val="max"/>
        <c:crossBetween val="between"/>
        <c:majorUnit val="4"/>
      </c:valAx>
      <c:catAx>
        <c:axId val="1992199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92198624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FFFF00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7C46-3888-4012-8D4E-D514212B5C8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A625E-A2B4-4AC3-BB45-C0764FFB1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0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70EC-B956-469A-A39E-1ED7EE7EDD48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1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FFC3-ED37-42DD-9FE8-9348AD7B2392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0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4071-407D-4CEC-9FA5-98BFA703EE52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2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가 잘린 사각형 8"/>
          <p:cNvSpPr/>
          <p:nvPr userDrawn="1"/>
        </p:nvSpPr>
        <p:spPr>
          <a:xfrm>
            <a:off x="4588476" y="706611"/>
            <a:ext cx="5317524" cy="427036"/>
          </a:xfrm>
          <a:prstGeom prst="snip1Rect">
            <a:avLst>
              <a:gd name="adj" fmla="val 3314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32942"/>
            <a:ext cx="8543925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빗면 7"/>
          <p:cNvSpPr/>
          <p:nvPr userDrawn="1"/>
        </p:nvSpPr>
        <p:spPr>
          <a:xfrm>
            <a:off x="-1" y="0"/>
            <a:ext cx="6541200" cy="1133647"/>
          </a:xfrm>
          <a:prstGeom prst="bevel">
            <a:avLst>
              <a:gd name="adj" fmla="val 6687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15"/>
            <a:ext cx="6541199" cy="1126331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735" y="6270315"/>
            <a:ext cx="1452581" cy="53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42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CB35-4382-4987-B85B-24F1CC7BBF0F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1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2280-5225-4A10-B8EF-D549916E04AE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47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6FD-AD96-4984-9692-DAEE88B15C48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3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EB15-6762-4AF9-97B5-48A0D2E413B7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CC9B-A359-49EC-AB77-92A9CDB7196D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9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161E-216F-4AC3-B154-578C5F2CEDB8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4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CB08-C9FD-46C8-834E-0E3E018C4A65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F01B-2516-47CF-B737-B6DF20C22B7D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8677A-93D7-4753-B2BE-37A7BC255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3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2" y="0"/>
            <a:ext cx="5130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27" y="116378"/>
            <a:ext cx="2742270" cy="10141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31732" y="1778924"/>
            <a:ext cx="7513999" cy="16500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">
              <a:avLst/>
            </a:prstTxWarp>
            <a:spAutoFit/>
          </a:bodyPr>
          <a:lstStyle/>
          <a:p>
            <a:pPr algn="ctr"/>
            <a:r>
              <a:rPr lang="en-US" altLang="ko-K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Coffee Beans</a:t>
            </a:r>
            <a:endParaRPr lang="en-US" altLang="ko-KR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60000" endA="900" endPos="58000" dir="5400000" sy="-10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8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45746" y="2173886"/>
            <a:ext cx="4550367" cy="2410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/>
          <p:cNvSpPr/>
          <p:nvPr/>
        </p:nvSpPr>
        <p:spPr>
          <a:xfrm>
            <a:off x="2021818" y="1658283"/>
            <a:ext cx="847856" cy="756673"/>
          </a:xfrm>
          <a:prstGeom prst="cub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A</a:t>
            </a:r>
            <a:endParaRPr lang="ko-KR" altLang="en-US" sz="2400" dirty="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2815" y="1731419"/>
            <a:ext cx="402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커피의 유래</a:t>
            </a:r>
            <a:endParaRPr lang="ko-KR" altLang="en-US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8887" y="3455196"/>
            <a:ext cx="4550367" cy="2410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/>
          <p:cNvSpPr/>
          <p:nvPr/>
        </p:nvSpPr>
        <p:spPr>
          <a:xfrm>
            <a:off x="2074959" y="2939593"/>
            <a:ext cx="847856" cy="756673"/>
          </a:xfrm>
          <a:prstGeom prst="cub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A</a:t>
            </a:r>
            <a:endParaRPr lang="ko-KR" altLang="en-US" sz="2400" dirty="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75956" y="3012729"/>
            <a:ext cx="402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커피 추출 방식</a:t>
            </a:r>
            <a:endParaRPr lang="ko-KR" altLang="en-US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52028" y="4712198"/>
            <a:ext cx="4550367" cy="2410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정육면체 25"/>
          <p:cNvSpPr/>
          <p:nvPr/>
        </p:nvSpPr>
        <p:spPr>
          <a:xfrm>
            <a:off x="2128100" y="4196595"/>
            <a:ext cx="847856" cy="756673"/>
          </a:xfrm>
          <a:prstGeom prst="cub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A</a:t>
            </a:r>
            <a:endParaRPr lang="ko-KR" altLang="en-US" sz="2400" dirty="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29097" y="4269731"/>
            <a:ext cx="402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  <a:hlinkClick r:id="rId2" action="ppaction://hlinksldjump"/>
              </a:rPr>
              <a:t>카페인 함유 음식</a:t>
            </a:r>
            <a:endParaRPr lang="ko-KR" altLang="en-US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2028" y="5884594"/>
            <a:ext cx="4550367" cy="2410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/>
          <p:cNvSpPr/>
          <p:nvPr/>
        </p:nvSpPr>
        <p:spPr>
          <a:xfrm>
            <a:off x="2128100" y="5368991"/>
            <a:ext cx="847856" cy="756673"/>
          </a:xfrm>
          <a:prstGeom prst="cub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A</a:t>
            </a:r>
            <a:endParaRPr lang="ko-KR" altLang="en-US" sz="2400" dirty="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29097" y="5442127"/>
            <a:ext cx="402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커피 </a:t>
            </a:r>
            <a:r>
              <a:rPr lang="ko-KR" altLang="en-US" sz="2400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로스팅과</a:t>
            </a:r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 제조법</a:t>
            </a:r>
            <a:endParaRPr lang="ko-KR" altLang="en-US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5" t="31342" r="-1207" b="34998"/>
          <a:stretch/>
        </p:blipFill>
        <p:spPr>
          <a:xfrm>
            <a:off x="7290263" y="3575731"/>
            <a:ext cx="2103120" cy="18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커피의 유래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4798" y="1564037"/>
            <a:ext cx="8543925" cy="12760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커피의 시작</a:t>
            </a:r>
            <a:endParaRPr lang="en-US" altLang="ko-KR" sz="24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r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커피나무는 동아프리카의 에티오피아에서 시작된 것으로 증명되었으나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어떤 지식인들은 중동의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예맨에서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시작되었다고 주장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84798" y="3385580"/>
            <a:ext cx="6997151" cy="271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Coffee Beans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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Coffee beans were first exported from Ethiopia to Yemen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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Yemeni traders brought coffee back to their homeland and began to cultivate the bean</a:t>
            </a:r>
          </a:p>
        </p:txBody>
      </p:sp>
      <p:pic>
        <p:nvPicPr>
          <p:cNvPr id="6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19938" y="4188229"/>
            <a:ext cx="1981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B. </a:t>
            </a:r>
            <a:r>
              <a:rPr lang="ko-KR" altLang="en-US" dirty="0" smtClean="0"/>
              <a:t>커피 추출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76466"/>
              </p:ext>
            </p:extLst>
          </p:nvPr>
        </p:nvGraphicFramePr>
        <p:xfrm>
          <a:off x="1404849" y="2277686"/>
          <a:ext cx="7820116" cy="378229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55029">
                  <a:extLst>
                    <a:ext uri="{9D8B030D-6E8A-4147-A177-3AD203B41FA5}">
                      <a16:colId xmlns:a16="http://schemas.microsoft.com/office/drawing/2014/main" val="1169743537"/>
                    </a:ext>
                  </a:extLst>
                </a:gridCol>
                <a:gridCol w="1955029">
                  <a:extLst>
                    <a:ext uri="{9D8B030D-6E8A-4147-A177-3AD203B41FA5}">
                      <a16:colId xmlns:a16="http://schemas.microsoft.com/office/drawing/2014/main" val="1948865833"/>
                    </a:ext>
                  </a:extLst>
                </a:gridCol>
                <a:gridCol w="1955029">
                  <a:extLst>
                    <a:ext uri="{9D8B030D-6E8A-4147-A177-3AD203B41FA5}">
                      <a16:colId xmlns:a16="http://schemas.microsoft.com/office/drawing/2014/main" val="3111749402"/>
                    </a:ext>
                  </a:extLst>
                </a:gridCol>
                <a:gridCol w="1955029">
                  <a:extLst>
                    <a:ext uri="{9D8B030D-6E8A-4147-A177-3AD203B41FA5}">
                      <a16:colId xmlns:a16="http://schemas.microsoft.com/office/drawing/2014/main" val="1054035532"/>
                    </a:ext>
                  </a:extLst>
                </a:gridCol>
              </a:tblGrid>
              <a:tr h="945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빠름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(1~2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빠름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(1~2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보통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(2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매우빠름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(25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856899"/>
                  </a:ext>
                </a:extLst>
              </a:tr>
              <a:tr h="945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손잡이를 눌러 추출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뜨거운</a:t>
                      </a:r>
                      <a:r>
                        <a:rPr lang="ko-KR" altLang="en-US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물 </a:t>
                      </a:r>
                      <a:r>
                        <a:rPr lang="ko-KR" altLang="en-US" baseline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드립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순간 압력 수증기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원두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압력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263842"/>
                  </a:ext>
                </a:extLst>
              </a:tr>
              <a:tr h="945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굵은</a:t>
                      </a:r>
                      <a:r>
                        <a:rPr lang="ko-KR" altLang="en-US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분쇄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중간 분쇄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약간 가는 분쇄</a:t>
                      </a:r>
                    </a:p>
                    <a:p>
                      <a:pPr algn="ctr" latinLnBrk="1"/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가는 분쇄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830675"/>
                  </a:ext>
                </a:extLst>
              </a:tr>
              <a:tr h="945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연함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진함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진함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047059"/>
                  </a:ext>
                </a:extLst>
              </a:tr>
            </a:tbl>
          </a:graphicData>
        </a:graphic>
      </p:graphicFrame>
      <p:sp>
        <p:nvSpPr>
          <p:cNvPr id="8" name="양쪽 모서리가 잘린 사각형 7"/>
          <p:cNvSpPr/>
          <p:nvPr/>
        </p:nvSpPr>
        <p:spPr>
          <a:xfrm>
            <a:off x="219984" y="2269383"/>
            <a:ext cx="1163782" cy="931017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속도</a:t>
            </a:r>
            <a:endParaRPr lang="en-US" altLang="ko-KR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양쪽 모서리가 잘린 사각형 8"/>
          <p:cNvSpPr/>
          <p:nvPr/>
        </p:nvSpPr>
        <p:spPr>
          <a:xfrm>
            <a:off x="249382" y="3208703"/>
            <a:ext cx="1163782" cy="972601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원리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양쪽 모서리가 잘린 사각형 9"/>
          <p:cNvSpPr/>
          <p:nvPr/>
        </p:nvSpPr>
        <p:spPr>
          <a:xfrm>
            <a:off x="249382" y="4181304"/>
            <a:ext cx="1163782" cy="931017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분쇄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양쪽 모서리가 잘린 사각형 10"/>
          <p:cNvSpPr/>
          <p:nvPr/>
        </p:nvSpPr>
        <p:spPr>
          <a:xfrm>
            <a:off x="249382" y="5112321"/>
            <a:ext cx="1163782" cy="947657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농도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오각형 11"/>
          <p:cNvSpPr/>
          <p:nvPr/>
        </p:nvSpPr>
        <p:spPr>
          <a:xfrm rot="5400000">
            <a:off x="1929549" y="855221"/>
            <a:ext cx="897773" cy="1930551"/>
          </a:xfrm>
          <a:prstGeom prst="homePlate">
            <a:avLst>
              <a:gd name="adj" fmla="val 2131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오른쪽 화살표 설명선 12"/>
          <p:cNvSpPr/>
          <p:nvPr/>
        </p:nvSpPr>
        <p:spPr>
          <a:xfrm>
            <a:off x="1413164" y="1371608"/>
            <a:ext cx="1921932" cy="67332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336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프레스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3878510" y="844810"/>
            <a:ext cx="897773" cy="1967980"/>
          </a:xfrm>
          <a:prstGeom prst="homePlate">
            <a:avLst>
              <a:gd name="adj" fmla="val 2131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오른쪽 화살표 설명선 14"/>
          <p:cNvSpPr/>
          <p:nvPr/>
        </p:nvSpPr>
        <p:spPr>
          <a:xfrm>
            <a:off x="3352193" y="1371607"/>
            <a:ext cx="1959194" cy="67332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154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커피메이커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오각형 15"/>
          <p:cNvSpPr/>
          <p:nvPr/>
        </p:nvSpPr>
        <p:spPr>
          <a:xfrm rot="5400000">
            <a:off x="5835312" y="847674"/>
            <a:ext cx="897773" cy="1962252"/>
          </a:xfrm>
          <a:prstGeom prst="homePlate">
            <a:avLst>
              <a:gd name="adj" fmla="val 2131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오른쪽 화살표 설명선 16"/>
          <p:cNvSpPr/>
          <p:nvPr/>
        </p:nvSpPr>
        <p:spPr>
          <a:xfrm>
            <a:off x="5311833" y="1379911"/>
            <a:ext cx="1953492" cy="67332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8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모카포트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오각형 17"/>
          <p:cNvSpPr/>
          <p:nvPr/>
        </p:nvSpPr>
        <p:spPr>
          <a:xfrm rot="5400000">
            <a:off x="7800412" y="848984"/>
            <a:ext cx="897773" cy="1951327"/>
          </a:xfrm>
          <a:prstGeom prst="homePlate">
            <a:avLst>
              <a:gd name="adj" fmla="val 2131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오른쪽 화살표 설명선 18"/>
          <p:cNvSpPr/>
          <p:nvPr/>
        </p:nvSpPr>
        <p:spPr>
          <a:xfrm>
            <a:off x="7282348" y="1375759"/>
            <a:ext cx="1942615" cy="67332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0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에스프레소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2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C. </a:t>
            </a:r>
            <a:r>
              <a:rPr lang="ko-KR" altLang="en-US" dirty="0" smtClean="0"/>
              <a:t>카페인 함유 음식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061332"/>
              </p:ext>
            </p:extLst>
          </p:nvPr>
        </p:nvGraphicFramePr>
        <p:xfrm>
          <a:off x="681038" y="1833563"/>
          <a:ext cx="8543925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순서도: 문서 8"/>
          <p:cNvSpPr/>
          <p:nvPr/>
        </p:nvSpPr>
        <p:spPr>
          <a:xfrm>
            <a:off x="5561214" y="2610197"/>
            <a:ext cx="3075710" cy="615141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카페인을 함유한 음료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0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677A-93D7-4753-B2BE-37A7BC255D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142</Words>
  <Application>Microsoft Office PowerPoint</Application>
  <PresentationFormat>A4 용지(210x297mm)</PresentationFormat>
  <Paragraphs>50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궁서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목차</vt:lpstr>
      <vt:lpstr>A. 커피의 유래</vt:lpstr>
      <vt:lpstr>B. 커피 추출 방식</vt:lpstr>
      <vt:lpstr>C. 카페인 함유 음식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2023-06-12T23:09:03Z</dcterms:created>
  <dcterms:modified xsi:type="dcterms:W3CDTF">2023-06-13T23:39:30Z</dcterms:modified>
</cp:coreProperties>
</file>