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F8AC-A8A7-4FF0-81C4-E39D2CE87D2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AA8F-E34A-42A5-90A1-67A5A1F7C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5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F8AC-A8A7-4FF0-81C4-E39D2CE87D2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AA8F-E34A-42A5-90A1-67A5A1F7C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8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F8AC-A8A7-4FF0-81C4-E39D2CE87D2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AA8F-E34A-42A5-90A1-67A5A1F7C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9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F8AC-A8A7-4FF0-81C4-E39D2CE87D2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AA8F-E34A-42A5-90A1-67A5A1F7C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F8AC-A8A7-4FF0-81C4-E39D2CE87D2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AA8F-E34A-42A5-90A1-67A5A1F7C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F8AC-A8A7-4FF0-81C4-E39D2CE87D2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AA8F-E34A-42A5-90A1-67A5A1F7C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F8AC-A8A7-4FF0-81C4-E39D2CE87D2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AA8F-E34A-42A5-90A1-67A5A1F7C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5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F8AC-A8A7-4FF0-81C4-E39D2CE87D2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AA8F-E34A-42A5-90A1-67A5A1F7C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6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F8AC-A8A7-4FF0-81C4-E39D2CE87D2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AA8F-E34A-42A5-90A1-67A5A1F7C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3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F8AC-A8A7-4FF0-81C4-E39D2CE87D2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AA8F-E34A-42A5-90A1-67A5A1F7C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1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F8AC-A8A7-4FF0-81C4-E39D2CE87D2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AA8F-E34A-42A5-90A1-67A5A1F7C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F8AC-A8A7-4FF0-81C4-E39D2CE87D2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AA8F-E34A-42A5-90A1-67A5A1F7C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0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6108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430938" y="-6690"/>
            <a:ext cx="276834" cy="37649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54104" y="-6690"/>
            <a:ext cx="276834" cy="3764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905758">
            <a:off x="8026520" y="3663391"/>
            <a:ext cx="269129" cy="3213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905758">
            <a:off x="7760417" y="3664706"/>
            <a:ext cx="267441" cy="314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>
            <a:off x="7612745" y="6775440"/>
            <a:ext cx="258080" cy="8076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7355977" y="6714246"/>
            <a:ext cx="256768" cy="6912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>
            <a:off x="7354665" y="6750845"/>
            <a:ext cx="258080" cy="10291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flipH="1" flipV="1">
            <a:off x="7354665" y="6780922"/>
            <a:ext cx="258080" cy="7283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79619" y="2568180"/>
            <a:ext cx="6107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</a:rPr>
              <a:t>OSI - 7</a:t>
            </a:r>
            <a:r>
              <a:rPr lang="ko-KR" altLang="en-US" sz="7200" dirty="0" smtClean="0">
                <a:solidFill>
                  <a:schemeClr val="bg1"/>
                </a:solidFill>
              </a:rPr>
              <a:t>계층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350" y="10477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21211 </a:t>
            </a:r>
            <a:r>
              <a:rPr lang="ko-KR" altLang="en-US" dirty="0" smtClean="0">
                <a:solidFill>
                  <a:schemeClr val="bg1"/>
                </a:solidFill>
              </a:rPr>
              <a:t>김태호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1849101" y="-6690"/>
            <a:ext cx="761758" cy="7210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657350" y="2301480"/>
            <a:ext cx="4772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각 삼각형 24"/>
          <p:cNvSpPr/>
          <p:nvPr/>
        </p:nvSpPr>
        <p:spPr>
          <a:xfrm>
            <a:off x="7355321" y="6783367"/>
            <a:ext cx="258080" cy="7283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6108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tse3.mm.bing.net/th?id=OIP.F-ZqEutABncUasCurVfX6gHaKZ&amp;pid=Api&amp;P=0&amp;h=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608548"/>
            <a:ext cx="890020" cy="12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tse1.mm.bing.net/th?id=OIP.RXinLGXmNXkp-0e8nfNd_wHaE8&amp;pid=Api&amp;P=0&amp;h=22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16" y="0"/>
            <a:ext cx="4797425" cy="319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05100" y="3746500"/>
            <a:ext cx="127889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dirty="0" smtClean="0">
                <a:solidFill>
                  <a:srgbClr val="FF0000"/>
                </a:solidFill>
              </a:rPr>
              <a:t>감사합니다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6108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-1449331" y="2611545"/>
            <a:ext cx="6107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</a:rPr>
              <a:t>     목차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1849101" y="-6690"/>
            <a:ext cx="761758" cy="7210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2276475" y="1333499"/>
            <a:ext cx="19050" cy="37564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82698" y="2670296"/>
            <a:ext cx="4137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데이터 링크 계층 </a:t>
            </a:r>
            <a:r>
              <a:rPr lang="en-US" altLang="ko-KR" b="1" dirty="0">
                <a:solidFill>
                  <a:schemeClr val="bg1"/>
                </a:solidFill>
              </a:rPr>
              <a:t>(Data Link Layer)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   - </a:t>
            </a:r>
            <a:r>
              <a:rPr lang="ko-KR" altLang="en-US" b="1" dirty="0" smtClean="0">
                <a:solidFill>
                  <a:schemeClr val="bg1"/>
                </a:solidFill>
              </a:rPr>
              <a:t>특징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   - </a:t>
            </a:r>
            <a:r>
              <a:rPr lang="ko-KR" altLang="en-US" b="1" dirty="0" smtClean="0">
                <a:solidFill>
                  <a:schemeClr val="bg1"/>
                </a:solidFill>
              </a:rPr>
              <a:t>장단점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7950" y="1390650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물리 </a:t>
            </a:r>
            <a:r>
              <a:rPr lang="ko-KR" altLang="en-US" b="1" dirty="0">
                <a:solidFill>
                  <a:schemeClr val="bg1"/>
                </a:solidFill>
              </a:rPr>
              <a:t>계층 </a:t>
            </a:r>
            <a:r>
              <a:rPr lang="en-US" altLang="ko-KR" b="1" dirty="0">
                <a:solidFill>
                  <a:schemeClr val="bg1"/>
                </a:solidFill>
              </a:rPr>
              <a:t>(Physical Layer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   - </a:t>
            </a:r>
            <a:r>
              <a:rPr lang="ko-KR" altLang="en-US" b="1" dirty="0" smtClean="0">
                <a:solidFill>
                  <a:schemeClr val="bg1"/>
                </a:solidFill>
              </a:rPr>
              <a:t>특징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   - </a:t>
            </a:r>
            <a:r>
              <a:rPr lang="ko-KR" altLang="en-US" b="1" dirty="0" smtClean="0">
                <a:solidFill>
                  <a:schemeClr val="bg1"/>
                </a:solidFill>
              </a:rPr>
              <a:t>장단점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82698" y="4109439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네트워크 계층 </a:t>
            </a:r>
            <a:r>
              <a:rPr lang="en-US" altLang="ko-KR" b="1" dirty="0">
                <a:solidFill>
                  <a:schemeClr val="bg1"/>
                </a:solidFill>
              </a:rPr>
              <a:t>(Network Layer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   - </a:t>
            </a:r>
            <a:r>
              <a:rPr lang="ko-KR" altLang="en-US" b="1" dirty="0" smtClean="0">
                <a:solidFill>
                  <a:schemeClr val="bg1"/>
                </a:solidFill>
              </a:rPr>
              <a:t>특징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   - </a:t>
            </a:r>
            <a:r>
              <a:rPr lang="ko-KR" altLang="en-US" b="1" dirty="0" smtClean="0">
                <a:solidFill>
                  <a:schemeClr val="bg1"/>
                </a:solidFill>
              </a:rPr>
              <a:t>장단점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5229588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7. </a:t>
            </a:r>
            <a:r>
              <a:rPr lang="ko-KR" altLang="en-US" b="1" dirty="0" smtClean="0">
                <a:solidFill>
                  <a:schemeClr val="bg1"/>
                </a:solidFill>
              </a:rPr>
              <a:t>응용 </a:t>
            </a:r>
            <a:r>
              <a:rPr lang="ko-KR" altLang="en-US" b="1" dirty="0">
                <a:solidFill>
                  <a:schemeClr val="bg1"/>
                </a:solidFill>
              </a:rPr>
              <a:t>계층 </a:t>
            </a:r>
            <a:r>
              <a:rPr lang="en-US" altLang="ko-KR" b="1" dirty="0">
                <a:solidFill>
                  <a:schemeClr val="bg1"/>
                </a:solidFill>
              </a:rPr>
              <a:t>(Application Layer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b="1" dirty="0" smtClean="0">
                <a:solidFill>
                  <a:schemeClr val="bg1"/>
                </a:solidFill>
              </a:rPr>
              <a:t>     - </a:t>
            </a:r>
            <a:r>
              <a:rPr lang="ko-KR" altLang="en-US" b="1" dirty="0" smtClean="0">
                <a:solidFill>
                  <a:schemeClr val="bg1"/>
                </a:solidFill>
              </a:rPr>
              <a:t>특징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   - </a:t>
            </a:r>
            <a:r>
              <a:rPr lang="ko-KR" altLang="en-US" b="1" dirty="0" smtClean="0">
                <a:solidFill>
                  <a:schemeClr val="bg1"/>
                </a:solidFill>
              </a:rPr>
              <a:t>장단점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34200" y="1390650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4. </a:t>
            </a:r>
            <a:r>
              <a:rPr lang="ko-KR" altLang="en-US" b="1" dirty="0">
                <a:solidFill>
                  <a:schemeClr val="bg1"/>
                </a:solidFill>
              </a:rPr>
              <a:t>전송 계층 </a:t>
            </a:r>
            <a:r>
              <a:rPr lang="en-US" altLang="ko-KR" b="1" dirty="0">
                <a:solidFill>
                  <a:schemeClr val="bg1"/>
                </a:solidFill>
              </a:rPr>
              <a:t>(Transport Layer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 </a:t>
            </a: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특징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   - </a:t>
            </a:r>
            <a:r>
              <a:rPr lang="ko-KR" altLang="en-US" b="1" dirty="0" smtClean="0">
                <a:solidFill>
                  <a:schemeClr val="bg1"/>
                </a:solidFill>
              </a:rPr>
              <a:t>장단점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2682788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5. </a:t>
            </a:r>
            <a:r>
              <a:rPr lang="ko-KR" altLang="en-US" b="1" dirty="0">
                <a:solidFill>
                  <a:schemeClr val="bg1"/>
                </a:solidFill>
              </a:rPr>
              <a:t>세션 계층 </a:t>
            </a:r>
            <a:r>
              <a:rPr lang="en-US" altLang="ko-KR" b="1" dirty="0">
                <a:solidFill>
                  <a:schemeClr val="bg1"/>
                </a:solidFill>
              </a:rPr>
              <a:t>(Session Layer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   - </a:t>
            </a:r>
            <a:r>
              <a:rPr lang="ko-KR" altLang="en-US" b="1" dirty="0" smtClean="0">
                <a:solidFill>
                  <a:schemeClr val="bg1"/>
                </a:solidFill>
              </a:rPr>
              <a:t>특징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   - </a:t>
            </a:r>
            <a:r>
              <a:rPr lang="ko-KR" altLang="en-US" b="1" dirty="0" smtClean="0">
                <a:solidFill>
                  <a:schemeClr val="bg1"/>
                </a:solidFill>
              </a:rPr>
              <a:t>장단점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34200" y="3937450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6. </a:t>
            </a:r>
            <a:r>
              <a:rPr lang="ko-KR" altLang="en-US" b="1" dirty="0">
                <a:solidFill>
                  <a:schemeClr val="bg1"/>
                </a:solidFill>
              </a:rPr>
              <a:t>표현 계층 </a:t>
            </a:r>
            <a:r>
              <a:rPr lang="en-US" altLang="ko-KR" b="1" dirty="0">
                <a:solidFill>
                  <a:schemeClr val="bg1"/>
                </a:solidFill>
              </a:rPr>
              <a:t>(Presentation Layer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 </a:t>
            </a: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특징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   - </a:t>
            </a:r>
            <a:r>
              <a:rPr lang="ko-KR" altLang="en-US" b="1" dirty="0" smtClean="0">
                <a:solidFill>
                  <a:schemeClr val="bg1"/>
                </a:solidFill>
              </a:rPr>
              <a:t>장단점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6108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34734" y="1044792"/>
            <a:ext cx="477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1.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물리 계층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(Physical Layer)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1849101" y="-6690"/>
            <a:ext cx="761758" cy="7210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448050" y="1031922"/>
            <a:ext cx="40838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354915" y="-6690"/>
            <a:ext cx="1353107" cy="6883286"/>
            <a:chOff x="7354665" y="-6690"/>
            <a:chExt cx="1353107" cy="6883286"/>
          </a:xfrm>
        </p:grpSpPr>
        <p:sp>
          <p:nvSpPr>
            <p:cNvPr id="5" name="직사각형 4"/>
            <p:cNvSpPr/>
            <p:nvPr/>
          </p:nvSpPr>
          <p:spPr>
            <a:xfrm>
              <a:off x="8430938" y="-6690"/>
              <a:ext cx="276834" cy="376495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54104" y="-6690"/>
              <a:ext cx="276834" cy="3764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905758">
              <a:off x="8026520" y="3663391"/>
              <a:ext cx="269129" cy="32132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905758">
              <a:off x="7760417" y="3664706"/>
              <a:ext cx="267441" cy="314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7612745" y="6775440"/>
              <a:ext cx="258080" cy="8076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7355977" y="6714246"/>
              <a:ext cx="256768" cy="6912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7354665" y="6750845"/>
              <a:ext cx="258080" cy="10291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 flipV="1">
              <a:off x="7354665" y="6780922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>
              <a:off x="7355321" y="6783367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64572" y="2684257"/>
            <a:ext cx="518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데이터를 전송하는 데 필요한 전기 신호를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정의하고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물리적인 매체와의 인터페이스를 제공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4572" y="3834600"/>
            <a:ext cx="684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고속의 데이터 전송을 가능하게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비교적 단순한 전기적 또는 광학적 신호를 사용하여 데이터 전송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8194" y="4984943"/>
            <a:ext cx="555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물리적 매체는 외부 요인에 의해 손상될 수 있으므로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전송 오류가 발생할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5300" y="2684257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특징</a:t>
            </a:r>
            <a:endParaRPr lang="ko-KR" altLang="en-US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3775569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장점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300" y="4866882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단점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0671"/>
            <a:ext cx="126108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34786" y="1056860"/>
            <a:ext cx="64782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데이터 링크 계층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(Data Link Layer)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1849101" y="-6690"/>
            <a:ext cx="761758" cy="7210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828925" y="1037989"/>
            <a:ext cx="5422592" cy="1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354915" y="-6690"/>
            <a:ext cx="1353107" cy="6883286"/>
            <a:chOff x="7354665" y="-6690"/>
            <a:chExt cx="1353107" cy="6883286"/>
          </a:xfrm>
        </p:grpSpPr>
        <p:sp>
          <p:nvSpPr>
            <p:cNvPr id="5" name="직사각형 4"/>
            <p:cNvSpPr/>
            <p:nvPr/>
          </p:nvSpPr>
          <p:spPr>
            <a:xfrm>
              <a:off x="8430938" y="-6690"/>
              <a:ext cx="276834" cy="376495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54104" y="-6690"/>
              <a:ext cx="276834" cy="3764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905758">
              <a:off x="8026520" y="3663391"/>
              <a:ext cx="269129" cy="32132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905758">
              <a:off x="7760417" y="3664706"/>
              <a:ext cx="267441" cy="314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7612745" y="6775440"/>
              <a:ext cx="258080" cy="8076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7355977" y="6714246"/>
              <a:ext cx="256768" cy="6912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7354665" y="6750845"/>
              <a:ext cx="258080" cy="10291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 flipV="1">
              <a:off x="7354665" y="6780922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>
              <a:off x="7355321" y="6783367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12428" y="2711039"/>
            <a:ext cx="55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물리적인 매체를 통해 안전하게 데이터를 전송하기 위한 프레임을 만들고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에러 검출과 수정을 수행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4572" y="3834600"/>
            <a:ext cx="684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매체 접근 제어 기술을 사용하여 여러 장치가 동시에 데이터를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전송할 수 있도록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8194" y="4984943"/>
            <a:ext cx="555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프레임 헤더에 추가되는 오버헤드로 인해 대역폭이 낭비될 수 있다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5300" y="2684257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특징</a:t>
            </a:r>
            <a:endParaRPr lang="ko-KR" altLang="en-US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3775569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장점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300" y="4866882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단점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6108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34786" y="1056860"/>
            <a:ext cx="64782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네트워크 계층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(Network Layer)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1849101" y="-6690"/>
            <a:ext cx="761758" cy="7210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748512" y="1056860"/>
            <a:ext cx="50807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354915" y="-6690"/>
            <a:ext cx="1353107" cy="6883286"/>
            <a:chOff x="7354665" y="-6690"/>
            <a:chExt cx="1353107" cy="6883286"/>
          </a:xfrm>
        </p:grpSpPr>
        <p:sp>
          <p:nvSpPr>
            <p:cNvPr id="5" name="직사각형 4"/>
            <p:cNvSpPr/>
            <p:nvPr/>
          </p:nvSpPr>
          <p:spPr>
            <a:xfrm>
              <a:off x="8430938" y="-6690"/>
              <a:ext cx="276834" cy="376495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54104" y="-6690"/>
              <a:ext cx="276834" cy="3764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905758">
              <a:off x="8026520" y="3663391"/>
              <a:ext cx="269129" cy="32132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905758">
              <a:off x="7760417" y="3664706"/>
              <a:ext cx="267441" cy="314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7612745" y="6775440"/>
              <a:ext cx="258080" cy="8076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7355977" y="6714246"/>
              <a:ext cx="256768" cy="6912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7354665" y="6750845"/>
              <a:ext cx="258080" cy="10291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 flipV="1">
              <a:off x="7354665" y="6780922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>
              <a:off x="7355321" y="6783367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64572" y="2684257"/>
            <a:ext cx="5186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네트워크 계층은 다양한 경로를 통해 패킷을 전송하고 최적의 경로를 선택하는 라우팅 기능을 제공한다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4572" y="3834600"/>
            <a:ext cx="684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최적의 경로를 선택하여 패킷으로 전달하므로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효율적인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네트워크 트래픽 관리가 가능하다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8194" y="4984943"/>
            <a:ext cx="555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패킷이 최적의 경로를 찾는 데 시간이 소요될 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이로 인해 라우팅 지연이 발생할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5300" y="2684257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특징</a:t>
            </a:r>
            <a:endParaRPr lang="ko-KR" altLang="en-US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3775569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장점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300" y="4866882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단점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4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6108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34786" y="931012"/>
            <a:ext cx="64782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4.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전송 계층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(Transport Layer)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1849101" y="-6690"/>
            <a:ext cx="761758" cy="7210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171825" y="914213"/>
            <a:ext cx="3838575" cy="101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354915" y="-6690"/>
            <a:ext cx="1353107" cy="6883286"/>
            <a:chOff x="7354665" y="-6690"/>
            <a:chExt cx="1353107" cy="6883286"/>
          </a:xfrm>
        </p:grpSpPr>
        <p:sp>
          <p:nvSpPr>
            <p:cNvPr id="5" name="직사각형 4"/>
            <p:cNvSpPr/>
            <p:nvPr/>
          </p:nvSpPr>
          <p:spPr>
            <a:xfrm>
              <a:off x="8430938" y="-6690"/>
              <a:ext cx="276834" cy="376495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54104" y="-6690"/>
              <a:ext cx="276834" cy="3764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905758">
              <a:off x="8026520" y="3663391"/>
              <a:ext cx="269129" cy="32132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905758">
              <a:off x="7760417" y="3664706"/>
              <a:ext cx="267441" cy="314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7612745" y="6775440"/>
              <a:ext cx="258080" cy="8076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7355977" y="6714246"/>
              <a:ext cx="256768" cy="6912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7354665" y="6750845"/>
              <a:ext cx="258080" cy="10291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 flipV="1">
              <a:off x="7354665" y="6780922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>
              <a:off x="7355321" y="6783367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64571" y="2684257"/>
            <a:ext cx="694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종단간 통신을 관리하고 데이터의 신뢰성과 흐름 제어를 담당한다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주요기능은 데이터 분할 및 </a:t>
            </a:r>
            <a:r>
              <a:rPr lang="ko-KR" altLang="en-US" dirty="0" err="1" smtClean="0">
                <a:solidFill>
                  <a:schemeClr val="bg1"/>
                </a:solidFill>
              </a:rPr>
              <a:t>재조립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오류 복구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흐름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제어등</a:t>
            </a:r>
            <a:r>
              <a:rPr lang="ko-KR" altLang="en-US" dirty="0" smtClean="0">
                <a:solidFill>
                  <a:schemeClr val="bg1"/>
                </a:solidFill>
              </a:rPr>
              <a:t>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4572" y="3834600"/>
            <a:ext cx="684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데이터의 손실이나 손상을 최소화하고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데이터의 전송의 정확성과 신뢰성을 보장한다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8194" y="4984943"/>
            <a:ext cx="555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데이터의 분할 및 </a:t>
            </a:r>
            <a:r>
              <a:rPr lang="ko-KR" altLang="en-US" dirty="0" err="1" smtClean="0">
                <a:solidFill>
                  <a:schemeClr val="bg1"/>
                </a:solidFill>
              </a:rPr>
              <a:t>재조립</a:t>
            </a:r>
            <a:r>
              <a:rPr lang="ko-KR" altLang="en-US" dirty="0" smtClean="0">
                <a:solidFill>
                  <a:schemeClr val="bg1"/>
                </a:solidFill>
              </a:rPr>
              <a:t> 과정에서 발생하는 지연이 전송 속도를 늦출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5300" y="2684257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특징</a:t>
            </a:r>
            <a:endParaRPr lang="ko-KR" altLang="en-US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3775569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장점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300" y="4866882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단점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6108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24341" y="1042437"/>
            <a:ext cx="64782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5.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세션 계층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(Session Layer)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1849101" y="-6690"/>
            <a:ext cx="761758" cy="7210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64375" y="972481"/>
            <a:ext cx="4198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354915" y="-6690"/>
            <a:ext cx="1353107" cy="6883286"/>
            <a:chOff x="7354665" y="-6690"/>
            <a:chExt cx="1353107" cy="6883286"/>
          </a:xfrm>
        </p:grpSpPr>
        <p:sp>
          <p:nvSpPr>
            <p:cNvPr id="5" name="직사각형 4"/>
            <p:cNvSpPr/>
            <p:nvPr/>
          </p:nvSpPr>
          <p:spPr>
            <a:xfrm>
              <a:off x="8430938" y="-6690"/>
              <a:ext cx="276834" cy="376495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54104" y="-6690"/>
              <a:ext cx="276834" cy="3764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905758">
              <a:off x="8026520" y="3663391"/>
              <a:ext cx="269129" cy="32132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905758">
              <a:off x="7760417" y="3664706"/>
              <a:ext cx="267441" cy="314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7612745" y="6775440"/>
              <a:ext cx="258080" cy="8076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7355977" y="6714246"/>
              <a:ext cx="256768" cy="6912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7354665" y="6750845"/>
              <a:ext cx="258080" cy="10291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 flipV="1">
              <a:off x="7354665" y="6780922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>
              <a:off x="7355321" y="6783367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64571" y="2684257"/>
            <a:ext cx="618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양 </a:t>
            </a:r>
            <a:r>
              <a:rPr lang="ko-KR" altLang="en-US" dirty="0" err="1" smtClean="0">
                <a:solidFill>
                  <a:schemeClr val="bg1"/>
                </a:solidFill>
              </a:rPr>
              <a:t>끝단</a:t>
            </a:r>
            <a:r>
              <a:rPr lang="ko-KR" altLang="en-US" dirty="0" smtClean="0">
                <a:solidFill>
                  <a:schemeClr val="bg1"/>
                </a:solidFill>
              </a:rPr>
              <a:t> 간의 통신을 설정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유지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종료하는 역할을 하며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주요 기능은 동기화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대화 제어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세션 </a:t>
            </a:r>
            <a:r>
              <a:rPr lang="ko-KR" altLang="en-US" dirty="0" err="1" smtClean="0">
                <a:solidFill>
                  <a:schemeClr val="bg1"/>
                </a:solidFill>
              </a:rPr>
              <a:t>관리등이</a:t>
            </a:r>
            <a:r>
              <a:rPr lang="ko-KR" altLang="en-US" dirty="0" smtClean="0">
                <a:solidFill>
                  <a:schemeClr val="bg1"/>
                </a:solidFill>
              </a:rPr>
              <a:t>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4572" y="3834600"/>
            <a:ext cx="630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통신 세션을 설정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유지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종료하여 데이터 전송의 신뢰성과 보안을 유지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8194" y="4984943"/>
            <a:ext cx="555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세션을 설정하는 데 필요한 시간이 추가되므로 전체 통신 시간이 길어질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5300" y="2684257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특징</a:t>
            </a:r>
            <a:endParaRPr lang="ko-KR" altLang="en-US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3775569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장점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300" y="4866882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단점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6108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042104" y="1072421"/>
            <a:ext cx="64782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6.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표현 계층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(Presentation Layer)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1849101" y="-6690"/>
            <a:ext cx="761758" cy="7210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775164" y="1072421"/>
            <a:ext cx="50121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354915" y="-6690"/>
            <a:ext cx="1353107" cy="6883286"/>
            <a:chOff x="7354665" y="-6690"/>
            <a:chExt cx="1353107" cy="6883286"/>
          </a:xfrm>
        </p:grpSpPr>
        <p:sp>
          <p:nvSpPr>
            <p:cNvPr id="5" name="직사각형 4"/>
            <p:cNvSpPr/>
            <p:nvPr/>
          </p:nvSpPr>
          <p:spPr>
            <a:xfrm>
              <a:off x="8430938" y="-6690"/>
              <a:ext cx="276834" cy="376495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54104" y="-6690"/>
              <a:ext cx="276834" cy="3764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905758">
              <a:off x="8026520" y="3663391"/>
              <a:ext cx="269129" cy="32132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905758">
              <a:off x="7760417" y="3664706"/>
              <a:ext cx="267441" cy="314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7612745" y="6775440"/>
              <a:ext cx="258080" cy="8076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7355977" y="6714246"/>
              <a:ext cx="256768" cy="6912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7354665" y="6750845"/>
              <a:ext cx="258080" cy="10291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 flipV="1">
              <a:off x="7354665" y="6780922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>
              <a:off x="7355321" y="6783367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64571" y="2684257"/>
            <a:ext cx="529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데이터를 응용 프로그램에 맞게 변환하고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암호화 및 </a:t>
            </a:r>
            <a:r>
              <a:rPr lang="ko-KR" altLang="en-US" dirty="0" err="1" smtClean="0">
                <a:solidFill>
                  <a:schemeClr val="bg1"/>
                </a:solidFill>
              </a:rPr>
              <a:t>복호화를</a:t>
            </a:r>
            <a:r>
              <a:rPr lang="ko-KR" altLang="en-US" dirty="0" smtClean="0">
                <a:solidFill>
                  <a:schemeClr val="bg1"/>
                </a:solidFill>
              </a:rPr>
              <a:t> 수행한다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4573" y="3834600"/>
            <a:ext cx="620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데이터의 형식을 변환하고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암호화 및 </a:t>
            </a:r>
            <a:r>
              <a:rPr lang="ko-KR" altLang="en-US" dirty="0" err="1" smtClean="0">
                <a:solidFill>
                  <a:schemeClr val="bg1"/>
                </a:solidFill>
              </a:rPr>
              <a:t>복호화를</a:t>
            </a:r>
            <a:r>
              <a:rPr lang="ko-KR" altLang="en-US" dirty="0" smtClean="0">
                <a:solidFill>
                  <a:schemeClr val="bg1"/>
                </a:solidFill>
              </a:rPr>
              <a:t> 수행하여 데이터의 안전성과 </a:t>
            </a:r>
            <a:r>
              <a:rPr lang="ko-KR" altLang="en-US" dirty="0" err="1" smtClean="0">
                <a:solidFill>
                  <a:schemeClr val="bg1"/>
                </a:solidFill>
              </a:rPr>
              <a:t>보안성을</a:t>
            </a:r>
            <a:r>
              <a:rPr lang="ko-KR" altLang="en-US" dirty="0" smtClean="0">
                <a:solidFill>
                  <a:schemeClr val="bg1"/>
                </a:solidFill>
              </a:rPr>
              <a:t> 보장한다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8193" y="4984943"/>
            <a:ext cx="62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 형식의 변환과 암호화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err="1" smtClean="0">
                <a:solidFill>
                  <a:schemeClr val="bg1"/>
                </a:solidFill>
              </a:rPr>
              <a:t>복호화</a:t>
            </a:r>
            <a:r>
              <a:rPr lang="ko-KR" altLang="en-US" dirty="0" smtClean="0">
                <a:solidFill>
                  <a:schemeClr val="bg1"/>
                </a:solidFill>
              </a:rPr>
              <a:t> 과정에서 오버헤드가 발생할 수 있습니다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5300" y="2684257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특징</a:t>
            </a:r>
            <a:endParaRPr lang="ko-KR" altLang="en-US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3775569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장점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300" y="4866882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단점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332928" y="2888599"/>
            <a:ext cx="3868472" cy="2110705"/>
            <a:chOff x="7332928" y="2888599"/>
            <a:chExt cx="3868472" cy="211070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8267700" y="2888599"/>
              <a:ext cx="2933700" cy="180184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오버헤드란</a:t>
              </a:r>
              <a:endParaRPr lang="en-US" altLang="ko-KR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작업을 수행하기 위해 추가적으로 필요한 비용</a:t>
              </a:r>
              <a:r>
                <a:rPr lang="en-US" altLang="ko-KR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, </a:t>
              </a:r>
              <a:r>
                <a:rPr lang="ko-KR" altLang="en-US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시간</a:t>
              </a:r>
              <a:r>
                <a:rPr lang="en-US" altLang="ko-KR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, </a:t>
              </a:r>
              <a:r>
                <a:rPr lang="ko-KR" altLang="en-US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자원</a:t>
              </a:r>
              <a:r>
                <a:rPr lang="en-US" altLang="ko-KR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, </a:t>
              </a:r>
              <a:r>
                <a:rPr lang="ko-KR" altLang="en-US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또는 정보를 말한다</a:t>
              </a:r>
              <a:endParaRPr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구부러진 연결선 37"/>
            <p:cNvCxnSpPr>
              <a:stCxn id="28" idx="1"/>
            </p:cNvCxnSpPr>
            <p:nvPr/>
          </p:nvCxnSpPr>
          <p:spPr>
            <a:xfrm rot="10800000" flipV="1">
              <a:off x="7332928" y="3789521"/>
              <a:ext cx="934773" cy="1209783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7888065" y="890437"/>
            <a:ext cx="2933700" cy="3080463"/>
            <a:chOff x="7736721" y="747934"/>
            <a:chExt cx="2933700" cy="3080463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736721" y="747934"/>
              <a:ext cx="2933700" cy="180184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어떤 작업을 수행하기</a:t>
              </a:r>
              <a:endPara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위해 추가적인 </a:t>
              </a:r>
              <a:endPara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CPU</a:t>
              </a:r>
              <a:r>
                <a:rPr lang="ko-KR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사이클</a:t>
              </a:r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, </a:t>
              </a:r>
              <a:r>
                <a:rPr lang="ko-KR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메모리</a:t>
              </a:r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,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</a:t>
              </a:r>
              <a:r>
                <a:rPr lang="ko-KR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대역폭 등의 </a:t>
              </a:r>
              <a:endPara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자원을 사용하는 것</a:t>
              </a:r>
              <a:endPara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47" name="구부러진 연결선 46"/>
            <p:cNvCxnSpPr>
              <a:stCxn id="46" idx="1"/>
            </p:cNvCxnSpPr>
            <p:nvPr/>
          </p:nvCxnSpPr>
          <p:spPr>
            <a:xfrm rot="10800000" flipH="1" flipV="1">
              <a:off x="7736721" y="1648857"/>
              <a:ext cx="1465794" cy="2179540"/>
            </a:xfrm>
            <a:prstGeom prst="curvedConnector4">
              <a:avLst>
                <a:gd name="adj1" fmla="val -15596"/>
                <a:gd name="adj2" fmla="val 70668"/>
              </a:avLst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9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6108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19097" y="1027869"/>
            <a:ext cx="647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7.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응용 계층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(Application Layer)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1849101" y="-6690"/>
            <a:ext cx="761758" cy="7210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573104" y="1023021"/>
            <a:ext cx="4664334" cy="10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354915" y="-6690"/>
            <a:ext cx="1353107" cy="6883286"/>
            <a:chOff x="7354665" y="-6690"/>
            <a:chExt cx="1353107" cy="6883286"/>
          </a:xfrm>
        </p:grpSpPr>
        <p:sp>
          <p:nvSpPr>
            <p:cNvPr id="5" name="직사각형 4"/>
            <p:cNvSpPr/>
            <p:nvPr/>
          </p:nvSpPr>
          <p:spPr>
            <a:xfrm>
              <a:off x="8430938" y="-6690"/>
              <a:ext cx="276834" cy="376495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54104" y="-6690"/>
              <a:ext cx="276834" cy="3764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905758">
              <a:off x="8026520" y="3663391"/>
              <a:ext cx="269129" cy="32132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905758">
              <a:off x="7760417" y="3664706"/>
              <a:ext cx="267441" cy="314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7612745" y="6775440"/>
              <a:ext cx="258080" cy="8076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7355977" y="6714246"/>
              <a:ext cx="256768" cy="6912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7354665" y="6750845"/>
              <a:ext cx="258080" cy="10291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 flipV="1">
              <a:off x="7354665" y="6780922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>
              <a:off x="7355321" y="6783367"/>
              <a:ext cx="258080" cy="728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64571" y="2684257"/>
            <a:ext cx="729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최종 사용자에게 서비스를 제공하기 위한 인터페이스를 제공을 하며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주요 기능은 이메일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파일 전송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웹 서비스 등 다양한 프로그램에 대한 서비스를 제공한다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5537" y="3853310"/>
            <a:ext cx="640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사용자 친화적인 인터페이스를 제공하여 사용자가 네트워크 서비스를 쉽게 이용할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2944" y="4877333"/>
            <a:ext cx="6801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응용 프로토콜의 복잡성으로 인해 구현 및 유지 보수가 어려울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서로 다른 응용 </a:t>
            </a:r>
            <a:r>
              <a:rPr lang="ko-KR" altLang="en-US" dirty="0" err="1" smtClean="0">
                <a:solidFill>
                  <a:schemeClr val="bg1"/>
                </a:solidFill>
              </a:rPr>
              <a:t>프토로콜</a:t>
            </a:r>
            <a:r>
              <a:rPr lang="ko-KR" altLang="en-US" dirty="0" smtClean="0">
                <a:solidFill>
                  <a:schemeClr val="bg1"/>
                </a:solidFill>
              </a:rPr>
              <a:t> 간의 호환성 문제가 발생할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5300" y="2684257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특징</a:t>
            </a:r>
            <a:endParaRPr lang="ko-KR" altLang="en-US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3775569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장점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300" y="4866882"/>
            <a:ext cx="1066800" cy="7240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단점</a:t>
            </a:r>
            <a:endParaRPr lang="ko-KR" altLang="en-US" dirty="0">
              <a:ln w="3175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524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김태호</dc:creator>
  <cp:lastModifiedBy>김태호</cp:lastModifiedBy>
  <cp:revision>15</cp:revision>
  <dcterms:created xsi:type="dcterms:W3CDTF">2024-03-24T01:53:19Z</dcterms:created>
  <dcterms:modified xsi:type="dcterms:W3CDTF">2024-03-24T04:24:41Z</dcterms:modified>
</cp:coreProperties>
</file>