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FF5"/>
    <a:srgbClr val="2218F4"/>
    <a:srgbClr val="463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CCC7E-9975-4A6C-88A3-D76C2E161C12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8AC3E-E116-49B1-8C8C-E9F174647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55FC-C75A-4722-A6F6-255216601F8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BBE9-F4A0-4312-859A-05180579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8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55FC-C75A-4722-A6F6-255216601F8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BBE9-F4A0-4312-859A-05180579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55FC-C75A-4722-A6F6-255216601F8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BBE9-F4A0-4312-859A-05180579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3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55FC-C75A-4722-A6F6-255216601F8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BBE9-F4A0-4312-859A-05180579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3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55FC-C75A-4722-A6F6-255216601F8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BBE9-F4A0-4312-859A-05180579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1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55FC-C75A-4722-A6F6-255216601F8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BBE9-F4A0-4312-859A-05180579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0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55FC-C75A-4722-A6F6-255216601F8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BBE9-F4A0-4312-859A-05180579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7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55FC-C75A-4722-A6F6-255216601F8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BBE9-F4A0-4312-859A-05180579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4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55FC-C75A-4722-A6F6-255216601F8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BBE9-F4A0-4312-859A-05180579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7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55FC-C75A-4722-A6F6-255216601F8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BBE9-F4A0-4312-859A-05180579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3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55FC-C75A-4722-A6F6-255216601F8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BBE9-F4A0-4312-859A-05180579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7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355FC-C75A-4722-A6F6-255216601F8C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BBE9-F4A0-4312-859A-05180579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5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&lt;strong&gt;건물&lt;/strong&gt;, &lt;strong&gt;건물&lt;/strong&gt; 외관, &lt;strong&gt;건물&lt;/strong&gt; 정면에 관한 무료 스톡 &lt;strong&gt;사진&lt;/strong&g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/>
          <p:cNvSpPr/>
          <p:nvPr/>
        </p:nvSpPr>
        <p:spPr>
          <a:xfrm flipH="1">
            <a:off x="1088472" y="0"/>
            <a:ext cx="10015056" cy="6858000"/>
          </a:xfrm>
          <a:prstGeom prst="parallelogram">
            <a:avLst>
              <a:gd name="adj" fmla="val 19618"/>
            </a:avLst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74217" y="5738070"/>
            <a:ext cx="22063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21211-</a:t>
            </a:r>
            <a:r>
              <a:rPr lang="ko-KR" altLang="en-US" sz="2400" dirty="0" smtClean="0"/>
              <a:t>김태호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6950" y="2085975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/>
              <a:t>스택에 관하여</a:t>
            </a:r>
            <a:r>
              <a:rPr lang="en-US" altLang="ko-KR" sz="7200" dirty="0" smtClean="0"/>
              <a:t>	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023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352550"/>
            <a:ext cx="9486900" cy="418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27200"/>
            <a:ext cx="12192000" cy="3430800"/>
          </a:xfrm>
          <a:prstGeom prst="rect">
            <a:avLst/>
          </a:prstGeom>
          <a:gradFill flip="none" rotWithShape="1">
            <a:gsLst>
              <a:gs pos="0">
                <a:srgbClr val="382FF5">
                  <a:shade val="30000"/>
                  <a:satMod val="115000"/>
                </a:srgbClr>
              </a:gs>
              <a:gs pos="50000">
                <a:srgbClr val="382FF5">
                  <a:shade val="67500"/>
                  <a:satMod val="115000"/>
                </a:srgbClr>
              </a:gs>
              <a:gs pos="100000">
                <a:srgbClr val="382FF5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206500"/>
            <a:ext cx="201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목차</a:t>
            </a:r>
            <a:endParaRPr lang="en-US" altLang="ko-KR" sz="6600" dirty="0" smtClean="0"/>
          </a:p>
        </p:txBody>
      </p:sp>
      <p:pic>
        <p:nvPicPr>
          <p:cNvPr id="2056" name="Picture 8" descr="랩탑형 맹검액 화면에서 인명별 노트북에 대한 스톡 사진 및 기타 이미지 - 노트북, 흰색 배경, 컴퓨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75" y="1076159"/>
            <a:ext cx="3717925" cy="235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913986" y="4256787"/>
            <a:ext cx="5319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1. </a:t>
            </a:r>
            <a:r>
              <a:rPr lang="ko-KR" altLang="en-US" sz="5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스택이란</a:t>
            </a:r>
            <a:r>
              <a:rPr lang="en-US" altLang="ko-KR" sz="5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?</a:t>
            </a:r>
            <a:endParaRPr lang="ko-KR" altLang="en-US" sz="5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0039" y="4256787"/>
            <a:ext cx="5319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2. </a:t>
            </a:r>
            <a:r>
              <a:rPr lang="ko-KR" altLang="en-US" sz="5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스택</a:t>
            </a:r>
            <a:r>
              <a:rPr lang="ko-KR" altLang="en-US" sz="4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5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구현</a:t>
            </a:r>
            <a:endParaRPr lang="ko-KR" alt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37835" y="5139776"/>
            <a:ext cx="4822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스택의 정의</a:t>
            </a:r>
            <a:endParaRPr lang="ko-KR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47694" y="5139776"/>
            <a:ext cx="4822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- Eclipse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를 사용하여 구현</a:t>
            </a:r>
            <a:endParaRPr lang="ko-KR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331" y="1827865"/>
            <a:ext cx="2151269" cy="53954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147694" y="5662996"/>
            <a:ext cx="4822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스택 구현을 한 코드 분석</a:t>
            </a:r>
            <a:endParaRPr lang="ko-KR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62456" y="5662996"/>
            <a:ext cx="4822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그림을 이용한 스택 이해</a:t>
            </a:r>
            <a:endParaRPr lang="ko-KR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584200"/>
            <a:ext cx="299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00B0F0"/>
                </a:solidFill>
              </a:rPr>
              <a:t>스택이란</a:t>
            </a:r>
            <a:r>
              <a:rPr lang="en-US" altLang="ko-KR" sz="4800" dirty="0" smtClean="0">
                <a:solidFill>
                  <a:srgbClr val="00B0F0"/>
                </a:solidFill>
              </a:rPr>
              <a:t>?</a:t>
            </a:r>
            <a:endParaRPr lang="ko-KR" altLang="en-US" sz="48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2254865"/>
            <a:ext cx="1160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스택은 데이터를 저장하는 자료 </a:t>
            </a:r>
            <a:r>
              <a:rPr lang="ko-KR" altLang="en-US" sz="3200" dirty="0" err="1" smtClean="0"/>
              <a:t>구조중</a:t>
            </a:r>
            <a:r>
              <a:rPr lang="ko-KR" altLang="en-US" sz="3200" dirty="0" smtClean="0"/>
              <a:t> 하나입니다</a:t>
            </a:r>
            <a:r>
              <a:rPr lang="en-US" altLang="ko-KR" sz="3200" dirty="0" smtClean="0"/>
              <a:t>.</a:t>
            </a:r>
          </a:p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스택은 데이터를 쌓아 올리는 형태로 관리합니다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위와 같은 이유로 스택의 자료 구조는 먼저 들어오는 데이터가 가장 마지막에 나가는 </a:t>
            </a:r>
            <a:r>
              <a:rPr lang="ko-KR" altLang="en-US" sz="3200" dirty="0" err="1" smtClean="0"/>
              <a:t>후입선출</a:t>
            </a:r>
            <a:r>
              <a:rPr lang="en-US" altLang="ko-KR" sz="3200" dirty="0" smtClean="0"/>
              <a:t>(LIFO, Last </a:t>
            </a:r>
            <a:r>
              <a:rPr lang="en-US" altLang="ko-KR" sz="3200" dirty="0" err="1" smtClean="0"/>
              <a:t>In,First</a:t>
            </a:r>
            <a:r>
              <a:rPr lang="en-US" altLang="ko-KR" sz="3200" dirty="0" smtClean="0"/>
              <a:t> Out)</a:t>
            </a:r>
            <a:r>
              <a:rPr lang="ko-KR" altLang="en-US" sz="3200" dirty="0" smtClean="0"/>
              <a:t>원칙에 따라 동작합니다</a:t>
            </a:r>
            <a:r>
              <a:rPr lang="en-US" altLang="ko-KR" sz="3200" dirty="0" smtClean="0"/>
              <a:t>.</a:t>
            </a:r>
          </a:p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연산으로는 데이터 삽입</a:t>
            </a:r>
            <a:r>
              <a:rPr lang="en-US" altLang="ko-KR" sz="3200" dirty="0" smtClean="0"/>
              <a:t>(Push)</a:t>
            </a:r>
            <a:r>
              <a:rPr lang="ko-KR" altLang="en-US" sz="3200" dirty="0" smtClean="0"/>
              <a:t>과 삭제</a:t>
            </a:r>
            <a:r>
              <a:rPr lang="en-US" altLang="ko-KR" sz="3200" dirty="0" smtClean="0"/>
              <a:t>(Pop)</a:t>
            </a:r>
            <a:r>
              <a:rPr lang="ko-KR" altLang="en-US" sz="3200" dirty="0" smtClean="0"/>
              <a:t>가 있습니다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  <a:p>
            <a:endParaRPr lang="ko-KR" altLang="en-US" sz="32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3012080" y="714514"/>
            <a:ext cx="5294713" cy="6143486"/>
            <a:chOff x="2983308" y="584200"/>
            <a:chExt cx="5294713" cy="6143486"/>
          </a:xfrm>
        </p:grpSpPr>
        <p:grpSp>
          <p:nvGrpSpPr>
            <p:cNvPr id="10" name="그룹 9"/>
            <p:cNvGrpSpPr/>
            <p:nvPr/>
          </p:nvGrpSpPr>
          <p:grpSpPr>
            <a:xfrm>
              <a:off x="4171950" y="584200"/>
              <a:ext cx="2679700" cy="6143486"/>
              <a:chOff x="3981450" y="584200"/>
              <a:chExt cx="2679700" cy="614348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3981450" y="584200"/>
                <a:ext cx="2679700" cy="5265003"/>
                <a:chOff x="4006850" y="1237397"/>
                <a:chExt cx="2679700" cy="5265003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4114800" y="1714500"/>
                  <a:ext cx="2463800" cy="4787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4006850" y="1237397"/>
                  <a:ext cx="2679700" cy="127720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4445000" y="6019800"/>
                <a:ext cx="1854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dirty="0" smtClean="0"/>
                  <a:t>A</a:t>
                </a:r>
                <a:endParaRPr lang="ko-KR" altLang="en-US" sz="4000" dirty="0"/>
              </a:p>
            </p:txBody>
          </p:sp>
        </p:grpSp>
        <p:cxnSp>
          <p:nvCxnSpPr>
            <p:cNvPr id="26" name="구부러진 연결선 25"/>
            <p:cNvCxnSpPr/>
            <p:nvPr/>
          </p:nvCxnSpPr>
          <p:spPr>
            <a:xfrm rot="5400000" flipH="1" flipV="1">
              <a:off x="6368623" y="1847114"/>
              <a:ext cx="750154" cy="657226"/>
            </a:xfrm>
            <a:prstGeom prst="curvedConnector3">
              <a:avLst>
                <a:gd name="adj1" fmla="val 1583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구부러진 연결선 68"/>
            <p:cNvCxnSpPr/>
            <p:nvPr/>
          </p:nvCxnSpPr>
          <p:spPr>
            <a:xfrm rot="5400000" flipH="1" flipV="1">
              <a:off x="3892123" y="1618089"/>
              <a:ext cx="750154" cy="657226"/>
            </a:xfrm>
            <a:prstGeom prst="curvedConnector3">
              <a:avLst>
                <a:gd name="adj1" fmla="val 1583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983308" y="2175727"/>
              <a:ext cx="1044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</a:t>
              </a:r>
              <a:r>
                <a:rPr lang="en-US" altLang="ko-KR" sz="2800" dirty="0" smtClean="0"/>
                <a:t>ush</a:t>
              </a:r>
              <a:endParaRPr lang="ko-KR" altLang="en-US" sz="2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233447" y="2027584"/>
              <a:ext cx="1044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Pop</a:t>
              </a:r>
              <a:endParaRPr lang="ko-KR" altLang="en-US" sz="28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435475" y="5029200"/>
            <a:ext cx="21685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1</a:t>
            </a:r>
            <a:endParaRPr lang="ko-KR" altLang="en-US" sz="4000" dirty="0"/>
          </a:p>
        </p:txBody>
      </p:sp>
      <p:sp>
        <p:nvSpPr>
          <p:cNvPr id="12" name="직사각형 11"/>
          <p:cNvSpPr/>
          <p:nvPr/>
        </p:nvSpPr>
        <p:spPr>
          <a:xfrm>
            <a:off x="4422775" y="4134703"/>
            <a:ext cx="21685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</a:t>
            </a:r>
            <a:endParaRPr lang="ko-KR" altLang="en-US" sz="4000" dirty="0"/>
          </a:p>
        </p:txBody>
      </p:sp>
      <p:sp>
        <p:nvSpPr>
          <p:cNvPr id="13" name="직사각형 12"/>
          <p:cNvSpPr/>
          <p:nvPr/>
        </p:nvSpPr>
        <p:spPr>
          <a:xfrm>
            <a:off x="4422775" y="3240206"/>
            <a:ext cx="21685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3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274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596900"/>
            <a:ext cx="299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00B0F0"/>
                </a:solidFill>
              </a:rPr>
              <a:t>스택 구현</a:t>
            </a:r>
            <a:endParaRPr lang="ko-KR" altLang="en-US" sz="4800" dirty="0">
              <a:solidFill>
                <a:srgbClr val="00B0F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6" y="1585581"/>
            <a:ext cx="9011908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596900"/>
            <a:ext cx="299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00B0F0"/>
                </a:solidFill>
              </a:rPr>
              <a:t>스택 구현</a:t>
            </a:r>
            <a:endParaRPr lang="ko-KR" altLang="en-US" sz="4800" dirty="0">
              <a:solidFill>
                <a:srgbClr val="00B0F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83" y="1917444"/>
            <a:ext cx="9535117" cy="41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596900"/>
            <a:ext cx="299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00B0F0"/>
                </a:solidFill>
              </a:rPr>
              <a:t>스택 구현</a:t>
            </a:r>
            <a:endParaRPr lang="ko-KR" altLang="en-US" sz="4800" dirty="0">
              <a:solidFill>
                <a:srgbClr val="00B0F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9533"/>
          <a:stretch/>
        </p:blipFill>
        <p:spPr>
          <a:xfrm>
            <a:off x="419100" y="1995268"/>
            <a:ext cx="11315700" cy="4043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3775" y="346306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 Scanner </a:t>
            </a:r>
            <a:r>
              <a:rPr lang="ko-KR" altLang="en-US" dirty="0" smtClean="0">
                <a:solidFill>
                  <a:schemeClr val="bg1"/>
                </a:solidFill>
              </a:rPr>
              <a:t>개체를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7324" y="3832393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 </a:t>
            </a:r>
            <a:r>
              <a:rPr lang="ko-KR" altLang="en-US" dirty="0" smtClean="0">
                <a:solidFill>
                  <a:schemeClr val="bg1"/>
                </a:solidFill>
              </a:rPr>
              <a:t>정수 </a:t>
            </a:r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</a:rPr>
              <a:t>변수에 입력을 받음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7324" y="4201725"/>
            <a:ext cx="489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 </a:t>
            </a:r>
            <a:r>
              <a:rPr lang="ko-KR" altLang="en-US" dirty="0" smtClean="0">
                <a:solidFill>
                  <a:schemeClr val="bg1"/>
                </a:solidFill>
              </a:rPr>
              <a:t>정수 </a:t>
            </a:r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</a:rPr>
              <a:t>에 입력을 받은 값만큼 배열 </a:t>
            </a:r>
            <a:r>
              <a:rPr lang="en-US" altLang="ko-KR" dirty="0" smtClean="0">
                <a:solidFill>
                  <a:schemeClr val="bg1"/>
                </a:solidFill>
              </a:rPr>
              <a:t>A </a:t>
            </a:r>
            <a:r>
              <a:rPr lang="ko-KR" altLang="en-US" dirty="0" smtClean="0">
                <a:solidFill>
                  <a:schemeClr val="bg1"/>
                </a:solidFill>
              </a:rPr>
              <a:t>선언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4" y="4768153"/>
            <a:ext cx="489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배열 </a:t>
            </a:r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r>
              <a:rPr lang="ko-KR" altLang="en-US" dirty="0" smtClean="0">
                <a:solidFill>
                  <a:schemeClr val="bg1"/>
                </a:solidFill>
              </a:rPr>
              <a:t>에 정수 입력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596900"/>
            <a:ext cx="299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00B0F0"/>
                </a:solidFill>
              </a:rPr>
              <a:t>스택 구현</a:t>
            </a:r>
            <a:endParaRPr lang="ko-KR" altLang="en-US" sz="4800" dirty="0">
              <a:solidFill>
                <a:srgbClr val="00B0F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8" y="2695467"/>
            <a:ext cx="11487988" cy="20384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19874" y="3024911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 </a:t>
            </a:r>
            <a:r>
              <a:rPr lang="ko-KR" altLang="en-US" dirty="0" smtClean="0">
                <a:solidFill>
                  <a:schemeClr val="bg1"/>
                </a:solidFill>
              </a:rPr>
              <a:t>정수를 저장할 스택 객체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19873" y="3394243"/>
            <a:ext cx="46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 </a:t>
            </a:r>
            <a:r>
              <a:rPr lang="ko-KR" altLang="en-US" dirty="0" smtClean="0">
                <a:solidFill>
                  <a:schemeClr val="bg1"/>
                </a:solidFill>
              </a:rPr>
              <a:t>문자열을 저장할 </a:t>
            </a:r>
            <a:r>
              <a:rPr lang="en-US" altLang="ko-KR" dirty="0" err="1" smtClean="0">
                <a:solidFill>
                  <a:schemeClr val="bg1"/>
                </a:solidFill>
              </a:rPr>
              <a:t>StringBuffer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객체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9898" y="3763575"/>
            <a:ext cx="46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 </a:t>
            </a:r>
            <a:r>
              <a:rPr lang="ko-KR" altLang="en-US" dirty="0" smtClean="0">
                <a:solidFill>
                  <a:schemeClr val="bg1"/>
                </a:solidFill>
              </a:rPr>
              <a:t>현재까지 처리한 숫자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1473" y="4097549"/>
            <a:ext cx="46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 </a:t>
            </a:r>
            <a:r>
              <a:rPr lang="ko-KR" altLang="en-US" dirty="0" smtClean="0">
                <a:solidFill>
                  <a:schemeClr val="bg1"/>
                </a:solidFill>
              </a:rPr>
              <a:t>결과 변수를 초기화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596900"/>
            <a:ext cx="299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00B0F0"/>
                </a:solidFill>
              </a:rPr>
              <a:t>스택 구현</a:t>
            </a:r>
            <a:endParaRPr lang="ko-KR" altLang="en-US" sz="4800" dirty="0">
              <a:solidFill>
                <a:srgbClr val="00B0F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033408"/>
            <a:ext cx="10431331" cy="31672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2171700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 </a:t>
            </a:r>
            <a:r>
              <a:rPr lang="ko-KR" altLang="en-US" dirty="0" smtClean="0">
                <a:solidFill>
                  <a:schemeClr val="bg1"/>
                </a:solidFill>
              </a:rPr>
              <a:t>배열 </a:t>
            </a:r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r>
              <a:rPr lang="ko-KR" altLang="en-US" dirty="0" smtClean="0">
                <a:solidFill>
                  <a:schemeClr val="bg1"/>
                </a:solidFill>
              </a:rPr>
              <a:t>를 돌며 처리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0375" y="2494658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 </a:t>
            </a:r>
            <a:r>
              <a:rPr lang="ko-KR" altLang="en-US" dirty="0" smtClean="0">
                <a:solidFill>
                  <a:schemeClr val="bg1"/>
                </a:solidFill>
              </a:rPr>
              <a:t>현재 처리할 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6300" y="2817616"/>
            <a:ext cx="63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// </a:t>
            </a:r>
            <a:r>
              <a:rPr lang="ko-KR" altLang="en-US" dirty="0">
                <a:solidFill>
                  <a:schemeClr val="bg1"/>
                </a:solidFill>
              </a:rPr>
              <a:t>현</a:t>
            </a:r>
            <a:r>
              <a:rPr lang="ko-KR" altLang="en-US" dirty="0" smtClean="0">
                <a:solidFill>
                  <a:schemeClr val="bg1"/>
                </a:solidFill>
              </a:rPr>
              <a:t>재 수가 처리해야 하는 숫자보다 크거나 같으면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4975" y="3140574"/>
            <a:ext cx="63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 </a:t>
            </a:r>
            <a:r>
              <a:rPr lang="en-US" altLang="ko-KR" dirty="0" err="1" smtClean="0">
                <a:solidFill>
                  <a:schemeClr val="bg1"/>
                </a:solidFill>
              </a:rPr>
              <a:t>num</a:t>
            </a:r>
            <a:r>
              <a:rPr lang="ko-KR" altLang="en-US" dirty="0" smtClean="0">
                <a:solidFill>
                  <a:schemeClr val="bg1"/>
                </a:solidFill>
              </a:rPr>
              <a:t>부터 </a:t>
            </a:r>
            <a:r>
              <a:rPr lang="en-US" altLang="ko-KR" dirty="0" err="1" smtClean="0">
                <a:solidFill>
                  <a:schemeClr val="bg1"/>
                </a:solidFill>
              </a:rPr>
              <a:t>su</a:t>
            </a:r>
            <a:r>
              <a:rPr lang="ko-KR" altLang="en-US" dirty="0" smtClean="0">
                <a:solidFill>
                  <a:schemeClr val="bg1"/>
                </a:solidFill>
              </a:rPr>
              <a:t>까지의 숫자를 스택에 삽입</a:t>
            </a:r>
            <a:r>
              <a:rPr lang="en-US" altLang="ko-KR" dirty="0" smtClean="0">
                <a:solidFill>
                  <a:schemeClr val="bg1"/>
                </a:solidFill>
              </a:rPr>
              <a:t>(Push)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9275" y="3801280"/>
            <a:ext cx="63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 Push </a:t>
            </a:r>
            <a:r>
              <a:rPr lang="ko-KR" altLang="en-US" dirty="0" smtClean="0">
                <a:solidFill>
                  <a:schemeClr val="bg1"/>
                </a:solidFill>
              </a:rPr>
              <a:t>연산을 문자열에 추가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73500" y="4406791"/>
            <a:ext cx="63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 </a:t>
            </a:r>
            <a:r>
              <a:rPr lang="en-US" altLang="ko-KR" dirty="0" err="1" smtClean="0">
                <a:solidFill>
                  <a:schemeClr val="bg1"/>
                </a:solidFill>
              </a:rPr>
              <a:t>su</a:t>
            </a:r>
            <a:r>
              <a:rPr lang="ko-KR" altLang="en-US" dirty="0" smtClean="0">
                <a:solidFill>
                  <a:schemeClr val="bg1"/>
                </a:solidFill>
              </a:rPr>
              <a:t>까지의 숫자를 </a:t>
            </a:r>
            <a:r>
              <a:rPr lang="en-US" altLang="ko-KR" dirty="0" smtClean="0">
                <a:solidFill>
                  <a:schemeClr val="bg1"/>
                </a:solidFill>
              </a:rPr>
              <a:t>Push</a:t>
            </a:r>
            <a:r>
              <a:rPr lang="ko-KR" altLang="en-US" dirty="0" smtClean="0">
                <a:solidFill>
                  <a:schemeClr val="bg1"/>
                </a:solidFill>
              </a:rPr>
              <a:t>한 후에는 </a:t>
            </a:r>
            <a:r>
              <a:rPr lang="en-US" altLang="ko-KR" dirty="0" smtClean="0">
                <a:solidFill>
                  <a:schemeClr val="bg1"/>
                </a:solidFill>
              </a:rPr>
              <a:t>Pop </a:t>
            </a:r>
            <a:r>
              <a:rPr lang="ko-KR" altLang="en-US" dirty="0" smtClean="0">
                <a:solidFill>
                  <a:schemeClr val="bg1"/>
                </a:solidFill>
              </a:rPr>
              <a:t>수행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3499" y="4783023"/>
            <a:ext cx="63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 Pop </a:t>
            </a:r>
            <a:r>
              <a:rPr lang="ko-KR" altLang="en-US" dirty="0" smtClean="0">
                <a:solidFill>
                  <a:schemeClr val="bg1"/>
                </a:solidFill>
              </a:rPr>
              <a:t>연산을 문자열에 추가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596900"/>
            <a:ext cx="299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00B0F0"/>
                </a:solidFill>
              </a:rPr>
              <a:t>스택 구현</a:t>
            </a:r>
            <a:endParaRPr lang="ko-KR" altLang="en-US" sz="48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2171700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 </a:t>
            </a:r>
            <a:r>
              <a:rPr lang="ko-KR" altLang="en-US" dirty="0" smtClean="0">
                <a:solidFill>
                  <a:schemeClr val="bg1"/>
                </a:solidFill>
              </a:rPr>
              <a:t>배열 </a:t>
            </a:r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r>
              <a:rPr lang="ko-KR" altLang="en-US" dirty="0" smtClean="0">
                <a:solidFill>
                  <a:schemeClr val="bg1"/>
                </a:solidFill>
              </a:rPr>
              <a:t>를 돌며 처리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938085"/>
            <a:ext cx="11164858" cy="3710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7899" y="2048582"/>
            <a:ext cx="49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 </a:t>
            </a:r>
            <a:r>
              <a:rPr lang="ko-KR" altLang="en-US" dirty="0" smtClean="0">
                <a:solidFill>
                  <a:schemeClr val="bg1"/>
                </a:solidFill>
              </a:rPr>
              <a:t>현재 수가 처리해야 하는 숫자보다 작으면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8478" y="2405315"/>
            <a:ext cx="49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스택에서 </a:t>
            </a:r>
            <a:r>
              <a:rPr lang="en-US" altLang="ko-KR" dirty="0" smtClean="0">
                <a:solidFill>
                  <a:schemeClr val="bg1"/>
                </a:solidFill>
              </a:rPr>
              <a:t>Pop</a:t>
            </a:r>
            <a:r>
              <a:rPr lang="ko-KR" altLang="en-US" dirty="0" smtClean="0">
                <a:solidFill>
                  <a:schemeClr val="bg1"/>
                </a:solidFill>
              </a:rPr>
              <a:t>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6300" y="2664150"/>
            <a:ext cx="49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Pop</a:t>
            </a:r>
            <a:r>
              <a:rPr lang="ko-KR" altLang="en-US" dirty="0" smtClean="0">
                <a:solidFill>
                  <a:schemeClr val="bg1"/>
                </a:solidFill>
              </a:rPr>
              <a:t>한 숫자가 현재 수보다 크면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5474" y="2922985"/>
            <a:ext cx="49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No </a:t>
            </a:r>
            <a:r>
              <a:rPr lang="ko-KR" altLang="en-US" dirty="0" smtClean="0">
                <a:solidFill>
                  <a:schemeClr val="bg1"/>
                </a:solidFill>
              </a:rPr>
              <a:t>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20754" y="3432954"/>
            <a:ext cx="5190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//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결과 변수를 </a:t>
            </a:r>
            <a:r>
              <a:rPr lang="en-US" altLang="ko-KR" sz="2000" dirty="0" smtClean="0">
                <a:solidFill>
                  <a:schemeClr val="bg1"/>
                </a:solidFill>
              </a:rPr>
              <a:t>false</a:t>
            </a:r>
            <a:r>
              <a:rPr lang="ko-KR" altLang="en-US" sz="2000" dirty="0" smtClean="0">
                <a:solidFill>
                  <a:schemeClr val="bg1"/>
                </a:solidFill>
              </a:rPr>
              <a:t>로 설정하고 반복 종료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05349" y="4041976"/>
            <a:ext cx="5190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//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Pop </a:t>
            </a:r>
            <a:r>
              <a:rPr lang="ko-KR" altLang="en-US" sz="2000" dirty="0" smtClean="0">
                <a:solidFill>
                  <a:schemeClr val="bg1"/>
                </a:solidFill>
              </a:rPr>
              <a:t>연산을 문자열에 추가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0522" y="4823646"/>
            <a:ext cx="5190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//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결과가 </a:t>
            </a:r>
            <a:r>
              <a:rPr lang="en-US" altLang="ko-KR" sz="2000" dirty="0" smtClean="0">
                <a:solidFill>
                  <a:schemeClr val="bg1"/>
                </a:solidFill>
              </a:rPr>
              <a:t>true</a:t>
            </a:r>
            <a:r>
              <a:rPr lang="ko-KR" altLang="en-US" sz="2000" dirty="0" smtClean="0">
                <a:solidFill>
                  <a:schemeClr val="bg1"/>
                </a:solidFill>
              </a:rPr>
              <a:t>일 경우 문자열 출력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248</Words>
  <Application>Microsoft Office PowerPoint</Application>
  <PresentationFormat>와이드스크린</PresentationFormat>
  <Paragraphs>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김태호</dc:creator>
  <cp:lastModifiedBy>김태호</cp:lastModifiedBy>
  <cp:revision>11</cp:revision>
  <dcterms:created xsi:type="dcterms:W3CDTF">2024-04-14T05:48:20Z</dcterms:created>
  <dcterms:modified xsi:type="dcterms:W3CDTF">2024-04-14T09:04:19Z</dcterms:modified>
</cp:coreProperties>
</file>