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61" r:id="rId4"/>
    <p:sldId id="262" r:id="rId5"/>
    <p:sldId id="263" r:id="rId6"/>
    <p:sldId id="265" r:id="rId7"/>
    <p:sldId id="266" r:id="rId8"/>
    <p:sldId id="267" r:id="rId9"/>
    <p:sldId id="260"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108"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1/21/2025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1/21/2025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BCD36-9BD0-C532-7065-6FEAAD1984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38BDAD-9253-1BD4-763A-33F7DC3D4B5E}"/>
              </a:ext>
            </a:extLst>
          </p:cNvPr>
          <p:cNvSpPr txBox="1"/>
          <p:nvPr/>
        </p:nvSpPr>
        <p:spPr>
          <a:xfrm>
            <a:off x="2838450" y="1182795"/>
            <a:ext cx="6515100" cy="830997"/>
          </a:xfrm>
          <a:prstGeom prst="rect">
            <a:avLst/>
          </a:prstGeom>
          <a:noFill/>
        </p:spPr>
        <p:txBody>
          <a:bodyPr wrap="square">
            <a:spAutoFit/>
          </a:bodyPr>
          <a:lstStyle/>
          <a:p>
            <a:pPr algn="ctr"/>
            <a:r>
              <a:rPr lang="en-US" sz="4800" b="1" dirty="0"/>
              <a:t>Text Summarization</a:t>
            </a:r>
          </a:p>
        </p:txBody>
      </p:sp>
      <p:sp>
        <p:nvSpPr>
          <p:cNvPr id="4" name="TextBox 3">
            <a:extLst>
              <a:ext uri="{FF2B5EF4-FFF2-40B4-BE49-F238E27FC236}">
                <a16:creationId xmlns:a16="http://schemas.microsoft.com/office/drawing/2014/main" id="{6F0A7237-C2B9-0624-FB16-A9EDC5397D98}"/>
              </a:ext>
            </a:extLst>
          </p:cNvPr>
          <p:cNvSpPr txBox="1"/>
          <p:nvPr/>
        </p:nvSpPr>
        <p:spPr>
          <a:xfrm>
            <a:off x="4727761" y="2013792"/>
            <a:ext cx="4625789" cy="584775"/>
          </a:xfrm>
          <a:prstGeom prst="rect">
            <a:avLst/>
          </a:prstGeom>
          <a:noFill/>
        </p:spPr>
        <p:txBody>
          <a:bodyPr wrap="square">
            <a:spAutoFit/>
          </a:bodyPr>
          <a:lstStyle/>
          <a:p>
            <a:pPr algn="ctr"/>
            <a:r>
              <a:rPr lang="en-US" sz="3200" b="1" dirty="0"/>
              <a:t>Using deep learning</a:t>
            </a:r>
          </a:p>
        </p:txBody>
      </p:sp>
      <p:sp>
        <p:nvSpPr>
          <p:cNvPr id="5" name="TextBox 4">
            <a:extLst>
              <a:ext uri="{FF2B5EF4-FFF2-40B4-BE49-F238E27FC236}">
                <a16:creationId xmlns:a16="http://schemas.microsoft.com/office/drawing/2014/main" id="{435F6717-6079-440E-68E6-150A5B728DB6}"/>
              </a:ext>
            </a:extLst>
          </p:cNvPr>
          <p:cNvSpPr txBox="1"/>
          <p:nvPr/>
        </p:nvSpPr>
        <p:spPr>
          <a:xfrm>
            <a:off x="6801971" y="3556676"/>
            <a:ext cx="3812242" cy="2118529"/>
          </a:xfrm>
          <a:prstGeom prst="rect">
            <a:avLst/>
          </a:prstGeom>
          <a:noFill/>
        </p:spPr>
        <p:txBody>
          <a:bodyPr wrap="square" rtlCol="0">
            <a:spAutoFit/>
          </a:bodyPr>
          <a:lstStyle/>
          <a:p>
            <a:pPr>
              <a:lnSpc>
                <a:spcPct val="150000"/>
              </a:lnSpc>
            </a:pPr>
            <a:r>
              <a:rPr lang="en-US" dirty="0">
                <a:latin typeface="Bahnschrift" panose="020B0502040204020203" pitchFamily="34" charset="0"/>
              </a:rPr>
              <a:t>Ibrahim (011213204)</a:t>
            </a:r>
          </a:p>
          <a:p>
            <a:pPr>
              <a:lnSpc>
                <a:spcPct val="150000"/>
              </a:lnSpc>
            </a:pPr>
            <a:r>
              <a:rPr lang="en-US" dirty="0">
                <a:latin typeface="Bahnschrift" panose="020B0502040204020203" pitchFamily="34" charset="0"/>
              </a:rPr>
              <a:t>Tarun Chandra Das (011221498)</a:t>
            </a:r>
          </a:p>
          <a:p>
            <a:pPr>
              <a:lnSpc>
                <a:spcPct val="150000"/>
              </a:lnSpc>
            </a:pPr>
            <a:r>
              <a:rPr lang="en-US" dirty="0">
                <a:latin typeface="Bahnschrift" panose="020B0502040204020203" pitchFamily="34" charset="0"/>
              </a:rPr>
              <a:t>Md. Mahmud Hasan (0112230995)</a:t>
            </a:r>
          </a:p>
          <a:p>
            <a:pPr>
              <a:lnSpc>
                <a:spcPct val="150000"/>
              </a:lnSpc>
            </a:pPr>
            <a:r>
              <a:rPr lang="en-US" dirty="0" err="1">
                <a:latin typeface="Bahnschrift" panose="020B0502040204020203" pitchFamily="34" charset="0"/>
              </a:rPr>
              <a:t>Sanjida</a:t>
            </a:r>
            <a:r>
              <a:rPr lang="en-US" dirty="0">
                <a:latin typeface="Bahnschrift" panose="020B0502040204020203" pitchFamily="34" charset="0"/>
              </a:rPr>
              <a:t> </a:t>
            </a:r>
            <a:r>
              <a:rPr lang="en-US" dirty="0" err="1">
                <a:latin typeface="Bahnschrift" panose="020B0502040204020203" pitchFamily="34" charset="0"/>
              </a:rPr>
              <a:t>Hossin</a:t>
            </a:r>
            <a:r>
              <a:rPr lang="en-US" dirty="0">
                <a:latin typeface="Bahnschrift" panose="020B0502040204020203" pitchFamily="34" charset="0"/>
              </a:rPr>
              <a:t> (0112231039)</a:t>
            </a:r>
          </a:p>
          <a:p>
            <a:pPr>
              <a:lnSpc>
                <a:spcPct val="150000"/>
              </a:lnSpc>
            </a:pPr>
            <a:r>
              <a:rPr lang="en-US" dirty="0">
                <a:latin typeface="Bahnschrift" panose="020B0502040204020203" pitchFamily="34" charset="0"/>
              </a:rPr>
              <a:t>Md. Rezwan Al </a:t>
            </a:r>
            <a:r>
              <a:rPr lang="en-US" dirty="0" err="1">
                <a:latin typeface="Bahnschrift" panose="020B0502040204020203" pitchFamily="34" charset="0"/>
              </a:rPr>
              <a:t>Refat</a:t>
            </a:r>
            <a:r>
              <a:rPr lang="en-US" dirty="0">
                <a:latin typeface="Bahnschrift" panose="020B0502040204020203" pitchFamily="34" charset="0"/>
              </a:rPr>
              <a:t> (01124110442)</a:t>
            </a:r>
          </a:p>
        </p:txBody>
      </p:sp>
    </p:spTree>
    <p:extLst>
      <p:ext uri="{BB962C8B-B14F-4D97-AF65-F5344CB8AC3E}">
        <p14:creationId xmlns:p14="http://schemas.microsoft.com/office/powerpoint/2010/main" val="2944716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89671-B70E-B92A-0BFB-CCA15D170BA8}"/>
              </a:ext>
            </a:extLst>
          </p:cNvPr>
          <p:cNvSpPr txBox="1"/>
          <p:nvPr/>
        </p:nvSpPr>
        <p:spPr>
          <a:xfrm>
            <a:off x="2747158" y="2459504"/>
            <a:ext cx="6697684" cy="2123658"/>
          </a:xfrm>
          <a:prstGeom prst="rect">
            <a:avLst/>
          </a:prstGeom>
          <a:noFill/>
        </p:spPr>
        <p:txBody>
          <a:bodyPr wrap="square">
            <a:spAutoFit/>
          </a:bodyPr>
          <a:lstStyle/>
          <a:p>
            <a:pPr algn="ctr"/>
            <a:r>
              <a:rPr lang="en-US" sz="6600" b="1" dirty="0"/>
              <a:t>Thank you, Everyone</a:t>
            </a:r>
          </a:p>
        </p:txBody>
      </p:sp>
    </p:spTree>
    <p:extLst>
      <p:ext uri="{BB962C8B-B14F-4D97-AF65-F5344CB8AC3E}">
        <p14:creationId xmlns:p14="http://schemas.microsoft.com/office/powerpoint/2010/main" val="120115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F1088A-42A1-8B9F-B242-F05B0D972B25}"/>
              </a:ext>
            </a:extLst>
          </p:cNvPr>
          <p:cNvSpPr txBox="1"/>
          <p:nvPr/>
        </p:nvSpPr>
        <p:spPr>
          <a:xfrm>
            <a:off x="2838450" y="1182795"/>
            <a:ext cx="6515100" cy="830997"/>
          </a:xfrm>
          <a:prstGeom prst="rect">
            <a:avLst/>
          </a:prstGeom>
          <a:noFill/>
        </p:spPr>
        <p:txBody>
          <a:bodyPr wrap="square">
            <a:spAutoFit/>
          </a:bodyPr>
          <a:lstStyle/>
          <a:p>
            <a:pPr algn="ctr"/>
            <a:r>
              <a:rPr lang="en-US" sz="4800" dirty="0"/>
              <a:t>Introduction:</a:t>
            </a:r>
            <a:endParaRPr lang="en-US" sz="4800" b="1" dirty="0"/>
          </a:p>
        </p:txBody>
      </p:sp>
      <p:sp>
        <p:nvSpPr>
          <p:cNvPr id="4" name="TextBox 3">
            <a:extLst>
              <a:ext uri="{FF2B5EF4-FFF2-40B4-BE49-F238E27FC236}">
                <a16:creationId xmlns:a16="http://schemas.microsoft.com/office/drawing/2014/main" id="{59E02A19-AE91-2EFD-8BFA-BC9802051664}"/>
              </a:ext>
            </a:extLst>
          </p:cNvPr>
          <p:cNvSpPr txBox="1"/>
          <p:nvPr/>
        </p:nvSpPr>
        <p:spPr>
          <a:xfrm>
            <a:off x="1183341" y="3064895"/>
            <a:ext cx="10004612" cy="1938992"/>
          </a:xfrm>
          <a:prstGeom prst="rect">
            <a:avLst/>
          </a:prstGeom>
          <a:noFill/>
        </p:spPr>
        <p:txBody>
          <a:bodyPr wrap="square">
            <a:spAutoFit/>
          </a:bodyPr>
          <a:lstStyle/>
          <a:p>
            <a:pPr algn="just"/>
            <a:r>
              <a:rPr lang="en-GB" sz="2000" dirty="0"/>
              <a:t>Text summarization aims to condense lengthy text into concise, meaningful summaries while retaining the key information. Traditional extractive methods, which select sentences from the original text, are often less coherent than abstractive methods. Seq2Seq models, especially with attention mechanisms, have demonstrated significant potential in generating fluent and meaningful summaries, making them a cornerstone for abstractive summarization tasks. </a:t>
            </a:r>
            <a:endParaRPr lang="en-US" sz="2000" b="1" dirty="0"/>
          </a:p>
        </p:txBody>
      </p:sp>
    </p:spTree>
    <p:extLst>
      <p:ext uri="{BB962C8B-B14F-4D97-AF65-F5344CB8AC3E}">
        <p14:creationId xmlns:p14="http://schemas.microsoft.com/office/powerpoint/2010/main" val="286114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B5DBB-57C3-5F51-BCA0-7C951C532D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22ED75-9C75-2A1B-DF63-F5F88591C6C8}"/>
              </a:ext>
            </a:extLst>
          </p:cNvPr>
          <p:cNvSpPr txBox="1"/>
          <p:nvPr/>
        </p:nvSpPr>
        <p:spPr>
          <a:xfrm>
            <a:off x="2147047" y="1048324"/>
            <a:ext cx="8077200" cy="830997"/>
          </a:xfrm>
          <a:prstGeom prst="rect">
            <a:avLst/>
          </a:prstGeom>
          <a:noFill/>
        </p:spPr>
        <p:txBody>
          <a:bodyPr wrap="square">
            <a:spAutoFit/>
          </a:bodyPr>
          <a:lstStyle/>
          <a:p>
            <a:pPr algn="ctr"/>
            <a:r>
              <a:rPr lang="en-US" sz="4800" dirty="0"/>
              <a:t>Previous Research Works</a:t>
            </a:r>
            <a:endParaRPr lang="en-US" sz="4800" b="1" dirty="0"/>
          </a:p>
        </p:txBody>
      </p:sp>
      <p:sp>
        <p:nvSpPr>
          <p:cNvPr id="4" name="TextBox 3">
            <a:extLst>
              <a:ext uri="{FF2B5EF4-FFF2-40B4-BE49-F238E27FC236}">
                <a16:creationId xmlns:a16="http://schemas.microsoft.com/office/drawing/2014/main" id="{736956C6-0C2A-54BE-9051-B8519D0421A2}"/>
              </a:ext>
            </a:extLst>
          </p:cNvPr>
          <p:cNvSpPr txBox="1"/>
          <p:nvPr/>
        </p:nvSpPr>
        <p:spPr>
          <a:xfrm>
            <a:off x="1183341" y="3064895"/>
            <a:ext cx="10004612" cy="1631216"/>
          </a:xfrm>
          <a:prstGeom prst="rect">
            <a:avLst/>
          </a:prstGeom>
          <a:noFill/>
        </p:spPr>
        <p:txBody>
          <a:bodyPr wrap="square">
            <a:spAutoFit/>
          </a:bodyPr>
          <a:lstStyle/>
          <a:p>
            <a:pPr algn="just"/>
            <a:r>
              <a:rPr lang="en-GB" sz="2000" dirty="0"/>
              <a:t>Numerous studies have explored text summarization using machine learning: Extractive Approaches: Early methods, such as </a:t>
            </a:r>
            <a:r>
              <a:rPr lang="en-GB" sz="2000" dirty="0" err="1"/>
              <a:t>TextRank</a:t>
            </a:r>
            <a:r>
              <a:rPr lang="en-GB" sz="2000" dirty="0"/>
              <a:t> and </a:t>
            </a:r>
            <a:r>
              <a:rPr lang="en-GB" sz="2000" dirty="0" err="1"/>
              <a:t>LexRank</a:t>
            </a:r>
            <a:r>
              <a:rPr lang="en-GB" sz="2000" dirty="0"/>
              <a:t>, relied on graph-based ranking to identify the most important sentences. Abstractive Approaches: Neural networks introduced Seq2Seq models (e.g., </a:t>
            </a:r>
            <a:r>
              <a:rPr lang="en-GB" sz="2000" dirty="0" err="1"/>
              <a:t>Sutskever</a:t>
            </a:r>
            <a:r>
              <a:rPr lang="en-GB" sz="2000" dirty="0"/>
              <a:t> et al., 2014) for machine translation, later adapted for text summarization.</a:t>
            </a:r>
            <a:endParaRPr lang="en-US" sz="2000" b="1" dirty="0"/>
          </a:p>
        </p:txBody>
      </p:sp>
    </p:spTree>
    <p:extLst>
      <p:ext uri="{BB962C8B-B14F-4D97-AF65-F5344CB8AC3E}">
        <p14:creationId xmlns:p14="http://schemas.microsoft.com/office/powerpoint/2010/main" val="174604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3F82E-7D51-95F3-CFE7-29492211AD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346FAA2-6105-006F-71AA-58A9DCA37281}"/>
              </a:ext>
            </a:extLst>
          </p:cNvPr>
          <p:cNvSpPr txBox="1"/>
          <p:nvPr/>
        </p:nvSpPr>
        <p:spPr>
          <a:xfrm>
            <a:off x="3310217" y="1666889"/>
            <a:ext cx="5571565" cy="830997"/>
          </a:xfrm>
          <a:prstGeom prst="rect">
            <a:avLst/>
          </a:prstGeom>
          <a:noFill/>
        </p:spPr>
        <p:txBody>
          <a:bodyPr wrap="square">
            <a:spAutoFit/>
          </a:bodyPr>
          <a:lstStyle/>
          <a:p>
            <a:pPr algn="ctr"/>
            <a:r>
              <a:rPr lang="en-US" sz="4800" dirty="0"/>
              <a:t>Research Gap </a:t>
            </a:r>
            <a:endParaRPr lang="en-US" sz="4800" b="1" dirty="0"/>
          </a:p>
        </p:txBody>
      </p:sp>
      <p:sp>
        <p:nvSpPr>
          <p:cNvPr id="4" name="TextBox 3">
            <a:extLst>
              <a:ext uri="{FF2B5EF4-FFF2-40B4-BE49-F238E27FC236}">
                <a16:creationId xmlns:a16="http://schemas.microsoft.com/office/drawing/2014/main" id="{42B43F35-0625-0175-08C8-372A9295FEC8}"/>
              </a:ext>
            </a:extLst>
          </p:cNvPr>
          <p:cNvSpPr txBox="1"/>
          <p:nvPr/>
        </p:nvSpPr>
        <p:spPr>
          <a:xfrm>
            <a:off x="1394012" y="3429000"/>
            <a:ext cx="9403976" cy="1631216"/>
          </a:xfrm>
          <a:prstGeom prst="rect">
            <a:avLst/>
          </a:prstGeom>
          <a:noFill/>
        </p:spPr>
        <p:txBody>
          <a:bodyPr wrap="square">
            <a:spAutoFit/>
          </a:bodyPr>
          <a:lstStyle/>
          <a:p>
            <a:pPr algn="just"/>
            <a:r>
              <a:rPr lang="en-GB" sz="2000" dirty="0"/>
              <a:t>Existing Seq2Seq models often struggle with coherence and factual consistency in abstractive summarization.</a:t>
            </a:r>
          </a:p>
          <a:p>
            <a:pPr algn="just"/>
            <a:endParaRPr lang="en-GB" sz="2000" dirty="0"/>
          </a:p>
          <a:p>
            <a:pPr algn="just"/>
            <a:r>
              <a:rPr lang="en-GB" sz="2000" dirty="0"/>
              <a:t>There is limited work on optimizing Seq2Seq models for resource-constrained environments or domain-specific datasets. </a:t>
            </a:r>
            <a:endParaRPr lang="en-US" sz="2000" b="1" dirty="0"/>
          </a:p>
        </p:txBody>
      </p:sp>
    </p:spTree>
    <p:extLst>
      <p:ext uri="{BB962C8B-B14F-4D97-AF65-F5344CB8AC3E}">
        <p14:creationId xmlns:p14="http://schemas.microsoft.com/office/powerpoint/2010/main" val="411082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207B3-67D2-BA71-8BB4-E095A782EB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87A978-04E7-47C4-EBFD-E5639A29E4FE}"/>
              </a:ext>
            </a:extLst>
          </p:cNvPr>
          <p:cNvSpPr txBox="1"/>
          <p:nvPr/>
        </p:nvSpPr>
        <p:spPr>
          <a:xfrm>
            <a:off x="3310217" y="1666889"/>
            <a:ext cx="5571565" cy="830997"/>
          </a:xfrm>
          <a:prstGeom prst="rect">
            <a:avLst/>
          </a:prstGeom>
          <a:noFill/>
        </p:spPr>
        <p:txBody>
          <a:bodyPr wrap="square">
            <a:spAutoFit/>
          </a:bodyPr>
          <a:lstStyle/>
          <a:p>
            <a:pPr algn="ctr"/>
            <a:r>
              <a:rPr lang="en-US" sz="4800" dirty="0"/>
              <a:t>Motivation</a:t>
            </a:r>
            <a:endParaRPr lang="en-US" sz="4800" b="1" dirty="0"/>
          </a:p>
        </p:txBody>
      </p:sp>
      <p:sp>
        <p:nvSpPr>
          <p:cNvPr id="4" name="TextBox 3">
            <a:extLst>
              <a:ext uri="{FF2B5EF4-FFF2-40B4-BE49-F238E27FC236}">
                <a16:creationId xmlns:a16="http://schemas.microsoft.com/office/drawing/2014/main" id="{AF1D64E9-2FD8-00E5-BC73-60B8D73F62BE}"/>
              </a:ext>
            </a:extLst>
          </p:cNvPr>
          <p:cNvSpPr txBox="1"/>
          <p:nvPr/>
        </p:nvSpPr>
        <p:spPr>
          <a:xfrm>
            <a:off x="1394012" y="3429000"/>
            <a:ext cx="9403976" cy="1938992"/>
          </a:xfrm>
          <a:prstGeom prst="rect">
            <a:avLst/>
          </a:prstGeom>
          <a:noFill/>
        </p:spPr>
        <p:txBody>
          <a:bodyPr wrap="square">
            <a:spAutoFit/>
          </a:bodyPr>
          <a:lstStyle/>
          <a:p>
            <a:pPr algn="just"/>
            <a:r>
              <a:rPr lang="en-GB" sz="2000" dirty="0"/>
              <a:t>This project addresses the need for:</a:t>
            </a:r>
          </a:p>
          <a:p>
            <a:pPr algn="just"/>
            <a:r>
              <a:rPr lang="en-GB" sz="2000" dirty="0"/>
              <a:t>A lightweight yet effective abstractive summarization model. Improved contextual understanding using attention mechanisms in Seq2Seq architectures. Enhanced performance on domain-specific datasets (e.g., news, medical, or legal documents), bridging the gap between state-of-the-art research and practical applications.</a:t>
            </a:r>
            <a:endParaRPr lang="en-US" sz="2000" b="1" dirty="0"/>
          </a:p>
        </p:txBody>
      </p:sp>
    </p:spTree>
    <p:extLst>
      <p:ext uri="{BB962C8B-B14F-4D97-AF65-F5344CB8AC3E}">
        <p14:creationId xmlns:p14="http://schemas.microsoft.com/office/powerpoint/2010/main" val="76787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1F149-7865-DF00-4CA0-D35A80EA79C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2D5ABC-E956-DA9D-1D06-AD2B824DDD1D}"/>
              </a:ext>
            </a:extLst>
          </p:cNvPr>
          <p:cNvSpPr txBox="1"/>
          <p:nvPr/>
        </p:nvSpPr>
        <p:spPr>
          <a:xfrm>
            <a:off x="2680447" y="600090"/>
            <a:ext cx="6831105" cy="1569660"/>
          </a:xfrm>
          <a:prstGeom prst="rect">
            <a:avLst/>
          </a:prstGeom>
          <a:noFill/>
        </p:spPr>
        <p:txBody>
          <a:bodyPr wrap="square">
            <a:spAutoFit/>
          </a:bodyPr>
          <a:lstStyle/>
          <a:p>
            <a:pPr algn="ctr"/>
            <a:r>
              <a:rPr lang="en-US" sz="4800" dirty="0"/>
              <a:t>Proposed Machine Learning Model:</a:t>
            </a:r>
            <a:endParaRPr lang="en-US" sz="4800" b="1" dirty="0"/>
          </a:p>
        </p:txBody>
      </p:sp>
      <p:sp>
        <p:nvSpPr>
          <p:cNvPr id="4" name="TextBox 3">
            <a:extLst>
              <a:ext uri="{FF2B5EF4-FFF2-40B4-BE49-F238E27FC236}">
                <a16:creationId xmlns:a16="http://schemas.microsoft.com/office/drawing/2014/main" id="{3F2C29D3-743A-A37C-4B39-21747BB4B26B}"/>
              </a:ext>
            </a:extLst>
          </p:cNvPr>
          <p:cNvSpPr txBox="1"/>
          <p:nvPr/>
        </p:nvSpPr>
        <p:spPr>
          <a:xfrm>
            <a:off x="1237129" y="3133164"/>
            <a:ext cx="5100918" cy="2554545"/>
          </a:xfrm>
          <a:prstGeom prst="rect">
            <a:avLst/>
          </a:prstGeom>
          <a:noFill/>
        </p:spPr>
        <p:txBody>
          <a:bodyPr wrap="square">
            <a:spAutoFit/>
          </a:bodyPr>
          <a:lstStyle/>
          <a:p>
            <a:pPr algn="just"/>
            <a:r>
              <a:rPr lang="en-US" sz="2000" b="1" dirty="0"/>
              <a:t>Encoder:</a:t>
            </a:r>
            <a:r>
              <a:rPr lang="en-US" sz="2000" dirty="0"/>
              <a:t> Embedding layer for input tokens.</a:t>
            </a:r>
          </a:p>
          <a:p>
            <a:pPr algn="just"/>
            <a:endParaRPr lang="en-US" sz="2000" dirty="0"/>
          </a:p>
          <a:p>
            <a:pPr algn="just"/>
            <a:r>
              <a:rPr lang="en-US" sz="2000" b="1" dirty="0"/>
              <a:t>Decoder:</a:t>
            </a:r>
            <a:r>
              <a:rPr lang="en-US" sz="2000" dirty="0"/>
              <a:t> LSTM layers with initial hidden states passed from the encoder.</a:t>
            </a:r>
          </a:p>
          <a:p>
            <a:pPr algn="just"/>
            <a:endParaRPr lang="en-US" sz="2000" dirty="0"/>
          </a:p>
          <a:p>
            <a:pPr algn="just"/>
            <a:r>
              <a:rPr lang="en-US" sz="2000" b="1" dirty="0"/>
              <a:t>Output Layer: </a:t>
            </a:r>
            <a:r>
              <a:rPr lang="en-US" sz="2000" dirty="0"/>
              <a:t>Dense layer with a </a:t>
            </a:r>
            <a:r>
              <a:rPr lang="en-US" sz="2000" dirty="0" err="1"/>
              <a:t>softmax</a:t>
            </a:r>
            <a:r>
              <a:rPr lang="en-US" sz="2000" dirty="0"/>
              <a:t> activation to predict the next token. </a:t>
            </a:r>
            <a:endParaRPr lang="en-US" sz="2000" b="1" dirty="0"/>
          </a:p>
        </p:txBody>
      </p:sp>
      <p:pic>
        <p:nvPicPr>
          <p:cNvPr id="5" name="Picture 4">
            <a:extLst>
              <a:ext uri="{FF2B5EF4-FFF2-40B4-BE49-F238E27FC236}">
                <a16:creationId xmlns:a16="http://schemas.microsoft.com/office/drawing/2014/main" id="{AE777854-F064-4726-BC59-32416A299B1B}"/>
              </a:ext>
            </a:extLst>
          </p:cNvPr>
          <p:cNvPicPr>
            <a:picLocks noChangeAspect="1"/>
          </p:cNvPicPr>
          <p:nvPr/>
        </p:nvPicPr>
        <p:blipFill>
          <a:blip r:embed="rId2"/>
          <a:stretch>
            <a:fillRect/>
          </a:stretch>
        </p:blipFill>
        <p:spPr>
          <a:xfrm>
            <a:off x="6813177" y="3184710"/>
            <a:ext cx="4276166" cy="2451451"/>
          </a:xfrm>
          <a:prstGeom prst="rect">
            <a:avLst/>
          </a:prstGeom>
        </p:spPr>
      </p:pic>
    </p:spTree>
    <p:extLst>
      <p:ext uri="{BB962C8B-B14F-4D97-AF65-F5344CB8AC3E}">
        <p14:creationId xmlns:p14="http://schemas.microsoft.com/office/powerpoint/2010/main" val="135421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1E7E5-8DE5-5529-5705-3F022695BA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238459-B11F-2887-EA82-18F5C61A8BFA}"/>
              </a:ext>
            </a:extLst>
          </p:cNvPr>
          <p:cNvSpPr txBox="1"/>
          <p:nvPr/>
        </p:nvSpPr>
        <p:spPr>
          <a:xfrm>
            <a:off x="3310217" y="295289"/>
            <a:ext cx="5571565" cy="830997"/>
          </a:xfrm>
          <a:prstGeom prst="rect">
            <a:avLst/>
          </a:prstGeom>
          <a:noFill/>
        </p:spPr>
        <p:txBody>
          <a:bodyPr wrap="square">
            <a:spAutoFit/>
          </a:bodyPr>
          <a:lstStyle/>
          <a:p>
            <a:pPr algn="ctr"/>
            <a:r>
              <a:rPr lang="en-US" sz="4800" dirty="0"/>
              <a:t>Workflow: </a:t>
            </a:r>
            <a:endParaRPr lang="en-US" sz="4800" b="1" dirty="0"/>
          </a:p>
        </p:txBody>
      </p:sp>
      <p:sp>
        <p:nvSpPr>
          <p:cNvPr id="4" name="TextBox 3">
            <a:extLst>
              <a:ext uri="{FF2B5EF4-FFF2-40B4-BE49-F238E27FC236}">
                <a16:creationId xmlns:a16="http://schemas.microsoft.com/office/drawing/2014/main" id="{62E8C609-EB28-25DC-F330-B3821FDB82A5}"/>
              </a:ext>
            </a:extLst>
          </p:cNvPr>
          <p:cNvSpPr txBox="1"/>
          <p:nvPr/>
        </p:nvSpPr>
        <p:spPr>
          <a:xfrm>
            <a:off x="1210236" y="1506431"/>
            <a:ext cx="9771528" cy="1631216"/>
          </a:xfrm>
          <a:prstGeom prst="rect">
            <a:avLst/>
          </a:prstGeom>
          <a:noFill/>
        </p:spPr>
        <p:txBody>
          <a:bodyPr wrap="square">
            <a:spAutoFit/>
          </a:bodyPr>
          <a:lstStyle/>
          <a:p>
            <a:pPr marL="342900" indent="-342900" algn="just">
              <a:buFont typeface="Arial" panose="020B0604020202020204" pitchFamily="34" charset="0"/>
              <a:buChar char="•"/>
            </a:pPr>
            <a:r>
              <a:rPr lang="en-GB" sz="2000" dirty="0"/>
              <a:t>Input text is tokenized and fed into the encoder.</a:t>
            </a:r>
          </a:p>
          <a:p>
            <a:pPr marL="342900" indent="-342900" algn="just">
              <a:buFont typeface="Arial" panose="020B0604020202020204" pitchFamily="34" charset="0"/>
              <a:buChar char="•"/>
            </a:pPr>
            <a:r>
              <a:rPr lang="en-GB" sz="2000" dirty="0"/>
              <a:t>The encoder produces context vectors, passed to the decoder along with attention scores.</a:t>
            </a:r>
          </a:p>
          <a:p>
            <a:pPr marL="342900" indent="-342900" algn="just">
              <a:buFont typeface="Arial" panose="020B0604020202020204" pitchFamily="34" charset="0"/>
              <a:buChar char="•"/>
            </a:pPr>
            <a:r>
              <a:rPr lang="en-GB" sz="2000" dirty="0"/>
              <a:t>The decoder generates the summary iteratively, conditioned on the previously generated token.</a:t>
            </a:r>
            <a:endParaRPr lang="en-US" sz="2000" b="1" dirty="0"/>
          </a:p>
        </p:txBody>
      </p:sp>
      <p:pic>
        <p:nvPicPr>
          <p:cNvPr id="5" name="Picture 4">
            <a:extLst>
              <a:ext uri="{FF2B5EF4-FFF2-40B4-BE49-F238E27FC236}">
                <a16:creationId xmlns:a16="http://schemas.microsoft.com/office/drawing/2014/main" id="{1FA30DC2-EB26-E298-1A77-C196C67036B8}"/>
              </a:ext>
            </a:extLst>
          </p:cNvPr>
          <p:cNvPicPr>
            <a:picLocks noChangeAspect="1"/>
          </p:cNvPicPr>
          <p:nvPr/>
        </p:nvPicPr>
        <p:blipFill>
          <a:blip r:embed="rId2"/>
          <a:stretch>
            <a:fillRect/>
          </a:stretch>
        </p:blipFill>
        <p:spPr>
          <a:xfrm>
            <a:off x="3193675" y="3357283"/>
            <a:ext cx="6335807" cy="3312459"/>
          </a:xfrm>
          <a:prstGeom prst="rect">
            <a:avLst/>
          </a:prstGeom>
        </p:spPr>
      </p:pic>
    </p:spTree>
    <p:extLst>
      <p:ext uri="{BB962C8B-B14F-4D97-AF65-F5344CB8AC3E}">
        <p14:creationId xmlns:p14="http://schemas.microsoft.com/office/powerpoint/2010/main" val="329308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92D2E-942A-96ED-0F02-CC16BFD78E9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4BF9DD3-4723-DA4F-0626-46ACAAE4A4E1}"/>
              </a:ext>
            </a:extLst>
          </p:cNvPr>
          <p:cNvSpPr txBox="1"/>
          <p:nvPr/>
        </p:nvSpPr>
        <p:spPr>
          <a:xfrm>
            <a:off x="1140760" y="420795"/>
            <a:ext cx="2956112" cy="707886"/>
          </a:xfrm>
          <a:prstGeom prst="rect">
            <a:avLst/>
          </a:prstGeom>
          <a:noFill/>
        </p:spPr>
        <p:txBody>
          <a:bodyPr wrap="square">
            <a:spAutoFit/>
          </a:bodyPr>
          <a:lstStyle/>
          <a:p>
            <a:pPr algn="ctr"/>
            <a:r>
              <a:rPr lang="en-US" sz="4000" b="1" dirty="0"/>
              <a:t>Coding…</a:t>
            </a:r>
          </a:p>
        </p:txBody>
      </p:sp>
      <p:pic>
        <p:nvPicPr>
          <p:cNvPr id="5" name="Picture 4">
            <a:extLst>
              <a:ext uri="{FF2B5EF4-FFF2-40B4-BE49-F238E27FC236}">
                <a16:creationId xmlns:a16="http://schemas.microsoft.com/office/drawing/2014/main" id="{718FDD25-ECA0-B5F1-BC50-B81D5BCA7B69}"/>
              </a:ext>
            </a:extLst>
          </p:cNvPr>
          <p:cNvPicPr>
            <a:picLocks noChangeAspect="1"/>
          </p:cNvPicPr>
          <p:nvPr/>
        </p:nvPicPr>
        <p:blipFill>
          <a:blip r:embed="rId2"/>
          <a:stretch>
            <a:fillRect/>
          </a:stretch>
        </p:blipFill>
        <p:spPr>
          <a:xfrm>
            <a:off x="1258186" y="1673819"/>
            <a:ext cx="4837814" cy="4763386"/>
          </a:xfrm>
          <a:prstGeom prst="rect">
            <a:avLst/>
          </a:prstGeom>
        </p:spPr>
      </p:pic>
      <p:pic>
        <p:nvPicPr>
          <p:cNvPr id="7" name="Picture 6">
            <a:extLst>
              <a:ext uri="{FF2B5EF4-FFF2-40B4-BE49-F238E27FC236}">
                <a16:creationId xmlns:a16="http://schemas.microsoft.com/office/drawing/2014/main" id="{2EB4BF4B-278A-DBE4-DF9F-C074E5D573A6}"/>
              </a:ext>
            </a:extLst>
          </p:cNvPr>
          <p:cNvPicPr>
            <a:picLocks noChangeAspect="1"/>
          </p:cNvPicPr>
          <p:nvPr/>
        </p:nvPicPr>
        <p:blipFill>
          <a:blip r:embed="rId3"/>
          <a:stretch>
            <a:fillRect/>
          </a:stretch>
        </p:blipFill>
        <p:spPr>
          <a:xfrm>
            <a:off x="6377050" y="1673819"/>
            <a:ext cx="4663003" cy="4180716"/>
          </a:xfrm>
          <a:prstGeom prst="rect">
            <a:avLst/>
          </a:prstGeom>
        </p:spPr>
      </p:pic>
    </p:spTree>
    <p:extLst>
      <p:ext uri="{BB962C8B-B14F-4D97-AF65-F5344CB8AC3E}">
        <p14:creationId xmlns:p14="http://schemas.microsoft.com/office/powerpoint/2010/main" val="111144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80331-BF39-89FA-914A-DDAE08E4C772}"/>
              </a:ext>
            </a:extLst>
          </p:cNvPr>
          <p:cNvSpPr txBox="1"/>
          <p:nvPr/>
        </p:nvSpPr>
        <p:spPr>
          <a:xfrm>
            <a:off x="1129151" y="661191"/>
            <a:ext cx="2956112" cy="707886"/>
          </a:xfrm>
          <a:prstGeom prst="rect">
            <a:avLst/>
          </a:prstGeom>
          <a:noFill/>
        </p:spPr>
        <p:txBody>
          <a:bodyPr wrap="square">
            <a:spAutoFit/>
          </a:bodyPr>
          <a:lstStyle/>
          <a:p>
            <a:pPr algn="ctr"/>
            <a:r>
              <a:rPr lang="en-US" sz="4000" b="1" dirty="0"/>
              <a:t>Coding…</a:t>
            </a:r>
          </a:p>
        </p:txBody>
      </p:sp>
      <p:pic>
        <p:nvPicPr>
          <p:cNvPr id="4" name="Picture 3">
            <a:extLst>
              <a:ext uri="{FF2B5EF4-FFF2-40B4-BE49-F238E27FC236}">
                <a16:creationId xmlns:a16="http://schemas.microsoft.com/office/drawing/2014/main" id="{C289EE3A-73AF-E914-A3A2-E093DC4FD841}"/>
              </a:ext>
            </a:extLst>
          </p:cNvPr>
          <p:cNvPicPr>
            <a:picLocks noChangeAspect="1"/>
          </p:cNvPicPr>
          <p:nvPr/>
        </p:nvPicPr>
        <p:blipFill>
          <a:blip r:embed="rId2"/>
          <a:stretch>
            <a:fillRect/>
          </a:stretch>
        </p:blipFill>
        <p:spPr>
          <a:xfrm>
            <a:off x="1351682" y="1879716"/>
            <a:ext cx="4684098" cy="3808566"/>
          </a:xfrm>
          <a:prstGeom prst="rect">
            <a:avLst/>
          </a:prstGeom>
        </p:spPr>
      </p:pic>
      <p:pic>
        <p:nvPicPr>
          <p:cNvPr id="6" name="Picture 5">
            <a:extLst>
              <a:ext uri="{FF2B5EF4-FFF2-40B4-BE49-F238E27FC236}">
                <a16:creationId xmlns:a16="http://schemas.microsoft.com/office/drawing/2014/main" id="{A466B59F-97F8-1648-07F8-3A8D3B64F1FA}"/>
              </a:ext>
            </a:extLst>
          </p:cNvPr>
          <p:cNvPicPr>
            <a:picLocks noChangeAspect="1"/>
          </p:cNvPicPr>
          <p:nvPr/>
        </p:nvPicPr>
        <p:blipFill>
          <a:blip r:embed="rId3"/>
          <a:stretch>
            <a:fillRect/>
          </a:stretch>
        </p:blipFill>
        <p:spPr>
          <a:xfrm>
            <a:off x="6284745" y="1369077"/>
            <a:ext cx="4778104" cy="2514154"/>
          </a:xfrm>
          <a:prstGeom prst="rect">
            <a:avLst/>
          </a:prstGeom>
        </p:spPr>
      </p:pic>
      <p:pic>
        <p:nvPicPr>
          <p:cNvPr id="8" name="Picture 7">
            <a:extLst>
              <a:ext uri="{FF2B5EF4-FFF2-40B4-BE49-F238E27FC236}">
                <a16:creationId xmlns:a16="http://schemas.microsoft.com/office/drawing/2014/main" id="{E1CD7F59-C2AB-F405-0B27-20D70A83DE21}"/>
              </a:ext>
            </a:extLst>
          </p:cNvPr>
          <p:cNvPicPr>
            <a:picLocks noChangeAspect="1"/>
          </p:cNvPicPr>
          <p:nvPr/>
        </p:nvPicPr>
        <p:blipFill>
          <a:blip r:embed="rId4"/>
          <a:stretch>
            <a:fillRect/>
          </a:stretch>
        </p:blipFill>
        <p:spPr>
          <a:xfrm>
            <a:off x="6378751" y="4125284"/>
            <a:ext cx="4684098" cy="2514154"/>
          </a:xfrm>
          <a:prstGeom prst="rect">
            <a:avLst/>
          </a:prstGeom>
        </p:spPr>
      </p:pic>
    </p:spTree>
    <p:extLst>
      <p:ext uri="{BB962C8B-B14F-4D97-AF65-F5344CB8AC3E}">
        <p14:creationId xmlns:p14="http://schemas.microsoft.com/office/powerpoint/2010/main" val="1074116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{F77B9435-B5EB-432C-A1F7-F7024D461EBA}tf16401375</Template>
  <TotalTime>273</TotalTime>
  <Words>343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Siaum Ahmed</dc:creator>
  <cp:lastModifiedBy>Siaum Ahmed</cp:lastModifiedBy>
  <cp:revision>1</cp:revision>
  <dcterms:created xsi:type="dcterms:W3CDTF">2025-01-21T14:21:12Z</dcterms:created>
  <dcterms:modified xsi:type="dcterms:W3CDTF">2025-01-21T18:54:26Z</dcterms:modified>
</cp:coreProperties>
</file>