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316" r:id="rId10"/>
    <p:sldId id="306" r:id="rId11"/>
    <p:sldId id="307" r:id="rId12"/>
    <p:sldId id="318" r:id="rId13"/>
    <p:sldId id="319" r:id="rId14"/>
    <p:sldId id="266" r:id="rId15"/>
    <p:sldId id="267" r:id="rId16"/>
    <p:sldId id="269" r:id="rId17"/>
    <p:sldId id="270" r:id="rId18"/>
    <p:sldId id="271" r:id="rId19"/>
    <p:sldId id="272" r:id="rId20"/>
    <p:sldId id="279" r:id="rId21"/>
    <p:sldId id="274" r:id="rId22"/>
    <p:sldId id="275" r:id="rId23"/>
    <p:sldId id="276" r:id="rId24"/>
    <p:sldId id="277" r:id="rId25"/>
    <p:sldId id="309" r:id="rId26"/>
    <p:sldId id="315" r:id="rId27"/>
    <p:sldId id="273" r:id="rId28"/>
    <p:sldId id="308" r:id="rId29"/>
    <p:sldId id="310" r:id="rId30"/>
    <p:sldId id="311" r:id="rId31"/>
    <p:sldId id="312" r:id="rId32"/>
    <p:sldId id="313" r:id="rId33"/>
    <p:sldId id="314" r:id="rId34"/>
    <p:sldId id="280" r:id="rId35"/>
    <p:sldId id="281" r:id="rId36"/>
    <p:sldId id="282" r:id="rId37"/>
    <p:sldId id="283" r:id="rId38"/>
    <p:sldId id="284" r:id="rId39"/>
    <p:sldId id="300" r:id="rId40"/>
    <p:sldId id="286" r:id="rId41"/>
    <p:sldId id="287" r:id="rId42"/>
    <p:sldId id="288" r:id="rId43"/>
    <p:sldId id="289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2" r:id="rId54"/>
    <p:sldId id="303" r:id="rId55"/>
    <p:sldId id="304" r:id="rId56"/>
    <p:sldId id="305" r:id="rId5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805C1-6DF4-4503-838A-7C4CA8BBB5D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11D54-D7AA-48FB-94F4-87A8E0BEA9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405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permutation of candidate alphabet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8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35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40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064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" y="0"/>
            <a:ext cx="1218896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417" y="6245226"/>
            <a:ext cx="127076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06400" y="1524000"/>
            <a:ext cx="11480800" cy="44196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609585" indent="-609585" algn="l"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1219170" indent="-609585" algn="l">
              <a:buFont typeface="Lucida Grande"/>
              <a:buChar char="—"/>
              <a:defRPr>
                <a:solidFill>
                  <a:srgbClr val="000000"/>
                </a:solidFill>
              </a:defRPr>
            </a:lvl2pPr>
            <a:lvl3pPr marL="1676358" indent="-457189" algn="l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2285943" indent="-457189" algn="l">
              <a:buFont typeface="Lucida Grande"/>
              <a:buChar char="—"/>
              <a:defRPr>
                <a:solidFill>
                  <a:srgbClr val="000000"/>
                </a:solidFill>
              </a:defRPr>
            </a:lvl4pPr>
            <a:lvl5pPr marL="2895528" indent="-457189" algn="l">
              <a:buFont typeface="Lucida Grande"/>
              <a:buChar char="»"/>
              <a:defRPr>
                <a:solidFill>
                  <a:srgbClr val="000000"/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03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87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64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0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58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17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22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89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185A-DDD0-46BD-8A8E-81D15235D73B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18FB-6085-42D9-B60B-5420EAF125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7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uptureit.com/" TargetMode="External"/><Relationship Id="rId2" Type="http://schemas.openxmlformats.org/officeDocument/2006/relationships/hyperlink" Target="https://github.com/dionyziz/ruptu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3952"/>
            <a:ext cx="9144000" cy="8959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Rupture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553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framework to break HTTPS</a:t>
            </a:r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7" y="2060490"/>
            <a:ext cx="5766486" cy="324364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5122648"/>
            <a:ext cx="9144000" cy="72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Dimitris </a:t>
            </a:r>
            <a:r>
              <a:rPr lang="en-US" dirty="0" err="1" smtClean="0"/>
              <a:t>Karakostas</a:t>
            </a:r>
            <a:endParaRPr lang="el-GR" dirty="0"/>
          </a:p>
        </p:txBody>
      </p:sp>
      <p:pic>
        <p:nvPicPr>
          <p:cNvPr id="1026" name="Picture 2" descr="http://fosscomm.cs.unipi.gr/wp-content/uploads/2016/02/avatar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26" y="5667117"/>
            <a:ext cx="1096577" cy="10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66" y="2149559"/>
            <a:ext cx="9773815" cy="24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10" y="1692361"/>
            <a:ext cx="9781913" cy="4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6821" y="9504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Ubuntu"/>
              </a:rPr>
              <a:t>Noise</a:t>
            </a:r>
            <a:endParaRPr lang="el-GR" sz="3200" b="1" dirty="0">
              <a:solidFill>
                <a:srgbClr val="00B050"/>
              </a:solidFill>
              <a:latin typeface="Ubuntu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61405" y="1622668"/>
            <a:ext cx="1919417" cy="62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6605201" y="2979600"/>
            <a:ext cx="271591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9259330" y="3378229"/>
            <a:ext cx="264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Ubuntu"/>
              </a:rPr>
              <a:t>Reflection</a:t>
            </a:r>
            <a:endParaRPr lang="el-GR" sz="3200" b="1" dirty="0">
              <a:solidFill>
                <a:srgbClr val="FF0000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03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66" y="2149559"/>
            <a:ext cx="9773815" cy="24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10" y="1692361"/>
            <a:ext cx="9781913" cy="4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6821" y="9504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Ubuntu"/>
              </a:rPr>
              <a:t>Noise</a:t>
            </a:r>
            <a:endParaRPr lang="el-GR" sz="3200" b="1" dirty="0">
              <a:solidFill>
                <a:srgbClr val="00B050"/>
              </a:solidFill>
              <a:latin typeface="Ubuntu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61405" y="1622668"/>
            <a:ext cx="1919417" cy="62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6605201" y="2979600"/>
            <a:ext cx="271591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2957439" y="3527705"/>
            <a:ext cx="5692291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3477912" y="4629664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Ubuntu"/>
              </a:rPr>
              <a:t>Secret</a:t>
            </a:r>
            <a:endParaRPr lang="el-GR" sz="3200" b="1" dirty="0">
              <a:solidFill>
                <a:srgbClr val="FFC000"/>
              </a:solidFill>
              <a:latin typeface="Ubuntu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9330" y="3378229"/>
            <a:ext cx="264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Ubuntu"/>
              </a:rPr>
              <a:t>Reflection</a:t>
            </a:r>
            <a:endParaRPr lang="el-GR" sz="3200" b="1" dirty="0">
              <a:solidFill>
                <a:srgbClr val="FF0000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9355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84" y="2409310"/>
            <a:ext cx="10410825" cy="3333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775" y="606425"/>
            <a:ext cx="7731242" cy="435133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Attacker </a:t>
            </a: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knows part of secret</a:t>
            </a:r>
            <a:endParaRPr lang="en-US" sz="2400" dirty="0" smtClean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Uses it in </a:t>
            </a: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reflection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64412" y="3760058"/>
            <a:ext cx="1103869" cy="632254"/>
          </a:xfrm>
          <a:prstGeom prst="ellipse">
            <a:avLst/>
          </a:prstGeom>
          <a:noFill/>
          <a:ln w="28575"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Oval 7"/>
          <p:cNvSpPr/>
          <p:nvPr/>
        </p:nvSpPr>
        <p:spPr>
          <a:xfrm>
            <a:off x="2957385" y="4392312"/>
            <a:ext cx="1062680" cy="609600"/>
          </a:xfrm>
          <a:prstGeom prst="ellipse">
            <a:avLst/>
          </a:prstGeom>
          <a:noFill/>
          <a:ln w="28575"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14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84" y="2409310"/>
            <a:ext cx="10410825" cy="3333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775" y="606425"/>
            <a:ext cx="7731242" cy="435133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Attacker </a:t>
            </a: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knows part of secret</a:t>
            </a:r>
            <a:endParaRPr lang="en-US" sz="2400" dirty="0" smtClean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Uses it in </a:t>
            </a: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reflection</a:t>
            </a:r>
          </a:p>
          <a:p>
            <a:pPr marL="285750" indent="-285750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Guesses</a:t>
            </a: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 next character</a:t>
            </a:r>
          </a:p>
          <a:p>
            <a:pPr marL="285750" indent="-285750"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Compressed/encrypted response </a:t>
            </a:r>
            <a:r>
              <a:rPr lang="en-US" sz="2400" b="1" dirty="0" smtClean="0">
                <a:solidFill>
                  <a:srgbClr val="000000"/>
                </a:solidFill>
                <a:latin typeface="Ubuntu"/>
              </a:rPr>
              <a:t>is shorter </a:t>
            </a:r>
            <a:r>
              <a:rPr lang="en-US" sz="2400" dirty="0" smtClean="0">
                <a:solidFill>
                  <a:srgbClr val="000000"/>
                </a:solidFill>
                <a:latin typeface="Ubuntu"/>
              </a:rPr>
              <a:t>if right!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64412" y="3760058"/>
            <a:ext cx="1103869" cy="632254"/>
          </a:xfrm>
          <a:prstGeom prst="ellipse">
            <a:avLst/>
          </a:prstGeom>
          <a:noFill/>
          <a:ln w="28575"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Oval 7"/>
          <p:cNvSpPr/>
          <p:nvPr/>
        </p:nvSpPr>
        <p:spPr>
          <a:xfrm>
            <a:off x="2957385" y="4392312"/>
            <a:ext cx="1062680" cy="609600"/>
          </a:xfrm>
          <a:prstGeom prst="ellipse">
            <a:avLst/>
          </a:prstGeom>
          <a:noFill/>
          <a:ln w="28575"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Oval 1"/>
          <p:cNvSpPr/>
          <p:nvPr/>
        </p:nvSpPr>
        <p:spPr>
          <a:xfrm>
            <a:off x="7694142" y="3855308"/>
            <a:ext cx="329512" cy="369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86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83" y="438149"/>
            <a:ext cx="8919519" cy="57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Original BREACH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Ubuntu"/>
              </a:rPr>
              <a:t>Target website assumptions:</a:t>
            </a:r>
          </a:p>
          <a:p>
            <a:endParaRPr lang="en-US" dirty="0" smtClean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Uses </a:t>
            </a:r>
            <a:r>
              <a:rPr lang="en-US" b="1" dirty="0" smtClean="0">
                <a:latin typeface="Ubuntu"/>
              </a:rPr>
              <a:t>HTTPS</a:t>
            </a:r>
            <a:endParaRPr lang="en-US" dirty="0" smtClean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Compresses response using </a:t>
            </a:r>
            <a:r>
              <a:rPr lang="en-US" b="1" dirty="0" err="1" smtClean="0">
                <a:latin typeface="Ubuntu"/>
              </a:rPr>
              <a:t>gzip</a:t>
            </a:r>
            <a:endParaRPr lang="en-US" dirty="0">
              <a:latin typeface="Ubuntu"/>
            </a:endParaRPr>
          </a:p>
          <a:p>
            <a:pPr marL="800100" lvl="1" indent="-342900"/>
            <a:r>
              <a:rPr lang="en-US" dirty="0">
                <a:latin typeface="Ubuntu"/>
              </a:rPr>
              <a:t>Contains end-point that</a:t>
            </a:r>
            <a:r>
              <a:rPr lang="en-US" b="1" dirty="0">
                <a:latin typeface="Ubuntu"/>
              </a:rPr>
              <a:t> reflects</a:t>
            </a:r>
            <a:r>
              <a:rPr lang="en-US" dirty="0">
                <a:latin typeface="Ubuntu"/>
              </a:rPr>
              <a:t> URL </a:t>
            </a:r>
            <a:r>
              <a:rPr lang="en-US" dirty="0" smtClean="0">
                <a:latin typeface="Ubuntu"/>
              </a:rPr>
              <a:t>parameter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Uses </a:t>
            </a:r>
            <a:r>
              <a:rPr lang="en-US" b="1" dirty="0" smtClean="0">
                <a:latin typeface="Ubuntu"/>
              </a:rPr>
              <a:t>stream cipher</a:t>
            </a:r>
            <a:endParaRPr lang="en-US" dirty="0" smtClean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Response has </a:t>
            </a:r>
            <a:r>
              <a:rPr lang="en-US" b="1" dirty="0" smtClean="0">
                <a:latin typeface="Ubuntu"/>
              </a:rPr>
              <a:t>zero</a:t>
            </a:r>
            <a:r>
              <a:rPr lang="en-US" dirty="0" smtClean="0">
                <a:latin typeface="Ubuntu"/>
              </a:rPr>
              <a:t> noise</a:t>
            </a:r>
          </a:p>
          <a:p>
            <a:pPr marL="800100" lvl="1" indent="-342900"/>
            <a:endParaRPr lang="en-US" dirty="0" smtClean="0">
              <a:latin typeface="Ubuntu"/>
            </a:endParaRPr>
          </a:p>
          <a:p>
            <a:pPr marL="0" indent="0">
              <a:buNone/>
            </a:pPr>
            <a:r>
              <a:rPr lang="en-US" dirty="0" smtClean="0">
                <a:latin typeface="Ubuntu"/>
              </a:rPr>
              <a:t>Target goal:</a:t>
            </a:r>
          </a:p>
          <a:p>
            <a:endParaRPr lang="en-US" dirty="0" smtClean="0">
              <a:latin typeface="Ubuntu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Ubuntu"/>
              </a:rPr>
              <a:t>Steal </a:t>
            </a:r>
            <a:r>
              <a:rPr lang="en-US" b="1" dirty="0">
                <a:latin typeface="Ubuntu"/>
              </a:rPr>
              <a:t>secret</a:t>
            </a:r>
            <a:r>
              <a:rPr lang="en-US" dirty="0">
                <a:latin typeface="Ubuntu"/>
              </a:rPr>
              <a:t> in HTTPS response (CSRF tokens)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Ubuntu"/>
              </a:rPr>
              <a:t>Use CSRF to impersonate victim client to victim server</a:t>
            </a:r>
          </a:p>
          <a:p>
            <a:pPr marL="800100" lvl="1" indent="-342900"/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5134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Our contributions</a:t>
            </a:r>
            <a:endParaRPr lang="el-GR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9329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Our contributions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Ubuntu"/>
              </a:rPr>
              <a:t>We extend the BREACH attack</a:t>
            </a:r>
          </a:p>
          <a:p>
            <a:endParaRPr lang="en-US" dirty="0" smtClean="0"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Ubuntu"/>
              </a:rPr>
              <a:t> Alternative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Ubuntu"/>
              </a:rPr>
              <a:t> Attack </a:t>
            </a:r>
            <a:r>
              <a:rPr lang="en-US" b="1" dirty="0" smtClean="0">
                <a:latin typeface="Ubuntu"/>
              </a:rPr>
              <a:t>noisy</a:t>
            </a:r>
            <a:r>
              <a:rPr lang="en-US" dirty="0" smtClean="0">
                <a:latin typeface="Ubuntu"/>
              </a:rPr>
              <a:t> 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Ubuntu"/>
              </a:rPr>
              <a:t> Attack </a:t>
            </a:r>
            <a:r>
              <a:rPr lang="en-US" b="1" dirty="0" smtClean="0">
                <a:latin typeface="Ubuntu"/>
              </a:rPr>
              <a:t>block cipher</a:t>
            </a:r>
            <a:r>
              <a:rPr lang="en-US" dirty="0" smtClean="0">
                <a:latin typeface="Ubuntu"/>
              </a:rPr>
              <a:t> 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Ubuntu"/>
              </a:rPr>
              <a:t> </a:t>
            </a:r>
            <a:r>
              <a:rPr lang="en-US" b="1" dirty="0" smtClean="0">
                <a:latin typeface="Ubuntu"/>
              </a:rPr>
              <a:t>Optimize</a:t>
            </a:r>
            <a:r>
              <a:rPr lang="en-US" dirty="0" smtClean="0">
                <a:latin typeface="Ubuntu"/>
              </a:rPr>
              <a:t>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Ubuntu"/>
              </a:rPr>
              <a:t> Novel </a:t>
            </a:r>
            <a:r>
              <a:rPr lang="en-US" b="1" dirty="0" smtClean="0">
                <a:latin typeface="Ubuntu"/>
              </a:rPr>
              <a:t>mitigation</a:t>
            </a:r>
            <a:r>
              <a:rPr lang="en-US" dirty="0" smtClean="0">
                <a:latin typeface="Ubuntu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23100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Alternative secrets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latin typeface="Ubuntu"/>
              </a:rPr>
              <a:t>Not only CSRF tokens can be stolen</a:t>
            </a:r>
          </a:p>
          <a:p>
            <a:pPr marL="342900" indent="-342900"/>
            <a:r>
              <a:rPr lang="en-US" dirty="0" smtClean="0">
                <a:latin typeface="Ubuntu"/>
              </a:rPr>
              <a:t>Gmail email bodies</a:t>
            </a:r>
          </a:p>
          <a:p>
            <a:pPr marL="342900" indent="-342900"/>
            <a:r>
              <a:rPr lang="en-US" dirty="0" smtClean="0">
                <a:latin typeface="Ubuntu"/>
              </a:rPr>
              <a:t>Facebook chat messages</a:t>
            </a:r>
          </a:p>
          <a:p>
            <a:pPr marL="342900" indent="-342900"/>
            <a:r>
              <a:rPr lang="en-US" dirty="0" smtClean="0">
                <a:latin typeface="Ubuntu"/>
              </a:rPr>
              <a:t>Anything!</a:t>
            </a:r>
          </a:p>
          <a:p>
            <a:pPr marL="342900" indent="-342900"/>
            <a:r>
              <a:rPr lang="en-US" dirty="0" smtClean="0">
                <a:latin typeface="Ubuntu"/>
              </a:rPr>
              <a:t>Masking CSRF tokens is not enough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88998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Statistical methods</a:t>
            </a:r>
            <a:endParaRPr lang="en-US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596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HTTPS is </a:t>
            </a:r>
            <a:r>
              <a:rPr lang="en-US" sz="3200" b="1" dirty="0" smtClean="0">
                <a:latin typeface="Ubuntu"/>
              </a:rPr>
              <a:t>broken</a:t>
            </a:r>
            <a:endParaRPr lang="el-G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Ubuntu"/>
              </a:rPr>
              <a:t>BREACH broke HTTPS + RC4 in 2013</a:t>
            </a:r>
          </a:p>
          <a:p>
            <a:pPr marL="285750" indent="-285750"/>
            <a:r>
              <a:rPr lang="en-US" dirty="0" smtClean="0">
                <a:latin typeface="Ubuntu"/>
              </a:rPr>
              <a:t>People upgraded to AES – thought they were safe</a:t>
            </a:r>
          </a:p>
          <a:p>
            <a:endParaRPr lang="en-US" dirty="0" smtClean="0">
              <a:latin typeface="Ubuntu"/>
            </a:endParaRPr>
          </a:p>
          <a:p>
            <a:pPr marL="0" indent="0">
              <a:buNone/>
            </a:pPr>
            <a:r>
              <a:rPr lang="en-US" dirty="0" smtClean="0">
                <a:latin typeface="Ubuntu"/>
              </a:rPr>
              <a:t>Today...</a:t>
            </a:r>
          </a:p>
          <a:p>
            <a:endParaRPr lang="en-US" dirty="0" smtClean="0">
              <a:latin typeface="Ubuntu"/>
            </a:endParaRPr>
          </a:p>
          <a:p>
            <a:pPr marL="285750" indent="-285750"/>
            <a:r>
              <a:rPr lang="en-US" dirty="0" smtClean="0">
                <a:latin typeface="Ubuntu"/>
              </a:rPr>
              <a:t>We show TLS + AES is </a:t>
            </a:r>
            <a:r>
              <a:rPr lang="en-US" b="1" dirty="0" smtClean="0">
                <a:latin typeface="Ubuntu"/>
              </a:rPr>
              <a:t>still broken</a:t>
            </a:r>
            <a:endParaRPr lang="en-US" dirty="0" smtClean="0">
              <a:latin typeface="Ubuntu"/>
            </a:endParaRPr>
          </a:p>
          <a:p>
            <a:pPr marL="285750" indent="-285750"/>
            <a:r>
              <a:rPr lang="en-US" b="1" dirty="0" smtClean="0">
                <a:latin typeface="Ubuntu"/>
              </a:rPr>
              <a:t>HTTPS can be decrypted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8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Noise generators</a:t>
            </a:r>
            <a:endParaRPr lang="en-US" sz="3200" dirty="0"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Ubuntu"/>
              </a:rPr>
              <a:t>Noise =</a:t>
            </a:r>
            <a:r>
              <a:rPr lang="el-GR" dirty="0" smtClean="0">
                <a:latin typeface="Ubuntu"/>
              </a:rPr>
              <a:t>=</a:t>
            </a:r>
            <a:r>
              <a:rPr lang="en-US" dirty="0" smtClean="0">
                <a:latin typeface="Ubuntu"/>
              </a:rPr>
              <a:t> Response part that changes per request</a:t>
            </a:r>
          </a:p>
          <a:p>
            <a:pPr marL="380990" indent="-380990"/>
            <a:endParaRPr lang="en-US" dirty="0" smtClean="0">
              <a:latin typeface="Ubuntu"/>
            </a:endParaRPr>
          </a:p>
          <a:p>
            <a:pPr marL="380990" indent="-380990"/>
            <a:r>
              <a:rPr lang="en-US" dirty="0" smtClean="0">
                <a:latin typeface="Ubuntu"/>
              </a:rPr>
              <a:t>Web app noise: Timestamps, random </a:t>
            </a:r>
            <a:r>
              <a:rPr lang="en-US" dirty="0">
                <a:latin typeface="Ubuntu"/>
              </a:rPr>
              <a:t>token</a:t>
            </a:r>
          </a:p>
          <a:p>
            <a:pPr marL="380990" indent="-380990"/>
            <a:r>
              <a:rPr lang="en-US" dirty="0">
                <a:latin typeface="Ubuntu"/>
              </a:rPr>
              <a:t>Huffman header encoding</a:t>
            </a:r>
          </a:p>
          <a:p>
            <a:pPr marL="990575" lvl="1" indent="-380990"/>
            <a:r>
              <a:rPr lang="en-US" sz="2800" dirty="0">
                <a:latin typeface="Ubuntu"/>
              </a:rPr>
              <a:t>Huffman tree changes due to block alignment padding :(</a:t>
            </a:r>
          </a:p>
          <a:p>
            <a:pPr marL="990575" lvl="1" indent="-380990"/>
            <a:r>
              <a:rPr lang="en-US" sz="2800" dirty="0">
                <a:latin typeface="Ubuntu"/>
              </a:rPr>
              <a:t>We can’t predict how it changes – plaintext unknown</a:t>
            </a:r>
          </a:p>
          <a:p>
            <a:pPr marL="380990" indent="-380990"/>
            <a:r>
              <a:rPr lang="en-US" dirty="0" smtClean="0">
                <a:latin typeface="Ubuntu"/>
              </a:rPr>
              <a:t>Connection: close / keep-alive</a:t>
            </a:r>
          </a:p>
          <a:p>
            <a:pPr marL="380990" indent="-380990"/>
            <a:r>
              <a:rPr lang="en-US" dirty="0" smtClean="0">
                <a:latin typeface="Ubuntu"/>
              </a:rPr>
              <a:t>Content-encoding: chunked – boundaries may change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2519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Statistical methods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latin typeface="Ubuntu"/>
              </a:rPr>
              <a:t>We can attack </a:t>
            </a:r>
            <a:r>
              <a:rPr lang="en-US" sz="2400" b="1" dirty="0" smtClean="0">
                <a:latin typeface="Ubuntu"/>
              </a:rPr>
              <a:t>noisy</a:t>
            </a:r>
            <a:r>
              <a:rPr lang="en-US" sz="2400" dirty="0" smtClean="0">
                <a:latin typeface="Ubuntu"/>
              </a:rPr>
              <a:t> end-points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Multiple requests per alphabet symbol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Take </a:t>
            </a:r>
            <a:r>
              <a:rPr lang="en-US" sz="2400" b="1" dirty="0" smtClean="0">
                <a:latin typeface="Ubuntu"/>
              </a:rPr>
              <a:t>mean response length</a:t>
            </a:r>
            <a:endParaRPr lang="en-US" sz="2400" dirty="0" smtClean="0">
              <a:latin typeface="Ubuntu"/>
            </a:endParaRPr>
          </a:p>
          <a:p>
            <a:pPr marL="342900" indent="-342900"/>
            <a:r>
              <a:rPr lang="en-US" sz="2400" b="1" dirty="0" smtClean="0">
                <a:latin typeface="Ubuntu"/>
              </a:rPr>
              <a:t>m</a:t>
            </a:r>
            <a:r>
              <a:rPr lang="en-US" sz="2400" dirty="0" smtClean="0">
                <a:latin typeface="Ubuntu"/>
              </a:rPr>
              <a:t>-sized noise → attack works in O(n|</a:t>
            </a:r>
            <a:r>
              <a:rPr lang="el-GR" sz="2400" dirty="0" smtClean="0">
                <a:latin typeface="Ubuntu"/>
              </a:rPr>
              <a:t>Σ|√</a:t>
            </a:r>
            <a:r>
              <a:rPr lang="en-US" sz="2400" b="1" dirty="0" smtClean="0">
                <a:latin typeface="Ubuntu"/>
              </a:rPr>
              <a:t>m</a:t>
            </a:r>
            <a:r>
              <a:rPr lang="en-US" sz="2400" dirty="0" smtClean="0">
                <a:latin typeface="Ubuntu"/>
              </a:rPr>
              <a:t>)</a:t>
            </a:r>
          </a:p>
          <a:p>
            <a:pPr marL="800100" lvl="1" indent="-342900"/>
            <a:r>
              <a:rPr lang="en-US" dirty="0">
                <a:latin typeface="Ubuntu"/>
              </a:rPr>
              <a:t>m = (max response size) - (min response size)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Length converges to correct results (LLN)</a:t>
            </a:r>
            <a:endParaRPr lang="en-US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34888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Statistical methods against block ciphers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latin typeface="Ubuntu"/>
              </a:rPr>
              <a:t>Everyone uses block ciphers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Statistical methods break them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We introduce </a:t>
            </a:r>
            <a:r>
              <a:rPr lang="en-US" sz="2400" b="1" dirty="0" smtClean="0">
                <a:latin typeface="Ubuntu"/>
              </a:rPr>
              <a:t>artificial noise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Block ciphers round length, e.g. AES128 to 128-bits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In practice </a:t>
            </a:r>
            <a:r>
              <a:rPr lang="en-US" sz="2400" b="1" dirty="0" smtClean="0">
                <a:latin typeface="Ubuntu"/>
              </a:rPr>
              <a:t>16x more requests</a:t>
            </a:r>
            <a:endParaRPr lang="en-US" sz="2400" dirty="0" smtClean="0">
              <a:latin typeface="Ubuntu"/>
            </a:endParaRPr>
          </a:p>
          <a:p>
            <a:pPr marL="342900" indent="-342900"/>
            <a:r>
              <a:rPr lang="en-US" sz="2400" dirty="0" smtClean="0">
                <a:latin typeface="Ubuntu"/>
              </a:rPr>
              <a:t>Blocks aligned → Length difference measurable</a:t>
            </a:r>
            <a:endParaRPr lang="en-US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3200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Block alignment with artificial noise</a:t>
            </a:r>
            <a:endParaRPr lang="en-US" sz="3200" dirty="0"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latin typeface="Ubuntu"/>
              </a:rPr>
              <a:t>For each candidate, send 16 requests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Pad each request with </a:t>
            </a:r>
            <a:r>
              <a:rPr lang="en-US" sz="2400" b="1" dirty="0" smtClean="0">
                <a:latin typeface="Ubuntu"/>
              </a:rPr>
              <a:t>artificial noise</a:t>
            </a:r>
          </a:p>
          <a:p>
            <a:pPr marL="342900" indent="-342900"/>
            <a:r>
              <a:rPr lang="en-US" sz="2400" b="1" dirty="0" smtClean="0">
                <a:latin typeface="Ubuntu"/>
              </a:rPr>
              <a:t>0…15 </a:t>
            </a:r>
            <a:r>
              <a:rPr lang="en-US" sz="2400" dirty="0" smtClean="0">
                <a:latin typeface="Ubuntu"/>
              </a:rPr>
              <a:t>additional random bytes in reflection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This will cross a </a:t>
            </a:r>
            <a:r>
              <a:rPr lang="en-US" sz="2400" b="1" dirty="0" smtClean="0">
                <a:latin typeface="Ubuntu"/>
              </a:rPr>
              <a:t>block boundary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Ideally, symbols that don’t appear elsewhere</a:t>
            </a:r>
          </a:p>
        </p:txBody>
      </p:sp>
    </p:spTree>
    <p:extLst>
      <p:ext uri="{BB962C8B-B14F-4D97-AF65-F5344CB8AC3E}">
        <p14:creationId xmlns:p14="http://schemas.microsoft.com/office/powerpoint/2010/main" val="2342277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6679" y="4040089"/>
            <a:ext cx="5670155" cy="45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679" y="4002658"/>
            <a:ext cx="567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679" y="4779970"/>
            <a:ext cx="5670155" cy="45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679" y="4742539"/>
            <a:ext cx="562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679" y="5557282"/>
            <a:ext cx="5670155" cy="45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79" y="5519851"/>
            <a:ext cx="562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6833" y="4779970"/>
            <a:ext cx="5670155" cy="45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833" y="4761254"/>
            <a:ext cx="5670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36833" y="5563935"/>
            <a:ext cx="5670155" cy="448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36833" y="5536378"/>
            <a:ext cx="5670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679" y="1394358"/>
            <a:ext cx="5670155" cy="45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679" y="1356927"/>
            <a:ext cx="577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15)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79" y="2134239"/>
            <a:ext cx="5670155" cy="45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679" y="2096809"/>
            <a:ext cx="562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679" y="2911551"/>
            <a:ext cx="5670155" cy="45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679" y="2874121"/>
            <a:ext cx="54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8785240" y="1730146"/>
            <a:ext cx="373344" cy="56701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4805" y="439250"/>
            <a:ext cx="185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AES128 Block</a:t>
            </a:r>
          </a:p>
        </p:txBody>
      </p:sp>
      <p:sp>
        <p:nvSpPr>
          <p:cNvPr id="31" name="Left Brace 30"/>
          <p:cNvSpPr/>
          <p:nvPr/>
        </p:nvSpPr>
        <p:spPr>
          <a:xfrm rot="5400000">
            <a:off x="3096611" y="-1678860"/>
            <a:ext cx="373344" cy="56701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2073" y="3793868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Additional observed block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3570463"/>
            <a:ext cx="12192000" cy="47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</p:spTree>
    <p:extLst>
      <p:ext uri="{BB962C8B-B14F-4D97-AF65-F5344CB8AC3E}">
        <p14:creationId xmlns:p14="http://schemas.microsoft.com/office/powerpoint/2010/main" val="35092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</p:spTree>
    <p:extLst>
      <p:ext uri="{BB962C8B-B14F-4D97-AF65-F5344CB8AC3E}">
        <p14:creationId xmlns:p14="http://schemas.microsoft.com/office/powerpoint/2010/main" val="3681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</p:spTree>
    <p:extLst>
      <p:ext uri="{BB962C8B-B14F-4D97-AF65-F5344CB8AC3E}">
        <p14:creationId xmlns:p14="http://schemas.microsoft.com/office/powerpoint/2010/main" val="30687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8" name="Oval 7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</p:spTree>
    <p:extLst>
      <p:ext uri="{BB962C8B-B14F-4D97-AF65-F5344CB8AC3E}">
        <p14:creationId xmlns:p14="http://schemas.microsoft.com/office/powerpoint/2010/main" val="23199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951732" y="2924313"/>
            <a:ext cx="711200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37238" y="3319445"/>
            <a:ext cx="1875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9A3CC"/>
                </a:solidFill>
              </a:rPr>
              <a:t>Known secret</a:t>
            </a:r>
          </a:p>
        </p:txBody>
      </p:sp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83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Overview</a:t>
            </a:r>
            <a:endParaRPr lang="el-GR" sz="3200" dirty="0"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latin typeface="Ubuntu"/>
              </a:rPr>
              <a:t>Compression side-channel attacks</a:t>
            </a:r>
          </a:p>
          <a:p>
            <a:pPr marL="342900" indent="-342900"/>
            <a:r>
              <a:rPr lang="en-US" dirty="0" smtClean="0">
                <a:latin typeface="Ubuntu"/>
              </a:rPr>
              <a:t>Our contributions</a:t>
            </a:r>
          </a:p>
          <a:p>
            <a:pPr marL="342900" indent="-342900"/>
            <a:r>
              <a:rPr lang="en-US" dirty="0" smtClean="0">
                <a:latin typeface="Ubuntu"/>
              </a:rPr>
              <a:t>Statistical methods</a:t>
            </a:r>
          </a:p>
          <a:p>
            <a:pPr marL="342900" indent="-342900"/>
            <a:r>
              <a:rPr lang="en-US" dirty="0" smtClean="0">
                <a:latin typeface="Ubuntu"/>
              </a:rPr>
              <a:t>Attacking block ciphers</a:t>
            </a:r>
          </a:p>
          <a:p>
            <a:pPr marL="342900" indent="-342900"/>
            <a:r>
              <a:rPr lang="en-US" dirty="0" smtClean="0">
                <a:latin typeface="Ubuntu"/>
              </a:rPr>
              <a:t>Attacking noise</a:t>
            </a:r>
          </a:p>
          <a:p>
            <a:pPr marL="342900" indent="-342900"/>
            <a:r>
              <a:rPr lang="en-US" dirty="0" smtClean="0">
                <a:latin typeface="Ubuntu"/>
              </a:rPr>
              <a:t>Optimization techniques</a:t>
            </a:r>
          </a:p>
          <a:p>
            <a:pPr marL="342900" indent="-342900"/>
            <a:r>
              <a:rPr lang="en-US" dirty="0" smtClean="0">
                <a:latin typeface="Ubuntu"/>
              </a:rPr>
              <a:t>Rupture architecture</a:t>
            </a:r>
          </a:p>
          <a:p>
            <a:pPr marL="342900" indent="-342900"/>
            <a:r>
              <a:rPr lang="en-US" dirty="0" smtClean="0">
                <a:latin typeface="Ubuntu"/>
              </a:rPr>
              <a:t>Mitigation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83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951732" y="2924313"/>
            <a:ext cx="711200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37238" y="3319445"/>
            <a:ext cx="1875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9A3CC"/>
                </a:solidFill>
              </a:rPr>
              <a:t>Known secret</a:t>
            </a:r>
          </a:p>
        </p:txBody>
      </p:sp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14" name="Oval 13"/>
          <p:cNvSpPr/>
          <p:nvPr/>
        </p:nvSpPr>
        <p:spPr>
          <a:xfrm>
            <a:off x="1556951" y="4694230"/>
            <a:ext cx="252808" cy="2915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947722" y="5105606"/>
            <a:ext cx="16586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Candidate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2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951732" y="2924313"/>
            <a:ext cx="711200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37238" y="3319445"/>
            <a:ext cx="1875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9A3CC"/>
                </a:solidFill>
              </a:rPr>
              <a:t>Known secret</a:t>
            </a:r>
          </a:p>
        </p:txBody>
      </p:sp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722" y="5105606"/>
            <a:ext cx="16586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Candidate</a:t>
            </a:r>
          </a:p>
        </p:txBody>
      </p:sp>
      <p:sp>
        <p:nvSpPr>
          <p:cNvPr id="16" name="Oval 15"/>
          <p:cNvSpPr/>
          <p:nvPr/>
        </p:nvSpPr>
        <p:spPr>
          <a:xfrm>
            <a:off x="1815290" y="5783077"/>
            <a:ext cx="6316489" cy="4105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3988433" y="6240908"/>
            <a:ext cx="21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Huffman pool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1556951" y="4694230"/>
            <a:ext cx="252808" cy="2915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86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  <p:bldP spid="23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951732" y="2924313"/>
            <a:ext cx="711200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37238" y="3319445"/>
            <a:ext cx="1875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9A3CC"/>
                </a:solidFill>
              </a:rPr>
              <a:t>Known secret</a:t>
            </a:r>
          </a:p>
        </p:txBody>
      </p:sp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722" y="5105606"/>
            <a:ext cx="16586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Candidate</a:t>
            </a:r>
          </a:p>
        </p:txBody>
      </p:sp>
      <p:sp>
        <p:nvSpPr>
          <p:cNvPr id="16" name="Oval 15"/>
          <p:cNvSpPr/>
          <p:nvPr/>
        </p:nvSpPr>
        <p:spPr>
          <a:xfrm>
            <a:off x="1815290" y="5783077"/>
            <a:ext cx="6316489" cy="4105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3988433" y="6240908"/>
            <a:ext cx="21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Huffman pool</a:t>
            </a:r>
          </a:p>
        </p:txBody>
      </p:sp>
      <p:sp>
        <p:nvSpPr>
          <p:cNvPr id="18" name="Oval 17"/>
          <p:cNvSpPr/>
          <p:nvPr/>
        </p:nvSpPr>
        <p:spPr>
          <a:xfrm>
            <a:off x="7968747" y="5229543"/>
            <a:ext cx="775469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8131779" y="5502657"/>
            <a:ext cx="3882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Block alignment alphabet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/>
          <p:cNvSpPr/>
          <p:nvPr/>
        </p:nvSpPr>
        <p:spPr>
          <a:xfrm>
            <a:off x="1556951" y="4694230"/>
            <a:ext cx="252808" cy="2915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86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 animBg="1"/>
      <p:bldP spid="19" grpId="0"/>
      <p:bldP spid="23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" y="2087879"/>
            <a:ext cx="11785600" cy="4102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203" y="2336446"/>
            <a:ext cx="711200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8993" y="156235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Reflected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199" y="1595437"/>
            <a:ext cx="241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Reflected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951732" y="2924313"/>
            <a:ext cx="711200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37238" y="3319445"/>
            <a:ext cx="1875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9A3CC"/>
                </a:solidFill>
              </a:rPr>
              <a:t>Known secret</a:t>
            </a:r>
          </a:p>
        </p:txBody>
      </p:sp>
      <p:sp>
        <p:nvSpPr>
          <p:cNvPr id="12" name="Oval 11"/>
          <p:cNvSpPr/>
          <p:nvPr/>
        </p:nvSpPr>
        <p:spPr>
          <a:xfrm>
            <a:off x="2462197" y="3164683"/>
            <a:ext cx="5817579" cy="567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210154" y="3731753"/>
            <a:ext cx="2599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Target end-point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722" y="5105606"/>
            <a:ext cx="16586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Candidate</a:t>
            </a:r>
          </a:p>
        </p:txBody>
      </p:sp>
      <p:sp>
        <p:nvSpPr>
          <p:cNvPr id="16" name="Oval 15"/>
          <p:cNvSpPr/>
          <p:nvPr/>
        </p:nvSpPr>
        <p:spPr>
          <a:xfrm>
            <a:off x="1815290" y="5783077"/>
            <a:ext cx="6316489" cy="4105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3988433" y="6240908"/>
            <a:ext cx="21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Huffman pool</a:t>
            </a:r>
          </a:p>
        </p:txBody>
      </p:sp>
      <p:sp>
        <p:nvSpPr>
          <p:cNvPr id="18" name="Oval 17"/>
          <p:cNvSpPr/>
          <p:nvPr/>
        </p:nvSpPr>
        <p:spPr>
          <a:xfrm>
            <a:off x="7968747" y="5229543"/>
            <a:ext cx="775469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8131779" y="5502657"/>
            <a:ext cx="3882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Block alignment alphabet</a:t>
            </a:r>
          </a:p>
        </p:txBody>
      </p:sp>
      <p:sp>
        <p:nvSpPr>
          <p:cNvPr id="20" name="Oval 19"/>
          <p:cNvSpPr/>
          <p:nvPr/>
        </p:nvSpPr>
        <p:spPr>
          <a:xfrm>
            <a:off x="8463431" y="4085675"/>
            <a:ext cx="2152115" cy="36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8434625" y="3477239"/>
            <a:ext cx="37573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69A3CC"/>
                </a:solidFill>
              </a:rPr>
              <a:t>Unreflected</a:t>
            </a:r>
            <a:r>
              <a:rPr lang="en-US" sz="2800" dirty="0">
                <a:solidFill>
                  <a:srgbClr val="69A3CC"/>
                </a:solidFill>
              </a:rPr>
              <a:t> anti-caching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9759" y="754208"/>
            <a:ext cx="83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</a:t>
            </a:r>
            <a:r>
              <a:rPr lang="en-US" sz="3200" dirty="0" err="1"/>
              <a:t>sampleset</a:t>
            </a:r>
            <a:r>
              <a:rPr lang="en-US" sz="3200" dirty="0"/>
              <a:t> in a batch: A single candidate (‘a’)</a:t>
            </a:r>
          </a:p>
        </p:txBody>
      </p:sp>
      <p:sp>
        <p:nvSpPr>
          <p:cNvPr id="23" name="Oval 22"/>
          <p:cNvSpPr/>
          <p:nvPr/>
        </p:nvSpPr>
        <p:spPr>
          <a:xfrm>
            <a:off x="957403" y="2262608"/>
            <a:ext cx="7165105" cy="567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1556951" y="4694230"/>
            <a:ext cx="252808" cy="2915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626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Optimizations</a:t>
            </a:r>
            <a:endParaRPr lang="en-US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0179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Optimizations overview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Ubuntu"/>
              </a:rPr>
              <a:t>Block ciphers cause min 16x slowdown. We need to optimize.</a:t>
            </a:r>
          </a:p>
          <a:p>
            <a:pPr marL="285750" indent="-285750"/>
            <a:endParaRPr lang="en-US" dirty="0" smtClean="0">
              <a:latin typeface="Ubuntu"/>
            </a:endParaRPr>
          </a:p>
          <a:p>
            <a:pPr marL="285750" indent="-285750"/>
            <a:r>
              <a:rPr lang="en-US" b="1" dirty="0" smtClean="0">
                <a:latin typeface="Ubuntu"/>
              </a:rPr>
              <a:t>Divide and conquer</a:t>
            </a:r>
            <a:r>
              <a:rPr lang="en-US" dirty="0" smtClean="0">
                <a:latin typeface="Ubuntu"/>
              </a:rPr>
              <a:t>: 6x speed-up</a:t>
            </a:r>
          </a:p>
          <a:p>
            <a:pPr marL="285750" indent="-285750"/>
            <a:r>
              <a:rPr lang="en-US" b="1" dirty="0" smtClean="0">
                <a:latin typeface="Ubuntu"/>
              </a:rPr>
              <a:t>Request soup</a:t>
            </a:r>
            <a:r>
              <a:rPr lang="en-US" dirty="0" smtClean="0">
                <a:latin typeface="Ubuntu"/>
              </a:rPr>
              <a:t>: 16x speed-up</a:t>
            </a:r>
          </a:p>
          <a:p>
            <a:pPr marL="285750" indent="-285750"/>
            <a:r>
              <a:rPr lang="en-US" b="1" dirty="0" smtClean="0">
                <a:latin typeface="Ubuntu"/>
              </a:rPr>
              <a:t>Browser parallelization</a:t>
            </a:r>
            <a:r>
              <a:rPr lang="en-US" dirty="0" smtClean="0">
                <a:latin typeface="Ubuntu"/>
              </a:rPr>
              <a:t>: 6x speed-up</a:t>
            </a:r>
          </a:p>
          <a:p>
            <a:pPr marL="0" indent="0">
              <a:buNone/>
            </a:pPr>
            <a:r>
              <a:rPr lang="en-US" dirty="0" smtClean="0">
                <a:latin typeface="Ubuntu"/>
              </a:rPr>
              <a:t/>
            </a:r>
            <a:br>
              <a:rPr lang="en-US" dirty="0" smtClean="0">
                <a:latin typeface="Ubuntu"/>
              </a:rPr>
            </a:br>
            <a:r>
              <a:rPr lang="en-US" dirty="0" smtClean="0">
                <a:latin typeface="Ubuntu"/>
              </a:rPr>
              <a:t>Total ~ 500x speed-up!</a:t>
            </a:r>
            <a:endParaRPr lang="en-US" dirty="0"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65235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Ubuntu"/>
              </a:rPr>
              <a:t>Binary search in alphabet space</a:t>
            </a:r>
            <a:endParaRPr lang="en-US" sz="3200" dirty="0">
              <a:effectLst/>
              <a:latin typeface="Ubunt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90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90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Request soup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Ubuntu"/>
              </a:rPr>
              <a:t>Problem:</a:t>
            </a:r>
          </a:p>
          <a:p>
            <a:endParaRPr lang="en-US" dirty="0" smtClean="0">
              <a:latin typeface="Ubuntu"/>
            </a:endParaRPr>
          </a:p>
          <a:p>
            <a:pPr marL="342900" indent="-342900"/>
            <a:r>
              <a:rPr lang="en-US" dirty="0" smtClean="0">
                <a:latin typeface="Ubuntu"/>
              </a:rPr>
              <a:t>Need 16x samples for block ciphers</a:t>
            </a:r>
          </a:p>
          <a:p>
            <a:pPr marL="342900" indent="-342900"/>
            <a:r>
              <a:rPr lang="en-US" dirty="0" smtClean="0">
                <a:latin typeface="Ubuntu"/>
              </a:rPr>
              <a:t>But we only need the </a:t>
            </a:r>
            <a:r>
              <a:rPr lang="en-US" b="1" i="1" dirty="0" smtClean="0">
                <a:latin typeface="Ubuntu"/>
              </a:rPr>
              <a:t>length mean</a:t>
            </a:r>
          </a:p>
          <a:p>
            <a:pPr marL="342900" indent="-342900"/>
            <a:endParaRPr lang="en-US" dirty="0" smtClean="0">
              <a:latin typeface="Ubuntu"/>
            </a:endParaRPr>
          </a:p>
          <a:p>
            <a:pPr marL="0" indent="0">
              <a:buNone/>
            </a:pPr>
            <a:r>
              <a:rPr lang="en-US" dirty="0" smtClean="0">
                <a:latin typeface="Ubuntu"/>
              </a:rPr>
              <a:t>Solution:</a:t>
            </a:r>
          </a:p>
          <a:p>
            <a:endParaRPr lang="en-US" dirty="0" smtClean="0">
              <a:latin typeface="Ubuntu"/>
            </a:endParaRPr>
          </a:p>
          <a:p>
            <a:pPr marL="342900" indent="-342900"/>
            <a:r>
              <a:rPr lang="en-US" dirty="0" smtClean="0">
                <a:latin typeface="Ubuntu"/>
              </a:rPr>
              <a:t>Responses come pipelined, can’t tell them apart</a:t>
            </a:r>
          </a:p>
          <a:p>
            <a:pPr marL="342900" indent="-342900"/>
            <a:r>
              <a:rPr lang="en-US" dirty="0" smtClean="0">
                <a:latin typeface="Ubuntu"/>
              </a:rPr>
              <a:t>We don’t care! Measure total length</a:t>
            </a:r>
          </a:p>
          <a:p>
            <a:pPr marL="342900" indent="-342900"/>
            <a:r>
              <a:rPr lang="en-US" dirty="0" smtClean="0">
                <a:latin typeface="Ubuntu"/>
              </a:rPr>
              <a:t>Divide by amount, extract mean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27998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Browser parallelization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720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latin typeface="Ubuntu"/>
              </a:rPr>
              <a:t>Do 6x parallel requests; browsers support it</a:t>
            </a:r>
          </a:p>
          <a:p>
            <a:pPr marL="342900" indent="-342900"/>
            <a:r>
              <a:rPr lang="en-US" dirty="0" smtClean="0">
                <a:latin typeface="Ubuntu"/>
              </a:rPr>
              <a:t>Each parallel request cannot adapt based on previous</a:t>
            </a:r>
          </a:p>
          <a:p>
            <a:pPr marL="342900" indent="-342900"/>
            <a:r>
              <a:rPr lang="en-US" dirty="0" smtClean="0">
                <a:latin typeface="Ubuntu"/>
              </a:rPr>
              <a:t>But we need many samples of same candidates anyway</a:t>
            </a:r>
          </a:p>
          <a:p>
            <a:pPr marL="342900" indent="-342900"/>
            <a:r>
              <a:rPr lang="en-US" dirty="0" smtClean="0">
                <a:latin typeface="Ubuntu"/>
              </a:rPr>
              <a:t>No need to adapt before we collect enough</a:t>
            </a:r>
            <a:endParaRPr lang="en-US" dirty="0">
              <a:latin typeface="Ubuntu"/>
            </a:endParaRPr>
          </a:p>
        </p:txBody>
      </p:sp>
      <p:pic>
        <p:nvPicPr>
          <p:cNvPr id="4" name="Picture 2" descr="https://lh6.googleusercontent.com/_3PcmPjJUdnPXCIefP_AELus61gk65_nWEmy0oBeNImfP9L53TgOLLFWmLxOvZMWhn4K_OalnHswbGHH8KUiDJElJvc3Wgr693jhj10qie1yYgoxYKkFRGioKEYxlMTHcL_W3BywKm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71" y="4002833"/>
            <a:ext cx="4985657" cy="255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Statistically expected* runtime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Ubuntu"/>
              </a:rPr>
              <a:t>Request soup + browser parallelization:</a:t>
            </a:r>
          </a:p>
          <a:p>
            <a:pPr lvl="1"/>
            <a:r>
              <a:rPr lang="en-US" dirty="0">
                <a:latin typeface="Ubuntu"/>
              </a:rPr>
              <a:t>16 requests in 1.5 </a:t>
            </a:r>
            <a:r>
              <a:rPr lang="en-US" dirty="0" smtClean="0">
                <a:latin typeface="Ubuntu"/>
              </a:rPr>
              <a:t>sec (in </a:t>
            </a:r>
            <a:r>
              <a:rPr lang="en-US" dirty="0">
                <a:latin typeface="Ubuntu"/>
              </a:rPr>
              <a:t>good network)</a:t>
            </a:r>
          </a:p>
          <a:p>
            <a:pPr marL="0" indent="0">
              <a:buNone/>
            </a:pPr>
            <a:endParaRPr lang="en-US" sz="2400" dirty="0" smtClean="0">
              <a:latin typeface="Ubuntu"/>
            </a:endParaRPr>
          </a:p>
          <a:p>
            <a:r>
              <a:rPr lang="en-US" sz="2400" dirty="0" smtClean="0">
                <a:latin typeface="Ubuntu"/>
              </a:rPr>
              <a:t>Assuming </a:t>
            </a:r>
            <a:r>
              <a:rPr lang="en-US" sz="2400" b="1" dirty="0" smtClean="0">
                <a:latin typeface="Ubuntu"/>
              </a:rPr>
              <a:t>limited noise</a:t>
            </a:r>
            <a:r>
              <a:rPr lang="en-US" sz="2400" dirty="0" smtClean="0">
                <a:latin typeface="Ubuntu"/>
              </a:rPr>
              <a:t>:</a:t>
            </a:r>
          </a:p>
          <a:p>
            <a:pPr lvl="1"/>
            <a:r>
              <a:rPr lang="en-US" dirty="0" smtClean="0">
                <a:effectLst/>
                <a:latin typeface="Ubuntu"/>
              </a:rPr>
              <a:t>Using sequential technique: 3 min / byte</a:t>
            </a:r>
          </a:p>
          <a:p>
            <a:pPr marL="1257300" lvl="2" indent="-342900"/>
            <a:r>
              <a:rPr lang="en-US" sz="2400" dirty="0" smtClean="0">
                <a:latin typeface="Ubuntu"/>
              </a:rPr>
              <a:t>3 </a:t>
            </a:r>
            <a:r>
              <a:rPr lang="en-US" sz="2400" dirty="0">
                <a:latin typeface="Ubuntu"/>
              </a:rPr>
              <a:t>batches per </a:t>
            </a:r>
            <a:r>
              <a:rPr lang="en-US" sz="2400" dirty="0" smtClean="0">
                <a:latin typeface="Ubuntu"/>
              </a:rPr>
              <a:t>candidate</a:t>
            </a:r>
            <a:endParaRPr lang="en-US" sz="2400" dirty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Using divide &amp; conquer: 36 sec / byte</a:t>
            </a:r>
          </a:p>
          <a:p>
            <a:pPr marL="0" indent="0">
              <a:buNone/>
            </a:pPr>
            <a:endParaRPr lang="en-US" sz="2400" dirty="0" smtClean="0">
              <a:effectLst/>
              <a:latin typeface="Ubuntu"/>
            </a:endParaRPr>
          </a:p>
          <a:p>
            <a:pPr marL="0" indent="0">
              <a:buNone/>
            </a:pPr>
            <a:r>
              <a:rPr lang="en-US" sz="2400" dirty="0" smtClean="0">
                <a:latin typeface="Ubuntu"/>
              </a:rPr>
              <a:t>* Additional batches may be needed if confidence is low</a:t>
            </a:r>
            <a:endParaRPr lang="en-US" sz="2400" dirty="0"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179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 smtClean="0">
                <a:latin typeface="Ubuntu"/>
              </a:rPr>
              <a:t>Compression 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69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latin typeface="Ubuntu"/>
              </a:rPr>
              <a:t>CRIME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[2012] Thai Duong, </a:t>
            </a:r>
            <a:r>
              <a:rPr lang="en-US" dirty="0" err="1" smtClean="0">
                <a:latin typeface="Ubuntu"/>
              </a:rPr>
              <a:t>Juliano</a:t>
            </a:r>
            <a:r>
              <a:rPr lang="en-US" dirty="0" smtClean="0">
                <a:latin typeface="Ubuntu"/>
              </a:rPr>
              <a:t> Rizzo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Exploits HTTP </a:t>
            </a:r>
            <a:r>
              <a:rPr lang="en-US" b="1" dirty="0" smtClean="0">
                <a:latin typeface="Ubuntu"/>
              </a:rPr>
              <a:t>request</a:t>
            </a:r>
            <a:r>
              <a:rPr lang="en-US" dirty="0" smtClean="0">
                <a:latin typeface="Ubuntu"/>
              </a:rPr>
              <a:t> compression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Target: </a:t>
            </a:r>
            <a:r>
              <a:rPr lang="en-US" b="1" dirty="0" smtClean="0">
                <a:latin typeface="Ubuntu"/>
              </a:rPr>
              <a:t>Cookies</a:t>
            </a:r>
          </a:p>
          <a:p>
            <a:pPr marL="800100" lvl="1" indent="-342900"/>
            <a:r>
              <a:rPr lang="en-US" b="1" dirty="0" smtClean="0">
                <a:latin typeface="Ubuntu"/>
              </a:rPr>
              <a:t>Mitigated</a:t>
            </a:r>
          </a:p>
          <a:p>
            <a:pPr marL="800100" lvl="1" indent="-342900"/>
            <a:endParaRPr lang="en-US" dirty="0">
              <a:latin typeface="Ubuntu"/>
            </a:endParaRPr>
          </a:p>
          <a:p>
            <a:pPr marL="342900" indent="-342900"/>
            <a:r>
              <a:rPr lang="en-US" dirty="0" smtClean="0">
                <a:latin typeface="Ubuntu"/>
              </a:rPr>
              <a:t>BREACH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[2013] Angelo Prado, Neal Harris, </a:t>
            </a:r>
            <a:r>
              <a:rPr lang="en-US" dirty="0" err="1" smtClean="0">
                <a:latin typeface="Ubuntu"/>
              </a:rPr>
              <a:t>Yoel</a:t>
            </a:r>
            <a:r>
              <a:rPr lang="en-US" dirty="0" smtClean="0">
                <a:latin typeface="Ubuntu"/>
              </a:rPr>
              <a:t> Gluck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Exploits HTTP </a:t>
            </a:r>
            <a:r>
              <a:rPr lang="en-US" b="1" dirty="0" smtClean="0">
                <a:latin typeface="Ubuntu"/>
              </a:rPr>
              <a:t>response</a:t>
            </a:r>
            <a:r>
              <a:rPr lang="en-US" dirty="0" smtClean="0">
                <a:latin typeface="Ubuntu"/>
              </a:rPr>
              <a:t> compression</a:t>
            </a:r>
          </a:p>
          <a:p>
            <a:pPr marL="800100" lvl="1" indent="-342900"/>
            <a:r>
              <a:rPr lang="en-US" dirty="0" smtClean="0">
                <a:latin typeface="Ubuntu"/>
              </a:rPr>
              <a:t>Target: </a:t>
            </a:r>
            <a:r>
              <a:rPr lang="en-US" b="1" dirty="0" smtClean="0">
                <a:latin typeface="Ubuntu"/>
              </a:rPr>
              <a:t>CSRF tokens</a:t>
            </a:r>
          </a:p>
          <a:p>
            <a:pPr marL="800100" lvl="1" indent="-342900"/>
            <a:r>
              <a:rPr lang="en-US" b="1" dirty="0" smtClean="0">
                <a:latin typeface="Ubuntu"/>
              </a:rPr>
              <a:t>Still feasible</a:t>
            </a:r>
          </a:p>
        </p:txBody>
      </p:sp>
    </p:spTree>
    <p:extLst>
      <p:ext uri="{BB962C8B-B14F-4D97-AF65-F5344CB8AC3E}">
        <p14:creationId xmlns:p14="http://schemas.microsoft.com/office/powerpoint/2010/main" val="26805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438540"/>
            <a:ext cx="10515600" cy="1399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latin typeface="Ubuntu"/>
              </a:rPr>
              <a:t>Rupture</a:t>
            </a:r>
            <a:endParaRPr lang="en-US" sz="9600" dirty="0">
              <a:latin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621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5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A framework to break HTTPS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 dirty="0" smtClean="0">
                <a:latin typeface="Ubuntu"/>
              </a:rPr>
              <a:t>Open source</a:t>
            </a:r>
            <a:r>
              <a:rPr lang="en-US" dirty="0" smtClean="0">
                <a:latin typeface="Ubuntu"/>
              </a:rPr>
              <a:t>: MIT licensed</a:t>
            </a:r>
          </a:p>
          <a:p>
            <a:pPr marL="342900" indent="-342900"/>
            <a:r>
              <a:rPr lang="en-US" dirty="0" smtClean="0">
                <a:latin typeface="Ubuntu"/>
              </a:rPr>
              <a:t>Source code: </a:t>
            </a:r>
            <a:r>
              <a:rPr lang="en-US" u="sng" dirty="0" smtClean="0">
                <a:solidFill>
                  <a:schemeClr val="bg1"/>
                </a:solidFill>
                <a:latin typeface="Ubuntu"/>
                <a:hlinkClick r:id="rId2"/>
              </a:rPr>
              <a:t>https://github.com/dionyziz/rupture</a:t>
            </a:r>
            <a:endParaRPr lang="en-US" u="sng" dirty="0" smtClean="0">
              <a:solidFill>
                <a:schemeClr val="bg1"/>
              </a:solidFill>
              <a:latin typeface="Ubuntu"/>
            </a:endParaRPr>
          </a:p>
          <a:p>
            <a:pPr marL="342900" indent="-342900"/>
            <a:r>
              <a:rPr lang="en-US" dirty="0" smtClean="0">
                <a:latin typeface="Ubuntu"/>
              </a:rPr>
              <a:t>Website: </a:t>
            </a:r>
            <a:r>
              <a:rPr lang="en-US" dirty="0" smtClean="0">
                <a:latin typeface="Ubuntu"/>
                <a:hlinkClick r:id="rId3"/>
              </a:rPr>
              <a:t>https://ruptureit.com/</a:t>
            </a:r>
            <a:r>
              <a:rPr lang="en-US" dirty="0" smtClean="0">
                <a:latin typeface="Ubuntu"/>
              </a:rPr>
              <a:t> </a:t>
            </a:r>
          </a:p>
          <a:p>
            <a:pPr marL="342900" indent="-342900"/>
            <a:r>
              <a:rPr lang="en-US" dirty="0" smtClean="0">
                <a:latin typeface="Ubuntu"/>
              </a:rPr>
              <a:t>Team:</a:t>
            </a:r>
          </a:p>
          <a:p>
            <a:pPr marL="800100" lvl="1" indent="-342900"/>
            <a:r>
              <a:rPr lang="en-US" dirty="0" err="1" smtClean="0">
                <a:latin typeface="Ubuntu"/>
              </a:rPr>
              <a:t>Dionysis</a:t>
            </a:r>
            <a:r>
              <a:rPr lang="en-US" dirty="0" smtClean="0">
                <a:latin typeface="Ubuntu"/>
              </a:rPr>
              <a:t> </a:t>
            </a:r>
            <a:r>
              <a:rPr lang="en-US" dirty="0" err="1" smtClean="0">
                <a:latin typeface="Ubuntu"/>
              </a:rPr>
              <a:t>Zindros</a:t>
            </a:r>
            <a:endParaRPr lang="en-US" dirty="0" smtClean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Eva </a:t>
            </a:r>
            <a:r>
              <a:rPr lang="en-US" dirty="0" err="1" smtClean="0">
                <a:latin typeface="Ubuntu"/>
              </a:rPr>
              <a:t>Sarafianou</a:t>
            </a:r>
            <a:endParaRPr lang="en-US" dirty="0" smtClean="0">
              <a:latin typeface="Ubuntu"/>
            </a:endParaRPr>
          </a:p>
          <a:p>
            <a:pPr marL="800100" lvl="1" indent="-342900"/>
            <a:r>
              <a:rPr lang="en-US" dirty="0" smtClean="0">
                <a:latin typeface="Ubuntu"/>
              </a:rPr>
              <a:t>Dimitris </a:t>
            </a:r>
            <a:r>
              <a:rPr lang="en-US" dirty="0" err="1" smtClean="0">
                <a:latin typeface="Ubuntu"/>
              </a:rPr>
              <a:t>Karakostas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88836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Rupture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Ubuntu"/>
              </a:rPr>
              <a:t>General web attack framework</a:t>
            </a:r>
          </a:p>
          <a:p>
            <a:pPr marL="742950" lvl="1" indent="-285750"/>
            <a:r>
              <a:rPr lang="en-US" sz="2800" dirty="0">
                <a:latin typeface="Ubuntu"/>
              </a:rPr>
              <a:t>Can be adapted to work for CRIME, POODLE, …</a:t>
            </a:r>
          </a:p>
          <a:p>
            <a:pPr marL="285750" indent="-285750"/>
            <a:r>
              <a:rPr lang="en-US" dirty="0">
                <a:latin typeface="Ubuntu"/>
              </a:rPr>
              <a:t>Persistent command &amp; control </a:t>
            </a:r>
            <a:r>
              <a:rPr lang="en-US" dirty="0" smtClean="0">
                <a:latin typeface="Ubuntu"/>
              </a:rPr>
              <a:t>channel</a:t>
            </a:r>
          </a:p>
          <a:p>
            <a:pPr marL="285750" indent="-285750"/>
            <a:r>
              <a:rPr lang="en-US" dirty="0" smtClean="0">
                <a:latin typeface="Ubuntu"/>
              </a:rPr>
              <a:t>Extensible</a:t>
            </a:r>
          </a:p>
          <a:p>
            <a:pPr marL="742950" lvl="1" indent="-285750"/>
            <a:r>
              <a:rPr lang="en-US" sz="2800" dirty="0" smtClean="0">
                <a:latin typeface="Ubuntu"/>
              </a:rPr>
              <a:t>Modular analysis / optimizations / strategies</a:t>
            </a:r>
          </a:p>
          <a:p>
            <a:pPr marL="742950" lvl="1" indent="-285750"/>
            <a:r>
              <a:rPr lang="en-US" sz="2800" dirty="0" smtClean="0">
                <a:latin typeface="Ubuntu"/>
              </a:rPr>
              <a:t>Experiment with your own</a:t>
            </a:r>
            <a:endParaRPr lang="en-US" sz="2800" dirty="0">
              <a:latin typeface="Ubuntu"/>
            </a:endParaRPr>
          </a:p>
          <a:p>
            <a:pPr marL="285750" indent="-285750"/>
            <a:r>
              <a:rPr lang="en-US" dirty="0" smtClean="0">
                <a:latin typeface="Ubuntu"/>
              </a:rPr>
              <a:t>Scalable architecture: Multiple attacks simultaneously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6660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68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6792" y="2855167"/>
            <a:ext cx="2276669" cy="5738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 evil </a:t>
            </a:r>
            <a:r>
              <a:rPr lang="en-US" sz="2800" dirty="0" err="1" smtClean="0">
                <a:solidFill>
                  <a:srgbClr val="FF0000"/>
                </a:solidFill>
              </a:rPr>
              <a:t>js</a:t>
            </a:r>
            <a:r>
              <a:rPr lang="en-US" sz="2800" dirty="0" smtClean="0">
                <a:solidFill>
                  <a:srgbClr val="FF0000"/>
                </a:solidFill>
              </a:rPr>
              <a:t> in HTTP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3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6792" y="2855167"/>
            <a:ext cx="2276669" cy="5738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 evil </a:t>
            </a:r>
            <a:r>
              <a:rPr lang="en-US" sz="2800" dirty="0" err="1" smtClean="0">
                <a:solidFill>
                  <a:srgbClr val="FF0000"/>
                </a:solidFill>
              </a:rPr>
              <a:t>js</a:t>
            </a:r>
            <a:r>
              <a:rPr lang="en-US" sz="2800" dirty="0" smtClean="0">
                <a:solidFill>
                  <a:srgbClr val="FF0000"/>
                </a:solidFill>
              </a:rPr>
              <a:t> in HTTP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590661"/>
            <a:ext cx="1931437" cy="2799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22" y="4870580"/>
            <a:ext cx="378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Give/Report work</a:t>
            </a:r>
            <a:endParaRPr lang="el-G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76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6792" y="2855167"/>
            <a:ext cx="2276669" cy="5738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 evil </a:t>
            </a:r>
            <a:r>
              <a:rPr lang="en-US" sz="2800" dirty="0" err="1" smtClean="0">
                <a:solidFill>
                  <a:srgbClr val="FF0000"/>
                </a:solidFill>
              </a:rPr>
              <a:t>js</a:t>
            </a:r>
            <a:r>
              <a:rPr lang="en-US" sz="2800" dirty="0" smtClean="0">
                <a:solidFill>
                  <a:srgbClr val="FF0000"/>
                </a:solidFill>
              </a:rPr>
              <a:t> in HTTP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590661"/>
            <a:ext cx="1931437" cy="2799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22" y="4870580"/>
            <a:ext cx="378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Give/Report work</a:t>
            </a:r>
            <a:endParaRPr lang="el-GR" sz="2800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399039" y="3952220"/>
            <a:ext cx="786126" cy="33590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85446" y="3345625"/>
            <a:ext cx="184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Control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Analyze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Command</a:t>
            </a:r>
            <a:endParaRPr lang="el-G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93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6792" y="2855167"/>
            <a:ext cx="2276669" cy="5738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 evil </a:t>
            </a:r>
            <a:r>
              <a:rPr lang="en-US" sz="2800" dirty="0" err="1" smtClean="0">
                <a:solidFill>
                  <a:srgbClr val="FF0000"/>
                </a:solidFill>
              </a:rPr>
              <a:t>js</a:t>
            </a:r>
            <a:r>
              <a:rPr lang="en-US" sz="2800" dirty="0" smtClean="0">
                <a:solidFill>
                  <a:srgbClr val="FF0000"/>
                </a:solidFill>
              </a:rPr>
              <a:t> in HTTP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590661"/>
            <a:ext cx="1931437" cy="2799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22" y="4870580"/>
            <a:ext cx="378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Give/Report work</a:t>
            </a:r>
            <a:endParaRPr lang="el-GR" sz="2800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988629" y="2332653"/>
            <a:ext cx="1763485" cy="4105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7562" y="1789093"/>
            <a:ext cx="336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Capture/Report victim traffic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399039" y="3952220"/>
            <a:ext cx="786126" cy="33590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85446" y="3345625"/>
            <a:ext cx="184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Control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Analyze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Command</a:t>
            </a:r>
            <a:endParaRPr lang="el-G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73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6" y="0"/>
            <a:ext cx="7721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316824" y="503853"/>
            <a:ext cx="1922107" cy="7651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8891" y="149290"/>
            <a:ext cx="381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[evil </a:t>
            </a:r>
            <a:r>
              <a:rPr lang="en-US" sz="2800" dirty="0" err="1" smtClean="0">
                <a:solidFill>
                  <a:srgbClr val="C00000"/>
                </a:solidFill>
              </a:rPr>
              <a:t>js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Execute work</a:t>
            </a:r>
            <a:endParaRPr lang="el-GR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6792" y="2855167"/>
            <a:ext cx="2276669" cy="5738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 evil </a:t>
            </a:r>
            <a:r>
              <a:rPr lang="en-US" sz="2800" dirty="0" err="1" smtClean="0">
                <a:solidFill>
                  <a:srgbClr val="FF0000"/>
                </a:solidFill>
              </a:rPr>
              <a:t>js</a:t>
            </a:r>
            <a:r>
              <a:rPr lang="en-US" sz="2800" dirty="0" smtClean="0">
                <a:solidFill>
                  <a:srgbClr val="FF0000"/>
                </a:solidFill>
              </a:rPr>
              <a:t> in HTTP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590661"/>
            <a:ext cx="1931437" cy="2799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22" y="4870580"/>
            <a:ext cx="378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Give/Report work</a:t>
            </a:r>
            <a:endParaRPr lang="el-GR" sz="2800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988629" y="2332653"/>
            <a:ext cx="1763485" cy="4105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7562" y="1789093"/>
            <a:ext cx="336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Capture/Report victim traffic</a:t>
            </a:r>
            <a:endParaRPr lang="el-GR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399039" y="3952220"/>
            <a:ext cx="786126" cy="33590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85446" y="3345625"/>
            <a:ext cx="184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Control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Analyze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Command</a:t>
            </a:r>
            <a:endParaRPr lang="el-GR" sz="28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904495" y="5980922"/>
            <a:ext cx="1135244" cy="8312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88349" y="5503868"/>
            <a:ext cx="1849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Persistent storage</a:t>
            </a:r>
            <a:endParaRPr lang="el-G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Attack anatomy</a:t>
            </a:r>
            <a:endParaRPr lang="el-GR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344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Robust, persistent command &amp; control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latin typeface="Ubuntu"/>
              </a:rPr>
              <a:t>Automatically inject JS to HTTP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All plaintext connections infected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One tab at a time gets work from C&amp;C server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User closes tab? </a:t>
            </a:r>
            <a:r>
              <a:rPr lang="en-US" sz="2400" b="1" dirty="0" smtClean="0">
                <a:latin typeface="Ubuntu"/>
              </a:rPr>
              <a:t>Different tab </a:t>
            </a:r>
            <a:r>
              <a:rPr lang="en-US" sz="2400" dirty="0" smtClean="0">
                <a:latin typeface="Ubuntu"/>
              </a:rPr>
              <a:t>starts attacking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User switches browsers? Works on </a:t>
            </a:r>
            <a:r>
              <a:rPr lang="en-US" sz="2400" b="1" dirty="0" smtClean="0">
                <a:latin typeface="Ubuntu"/>
              </a:rPr>
              <a:t>different browser</a:t>
            </a:r>
            <a:endParaRPr lang="en-US" sz="2400" dirty="0" smtClean="0">
              <a:latin typeface="Ubuntu"/>
            </a:endParaRPr>
          </a:p>
          <a:p>
            <a:pPr marL="342900" indent="-342900"/>
            <a:r>
              <a:rPr lang="en-US" sz="2400" dirty="0" smtClean="0">
                <a:latin typeface="Ubuntu"/>
              </a:rPr>
              <a:t>Data collection failed for a sample? Sample </a:t>
            </a:r>
            <a:r>
              <a:rPr lang="en-US" sz="2400" b="1" dirty="0" smtClean="0">
                <a:latin typeface="Ubuntu"/>
              </a:rPr>
              <a:t>recollected</a:t>
            </a:r>
            <a:endParaRPr lang="en-US" sz="2400" dirty="0" smtClean="0">
              <a:latin typeface="Ubuntu"/>
            </a:endParaRPr>
          </a:p>
          <a:p>
            <a:pPr marL="342900" indent="-342900"/>
            <a:r>
              <a:rPr lang="en-US" sz="2400" dirty="0" smtClean="0">
                <a:latin typeface="Ubuntu"/>
              </a:rPr>
              <a:t>User reboots computer? </a:t>
            </a:r>
            <a:r>
              <a:rPr lang="en-US" sz="2400" b="1" dirty="0" smtClean="0">
                <a:latin typeface="Ubuntu"/>
              </a:rPr>
              <a:t>Attack continues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Persistent storage → </a:t>
            </a:r>
            <a:r>
              <a:rPr lang="en-US" sz="2400" b="1" dirty="0" smtClean="0">
                <a:latin typeface="Ubuntu"/>
              </a:rPr>
              <a:t>Future analysis </a:t>
            </a:r>
            <a:r>
              <a:rPr lang="en-US" sz="2400" dirty="0" smtClean="0">
                <a:latin typeface="Ubuntu"/>
              </a:rPr>
              <a:t>with new techniques</a:t>
            </a:r>
            <a:endParaRPr lang="en-US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06304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Rupture demo</a:t>
            </a:r>
            <a:endParaRPr lang="en-US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88560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2445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Ubuntu"/>
              </a:rPr>
              <a:t>Mitigation</a:t>
            </a:r>
            <a:endParaRPr lang="en-US" sz="60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28284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First-party cookies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latin typeface="Ubuntu"/>
              </a:rPr>
              <a:t>Don’t send </a:t>
            </a:r>
            <a:r>
              <a:rPr lang="en-US" sz="2400" dirty="0" err="1" smtClean="0">
                <a:latin typeface="Ubuntu"/>
              </a:rPr>
              <a:t>auth</a:t>
            </a:r>
            <a:r>
              <a:rPr lang="en-US" sz="2400" dirty="0" smtClean="0">
                <a:latin typeface="Ubuntu"/>
              </a:rPr>
              <a:t> cookies cross-origin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Backwards compatibility: Web server opts-in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Mike West implemented it in Chrome 51</a:t>
            </a:r>
          </a:p>
          <a:p>
            <a:pPr marL="342900" indent="-342900"/>
            <a:r>
              <a:rPr lang="en-US" sz="2400" dirty="0" smtClean="0">
                <a:latin typeface="Ubuntu"/>
              </a:rPr>
              <a:t>Coming April 8th</a:t>
            </a:r>
          </a:p>
          <a:p>
            <a:pPr marL="0" indent="0">
              <a:buNone/>
            </a:pPr>
            <a:r>
              <a:rPr lang="en-US" sz="2400" dirty="0" smtClean="0">
                <a:latin typeface="Ubuntu"/>
              </a:rPr>
              <a:t/>
            </a:r>
            <a:br>
              <a:rPr lang="en-US" sz="2400" dirty="0" smtClean="0">
                <a:latin typeface="Ubuntu"/>
              </a:rPr>
            </a:br>
            <a:r>
              <a:rPr lang="en-US" sz="2400" dirty="0" smtClean="0">
                <a:latin typeface="Ubuntu"/>
              </a:rPr>
              <a:t> Set-Cookie: SID=31d4d96e407aad42; </a:t>
            </a:r>
            <a:r>
              <a:rPr lang="en-US" sz="2400" b="1" dirty="0" smtClean="0">
                <a:latin typeface="Ubuntu"/>
              </a:rPr>
              <a:t>First-Party</a:t>
            </a:r>
            <a:endParaRPr lang="en-US" sz="2400" dirty="0"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225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Future work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Ubuntu"/>
              </a:rPr>
              <a:t>Responsible disclosure:</a:t>
            </a:r>
          </a:p>
          <a:p>
            <a:pPr lvl="1"/>
            <a:r>
              <a:rPr lang="en-US" dirty="0" smtClean="0">
                <a:latin typeface="Ubuntu"/>
              </a:rPr>
              <a:t>Publish specific preconfigured Rupture targets – Gmail, Facebook, etc.</a:t>
            </a:r>
          </a:p>
          <a:p>
            <a:pPr lvl="1"/>
            <a:r>
              <a:rPr lang="en-US" dirty="0" smtClean="0">
                <a:latin typeface="Ubuntu"/>
              </a:rPr>
              <a:t>In coordination with web app developers</a:t>
            </a:r>
          </a:p>
          <a:p>
            <a:r>
              <a:rPr lang="en-US" sz="2400" dirty="0" smtClean="0">
                <a:latin typeface="Ubuntu"/>
              </a:rPr>
              <a:t>Implement First-Party cookies in Firefox and other browsers</a:t>
            </a:r>
          </a:p>
          <a:p>
            <a:r>
              <a:rPr lang="en-US" sz="2400" dirty="0" smtClean="0">
                <a:latin typeface="Ubuntu"/>
              </a:rPr>
              <a:t>Extend Rupture with other attacks: CRIME, etc.</a:t>
            </a:r>
          </a:p>
          <a:p>
            <a:r>
              <a:rPr lang="en-US" sz="2400" dirty="0" smtClean="0">
                <a:latin typeface="Ubuntu"/>
              </a:rPr>
              <a:t>Implement SPDY support for Rupture</a:t>
            </a:r>
          </a:p>
          <a:p>
            <a:r>
              <a:rPr lang="en-US" sz="2400" dirty="0" smtClean="0">
                <a:latin typeface="Ubuntu"/>
              </a:rPr>
              <a:t>Backtracking</a:t>
            </a:r>
          </a:p>
          <a:p>
            <a:r>
              <a:rPr lang="en-US" sz="2400" dirty="0" smtClean="0">
                <a:latin typeface="Ubuntu"/>
              </a:rPr>
              <a:t>Come help us make Rupture better – many bugs on GitHub</a:t>
            </a:r>
          </a:p>
        </p:txBody>
      </p:sp>
    </p:spTree>
    <p:extLst>
      <p:ext uri="{BB962C8B-B14F-4D97-AF65-F5344CB8AC3E}">
        <p14:creationId xmlns:p14="http://schemas.microsoft.com/office/powerpoint/2010/main" val="29210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Key takeaways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Ubuntu"/>
              </a:rPr>
              <a:t>HTTPS + </a:t>
            </a:r>
            <a:r>
              <a:rPr lang="en-US" sz="2400" dirty="0" err="1" smtClean="0">
                <a:latin typeface="Ubuntu"/>
              </a:rPr>
              <a:t>gzip</a:t>
            </a:r>
            <a:r>
              <a:rPr lang="en-US" sz="2400" dirty="0" smtClean="0">
                <a:latin typeface="Ubuntu"/>
              </a:rPr>
              <a:t> = </a:t>
            </a:r>
            <a:r>
              <a:rPr lang="en-US" sz="2400" b="1" dirty="0" smtClean="0">
                <a:latin typeface="Ubuntu"/>
              </a:rPr>
              <a:t>broken</a:t>
            </a:r>
            <a:endParaRPr lang="en-US" sz="2400" dirty="0" smtClean="0"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Ubuntu"/>
              </a:rPr>
              <a:t>Rupture framework is live – </a:t>
            </a:r>
            <a:r>
              <a:rPr lang="en-US" sz="2400" b="1" dirty="0" smtClean="0">
                <a:latin typeface="Ubuntu"/>
              </a:rPr>
              <a:t>attacks are easy</a:t>
            </a:r>
            <a:endParaRPr lang="en-US" sz="2400" dirty="0" smtClean="0"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Ubuntu"/>
              </a:rPr>
              <a:t>Enable </a:t>
            </a:r>
            <a:r>
              <a:rPr lang="en-US" sz="2400" b="1" dirty="0" smtClean="0">
                <a:latin typeface="Ubuntu"/>
              </a:rPr>
              <a:t>first-party cookies </a:t>
            </a:r>
            <a:r>
              <a:rPr lang="en-US" sz="2400" dirty="0" smtClean="0">
                <a:latin typeface="Ubuntu"/>
              </a:rPr>
              <a:t>on your web app</a:t>
            </a:r>
            <a:endParaRPr lang="en-US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618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0" y="1999019"/>
            <a:ext cx="1148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0000"/>
                </a:solidFill>
                <a:latin typeface="Ubuntu"/>
              </a:rPr>
              <a:t>Thank you! Questions?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772600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Ubuntu"/>
              </a:rPr>
              <a:t>https://</a:t>
            </a:r>
            <a:r>
              <a:rPr lang="en-US" sz="3200" smtClean="0">
                <a:solidFill>
                  <a:srgbClr val="000000"/>
                </a:solidFill>
                <a:latin typeface="Ubuntu"/>
              </a:rPr>
              <a:t>dimkarakostas.com</a:t>
            </a:r>
            <a:endParaRPr lang="en-US" sz="3200" dirty="0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000" y="4411550"/>
            <a:ext cx="11582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67" dirty="0">
                <a:solidFill>
                  <a:srgbClr val="000000"/>
                </a:solidFill>
                <a:latin typeface="Ubuntu"/>
              </a:rPr>
              <a:t>DF46 7AFF 3398 BB31 CEA7 1E77 F896 1969 A339 D2E9</a:t>
            </a:r>
          </a:p>
        </p:txBody>
      </p:sp>
      <p:pic>
        <p:nvPicPr>
          <p:cNvPr id="9" name="Picture 4" descr="https://lh3.googleusercontent.com/5tONAg3dGylIdIGx1PTxNMpq0LCsQAgaOR7fUKkMmWrM9oawlJKoUy6sZLLtmHjvHVmXfsiFfwKFlYof_iHtP_VLitMJ6nbU9SaLDcRkH2Jk_Xo34WkHcT0ot97_cCcIOoyH_ah062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33" y="5938909"/>
            <a:ext cx="956733" cy="3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/>
            <a:r>
              <a:rPr lang="en-US" sz="3200" dirty="0" smtClean="0">
                <a:latin typeface="Ubuntu"/>
              </a:rPr>
              <a:t>Length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Ubuntu"/>
              </a:rPr>
              <a:t>|E(A)| &lt; |E(B)| ⇔ |A| &lt; |B|</a:t>
            </a:r>
            <a:endParaRPr lang="en-US" sz="3200" dirty="0" smtClean="0">
              <a:effectLst/>
              <a:latin typeface="Ubuntu"/>
            </a:endParaRPr>
          </a:p>
          <a:p>
            <a:pPr marL="342900" indent="-342900" algn="ctr"/>
            <a:endParaRPr lang="en-US" b="1" dirty="0" smtClean="0">
              <a:latin typeface="Ubuntu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903323"/>
            <a:ext cx="6648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Ubuntu"/>
              </a:rPr>
              <a:t>Let’s attack Gmail</a:t>
            </a:r>
            <a:endParaRPr lang="en-US" sz="3200" dirty="0">
              <a:effectLst/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>
                <a:latin typeface="Ubuntu"/>
              </a:rPr>
              <a:t>m.gmail.com </a:t>
            </a:r>
            <a:r>
              <a:rPr lang="en-US" dirty="0" smtClean="0">
                <a:latin typeface="Ubuntu"/>
              </a:rPr>
              <a:t>mobile Gmail view</a:t>
            </a:r>
            <a:endParaRPr lang="en-US" b="1" dirty="0" smtClean="0">
              <a:latin typeface="Ubuntu"/>
            </a:endParaRPr>
          </a:p>
          <a:p>
            <a:pPr marL="342900" indent="-342900"/>
            <a:r>
              <a:rPr lang="en-US" dirty="0" smtClean="0">
                <a:latin typeface="Ubuntu"/>
              </a:rPr>
              <a:t>Mobile search functionality uses HTTP POST</a:t>
            </a:r>
            <a:br>
              <a:rPr lang="en-US" dirty="0" smtClean="0">
                <a:latin typeface="Ubuntu"/>
              </a:rPr>
            </a:br>
            <a:r>
              <a:rPr lang="en-US" dirty="0" smtClean="0">
                <a:latin typeface="Ubuntu"/>
              </a:rPr>
              <a:t>– but HTTP GET still works :)</a:t>
            </a:r>
          </a:p>
          <a:p>
            <a:pPr marL="342900" indent="-342900"/>
            <a:r>
              <a:rPr lang="en-US" dirty="0" smtClean="0">
                <a:latin typeface="Ubuntu"/>
              </a:rPr>
              <a:t>CSRF token included in response – valid for all of Gmail</a:t>
            </a:r>
            <a:endParaRPr lang="en-US" dirty="0">
              <a:latin typeface="Ubuntu"/>
            </a:endParaRPr>
          </a:p>
        </p:txBody>
      </p:sp>
      <p:pic>
        <p:nvPicPr>
          <p:cNvPr id="4" name="Picture 4" descr="https://lh6.googleusercontent.com/QZc9WsJv3SwAajo-Fk-241nuNco5ksxjRwqSQzkNvFxVDWP9uCaOIh0afds_1QzHX7a4Of5Uc812QTIWyFkIsohicWVHcyK8fJglniGeT06xXU04r_lK2SoOv0kmuPjavbHKUaQUb1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17" y="3795068"/>
            <a:ext cx="5778843" cy="27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66" y="2149559"/>
            <a:ext cx="9773815" cy="24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10" y="1692361"/>
            <a:ext cx="9781913" cy="4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66" y="2149559"/>
            <a:ext cx="9773815" cy="24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10" y="1692361"/>
            <a:ext cx="9781913" cy="4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6821" y="9504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Ubuntu"/>
              </a:rPr>
              <a:t>Noise</a:t>
            </a:r>
            <a:endParaRPr lang="el-GR" sz="3200" b="1" dirty="0">
              <a:solidFill>
                <a:srgbClr val="00B050"/>
              </a:solidFill>
              <a:latin typeface="Ubuntu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61405" y="1622668"/>
            <a:ext cx="1919417" cy="62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310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1189</Words>
  <Application>Microsoft Office PowerPoint</Application>
  <PresentationFormat>Widescreen</PresentationFormat>
  <Paragraphs>278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Lucida Grande</vt:lpstr>
      <vt:lpstr>Ubuntu</vt:lpstr>
      <vt:lpstr>Office Theme</vt:lpstr>
      <vt:lpstr>Rupture</vt:lpstr>
      <vt:lpstr>HTTPS is broken</vt:lpstr>
      <vt:lpstr>Overview</vt:lpstr>
      <vt:lpstr>Compression side-channel attacks</vt:lpstr>
      <vt:lpstr>PowerPoint Presentation</vt:lpstr>
      <vt:lpstr>Length leaks</vt:lpstr>
      <vt:lpstr>Let’s attack Gmail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Original BREACH</vt:lpstr>
      <vt:lpstr>PowerPoint Presentation</vt:lpstr>
      <vt:lpstr>Our contributions</vt:lpstr>
      <vt:lpstr>Alternative secrets</vt:lpstr>
      <vt:lpstr>PowerPoint Presentation</vt:lpstr>
      <vt:lpstr>Noise generators</vt:lpstr>
      <vt:lpstr>Statistical methods</vt:lpstr>
      <vt:lpstr>Statistical methods against block ciphers</vt:lpstr>
      <vt:lpstr>Block alignment with artificial noise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Optimizations overview</vt:lpstr>
      <vt:lpstr>Binary search in alphabet space</vt:lpstr>
      <vt:lpstr>Request soup</vt:lpstr>
      <vt:lpstr>Browser parallelization</vt:lpstr>
      <vt:lpstr>Statistically expected* runtime</vt:lpstr>
      <vt:lpstr>PowerPoint Presentation</vt:lpstr>
      <vt:lpstr>A framework to break HTTPS</vt:lpstr>
      <vt:lpstr>Rupture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Robust, persistent command &amp; control</vt:lpstr>
      <vt:lpstr>PowerPoint Presentation</vt:lpstr>
      <vt:lpstr>PowerPoint Presentation</vt:lpstr>
      <vt:lpstr>First-party cookies</vt:lpstr>
      <vt:lpstr>Future work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</dc:title>
  <dc:creator>Jim .</dc:creator>
  <cp:lastModifiedBy>Jim .</cp:lastModifiedBy>
  <cp:revision>121</cp:revision>
  <dcterms:created xsi:type="dcterms:W3CDTF">2016-04-14T08:51:26Z</dcterms:created>
  <dcterms:modified xsi:type="dcterms:W3CDTF">2016-04-17T08:49:28Z</dcterms:modified>
</cp:coreProperties>
</file>