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304" r:id="rId3"/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1" r:id="rId16"/>
    <p:sldId id="278" r:id="rId17"/>
    <p:sldId id="313" r:id="rId18"/>
    <p:sldId id="292" r:id="rId19"/>
    <p:sldId id="281" r:id="rId20"/>
    <p:sldId id="282" r:id="rId21"/>
    <p:sldId id="307" r:id="rId22"/>
    <p:sldId id="305" r:id="rId23"/>
    <p:sldId id="312" r:id="rId24"/>
    <p:sldId id="283" r:id="rId25"/>
    <p:sldId id="311" r:id="rId26"/>
    <p:sldId id="294" r:id="rId27"/>
    <p:sldId id="285" r:id="rId28"/>
    <p:sldId id="286" r:id="rId29"/>
    <p:sldId id="316" r:id="rId30"/>
    <p:sldId id="287" r:id="rId31"/>
    <p:sldId id="288" r:id="rId32"/>
    <p:sldId id="289" r:id="rId33"/>
    <p:sldId id="315" r:id="rId34"/>
    <p:sldId id="290" r:id="rId35"/>
    <p:sldId id="295" r:id="rId36"/>
    <p:sldId id="296" r:id="rId37"/>
    <p:sldId id="297" r:id="rId38"/>
    <p:sldId id="298" r:id="rId39"/>
    <p:sldId id="299" r:id="rId40"/>
    <p:sldId id="293" r:id="rId41"/>
    <p:sldId id="309" r:id="rId42"/>
    <p:sldId id="300" r:id="rId43"/>
    <p:sldId id="301" r:id="rId44"/>
    <p:sldId id="308" r:id="rId45"/>
    <p:sldId id="302" r:id="rId46"/>
    <p:sldId id="303" r:id="rId47"/>
    <p:sldId id="314" r:id="rId4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3CC"/>
    <a:srgbClr val="6E6D97"/>
    <a:srgbClr val="575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59035-EAB4-482C-A186-5719DC25C61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9682-DCAF-4B03-BC7A-266D9EE5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Dionysis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most important 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Dionysis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permutation of candidate alphabet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Dimitris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7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noise</a:t>
            </a:r>
            <a:r>
              <a:rPr lang="en-US" baseline="0" dirty="0" smtClean="0"/>
              <a:t> slowdown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Dionysis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Compression with other part of the</a:t>
            </a:r>
            <a:r>
              <a:rPr lang="en-US" baseline="0" dirty="0" smtClean="0"/>
              <a:t> text – can be solved with 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BREACH was the sensation</a:t>
            </a:r>
            <a:r>
              <a:rPr lang="en-US" baseline="0" dirty="0" smtClean="0"/>
              <a:t> of BH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Dimitris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relax some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Thai</a:t>
            </a:r>
            <a:r>
              <a:rPr lang="en-US" baseline="0" dirty="0" smtClean="0"/>
              <a:t> Duong in CRIME discovered web length leaks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r>
              <a:rPr lang="en-US" baseline="0" dirty="0" smtClean="0"/>
              <a:t> is something that changes from response to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 of the attack: AF6bup</a:t>
            </a:r>
          </a:p>
          <a:p>
            <a:r>
              <a:rPr lang="en-US" dirty="0" smtClean="0"/>
              <a:t>Known</a:t>
            </a:r>
            <a:r>
              <a:rPr lang="en-US" baseline="0" dirty="0" smtClean="0"/>
              <a:t> secret: up to -9CU</a:t>
            </a:r>
          </a:p>
          <a:p>
            <a:r>
              <a:rPr lang="en-US" baseline="0" dirty="0" smtClean="0"/>
              <a:t>Candidate: 4 (in this case it is the correct guess)</a:t>
            </a:r>
          </a:p>
          <a:p>
            <a:r>
              <a:rPr lang="en-US" baseline="0" dirty="0" smtClean="0"/>
              <a:t>Correct guess = compressed well = short length of </a:t>
            </a:r>
            <a:r>
              <a:rPr lang="en-US" baseline="0" dirty="0" err="1" smtClean="0"/>
              <a:t>ciphertext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complexity and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masks CSRF tokens but this is not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F9682-DCAF-4B03-BC7A-266D9EE572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563" y="4683919"/>
            <a:ext cx="95307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2914650"/>
            <a:ext cx="8610600" cy="136931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1543050"/>
            <a:ext cx="8610600" cy="120081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563" y="4683919"/>
            <a:ext cx="95307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04800" y="1143000"/>
            <a:ext cx="8610600" cy="33147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457200" indent="-457200" algn="l"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914400" indent="-457200" algn="l">
              <a:buFont typeface="Lucida Grande"/>
              <a:buChar char="—"/>
              <a:defRPr>
                <a:solidFill>
                  <a:srgbClr val="000000"/>
                </a:solidFill>
              </a:defRPr>
            </a:lvl2pPr>
            <a:lvl3pPr marL="1257300" indent="-342900" algn="l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714500" indent="-342900" algn="l">
              <a:buFont typeface="Lucida Grande"/>
              <a:buChar char="—"/>
              <a:defRPr>
                <a:solidFill>
                  <a:srgbClr val="000000"/>
                </a:solidFill>
              </a:defRPr>
            </a:lvl4pPr>
            <a:lvl5pPr marL="2171700" indent="-342900" algn="l">
              <a:buFont typeface="Lucida Grande"/>
              <a:buChar char="»"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83"/>
            <a:ext cx="9141724" cy="514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334000" y="0"/>
            <a:ext cx="3581400" cy="2647950"/>
          </a:xfrm>
          <a:prstGeom prst="rect">
            <a:avLst/>
          </a:prstGeom>
        </p:spPr>
        <p:txBody>
          <a:bodyPr lIns="0" tIns="594360" rIns="0" bIns="640080" anchor="t" anchorCtr="0"/>
          <a:lstStyle>
            <a:lvl1pPr algn="ctr">
              <a:lnSpc>
                <a:spcPts val="4400"/>
              </a:lnSpc>
              <a:defRPr sz="4400" b="1" cap="none" baseline="0">
                <a:effectLst>
                  <a:outerShdw blurRad="114300" dist="127000" dir="2700000" algn="tl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5334000" y="2876550"/>
            <a:ext cx="3581400" cy="287655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 rtl="0" fontAlgn="base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cap="none" baseline="0">
                <a:ln w="18000">
                  <a:noFill/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114300" dist="127000" dir="2700000" algn="tl">
                    <a:srgbClr val="000000">
                      <a:alpha val="75000"/>
                    </a:srgbClr>
                  </a:outerShdw>
                </a:effectLst>
                <a:latin typeface="+mj-lt"/>
                <a:ea typeface="ヒラギノ角ゴ Pro W3" charset="0"/>
                <a:cs typeface="ヒラギノ角ゴ Pro W3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lnSpc>
                <a:spcPts val="24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6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563" y="4683919"/>
            <a:ext cx="953076" cy="40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4800600" y="1143000"/>
            <a:ext cx="4114800" cy="33147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Lucida Grande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Fourth level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04800" y="1143000"/>
            <a:ext cx="4114800" cy="33147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457200" indent="-457200" algn="l"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914400" indent="-457200" algn="l">
              <a:buFont typeface="Lucida Grande"/>
              <a:buChar char="—"/>
              <a:defRPr>
                <a:solidFill>
                  <a:srgbClr val="000000"/>
                </a:solidFill>
              </a:defRPr>
            </a:lvl2pPr>
            <a:lvl3pPr marL="1257300" indent="-342900" algn="l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714500" indent="-342900" algn="l">
              <a:buFont typeface="Lucida Grande"/>
              <a:buChar char="—"/>
              <a:defRPr>
                <a:solidFill>
                  <a:srgbClr val="000000"/>
                </a:solidFill>
              </a:defRPr>
            </a:lvl4pPr>
            <a:lvl5pPr marL="2171700" indent="-342900" algn="l">
              <a:buFont typeface="Lucida Grande"/>
              <a:buChar char="»"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" y="0"/>
            <a:ext cx="9141724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381000" y="1143000"/>
            <a:ext cx="8382000" cy="4000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Lucida Grande"/>
              <a:buChar char="—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Lucida Grande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Fourth level</a:t>
            </a:r>
          </a:p>
          <a:p>
            <a:pPr lvl="4" fontAlgn="auto">
              <a:spcAft>
                <a:spcPts val="0"/>
              </a:spcAft>
              <a:defRPr/>
            </a:pPr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ln w="18000">
            <a:noFill/>
            <a:prstDash val="solid"/>
            <a:miter lim="800000"/>
          </a:ln>
          <a:solidFill>
            <a:srgbClr val="FFFFFF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00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onyziz/rupture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eachattack.com/resources/BREACH%20-%20SSL,%20gone%20in%2030%20second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666750"/>
            <a:ext cx="4267200" cy="2590800"/>
          </a:xfrm>
        </p:spPr>
        <p:txBody>
          <a:bodyPr tIns="365760" anchor="t" anchorCtr="0"/>
          <a:lstStyle/>
          <a:p>
            <a:pPr fontAlgn="auto">
              <a:spcAft>
                <a:spcPts val="0"/>
              </a:spcAft>
              <a:defRPr/>
            </a:pPr>
            <a:r>
              <a:rPr lang="en-US" sz="4100" dirty="0" smtClean="0">
                <a:ea typeface="+mj-ea"/>
                <a:cs typeface="+mj-cs"/>
              </a:rPr>
              <a:t>Practical New Developments </a:t>
            </a:r>
            <a:br>
              <a:rPr lang="en-US" sz="4100" dirty="0" smtClean="0">
                <a:ea typeface="+mj-ea"/>
                <a:cs typeface="+mj-cs"/>
              </a:rPr>
            </a:br>
            <a:r>
              <a:rPr lang="en-US" sz="4100" dirty="0" smtClean="0">
                <a:ea typeface="+mj-ea"/>
                <a:cs typeface="+mj-cs"/>
              </a:rPr>
              <a:t>in the </a:t>
            </a:r>
            <a:br>
              <a:rPr lang="en-US" sz="4100" dirty="0" smtClean="0">
                <a:ea typeface="+mj-ea"/>
                <a:cs typeface="+mj-cs"/>
              </a:rPr>
            </a:br>
            <a:r>
              <a:rPr lang="en-US" sz="4100" dirty="0" smtClean="0">
                <a:ea typeface="+mj-ea"/>
                <a:cs typeface="+mj-cs"/>
              </a:rPr>
              <a:t>BREACH Attack</a:t>
            </a:r>
            <a:endParaRPr lang="en-US" sz="4100" dirty="0">
              <a:ea typeface="+mj-ea"/>
              <a:cs typeface="+mj-cs"/>
            </a:endParaRPr>
          </a:p>
        </p:txBody>
      </p:sp>
      <p:pic>
        <p:nvPicPr>
          <p:cNvPr id="1030" name="Picture 6" descr="http://cms.unige.ch/sciences/biochimie/IMG/ERC%20logo%20inverted(1)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260" y="4095750"/>
            <a:ext cx="873790" cy="9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4060" y="3317362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Dimitris </a:t>
            </a:r>
            <a:r>
              <a:rPr lang="en-US" sz="2000" dirty="0" err="1" smtClean="0"/>
              <a:t>Karakostas</a:t>
            </a:r>
            <a:endParaRPr lang="en-US" sz="2000" dirty="0"/>
          </a:p>
          <a:p>
            <a:pPr algn="r"/>
            <a:r>
              <a:rPr lang="en-US" sz="2000" dirty="0" err="1" smtClean="0"/>
              <a:t>Dionysis</a:t>
            </a:r>
            <a:r>
              <a:rPr lang="en-US" sz="2000" dirty="0" smtClean="0"/>
              <a:t> </a:t>
            </a:r>
            <a:r>
              <a:rPr lang="en-US" sz="2000" dirty="0" err="1" smtClean="0"/>
              <a:t>Zindros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Ubuntu"/>
              </a:rPr>
              <a:t>Length leaks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893272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Ubuntu"/>
              </a:rPr>
              <a:t>|E(A)| &lt; |E(B)| ⇔ |A| &lt; |B|</a:t>
            </a:r>
            <a:endParaRPr lang="en-US" sz="32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647950"/>
            <a:ext cx="6648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Let’s attack Gmail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m.gmail.com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mobile Gmail view</a:t>
            </a:r>
            <a:endParaRPr lang="en-US" sz="2400" b="1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Mobile search functionality uses HTTP POST</a:t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>– but HTTP GET still works :)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CSRF token included in response – valid for all of Gmail</a:t>
            </a:r>
          </a:p>
        </p:txBody>
      </p:sp>
      <p:pic>
        <p:nvPicPr>
          <p:cNvPr id="4100" name="Picture 4" descr="https://lh6.googleusercontent.com/QZc9WsJv3SwAajo-Fk-241nuNco5ksxjRwqSQzkNvFxVDWP9uCaOIh0afds_1QzHX7a4Of5Uc812QTIWyFkIsohicWVHcyK8fJglniGeT06xXU04r_lK2SoOv0kmuPjavbHKUaQUb1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93706"/>
            <a:ext cx="4167810" cy="194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abdBbKKnNyB7V9rz0Ge_KmTD0NJerGykqY6RvViKhjv9-eVgZOKv7Fuv1egiMBiXqJ6oHPI19iLPj8pT07K9y7Jkz91kzUzLUnLB5ls12x4O7u4fg9hP5RafA0ty6hgdbaRr1yZU71Q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5950"/>
            <a:ext cx="7699375" cy="19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9dTQOBQiHFmELhAGuLgdvF2yFHWKHdWCqbEefrblN_EAGPSRnxjpGDs1tbamyzh-4rC_MEEm-SM-d8O3gO7zX_P8KwhvJOXNLlRR5M6kD59C1fnS9Ql-uoVK-h18uNsoYFzXuPH31U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9482"/>
            <a:ext cx="738777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96708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Ubuntu"/>
              </a:rPr>
              <a:t>Noise</a:t>
            </a:r>
            <a:endParaRPr lang="el-GR" sz="2400" b="1" dirty="0">
              <a:solidFill>
                <a:srgbClr val="00B050"/>
              </a:solidFill>
              <a:latin typeface="Ubuntu"/>
            </a:endParaRPr>
          </a:p>
        </p:txBody>
      </p:sp>
      <p:sp>
        <p:nvSpPr>
          <p:cNvPr id="4" name="Oval 3"/>
          <p:cNvSpPr/>
          <p:nvPr/>
        </p:nvSpPr>
        <p:spPr>
          <a:xfrm>
            <a:off x="5943600" y="1428750"/>
            <a:ext cx="1676400" cy="6212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4724400" y="2487642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6896100" y="2838256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buntu"/>
              </a:rPr>
              <a:t>Reflection</a:t>
            </a:r>
            <a:endParaRPr lang="el-GR" sz="2400" b="1" dirty="0">
              <a:solidFill>
                <a:srgbClr val="FF0000"/>
              </a:solidFill>
              <a:latin typeface="Ubuntu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2899640"/>
            <a:ext cx="4572000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3181350" y="3881622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Ubuntu"/>
              </a:rPr>
              <a:t>Secret</a:t>
            </a:r>
            <a:endParaRPr lang="el-GR" sz="2400" b="1" dirty="0">
              <a:solidFill>
                <a:srgbClr val="FFC000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37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m8xMB4kvzBrDtGmFgbBRar2zq6iYUiLlS1uAITaGwpwvLvZsEa5y12IR9o1vr4gIHqOKDY7rVuexXne1CJABy7Nu5pSTrDgl_hZUMgL81ZGn3Sb94HDxdBChvRZctGLH25yoGNtwNQ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38350"/>
            <a:ext cx="904554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5911" y="971550"/>
            <a:ext cx="5726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untu"/>
              </a:rPr>
              <a:t>Attacker </a:t>
            </a:r>
            <a:r>
              <a:rPr lang="en-US" b="1" dirty="0">
                <a:solidFill>
                  <a:srgbClr val="000000"/>
                </a:solidFill>
                <a:latin typeface="Ubuntu"/>
              </a:rPr>
              <a:t>guesses part of secret</a:t>
            </a:r>
            <a:endParaRPr lang="en-US" dirty="0">
              <a:solidFill>
                <a:srgbClr val="000000"/>
              </a:solidFill>
              <a:latin typeface="Ubuntu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untu"/>
              </a:rPr>
              <a:t>Uses it in </a:t>
            </a:r>
            <a:r>
              <a:rPr lang="en-US" b="1" dirty="0">
                <a:solidFill>
                  <a:srgbClr val="000000"/>
                </a:solidFill>
                <a:latin typeface="Ubuntu"/>
              </a:rPr>
              <a:t>reflection</a:t>
            </a:r>
            <a:endParaRPr lang="en-US" dirty="0">
              <a:solidFill>
                <a:srgbClr val="000000"/>
              </a:solidFill>
              <a:latin typeface="Ubuntu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buntu"/>
              </a:rPr>
              <a:t>Compressed/encrypted response </a:t>
            </a:r>
            <a:r>
              <a:rPr lang="en-US" b="1" dirty="0">
                <a:solidFill>
                  <a:srgbClr val="000000"/>
                </a:solidFill>
                <a:latin typeface="Ubuntu"/>
              </a:rPr>
              <a:t>is shorter </a:t>
            </a:r>
            <a:r>
              <a:rPr lang="en-US" dirty="0">
                <a:solidFill>
                  <a:srgbClr val="000000"/>
                </a:solidFill>
                <a:latin typeface="Ubuntu"/>
              </a:rPr>
              <a:t>if right!</a:t>
            </a:r>
            <a:endParaRPr lang="en-US" b="0" i="0" u="none" strike="noStrike" dirty="0">
              <a:solidFill>
                <a:srgbClr val="000000"/>
              </a:solidFill>
              <a:effectLst/>
              <a:latin typeface="Ubuntu"/>
            </a:endParaRPr>
          </a:p>
        </p:txBody>
      </p:sp>
      <p:sp>
        <p:nvSpPr>
          <p:cNvPr id="3" name="Oval 2"/>
          <p:cNvSpPr/>
          <p:nvPr/>
        </p:nvSpPr>
        <p:spPr>
          <a:xfrm>
            <a:off x="4876800" y="3181350"/>
            <a:ext cx="2209800" cy="609600"/>
          </a:xfrm>
          <a:prstGeom prst="ellipse">
            <a:avLst/>
          </a:prstGeom>
          <a:noFill/>
          <a:ln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1524000" y="3714750"/>
            <a:ext cx="2286000" cy="609600"/>
          </a:xfrm>
          <a:prstGeom prst="ellipse">
            <a:avLst/>
          </a:prstGeom>
          <a:noFill/>
          <a:ln>
            <a:solidFill>
              <a:srgbClr val="69A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0" y="2194560"/>
            <a:ext cx="9254579" cy="842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</a:t>
            </a:r>
            <a:r>
              <a:rPr lang="en-US" sz="2800" dirty="0" smtClean="0">
                <a:solidFill>
                  <a:schemeClr val="bg1"/>
                </a:solidFill>
                <a:latin typeface="Ubuntu"/>
              </a:rPr>
              <a:t>methodology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Guess part of secret and insert into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Match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? →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Shorter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length due to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No match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? →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Longer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Bootstrap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by guessing 3-byte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Extend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one character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O(</a:t>
            </a:r>
            <a:r>
              <a:rPr lang="en-US" sz="2400" dirty="0" err="1" smtClean="0">
                <a:solidFill>
                  <a:schemeClr val="bg1"/>
                </a:solidFill>
                <a:latin typeface="Ubuntu"/>
              </a:rPr>
              <a:t>n|Σ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|)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: length of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Σ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: alphabet of secret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111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Our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555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Our contributions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We extend the BREACH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attack</a:t>
            </a: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Alternative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Attack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noisy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end-points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Attack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block cipher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end-points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Optimize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 Novel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mitigation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7105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Alternative secrets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Not only CSRF tokens can be stolen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Gmail email bodies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Facebook chat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Anything!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Masking CSRF tokens is not enough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27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27696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Statistical methods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can attack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noisy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end-points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Multiple requests per alphabet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Take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mean response length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-sized noise → attack works in O(n|</a:t>
            </a:r>
            <a:r>
              <a:rPr lang="el-GR" sz="2400" dirty="0">
                <a:solidFill>
                  <a:schemeClr val="bg1"/>
                </a:solidFill>
                <a:latin typeface="Ubuntu"/>
              </a:rPr>
              <a:t>Σ|√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m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= (max response size) - (min response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Length converges to correct results (LLN)</a:t>
            </a:r>
          </a:p>
        </p:txBody>
      </p:sp>
    </p:spTree>
    <p:extLst>
      <p:ext uri="{BB962C8B-B14F-4D97-AF65-F5344CB8AC3E}">
        <p14:creationId xmlns:p14="http://schemas.microsoft.com/office/powerpoint/2010/main" val="33705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Who are we?</a:t>
            </a:r>
            <a:endParaRPr lang="el-GR" sz="2800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5735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Dimitris </a:t>
            </a:r>
            <a:r>
              <a:rPr lang="en-US" sz="2400" b="1" dirty="0" err="1" smtClean="0">
                <a:solidFill>
                  <a:schemeClr val="bg1"/>
                </a:solidFill>
                <a:latin typeface="Ubuntu"/>
              </a:rPr>
              <a:t>Karakostas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 &amp; </a:t>
            </a:r>
            <a:r>
              <a:rPr lang="en-US" sz="2400" b="1" dirty="0" err="1" smtClean="0">
                <a:solidFill>
                  <a:schemeClr val="bg1"/>
                </a:solidFill>
                <a:latin typeface="Ubuntu"/>
              </a:rPr>
              <a:t>Dionysis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Ubuntu"/>
              </a:rPr>
              <a:t>Zindros</a:t>
            </a:r>
            <a:endParaRPr lang="en-US" sz="2400" b="1" dirty="0" smtClean="0">
              <a:solidFill>
                <a:schemeClr val="bg1"/>
              </a:solidFill>
              <a:latin typeface="Ubuntu"/>
            </a:endParaRP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Ubuntu"/>
              </a:rPr>
              <a:t>Researchers at Security &amp; Crypto lab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Ubuntu"/>
              </a:rPr>
              <a:t>University of Athens, Greece</a:t>
            </a:r>
            <a:endParaRPr lang="el-GR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743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Statistical methods </a:t>
            </a:r>
            <a:r>
              <a:rPr lang="en-US" sz="2800" dirty="0">
                <a:solidFill>
                  <a:schemeClr val="bg1"/>
                </a:solidFill>
                <a:latin typeface="Ubuntu"/>
              </a:rPr>
              <a:t>against block </a:t>
            </a:r>
            <a:r>
              <a:rPr lang="en-US" sz="2800" dirty="0" smtClean="0">
                <a:solidFill>
                  <a:schemeClr val="bg1"/>
                </a:solidFill>
                <a:latin typeface="Ubuntu"/>
              </a:rPr>
              <a:t>ciphers</a:t>
            </a:r>
            <a:endParaRPr lang="en-US" sz="2800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Everyone uses block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Statistical methods break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introduce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artificial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Block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ciphers round length to 128-bits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In practice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16x more requests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Blocks aligned → Length difference measurable</a:t>
            </a:r>
          </a:p>
        </p:txBody>
      </p:sp>
    </p:spTree>
    <p:extLst>
      <p:ext uri="{BB962C8B-B14F-4D97-AF65-F5344CB8AC3E}">
        <p14:creationId xmlns:p14="http://schemas.microsoft.com/office/powerpoint/2010/main" val="1500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Block alignment with artificial noise</a:t>
            </a:r>
            <a:endParaRPr lang="en-US" sz="2800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74363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For each candidate, send 16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Pad each request with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artificial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0…15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additional random bytes in reflection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This will cross a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block boundary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Ideally, symbols that don’t appear elsewhere</a:t>
            </a:r>
          </a:p>
        </p:txBody>
      </p:sp>
    </p:spTree>
    <p:extLst>
      <p:ext uri="{BB962C8B-B14F-4D97-AF65-F5344CB8AC3E}">
        <p14:creationId xmlns:p14="http://schemas.microsoft.com/office/powerpoint/2010/main" val="6080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2" y="1565909"/>
            <a:ext cx="8839200" cy="307693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4652" y="1752334"/>
            <a:ext cx="533400" cy="277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590" y="1289790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Reflected parameter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8052" y="1696956"/>
            <a:ext cx="7039462" cy="4253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6649" y="1196577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Reflected value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3799" y="2193234"/>
            <a:ext cx="533400" cy="27709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2928" y="2489583"/>
            <a:ext cx="145514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9A3CC"/>
                </a:solidFill>
              </a:rPr>
              <a:t>Known secret</a:t>
            </a:r>
            <a:endParaRPr lang="en-US" dirty="0">
              <a:solidFill>
                <a:srgbClr val="69A3C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46648" y="2373512"/>
            <a:ext cx="4363184" cy="425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57615" y="2798814"/>
            <a:ext cx="174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Target end-point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37079" y="3483226"/>
            <a:ext cx="220240" cy="3079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0791" y="3829204"/>
            <a:ext cx="1135439" cy="4062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Candidate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61467" y="4337308"/>
            <a:ext cx="4737367" cy="30793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1325" y="4680680"/>
            <a:ext cx="147764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Huffman pool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76560" y="3922157"/>
            <a:ext cx="581602" cy="277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8834" y="4126992"/>
            <a:ext cx="25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alignment alphabet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47573" y="3064256"/>
            <a:ext cx="1614086" cy="27709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47573" y="2614148"/>
            <a:ext cx="250863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9A3CC"/>
                </a:solidFill>
              </a:rPr>
              <a:t>Unreflected</a:t>
            </a:r>
            <a:r>
              <a:rPr lang="en-US" dirty="0" smtClean="0">
                <a:solidFill>
                  <a:srgbClr val="69A3CC"/>
                </a:solidFill>
              </a:rPr>
              <a:t> anti-caching</a:t>
            </a:r>
            <a:endParaRPr lang="en-US" dirty="0">
              <a:solidFill>
                <a:srgbClr val="69A3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0510" y="700957"/>
            <a:ext cx="629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One </a:t>
            </a:r>
            <a:r>
              <a:rPr lang="en-US" sz="2400" dirty="0" err="1" smtClean="0">
                <a:solidFill>
                  <a:schemeClr val="bg1"/>
                </a:solidFill>
              </a:rPr>
              <a:t>sampleset</a:t>
            </a:r>
            <a:r>
              <a:rPr lang="en-US" sz="2400" dirty="0" smtClean="0">
                <a:solidFill>
                  <a:schemeClr val="bg1"/>
                </a:solidFill>
              </a:rPr>
              <a:t> in a batch: A single candidate (‘a’)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009" y="3351342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009" y="3323269"/>
            <a:ext cx="42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secre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16)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009" y="3906253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009" y="3878180"/>
            <a:ext cx="42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secre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16)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009" y="4489237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009" y="4461164"/>
            <a:ext cx="42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secre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2625" y="3906253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02625" y="3892216"/>
            <a:ext cx="4252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2625" y="4487596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02625" y="4473559"/>
            <a:ext cx="4252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009" y="1367044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009" y="1338971"/>
            <a:ext cx="43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secre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(compressed: 15)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009" y="1921955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0009" y="1893882"/>
            <a:ext cx="42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secre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16)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009" y="2504939"/>
            <a:ext cx="4252616" cy="341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0009" y="2476866"/>
            <a:ext cx="406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secre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XY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(compressed: 16)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6588930" y="1618885"/>
            <a:ext cx="280008" cy="4252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96104" y="650713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AES128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 rot="5400000">
            <a:off x="2322458" y="-937869"/>
            <a:ext cx="280008" cy="4252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69055" y="3166676"/>
            <a:ext cx="26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observed block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-42530" y="2998381"/>
            <a:ext cx="925457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Experimental results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AES_128 is vulnerable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Popular web services are vulnerable: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Gmail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Facebook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263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Noise generators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Noise = Response part that changes per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Web app noise: Timestamps, random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Connection: close / keep-alive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Huffman header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Huffman tree changes due to block alignment padding :(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We can’t predict how it changes – plaintext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Content-encoding: chunked – boundaries may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337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40631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Optimizations overview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Block ciphers cause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min 16x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slowdown. We need to optimize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Divide and conquer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: 6x speed-up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Request soup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: 16x speed-up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Browser parallelization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: 6x speed-up</a:t>
            </a: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>Total ~ 500x speed-up!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38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Optimization: Divide &amp; Conquer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Each request tries multiple candidates from alphabet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Partition alphabet using divide-and-conquer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Binary search on alphabet partitions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Reduces attack complexity from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O(</a:t>
            </a:r>
            <a:r>
              <a:rPr lang="en-US" sz="2400" b="1" dirty="0" err="1">
                <a:solidFill>
                  <a:schemeClr val="bg1"/>
                </a:solidFill>
                <a:latin typeface="Ubuntu"/>
              </a:rPr>
              <a:t>n|Σ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|)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to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O(n </a:t>
            </a:r>
            <a:r>
              <a:rPr lang="en-US" sz="2400" b="1" dirty="0" err="1">
                <a:solidFill>
                  <a:schemeClr val="bg1"/>
                </a:solidFill>
                <a:latin typeface="Ubuntu"/>
              </a:rPr>
              <a:t>lg|Σ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|)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Practically this gives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6x speed-up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416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6" y="2258518"/>
            <a:ext cx="8602052" cy="287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1" y="2690699"/>
            <a:ext cx="8623337" cy="2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HTTPS is </a:t>
            </a:r>
            <a:r>
              <a:rPr lang="en-US" sz="2800" b="1" dirty="0">
                <a:solidFill>
                  <a:schemeClr val="bg1"/>
                </a:solidFill>
                <a:latin typeface="Ubuntu"/>
              </a:rPr>
              <a:t>broken</a:t>
            </a:r>
            <a:endParaRPr lang="el-GR" sz="2800" dirty="0">
              <a:solidFill>
                <a:schemeClr val="bg1"/>
              </a:solidFill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BREACH broke HTTPS + RC4 in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People upgraded to AES – thought they were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safe</a:t>
            </a: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Today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...</a:t>
            </a:r>
          </a:p>
          <a:p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show TLS + AES is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still broken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Ubuntu"/>
              </a:rPr>
              <a:t>HTTPS can be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decrypted</a:t>
            </a:r>
            <a:endParaRPr lang="en-US" sz="2400" b="1" dirty="0">
              <a:solidFill>
                <a:schemeClr val="bg1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We launch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open source tool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to do it here in 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bg1"/>
              </a:solidFill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Binary search in alphabet space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27" y="1494770"/>
            <a:ext cx="7774945" cy="33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Optimization: Request soup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/>
              </a:rPr>
              <a:t>Problem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Need 16x samples for block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But we only need the </a:t>
            </a:r>
            <a:r>
              <a:rPr lang="en-US" sz="2000" b="1" i="1" dirty="0">
                <a:solidFill>
                  <a:schemeClr val="bg1"/>
                </a:solidFill>
                <a:latin typeface="Ubuntu"/>
              </a:rPr>
              <a:t>length </a:t>
            </a:r>
            <a:r>
              <a:rPr lang="en-US" sz="2000" b="1" i="1" dirty="0" smtClean="0">
                <a:solidFill>
                  <a:schemeClr val="bg1"/>
                </a:solidFill>
                <a:latin typeface="Ubuntu"/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Ubuntu"/>
            </a:endParaRPr>
          </a:p>
          <a:p>
            <a:r>
              <a:rPr lang="en-US" sz="2000" dirty="0">
                <a:solidFill>
                  <a:schemeClr val="bg1"/>
                </a:solidFill>
                <a:latin typeface="Ubuntu"/>
              </a:rPr>
              <a:t>Solution</a:t>
            </a:r>
            <a:r>
              <a:rPr lang="en-US" sz="2000" dirty="0" smtClean="0">
                <a:solidFill>
                  <a:schemeClr val="bg1"/>
                </a:solidFill>
                <a:latin typeface="Ubuntu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Responses come pipelined, can’t tell them apart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We don’t care! Measure total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/>
              </a:rPr>
              <a:t>Divide by amount, extract mean</a:t>
            </a:r>
          </a:p>
        </p:txBody>
      </p:sp>
    </p:spTree>
    <p:extLst>
      <p:ext uri="{BB962C8B-B14F-4D97-AF65-F5344CB8AC3E}">
        <p14:creationId xmlns:p14="http://schemas.microsoft.com/office/powerpoint/2010/main" val="30119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Optimization: </a:t>
            </a:r>
            <a:r>
              <a:rPr lang="en-US" sz="2800" dirty="0" smtClean="0">
                <a:solidFill>
                  <a:schemeClr val="bg1"/>
                </a:solidFill>
                <a:latin typeface="Ubuntu"/>
              </a:rPr>
              <a:t>Browser parallelization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Do 6x parallel requests; browsers support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Each parallel request cannot adapt based on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But we need many samples of same candidates anyway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No need to adapt before we collect enough</a:t>
            </a:r>
          </a:p>
        </p:txBody>
      </p:sp>
      <p:pic>
        <p:nvPicPr>
          <p:cNvPr id="7170" name="Picture 2" descr="https://lh6.googleusercontent.com/_3PcmPjJUdnPXCIefP_AELus61gk65_nWEmy0oBeNImfP9L53TgOLLFWmLxOvZMWhn4K_OalnHswbGHH8KUiDJElJvc3Wgr693jhj10qie1yYgoxYKkFRGioKEYxlMTHcL_W3BywKm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27010"/>
            <a:ext cx="3476373" cy="178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Ubuntu"/>
              </a:rPr>
              <a:t>Request soup + browser parallelization:</a:t>
            </a:r>
          </a:p>
          <a:p>
            <a:pPr marL="0" indent="0" algn="ctr">
              <a:buNone/>
            </a:pPr>
            <a:r>
              <a:rPr lang="en-US" dirty="0" smtClean="0">
                <a:latin typeface="Ubuntu"/>
              </a:rPr>
              <a:t>16 requests in 1.5 sec</a:t>
            </a:r>
          </a:p>
          <a:p>
            <a:pPr marL="0" indent="0" algn="ctr">
              <a:buNone/>
            </a:pPr>
            <a:r>
              <a:rPr lang="en-US" dirty="0" smtClean="0">
                <a:latin typeface="Ubuntu"/>
              </a:rPr>
              <a:t>(in good network)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106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01" y="501857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7007" y="2356377"/>
            <a:ext cx="2193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Ubuntu"/>
              </a:rPr>
              <a:t>Rupture</a:t>
            </a:r>
            <a:endParaRPr lang="en-US" sz="4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031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Today, we make BREACH easy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Over the past months, we’ve developed </a:t>
            </a: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Rupture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Today in Black Hat Asia 2016, we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launch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Ubuntu"/>
              </a:rPr>
              <a:t>Open source: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MIT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licensed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endParaRPr lang="en-US" sz="2400" dirty="0" smtClean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u="sng" dirty="0">
                <a:solidFill>
                  <a:schemeClr val="bg1"/>
                </a:solidFill>
                <a:latin typeface="Ubuntu"/>
                <a:hlinkClick r:id="rId2"/>
              </a:rPr>
              <a:t>https://</a:t>
            </a:r>
            <a:r>
              <a:rPr lang="en-US" sz="2400" u="sng" dirty="0" smtClean="0">
                <a:solidFill>
                  <a:schemeClr val="bg1"/>
                </a:solidFill>
                <a:latin typeface="Ubuntu"/>
                <a:hlinkClick r:id="rId2"/>
              </a:rPr>
              <a:t>github.com/dionyziz/rupture</a:t>
            </a:r>
            <a:endParaRPr lang="en-US" sz="2400" u="sng" dirty="0" smtClean="0">
              <a:solidFill>
                <a:schemeClr val="bg1"/>
              </a:solidFill>
              <a:latin typeface="Ubuntu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/>
              </a:rPr>
              <a:t>ruptureit.com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431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Rupture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Extensible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Modular analysis / optimizations /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Experiment with your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General web attack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Can be adapted to work for CRIME, POODLE,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Persistent command &amp; control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Scalable architecture: Multiple attacks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simultaneously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92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rchitectur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44616"/>
            <a:ext cx="4953000" cy="43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Robust, persistent command &amp; control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Automatically inject JS to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All plaintext connections infected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One tab at a time gets work from C&amp;C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User closes tab?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Different tab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starts attacking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User switches browsers? Works on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different browser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Data collection failed for a sample? Sample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recollected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User reboots computer?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Attack continues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179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Persistent attack data storage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Collected data processed by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Django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Attack historical data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stored permanently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SQLite </a:t>
            </a:r>
            <a:r>
              <a:rPr lang="en-US" sz="2400" dirty="0" err="1">
                <a:solidFill>
                  <a:schemeClr val="bg1"/>
                </a:solidFill>
                <a:latin typeface="Ubuntu"/>
              </a:rPr>
              <a:t>db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Future analysis with new techniques possible</a:t>
            </a:r>
          </a:p>
        </p:txBody>
      </p:sp>
    </p:spTree>
    <p:extLst>
      <p:ext uri="{BB962C8B-B14F-4D97-AF65-F5344CB8AC3E}">
        <p14:creationId xmlns:p14="http://schemas.microsoft.com/office/powerpoint/2010/main" val="14175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Overview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BREACH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Our contributions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Statistical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Attacking block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Attacking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Optimization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Our tool: Rupture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Mitigation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86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Ubuntu"/>
              </a:rPr>
              <a:t>Rupture </a:t>
            </a:r>
            <a:r>
              <a:rPr lang="en-US" sz="3600" dirty="0">
                <a:solidFill>
                  <a:schemeClr val="bg1"/>
                </a:solidFill>
                <a:latin typeface="Ubuntu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95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/>
              </a:rPr>
              <a:t>Statistically expected* runtime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Assuming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limited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noise: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/>
                <a:latin typeface="Ubuntu"/>
              </a:rPr>
              <a:t>Using sequential technique: 3 min / byte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3 batches per candidate</a:t>
            </a:r>
            <a:endParaRPr lang="en-US" sz="2400" dirty="0" smtClean="0">
              <a:solidFill>
                <a:schemeClr val="bg1"/>
              </a:solidFill>
              <a:effectLst/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Using divide &amp; conquer: 36 sec / 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Ubuntu"/>
              </a:rPr>
              <a:t>* Additional batches may be needed if confidence is low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10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/>
              </a:rPr>
              <a:t>Mitigation</a:t>
            </a:r>
            <a:endParaRPr lang="en-US" sz="3600" dirty="0">
              <a:solidFill>
                <a:schemeClr val="bg1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02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First-party cookies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Don’t send </a:t>
            </a:r>
            <a:r>
              <a:rPr lang="en-US" sz="2400" dirty="0" err="1">
                <a:solidFill>
                  <a:schemeClr val="bg1"/>
                </a:solidFill>
                <a:latin typeface="Ubuntu"/>
              </a:rPr>
              <a:t>auth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cookies cross-origin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Backwards compatibility: Web server opts-in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Mike West implemented it in Chrome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Coming April 8th</a:t>
            </a:r>
          </a:p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> Set-Cookie: SID=31d4d96e407aad42;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First-Party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r>
              <a:rPr lang="en-US" sz="2400" dirty="0">
                <a:solidFill>
                  <a:schemeClr val="bg1"/>
                </a:solidFill>
                <a:latin typeface="Ubuntu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Ubuntu"/>
              </a:rPr>
            </a:b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546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0"/>
          </p:nvPr>
        </p:nvSpPr>
        <p:spPr>
          <a:xfrm>
            <a:off x="304800" y="1611896"/>
            <a:ext cx="8610600" cy="2845804"/>
          </a:xfrm>
        </p:spPr>
        <p:txBody>
          <a:bodyPr/>
          <a:lstStyle/>
          <a:p>
            <a:r>
              <a:rPr lang="en-US" sz="2200" dirty="0" smtClean="0"/>
              <a:t>Responsible disclosure:</a:t>
            </a:r>
          </a:p>
          <a:p>
            <a:pPr lvl="1"/>
            <a:r>
              <a:rPr lang="en-US" sz="1800" dirty="0" smtClean="0"/>
              <a:t>Publish specific preconfigured Rupture “targets”</a:t>
            </a:r>
            <a:r>
              <a:rPr lang="en-US" sz="1800" dirty="0"/>
              <a:t> – Gmail, Facebook, etc.</a:t>
            </a:r>
            <a:endParaRPr lang="en-US" sz="1800" dirty="0" smtClean="0"/>
          </a:p>
          <a:p>
            <a:pPr lvl="1"/>
            <a:r>
              <a:rPr lang="en-US" sz="1800" dirty="0" smtClean="0"/>
              <a:t>In coordination with web app developers</a:t>
            </a:r>
          </a:p>
          <a:p>
            <a:r>
              <a:rPr lang="en-US" sz="2200" dirty="0" smtClean="0"/>
              <a:t>Implement First-Party cookies in Firefox and other browsers</a:t>
            </a:r>
          </a:p>
          <a:p>
            <a:r>
              <a:rPr lang="en-US" sz="2200" dirty="0" smtClean="0"/>
              <a:t>Extend Rupture with other attacks: CRIME, etc.</a:t>
            </a:r>
          </a:p>
          <a:p>
            <a:r>
              <a:rPr lang="en-US" sz="2200" dirty="0" smtClean="0"/>
              <a:t>Implement SPDY support for Rupture</a:t>
            </a:r>
          </a:p>
          <a:p>
            <a:r>
              <a:rPr lang="en-US" sz="2200" dirty="0" smtClean="0"/>
              <a:t>Backtracking</a:t>
            </a:r>
          </a:p>
          <a:p>
            <a:r>
              <a:rPr lang="en-US" sz="2200" dirty="0" smtClean="0"/>
              <a:t>Come help us make Rupture better – many bugs on GitHub</a:t>
            </a:r>
          </a:p>
          <a:p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Future work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5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71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Key takeaways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HTTPS + </a:t>
            </a:r>
            <a:r>
              <a:rPr lang="en-US" sz="2400" dirty="0" err="1">
                <a:solidFill>
                  <a:schemeClr val="bg1"/>
                </a:solidFill>
                <a:latin typeface="Ubuntu"/>
              </a:rPr>
              <a:t>gzip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broken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Rupture framework is live –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attacks are easy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Enable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first-party cookies 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on your web app</a:t>
            </a:r>
          </a:p>
        </p:txBody>
      </p:sp>
    </p:spTree>
    <p:extLst>
      <p:ext uri="{BB962C8B-B14F-4D97-AF65-F5344CB8AC3E}">
        <p14:creationId xmlns:p14="http://schemas.microsoft.com/office/powerpoint/2010/main" val="19035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49926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/>
              </a:rPr>
              <a:t>Thank you! Questions?</a:t>
            </a:r>
            <a:endParaRPr lang="en-US" sz="36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747675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/>
              </a:rPr>
              <a:t>   twitter.com/</a:t>
            </a:r>
            <a:r>
              <a:rPr lang="en-US" sz="2400" dirty="0" err="1" smtClean="0">
                <a:solidFill>
                  <a:schemeClr val="bg1"/>
                </a:solidFill>
                <a:latin typeface="Ubuntu"/>
              </a:rPr>
              <a:t>dionyziz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256189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Ubuntu"/>
              </a:rPr>
              <a:t>45DC 00AE FDDF 5D5C B988 </a:t>
            </a:r>
            <a:r>
              <a:rPr lang="en-US" sz="1400" dirty="0" smtClean="0">
                <a:solidFill>
                  <a:schemeClr val="bg1"/>
                </a:solidFill>
                <a:latin typeface="Ubuntu"/>
              </a:rPr>
              <a:t>EC86 </a:t>
            </a:r>
            <a:r>
              <a:rPr lang="en-US" sz="1400" dirty="0">
                <a:solidFill>
                  <a:schemeClr val="bg1"/>
                </a:solidFill>
                <a:latin typeface="Ubuntu"/>
              </a:rPr>
              <a:t>2DA4 50F3 AFB0 46C7</a:t>
            </a:r>
            <a:endParaRPr lang="en-US" sz="14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613" y="3829976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/>
              </a:rPr>
              <a:t>   github.com/</a:t>
            </a:r>
            <a:r>
              <a:rPr lang="en-US" sz="2400" dirty="0" err="1" smtClean="0">
                <a:solidFill>
                  <a:schemeClr val="bg1"/>
                </a:solidFill>
                <a:latin typeface="Ubuntu"/>
              </a:rPr>
              <a:t>dimkarakostas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613" y="4321296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Ubuntu"/>
              </a:rPr>
              <a:t>DF46 7AFF 3398 BB31 CEA7 1E77 F896 1969 A339 D2E9</a:t>
            </a:r>
            <a:endParaRPr lang="en-US" sz="14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9" name="Picture 4" descr="https://lh3.googleusercontent.com/5tONAg3dGylIdIGx1PTxNMpq0LCsQAgaOR7fUKkMmWrM9oawlJKoUy6sZLLtmHjvHVmXfsiFfwKFlYof_iHtP_VLitMJ6nbU9SaLDcRkH2Jk_Xo34WkHcT0ot97_cCcIOoyH_ah062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64" y="4349658"/>
            <a:ext cx="717550" cy="2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3039"/>
            <a:ext cx="9165457" cy="41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research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Ubuntu"/>
                <a:hlinkClick r:id="rId3"/>
              </a:rPr>
              <a:t>Introduced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in Black Hat USA 2013</a:t>
            </a:r>
            <a:endParaRPr lang="en-US" sz="2400" dirty="0">
              <a:solidFill>
                <a:schemeClr val="bg1"/>
              </a:solidFill>
              <a:effectLst/>
              <a:latin typeface="Ubuntu"/>
            </a:endParaRPr>
          </a:p>
        </p:txBody>
      </p:sp>
      <p:pic>
        <p:nvPicPr>
          <p:cNvPr id="1026" name="Picture 2" descr="https://lh3.googleusercontent.com/zVbTzt5Z53i_ituMvp1r5PTFLLyCliWBhZ1SoPtWWLinjyBCAmEBit81WEKTragnSLQ1vU299otWqyrjWAy8al8Ia8Ap0-aFDhHL6yFLGDxMhPVd8e2FQxlMQIRkK9BbdNmvEKpSk3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589538"/>
            <a:ext cx="17907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4.googleusercontent.com/6NURJTd7nzpHsfbRIXkfg9R0SWR4aGpNXzuxVpX_2EPpNbbmAFer_fz3rTkQTja-D6Fxc4bCa149jpM47MRytTUrp1JvjSCesWIDTWuK5N81Ur1JGi8dcAtYLZiuADaUVb08-lG0oW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589537"/>
            <a:ext cx="17907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ek8DQpg6A1crJQ5lczBJpXG8-Um1Bw7S-XeMoLO0YWaoPRscaurt3uwkgjNLO0HXN8UaFluYjYggeN0r2Gf1xHT1lYx1XH_ww6FwEixC1M-GrNGbevlrPC-scilDYNoI9-m8vCGRB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589537"/>
            <a:ext cx="17907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27092" y="4019550"/>
            <a:ext cx="1483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l-GR" altLang="el-GR" dirty="0" err="1" smtClean="0">
                <a:solidFill>
                  <a:srgbClr val="000000"/>
                </a:solidFill>
                <a:latin typeface="Ubuntu"/>
              </a:rPr>
              <a:t>Yoel</a:t>
            </a:r>
            <a:r>
              <a:rPr lang="el-GR" altLang="el-GR" dirty="0" smtClean="0">
                <a:solidFill>
                  <a:srgbClr val="000000"/>
                </a:solidFill>
                <a:latin typeface="Ubuntu"/>
              </a:rPr>
              <a:t> </a:t>
            </a:r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Gluck</a:t>
            </a:r>
            <a:endParaRPr lang="el-GR" altLang="el-G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133475" y="4019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Angelo</a:t>
            </a:r>
            <a:r>
              <a:rPr lang="el-GR" altLang="el-GR" dirty="0">
                <a:solidFill>
                  <a:srgbClr val="000000"/>
                </a:solidFill>
                <a:latin typeface="Ubuntu"/>
              </a:rPr>
              <a:t> </a:t>
            </a:r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Prado</a:t>
            </a:r>
            <a:endParaRPr lang="el-GR" dirty="0">
              <a:latin typeface="Ubuntu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4019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Neal</a:t>
            </a:r>
            <a:r>
              <a:rPr lang="el-GR" altLang="el-GR" dirty="0">
                <a:solidFill>
                  <a:srgbClr val="000000"/>
                </a:solidFill>
                <a:latin typeface="Ubuntu"/>
              </a:rPr>
              <a:t> </a:t>
            </a:r>
            <a:r>
              <a:rPr lang="el-GR" altLang="el-GR" dirty="0" err="1">
                <a:solidFill>
                  <a:srgbClr val="000000"/>
                </a:solidFill>
                <a:latin typeface="Ubuntu"/>
              </a:rPr>
              <a:t>Harris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10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343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/>
              </a:rPr>
              <a:t>BREACH attack anatomy</a:t>
            </a:r>
            <a:endParaRPr lang="en-US" sz="3600" dirty="0">
              <a:solidFill>
                <a:schemeClr val="bg1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5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352550"/>
            <a:ext cx="69622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42950"/>
            <a:ext cx="663985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assumptions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</a:rPr>
              <a:t>Target </a:t>
            </a: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website:</a:t>
            </a:r>
          </a:p>
          <a:p>
            <a:endParaRPr lang="en-US" sz="2400" dirty="0" smtClean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Ubuntu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HTTPS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Compresses response using </a:t>
            </a:r>
            <a:r>
              <a:rPr lang="en-US" sz="2400" b="1" dirty="0" err="1">
                <a:solidFill>
                  <a:schemeClr val="bg1"/>
                </a:solidFill>
                <a:latin typeface="Ubuntu"/>
              </a:rPr>
              <a:t>gzip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stream cipher</a:t>
            </a:r>
            <a:endParaRPr lang="en-US" sz="2400" dirty="0">
              <a:solidFill>
                <a:schemeClr val="bg1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Response has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zero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Contains end-point that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 reflects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URL parameter</a:t>
            </a:r>
          </a:p>
        </p:txBody>
      </p:sp>
    </p:spTree>
    <p:extLst>
      <p:ext uri="{BB962C8B-B14F-4D97-AF65-F5344CB8AC3E}">
        <p14:creationId xmlns:p14="http://schemas.microsoft.com/office/powerpoint/2010/main" val="26245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715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Ubuntu"/>
              </a:rPr>
              <a:t>Original BREACH target</a:t>
            </a:r>
            <a:endParaRPr lang="en-US" sz="2800" dirty="0">
              <a:solidFill>
                <a:schemeClr val="bg1"/>
              </a:solidFill>
              <a:effectLst/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5735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Steal </a:t>
            </a:r>
            <a:r>
              <a:rPr lang="en-US" sz="2400" b="1" dirty="0">
                <a:solidFill>
                  <a:schemeClr val="bg1"/>
                </a:solidFill>
                <a:latin typeface="Ubuntu"/>
              </a:rPr>
              <a:t>secret</a:t>
            </a:r>
            <a:r>
              <a:rPr lang="en-US" sz="2400" dirty="0">
                <a:solidFill>
                  <a:schemeClr val="bg1"/>
                </a:solidFill>
                <a:latin typeface="Ubuntu"/>
              </a:rPr>
              <a:t> in HTTPS response (CSRF tokens)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Ubuntu"/>
              </a:rPr>
              <a:t>Use CSRF to impersonate victim client to victim server</a:t>
            </a:r>
          </a:p>
        </p:txBody>
      </p:sp>
    </p:spTree>
    <p:extLst>
      <p:ext uri="{BB962C8B-B14F-4D97-AF65-F5344CB8AC3E}">
        <p14:creationId xmlns:p14="http://schemas.microsoft.com/office/powerpoint/2010/main" val="26869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 Hat Abu Dhabi 2011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1188</Words>
  <Application>Microsoft Office PowerPoint</Application>
  <PresentationFormat>On-screen Show (16:9)</PresentationFormat>
  <Paragraphs>268</Paragraphs>
  <Slides>47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Lucida Grande</vt:lpstr>
      <vt:lpstr>Ubuntu</vt:lpstr>
      <vt:lpstr>ヒラギノ角ゴ Pro W3</vt:lpstr>
      <vt:lpstr>Black Hat Abu Dhabi 2011</vt:lpstr>
      <vt:lpstr>Practical New Developments  in the  BREACH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dionyziz</cp:lastModifiedBy>
  <cp:revision>139</cp:revision>
  <dcterms:created xsi:type="dcterms:W3CDTF">2011-11-15T21:34:05Z</dcterms:created>
  <dcterms:modified xsi:type="dcterms:W3CDTF">2016-03-31T00:06:04Z</dcterms:modified>
</cp:coreProperties>
</file>