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30"/>
  </p:notesMasterIdLst>
  <p:sldIdLst>
    <p:sldId id="256" r:id="rId2"/>
    <p:sldId id="280" r:id="rId3"/>
    <p:sldId id="282" r:id="rId4"/>
    <p:sldId id="285" r:id="rId5"/>
    <p:sldId id="286" r:id="rId6"/>
    <p:sldId id="260" r:id="rId7"/>
    <p:sldId id="287" r:id="rId8"/>
    <p:sldId id="288" r:id="rId9"/>
    <p:sldId id="266" r:id="rId10"/>
    <p:sldId id="267" r:id="rId11"/>
    <p:sldId id="289" r:id="rId12"/>
    <p:sldId id="290" r:id="rId13"/>
    <p:sldId id="291" r:id="rId14"/>
    <p:sldId id="272" r:id="rId15"/>
    <p:sldId id="275" r:id="rId16"/>
    <p:sldId id="292" r:id="rId17"/>
    <p:sldId id="293" r:id="rId18"/>
    <p:sldId id="281" r:id="rId19"/>
    <p:sldId id="294" r:id="rId20"/>
    <p:sldId id="295" r:id="rId21"/>
    <p:sldId id="296" r:id="rId22"/>
    <p:sldId id="279" r:id="rId23"/>
    <p:sldId id="297" r:id="rId24"/>
    <p:sldId id="298" r:id="rId25"/>
    <p:sldId id="299" r:id="rId26"/>
    <p:sldId id="300" r:id="rId27"/>
    <p:sldId id="302" r:id="rId28"/>
    <p:sldId id="30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9"/>
    <p:restoredTop sz="94726"/>
  </p:normalViewPr>
  <p:slideViewPr>
    <p:cSldViewPr snapToGrid="0">
      <p:cViewPr varScale="1">
        <p:scale>
          <a:sx n="120" d="100"/>
          <a:sy n="120"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42613-9685-4D44-8768-FF917E663B37}" type="datetimeFigureOut">
              <a:rPr lang="en-US" smtClean="0"/>
              <a:t>12/21/24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AC284-8D0C-794E-812F-0E9E3B9EB65F}" type="slidenum">
              <a:rPr lang="en-US" smtClean="0"/>
              <a:t>‹#›</a:t>
            </a:fld>
            <a:endParaRPr lang="en-US"/>
          </a:p>
        </p:txBody>
      </p:sp>
    </p:spTree>
    <p:extLst>
      <p:ext uri="{BB962C8B-B14F-4D97-AF65-F5344CB8AC3E}">
        <p14:creationId xmlns:p14="http://schemas.microsoft.com/office/powerpoint/2010/main" val="397754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AC284-8D0C-794E-812F-0E9E3B9EB65F}" type="slidenum">
              <a:rPr lang="en-US" smtClean="0"/>
              <a:t>6</a:t>
            </a:fld>
            <a:endParaRPr lang="en-US"/>
          </a:p>
        </p:txBody>
      </p:sp>
    </p:spTree>
    <p:extLst>
      <p:ext uri="{BB962C8B-B14F-4D97-AF65-F5344CB8AC3E}">
        <p14:creationId xmlns:p14="http://schemas.microsoft.com/office/powerpoint/2010/main" val="162104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CB937-1C6E-2E06-9A0B-8C51969366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C7DB32-78BC-B130-3690-F8D22BE5B5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5437FC-4255-E565-FD61-23FE169AF3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750DE0-BEDA-148A-6BC0-D48A403CC5FB}"/>
              </a:ext>
            </a:extLst>
          </p:cNvPr>
          <p:cNvSpPr>
            <a:spLocks noGrp="1"/>
          </p:cNvSpPr>
          <p:nvPr>
            <p:ph type="sldNum" sz="quarter" idx="5"/>
          </p:nvPr>
        </p:nvSpPr>
        <p:spPr/>
        <p:txBody>
          <a:bodyPr/>
          <a:lstStyle/>
          <a:p>
            <a:fld id="{E0BAC284-8D0C-794E-812F-0E9E3B9EB65F}" type="slidenum">
              <a:rPr lang="en-US" smtClean="0"/>
              <a:t>7</a:t>
            </a:fld>
            <a:endParaRPr lang="en-US"/>
          </a:p>
        </p:txBody>
      </p:sp>
    </p:spTree>
    <p:extLst>
      <p:ext uri="{BB962C8B-B14F-4D97-AF65-F5344CB8AC3E}">
        <p14:creationId xmlns:p14="http://schemas.microsoft.com/office/powerpoint/2010/main" val="371809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03E3B-4D23-D809-1353-8E085A7C72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56F833-C671-1ABD-3A7A-7323C8C62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2DF557-BD41-046A-F5F4-E236552BC9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E0D33B-BAB5-CF72-E0F2-7D4299319FE2}"/>
              </a:ext>
            </a:extLst>
          </p:cNvPr>
          <p:cNvSpPr>
            <a:spLocks noGrp="1"/>
          </p:cNvSpPr>
          <p:nvPr>
            <p:ph type="sldNum" sz="quarter" idx="5"/>
          </p:nvPr>
        </p:nvSpPr>
        <p:spPr/>
        <p:txBody>
          <a:bodyPr/>
          <a:lstStyle/>
          <a:p>
            <a:fld id="{E0BAC284-8D0C-794E-812F-0E9E3B9EB65F}" type="slidenum">
              <a:rPr lang="en-US" smtClean="0"/>
              <a:t>8</a:t>
            </a:fld>
            <a:endParaRPr lang="en-US"/>
          </a:p>
        </p:txBody>
      </p:sp>
    </p:spTree>
    <p:extLst>
      <p:ext uri="{BB962C8B-B14F-4D97-AF65-F5344CB8AC3E}">
        <p14:creationId xmlns:p14="http://schemas.microsoft.com/office/powerpoint/2010/main" val="105547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35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4935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49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24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80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681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696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315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356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950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11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0298CD5-6C1E-4009-B41F-6DF62E31D3BE}" type="datetimeFigureOut">
              <a:rPr lang="en-US" smtClean="0"/>
              <a:pPr/>
              <a:t>12/21/24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327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reddy@ucsd.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8EF0-F8DA-09F3-064F-A4BD600C82D9}"/>
              </a:ext>
            </a:extLst>
          </p:cNvPr>
          <p:cNvSpPr>
            <a:spLocks noGrp="1"/>
          </p:cNvSpPr>
          <p:nvPr>
            <p:ph type="ctrTitle"/>
          </p:nvPr>
        </p:nvSpPr>
        <p:spPr/>
        <p:txBody>
          <a:bodyPr/>
          <a:lstStyle/>
          <a:p>
            <a:r>
              <a:rPr lang="en-US" dirty="0"/>
              <a:t>Module 2 Examples</a:t>
            </a:r>
          </a:p>
        </p:txBody>
      </p:sp>
      <p:sp>
        <p:nvSpPr>
          <p:cNvPr id="5" name="Subtitle 2">
            <a:extLst>
              <a:ext uri="{FF2B5EF4-FFF2-40B4-BE49-F238E27FC236}">
                <a16:creationId xmlns:a16="http://schemas.microsoft.com/office/drawing/2014/main" id="{8CB5D9D9-5524-5890-51CC-C89B11C90DF5}"/>
              </a:ext>
            </a:extLst>
          </p:cNvPr>
          <p:cNvSpPr>
            <a:spLocks noGrp="1"/>
          </p:cNvSpPr>
          <p:nvPr>
            <p:ph type="subTitle" idx="1"/>
          </p:nvPr>
        </p:nvSpPr>
        <p:spPr/>
        <p:txBody>
          <a:bodyPr>
            <a:normAutofit lnSpcReduction="10000"/>
          </a:bodyPr>
          <a:lstStyle/>
          <a:p>
            <a:r>
              <a:rPr lang="en-US" dirty="0"/>
              <a:t>TAs: Nihal Reddy</a:t>
            </a:r>
          </a:p>
          <a:p>
            <a:r>
              <a:rPr lang="en-US" dirty="0"/>
              <a:t>Email: </a:t>
            </a:r>
            <a:r>
              <a:rPr lang="en-US" dirty="0">
                <a:hlinkClick r:id="rId2"/>
              </a:rPr>
              <a:t>nireddy@ucsd.edu</a:t>
            </a:r>
            <a:endParaRPr lang="en-US" dirty="0"/>
          </a:p>
          <a:p>
            <a:r>
              <a:rPr lang="en-US" dirty="0"/>
              <a:t>OH: Thursdays 6-7pm</a:t>
            </a:r>
            <a:br>
              <a:rPr lang="en-US" dirty="0"/>
            </a:br>
            <a:br>
              <a:rPr lang="en-US" dirty="0"/>
            </a:br>
            <a:r>
              <a:rPr lang="en-US" dirty="0"/>
              <a:t>Slide Credits: Kira Fleischer</a:t>
            </a:r>
            <a:endParaRPr lang="en-US" b="0" i="0" dirty="0">
              <a:solidFill>
                <a:srgbClr val="000000"/>
              </a:solidFill>
              <a:effectLst/>
              <a:latin typeface="Lato Extended"/>
            </a:endParaRPr>
          </a:p>
          <a:p>
            <a:endParaRPr lang="en-US" dirty="0"/>
          </a:p>
        </p:txBody>
      </p:sp>
    </p:spTree>
    <p:extLst>
      <p:ext uri="{BB962C8B-B14F-4D97-AF65-F5344CB8AC3E}">
        <p14:creationId xmlns:p14="http://schemas.microsoft.com/office/powerpoint/2010/main" val="12882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94276B-1DFE-E181-94A2-83705D096831}"/>
              </a:ext>
            </a:extLst>
          </p:cNvPr>
          <p:cNvSpPr>
            <a:spLocks noGrp="1"/>
          </p:cNvSpPr>
          <p:nvPr>
            <p:ph type="title"/>
          </p:nvPr>
        </p:nvSpPr>
        <p:spPr/>
        <p:txBody>
          <a:bodyPr/>
          <a:lstStyle/>
          <a:p>
            <a:r>
              <a:rPr lang="en-US" dirty="0"/>
              <a:t>Problem 4: Statistics without raw data</a:t>
            </a:r>
          </a:p>
        </p:txBody>
      </p:sp>
      <p:sp>
        <p:nvSpPr>
          <p:cNvPr id="6" name="Content Placeholder 5">
            <a:extLst>
              <a:ext uri="{FF2B5EF4-FFF2-40B4-BE49-F238E27FC236}">
                <a16:creationId xmlns:a16="http://schemas.microsoft.com/office/drawing/2014/main" id="{7DDEFA84-1A73-3C9A-01F4-EA4849BD8973}"/>
              </a:ext>
            </a:extLst>
          </p:cNvPr>
          <p:cNvSpPr>
            <a:spLocks noGrp="1"/>
          </p:cNvSpPr>
          <p:nvPr>
            <p:ph idx="1"/>
          </p:nvPr>
        </p:nvSpPr>
        <p:spPr/>
        <p:txBody>
          <a:bodyPr>
            <a:normAutofit/>
          </a:bodyPr>
          <a:lstStyle/>
          <a:p>
            <a:r>
              <a:rPr lang="en-US" dirty="0"/>
              <a:t>The following are the statistics for the payroll of a company:</a:t>
            </a:r>
          </a:p>
          <a:p>
            <a:r>
              <a:rPr lang="en-US" dirty="0"/>
              <a:t>lowest salary = $350; mean = $600; median = $700; range = $1000; IQR = $600; first quartile = $400; standard deviation = $300.</a:t>
            </a:r>
          </a:p>
          <a:p>
            <a:r>
              <a:rPr lang="en-US" b="1" dirty="0"/>
              <a:t>(a) Is this distribution skewed to the left, right, or symmetric?</a:t>
            </a:r>
          </a:p>
          <a:p>
            <a:r>
              <a:rPr lang="en-US" dirty="0">
                <a:solidFill>
                  <a:schemeClr val="accent2"/>
                </a:solidFill>
              </a:rPr>
              <a:t>Mean &lt; median: skewed left</a:t>
            </a:r>
          </a:p>
          <a:p>
            <a:r>
              <a:rPr lang="en-US" dirty="0">
                <a:solidFill>
                  <a:schemeClr val="accent2"/>
                </a:solidFill>
              </a:rPr>
              <a:t>Mean &gt; median: skewed right</a:t>
            </a:r>
          </a:p>
          <a:p>
            <a:r>
              <a:rPr lang="en-US" b="1" dirty="0"/>
              <a:t>Solution:</a:t>
            </a:r>
            <a:r>
              <a:rPr lang="en-US" dirty="0"/>
              <a:t> Since the mean is smaller than the median, this would be skewed to the left.</a:t>
            </a:r>
            <a:endParaRPr lang="en-US" b="1" dirty="0"/>
          </a:p>
        </p:txBody>
      </p:sp>
    </p:spTree>
    <p:extLst>
      <p:ext uri="{BB962C8B-B14F-4D97-AF65-F5344CB8AC3E}">
        <p14:creationId xmlns:p14="http://schemas.microsoft.com/office/powerpoint/2010/main" val="61211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7300A-3D57-BEA6-F6AF-3CA6ACC7356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3A18D32-F27B-9BF8-5BFA-D7969F3F4231}"/>
              </a:ext>
            </a:extLst>
          </p:cNvPr>
          <p:cNvSpPr>
            <a:spLocks noGrp="1"/>
          </p:cNvSpPr>
          <p:nvPr>
            <p:ph type="title"/>
          </p:nvPr>
        </p:nvSpPr>
        <p:spPr/>
        <p:txBody>
          <a:bodyPr/>
          <a:lstStyle/>
          <a:p>
            <a:r>
              <a:rPr lang="en-US" dirty="0"/>
              <a:t>Problem 4: Statistics without raw data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5E5E684-952E-BAFC-3AB7-0032B2FA566C}"/>
                  </a:ext>
                </a:extLst>
              </p:cNvPr>
              <p:cNvSpPr>
                <a:spLocks noGrp="1"/>
              </p:cNvSpPr>
              <p:nvPr>
                <p:ph idx="1"/>
              </p:nvPr>
            </p:nvSpPr>
            <p:spPr/>
            <p:txBody>
              <a:bodyPr>
                <a:normAutofit lnSpcReduction="10000"/>
              </a:bodyPr>
              <a:lstStyle/>
              <a:p>
                <a:r>
                  <a:rPr lang="en-US" dirty="0"/>
                  <a:t>The following are the statistics for the payroll of a company:</a:t>
                </a:r>
              </a:p>
              <a:p>
                <a:r>
                  <a:rPr lang="en-US" dirty="0"/>
                  <a:t>lowest salary = $350; mean = $600; median = $700; range = $1000; IQR = $600; first quartile = $400; standard deviation = $300.</a:t>
                </a:r>
              </a:p>
              <a:p>
                <a:r>
                  <a:rPr lang="en-US" b="1" dirty="0"/>
                  <a:t>(b) Between what two values are the middle 50% found?</a:t>
                </a:r>
              </a:p>
              <a:p>
                <a:r>
                  <a:rPr lang="en-US" dirty="0">
                    <a:solidFill>
                      <a:schemeClr val="accent2"/>
                    </a:solidFill>
                  </a:rPr>
                  <a:t>Middle 50% = 25% </a:t>
                </a:r>
                <a:r>
                  <a:rPr lang="en-US" dirty="0">
                    <a:solidFill>
                      <a:schemeClr val="accent2"/>
                    </a:solidFill>
                    <a:sym typeface="Wingdings" pitchFamily="2" charset="2"/>
                  </a:rPr>
                  <a:t> 75% </a:t>
                </a:r>
                <a14:m>
                  <m:oMath xmlns:m="http://schemas.openxmlformats.org/officeDocument/2006/math">
                    <m:r>
                      <a:rPr lang="en-US" i="1" smtClean="0">
                        <a:solidFill>
                          <a:schemeClr val="accent2"/>
                        </a:solidFill>
                        <a:latin typeface="Cambria Math" panose="02040503050406030204" pitchFamily="18" charset="0"/>
                        <a:ea typeface="Cambria Math" panose="02040503050406030204" pitchFamily="18" charset="0"/>
                        <a:sym typeface="Wingdings" pitchFamily="2" charset="2"/>
                      </a:rPr>
                      <m:t>⟺</m:t>
                    </m:r>
                  </m:oMath>
                </a14:m>
                <a:r>
                  <a:rPr lang="en-US" dirty="0">
                    <a:solidFill>
                      <a:schemeClr val="accent2"/>
                    </a:solidFill>
                  </a:rPr>
                  <a:t> Q1 </a:t>
                </a:r>
                <a:r>
                  <a:rPr lang="en-US" dirty="0">
                    <a:solidFill>
                      <a:schemeClr val="accent2"/>
                    </a:solidFill>
                    <a:sym typeface="Wingdings" pitchFamily="2" charset="2"/>
                  </a:rPr>
                  <a:t> Q3</a:t>
                </a:r>
                <a:endParaRPr lang="en-US" dirty="0">
                  <a:solidFill>
                    <a:schemeClr val="accent2"/>
                  </a:solidFill>
                </a:endParaRPr>
              </a:p>
              <a:p>
                <a:r>
                  <a:rPr lang="en-US" b="1" dirty="0"/>
                  <a:t>Solution:</a:t>
                </a:r>
                <a:r>
                  <a:rPr lang="en-US" dirty="0"/>
                  <a:t> IQR = Q3 – Q1</a:t>
                </a:r>
              </a:p>
              <a:p>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t> </a:t>
                </a:r>
                <a:r>
                  <a:rPr lang="en-US" dirty="0"/>
                  <a:t>600 = Q3 – 400 </a:t>
                </a:r>
                <a:endParaRPr lang="en-US" b="1" i="1" dirty="0">
                  <a:latin typeface="Cambria Math" panose="02040503050406030204" pitchFamily="18" charset="0"/>
                  <a:ea typeface="Cambria Math" panose="02040503050406030204" pitchFamily="18" charset="0"/>
                </a:endParaRPr>
              </a:p>
              <a:p>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a:t> </a:t>
                </a:r>
                <a:r>
                  <a:rPr lang="en-US" dirty="0"/>
                  <a:t>Q3 = 1000</a:t>
                </a:r>
              </a:p>
              <a:p>
                <a14:m>
                  <m:oMath xmlns:m="http://schemas.openxmlformats.org/officeDocument/2006/math">
                    <m:r>
                      <a:rPr lang="en-US" b="1" i="1">
                        <a:latin typeface="Cambria Math" panose="02040503050406030204" pitchFamily="18" charset="0"/>
                        <a:ea typeface="Cambria Math" panose="02040503050406030204" pitchFamily="18" charset="0"/>
                      </a:rPr>
                      <m:t>⟹</m:t>
                    </m:r>
                  </m:oMath>
                </a14:m>
                <a:r>
                  <a:rPr lang="en-US" b="1" dirty="0"/>
                  <a:t> </a:t>
                </a:r>
                <a:r>
                  <a:rPr lang="en-US" dirty="0"/>
                  <a:t>Middle 50% of data between $400 and $1000</a:t>
                </a:r>
                <a:endParaRPr lang="en-US" b="1" dirty="0"/>
              </a:p>
            </p:txBody>
          </p:sp>
        </mc:Choice>
        <mc:Fallback xmlns="">
          <p:sp>
            <p:nvSpPr>
              <p:cNvPr id="6" name="Content Placeholder 5">
                <a:extLst>
                  <a:ext uri="{FF2B5EF4-FFF2-40B4-BE49-F238E27FC236}">
                    <a16:creationId xmlns:a16="http://schemas.microsoft.com/office/drawing/2014/main" id="{75E5E684-952E-BAFC-3AB7-0032B2FA566C}"/>
                  </a:ext>
                </a:extLst>
              </p:cNvPr>
              <p:cNvSpPr>
                <a:spLocks noGrp="1" noRot="1" noChangeAspect="1" noMove="1" noResize="1" noEditPoints="1" noAdjustHandles="1" noChangeArrowheads="1" noChangeShapeType="1" noTextEdit="1"/>
              </p:cNvSpPr>
              <p:nvPr>
                <p:ph idx="1"/>
              </p:nvPr>
            </p:nvSpPr>
            <p:spPr>
              <a:blipFill>
                <a:blip r:embed="rId2"/>
                <a:stretch>
                  <a:fillRect l="-1173" t="-2839"/>
                </a:stretch>
              </a:blipFill>
            </p:spPr>
            <p:txBody>
              <a:bodyPr/>
              <a:lstStyle/>
              <a:p>
                <a:r>
                  <a:rPr lang="en-US">
                    <a:noFill/>
                  </a:rPr>
                  <a:t> </a:t>
                </a:r>
              </a:p>
            </p:txBody>
          </p:sp>
        </mc:Fallback>
      </mc:AlternateContent>
    </p:spTree>
    <p:extLst>
      <p:ext uri="{BB962C8B-B14F-4D97-AF65-F5344CB8AC3E}">
        <p14:creationId xmlns:p14="http://schemas.microsoft.com/office/powerpoint/2010/main" val="377185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30F4A-DC49-BE69-8A4F-BEB393045D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07BB380-4935-C52A-9013-030ECEA5674A}"/>
              </a:ext>
            </a:extLst>
          </p:cNvPr>
          <p:cNvSpPr>
            <a:spLocks noGrp="1"/>
          </p:cNvSpPr>
          <p:nvPr>
            <p:ph type="title"/>
          </p:nvPr>
        </p:nvSpPr>
        <p:spPr/>
        <p:txBody>
          <a:bodyPr/>
          <a:lstStyle/>
          <a:p>
            <a:r>
              <a:rPr lang="en-US" dirty="0"/>
              <a:t>Problem 4: Statistics without raw data</a:t>
            </a:r>
          </a:p>
        </p:txBody>
      </p:sp>
      <p:sp>
        <p:nvSpPr>
          <p:cNvPr id="6" name="Content Placeholder 5">
            <a:extLst>
              <a:ext uri="{FF2B5EF4-FFF2-40B4-BE49-F238E27FC236}">
                <a16:creationId xmlns:a16="http://schemas.microsoft.com/office/drawing/2014/main" id="{3A32EA42-2A6B-2182-F1B9-8A906D6EA69D}"/>
              </a:ext>
            </a:extLst>
          </p:cNvPr>
          <p:cNvSpPr>
            <a:spLocks noGrp="1"/>
          </p:cNvSpPr>
          <p:nvPr>
            <p:ph idx="1"/>
          </p:nvPr>
        </p:nvSpPr>
        <p:spPr/>
        <p:txBody>
          <a:bodyPr>
            <a:normAutofit/>
          </a:bodyPr>
          <a:lstStyle/>
          <a:p>
            <a:r>
              <a:rPr lang="en-US" dirty="0"/>
              <a:t>The following are the statistics for the payroll of a company:</a:t>
            </a:r>
          </a:p>
          <a:p>
            <a:r>
              <a:rPr lang="en-US" dirty="0"/>
              <a:t>lowest salary = $350; mean = $600; median = $700; range = $1000; IQR = $600; first quartile = $400; standard deviation = $300.</a:t>
            </a:r>
          </a:p>
          <a:p>
            <a:r>
              <a:rPr lang="en-US" b="1" dirty="0"/>
              <a:t>(c) Suppose the company gives every employee a $40 raise. Write down the new values of each statistics.</a:t>
            </a:r>
          </a:p>
          <a:p>
            <a:r>
              <a:rPr lang="en-US" dirty="0">
                <a:solidFill>
                  <a:schemeClr val="accent2"/>
                </a:solidFill>
              </a:rPr>
              <a:t>Addition shifts the distribution to the right (changes the center), but does not change the spread.</a:t>
            </a:r>
          </a:p>
          <a:p>
            <a:r>
              <a:rPr lang="en-US" b="1" dirty="0"/>
              <a:t>Solution:</a:t>
            </a:r>
            <a:r>
              <a:rPr lang="en-US" dirty="0"/>
              <a:t> lowest salary = $390; mean = $640; median = $740; range = $1000; IQR = $600; first quartile = $440; standard deviation = $300.</a:t>
            </a:r>
            <a:endParaRPr lang="en-US" b="1" dirty="0"/>
          </a:p>
        </p:txBody>
      </p:sp>
    </p:spTree>
    <p:extLst>
      <p:ext uri="{BB962C8B-B14F-4D97-AF65-F5344CB8AC3E}">
        <p14:creationId xmlns:p14="http://schemas.microsoft.com/office/powerpoint/2010/main" val="21846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564D7-B179-46D6-B938-5DECB4E82E1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BF877E-9A11-4DED-45B3-91085ECCB0D9}"/>
              </a:ext>
            </a:extLst>
          </p:cNvPr>
          <p:cNvSpPr>
            <a:spLocks noGrp="1"/>
          </p:cNvSpPr>
          <p:nvPr>
            <p:ph type="title"/>
          </p:nvPr>
        </p:nvSpPr>
        <p:spPr/>
        <p:txBody>
          <a:bodyPr/>
          <a:lstStyle/>
          <a:p>
            <a:r>
              <a:rPr lang="en-US" dirty="0"/>
              <a:t>Problem 4: Statistics without raw data</a:t>
            </a:r>
          </a:p>
        </p:txBody>
      </p:sp>
      <p:sp>
        <p:nvSpPr>
          <p:cNvPr id="6" name="Content Placeholder 5">
            <a:extLst>
              <a:ext uri="{FF2B5EF4-FFF2-40B4-BE49-F238E27FC236}">
                <a16:creationId xmlns:a16="http://schemas.microsoft.com/office/drawing/2014/main" id="{050C7657-86D5-BD93-9C81-6A2B0A280854}"/>
              </a:ext>
            </a:extLst>
          </p:cNvPr>
          <p:cNvSpPr>
            <a:spLocks noGrp="1"/>
          </p:cNvSpPr>
          <p:nvPr>
            <p:ph idx="1"/>
          </p:nvPr>
        </p:nvSpPr>
        <p:spPr/>
        <p:txBody>
          <a:bodyPr>
            <a:normAutofit/>
          </a:bodyPr>
          <a:lstStyle/>
          <a:p>
            <a:r>
              <a:rPr lang="en-US" dirty="0"/>
              <a:t>The following are the statistics for the payroll of a company:</a:t>
            </a:r>
          </a:p>
          <a:p>
            <a:r>
              <a:rPr lang="en-US" dirty="0"/>
              <a:t>lowest salary = $350; mean = $600; median = $700; range = $1000; IQR = $600; first quartile = $400; standard deviation = $300.</a:t>
            </a:r>
          </a:p>
          <a:p>
            <a:r>
              <a:rPr lang="en-US" b="1" dirty="0"/>
              <a:t>(d) Now suppose that the company gives every employee a 20% raise. Write down the new values of each statistics.</a:t>
            </a:r>
          </a:p>
          <a:p>
            <a:r>
              <a:rPr lang="en-US" dirty="0">
                <a:solidFill>
                  <a:schemeClr val="accent2"/>
                </a:solidFill>
              </a:rPr>
              <a:t>Multiplication changes the center </a:t>
            </a:r>
            <a:r>
              <a:rPr lang="en-US" i="1" dirty="0">
                <a:solidFill>
                  <a:schemeClr val="accent2"/>
                </a:solidFill>
              </a:rPr>
              <a:t>and</a:t>
            </a:r>
            <a:r>
              <a:rPr lang="en-US" dirty="0">
                <a:solidFill>
                  <a:schemeClr val="accent2"/>
                </a:solidFill>
              </a:rPr>
              <a:t> changes the spread.</a:t>
            </a:r>
          </a:p>
          <a:p>
            <a:r>
              <a:rPr lang="en-US" b="1" dirty="0"/>
              <a:t>Solution:</a:t>
            </a:r>
            <a:r>
              <a:rPr lang="en-US" dirty="0"/>
              <a:t> lowest salary = $420; mean = $720; median = $840; range = $1200; IQR = $720; first quartile = $480; standard deviation = $360.</a:t>
            </a:r>
            <a:endParaRPr lang="en-US" b="1" dirty="0"/>
          </a:p>
        </p:txBody>
      </p:sp>
    </p:spTree>
    <p:extLst>
      <p:ext uri="{BB962C8B-B14F-4D97-AF65-F5344CB8AC3E}">
        <p14:creationId xmlns:p14="http://schemas.microsoft.com/office/powerpoint/2010/main" val="174083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14BE-05DF-F0BE-9C43-DB1DED3637CC}"/>
              </a:ext>
            </a:extLst>
          </p:cNvPr>
          <p:cNvSpPr>
            <a:spLocks noGrp="1"/>
          </p:cNvSpPr>
          <p:nvPr>
            <p:ph type="title"/>
          </p:nvPr>
        </p:nvSpPr>
        <p:spPr/>
        <p:txBody>
          <a:bodyPr/>
          <a:lstStyle/>
          <a:p>
            <a:r>
              <a:rPr lang="en-US" dirty="0"/>
              <a:t>Problem 5: categorical variables</a:t>
            </a:r>
          </a:p>
        </p:txBody>
      </p:sp>
      <p:sp>
        <p:nvSpPr>
          <p:cNvPr id="3" name="Content Placeholder 2">
            <a:extLst>
              <a:ext uri="{FF2B5EF4-FFF2-40B4-BE49-F238E27FC236}">
                <a16:creationId xmlns:a16="http://schemas.microsoft.com/office/drawing/2014/main" id="{A1B497F4-A1DC-ED90-A879-617796CAC0B3}"/>
              </a:ext>
            </a:extLst>
          </p:cNvPr>
          <p:cNvSpPr>
            <a:spLocks noGrp="1"/>
          </p:cNvSpPr>
          <p:nvPr>
            <p:ph idx="1"/>
          </p:nvPr>
        </p:nvSpPr>
        <p:spPr/>
        <p:txBody>
          <a:bodyPr>
            <a:normAutofit/>
          </a:bodyPr>
          <a:lstStyle/>
          <a:p>
            <a:r>
              <a:rPr lang="en-US" dirty="0"/>
              <a:t>Suppose you consider a data set that has the variable eye color, where eye color is coded as follows, and suppose this data set yields the following statistics: </a:t>
            </a:r>
          </a:p>
          <a:p>
            <a:r>
              <a:rPr lang="en-US" dirty="0"/>
              <a:t>                                   Blue = 0</a:t>
            </a:r>
          </a:p>
          <a:p>
            <a:r>
              <a:rPr lang="en-US" dirty="0"/>
              <a:t>                                   Green = 1</a:t>
            </a:r>
          </a:p>
          <a:p>
            <a:r>
              <a:rPr lang="en-US" dirty="0"/>
              <a:t>                                   Brown = 2</a:t>
            </a:r>
          </a:p>
          <a:p>
            <a:r>
              <a:rPr lang="en-US" dirty="0"/>
              <a:t>                                   Hazel = 3</a:t>
            </a:r>
          </a:p>
          <a:p>
            <a:r>
              <a:rPr lang="en-US" b="1" dirty="0"/>
              <a:t>Discuss what these statistics can tell you.</a:t>
            </a:r>
          </a:p>
          <a:p>
            <a:r>
              <a:rPr lang="en-US" b="1" dirty="0"/>
              <a:t>Solution: </a:t>
            </a:r>
            <a:r>
              <a:rPr lang="en-US" dirty="0"/>
              <a:t>Since eye colors are categorical, not quantitative, the statistics would not be useful nor appropriate.</a:t>
            </a:r>
          </a:p>
        </p:txBody>
      </p:sp>
      <p:graphicFrame>
        <p:nvGraphicFramePr>
          <p:cNvPr id="4" name="Table 3">
            <a:extLst>
              <a:ext uri="{FF2B5EF4-FFF2-40B4-BE49-F238E27FC236}">
                <a16:creationId xmlns:a16="http://schemas.microsoft.com/office/drawing/2014/main" id="{507D4F3B-65B5-FD93-1C16-022DF5F3A30F}"/>
              </a:ext>
            </a:extLst>
          </p:cNvPr>
          <p:cNvGraphicFramePr>
            <a:graphicFrameLocks noGrp="1"/>
          </p:cNvGraphicFramePr>
          <p:nvPr>
            <p:extLst>
              <p:ext uri="{D42A27DB-BD31-4B8C-83A1-F6EECF244321}">
                <p14:modId xmlns:p14="http://schemas.microsoft.com/office/powerpoint/2010/main" val="1883149157"/>
              </p:ext>
            </p:extLst>
          </p:nvPr>
        </p:nvGraphicFramePr>
        <p:xfrm>
          <a:off x="6096000" y="3088522"/>
          <a:ext cx="2688042" cy="2194560"/>
        </p:xfrm>
        <a:graphic>
          <a:graphicData uri="http://schemas.openxmlformats.org/drawingml/2006/table">
            <a:tbl>
              <a:tblPr bandRow="1">
                <a:tableStyleId>{5C22544A-7EE6-4342-B048-85BDC9FD1C3A}</a:tableStyleId>
              </a:tblPr>
              <a:tblGrid>
                <a:gridCol w="1344021">
                  <a:extLst>
                    <a:ext uri="{9D8B030D-6E8A-4147-A177-3AD203B41FA5}">
                      <a16:colId xmlns:a16="http://schemas.microsoft.com/office/drawing/2014/main" val="2070821996"/>
                    </a:ext>
                  </a:extLst>
                </a:gridCol>
                <a:gridCol w="1344021">
                  <a:extLst>
                    <a:ext uri="{9D8B030D-6E8A-4147-A177-3AD203B41FA5}">
                      <a16:colId xmlns:a16="http://schemas.microsoft.com/office/drawing/2014/main" val="75882548"/>
                    </a:ext>
                  </a:extLst>
                </a:gridCol>
              </a:tblGrid>
              <a:tr h="316334">
                <a:tc>
                  <a:txBody>
                    <a:bodyPr/>
                    <a:lstStyle/>
                    <a:p>
                      <a:r>
                        <a:rPr lang="en-US" dirty="0"/>
                        <a:t>Count</a:t>
                      </a:r>
                    </a:p>
                  </a:txBody>
                  <a:tcPr/>
                </a:tc>
                <a:tc>
                  <a:txBody>
                    <a:bodyPr/>
                    <a:lstStyle/>
                    <a:p>
                      <a:r>
                        <a:rPr lang="en-US" dirty="0"/>
                        <a:t>20</a:t>
                      </a:r>
                    </a:p>
                  </a:txBody>
                  <a:tcPr/>
                </a:tc>
                <a:extLst>
                  <a:ext uri="{0D108BD9-81ED-4DB2-BD59-A6C34878D82A}">
                    <a16:rowId xmlns:a16="http://schemas.microsoft.com/office/drawing/2014/main" val="752388993"/>
                  </a:ext>
                </a:extLst>
              </a:tr>
              <a:tr h="316334">
                <a:tc>
                  <a:txBody>
                    <a:bodyPr/>
                    <a:lstStyle/>
                    <a:p>
                      <a:r>
                        <a:rPr lang="en-US" dirty="0"/>
                        <a:t>Mean</a:t>
                      </a:r>
                    </a:p>
                  </a:txBody>
                  <a:tcPr/>
                </a:tc>
                <a:tc>
                  <a:txBody>
                    <a:bodyPr/>
                    <a:lstStyle/>
                    <a:p>
                      <a:r>
                        <a:rPr lang="en-US" dirty="0"/>
                        <a:t>1.45</a:t>
                      </a:r>
                    </a:p>
                  </a:txBody>
                  <a:tcPr/>
                </a:tc>
                <a:extLst>
                  <a:ext uri="{0D108BD9-81ED-4DB2-BD59-A6C34878D82A}">
                    <a16:rowId xmlns:a16="http://schemas.microsoft.com/office/drawing/2014/main" val="2431444694"/>
                  </a:ext>
                </a:extLst>
              </a:tr>
              <a:tr h="316334">
                <a:tc>
                  <a:txBody>
                    <a:bodyPr/>
                    <a:lstStyle/>
                    <a:p>
                      <a:r>
                        <a:rPr lang="en-US" dirty="0"/>
                        <a:t>Median</a:t>
                      </a:r>
                    </a:p>
                  </a:txBody>
                  <a:tcPr/>
                </a:tc>
                <a:tc>
                  <a:txBody>
                    <a:bodyPr/>
                    <a:lstStyle/>
                    <a:p>
                      <a:r>
                        <a:rPr lang="en-US" dirty="0"/>
                        <a:t>2</a:t>
                      </a:r>
                    </a:p>
                  </a:txBody>
                  <a:tcPr/>
                </a:tc>
                <a:extLst>
                  <a:ext uri="{0D108BD9-81ED-4DB2-BD59-A6C34878D82A}">
                    <a16:rowId xmlns:a16="http://schemas.microsoft.com/office/drawing/2014/main" val="4237346323"/>
                  </a:ext>
                </a:extLst>
              </a:tr>
              <a:tr h="316334">
                <a:tc>
                  <a:txBody>
                    <a:bodyPr/>
                    <a:lstStyle/>
                    <a:p>
                      <a:r>
                        <a:rPr lang="en-US" dirty="0"/>
                        <a:t>Std. Dev.</a:t>
                      </a:r>
                    </a:p>
                  </a:txBody>
                  <a:tcPr/>
                </a:tc>
                <a:tc>
                  <a:txBody>
                    <a:bodyPr/>
                    <a:lstStyle/>
                    <a:p>
                      <a:r>
                        <a:rPr lang="en-US" dirty="0"/>
                        <a:t>1.32</a:t>
                      </a:r>
                    </a:p>
                  </a:txBody>
                  <a:tcPr/>
                </a:tc>
                <a:extLst>
                  <a:ext uri="{0D108BD9-81ED-4DB2-BD59-A6C34878D82A}">
                    <a16:rowId xmlns:a16="http://schemas.microsoft.com/office/drawing/2014/main" val="1772561218"/>
                  </a:ext>
                </a:extLst>
              </a:tr>
              <a:tr h="316334">
                <a:tc>
                  <a:txBody>
                    <a:bodyPr/>
                    <a:lstStyle/>
                    <a:p>
                      <a:r>
                        <a:rPr lang="en-US" dirty="0"/>
                        <a:t>Q1</a:t>
                      </a:r>
                    </a:p>
                  </a:txBody>
                  <a:tcPr/>
                </a:tc>
                <a:tc>
                  <a:txBody>
                    <a:bodyPr/>
                    <a:lstStyle/>
                    <a:p>
                      <a:r>
                        <a:rPr lang="en-US" dirty="0"/>
                        <a:t>0</a:t>
                      </a:r>
                    </a:p>
                  </a:txBody>
                  <a:tcPr/>
                </a:tc>
                <a:extLst>
                  <a:ext uri="{0D108BD9-81ED-4DB2-BD59-A6C34878D82A}">
                    <a16:rowId xmlns:a16="http://schemas.microsoft.com/office/drawing/2014/main" val="1019212497"/>
                  </a:ext>
                </a:extLst>
              </a:tr>
              <a:tr h="316334">
                <a:tc>
                  <a:txBody>
                    <a:bodyPr/>
                    <a:lstStyle/>
                    <a:p>
                      <a:r>
                        <a:rPr lang="en-US" dirty="0"/>
                        <a:t>Q3</a:t>
                      </a:r>
                    </a:p>
                  </a:txBody>
                  <a:tcPr/>
                </a:tc>
                <a:tc>
                  <a:txBody>
                    <a:bodyPr/>
                    <a:lstStyle/>
                    <a:p>
                      <a:r>
                        <a:rPr lang="en-US" dirty="0"/>
                        <a:t>3</a:t>
                      </a:r>
                    </a:p>
                  </a:txBody>
                  <a:tcPr/>
                </a:tc>
                <a:extLst>
                  <a:ext uri="{0D108BD9-81ED-4DB2-BD59-A6C34878D82A}">
                    <a16:rowId xmlns:a16="http://schemas.microsoft.com/office/drawing/2014/main" val="2923458209"/>
                  </a:ext>
                </a:extLst>
              </a:tr>
            </a:tbl>
          </a:graphicData>
        </a:graphic>
      </p:graphicFrame>
    </p:spTree>
    <p:extLst>
      <p:ext uri="{BB962C8B-B14F-4D97-AF65-F5344CB8AC3E}">
        <p14:creationId xmlns:p14="http://schemas.microsoft.com/office/powerpoint/2010/main" val="86380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9983-710B-CFD4-2079-6E2E4B2C5267}"/>
              </a:ext>
            </a:extLst>
          </p:cNvPr>
          <p:cNvSpPr>
            <a:spLocks noGrp="1"/>
          </p:cNvSpPr>
          <p:nvPr>
            <p:ph type="title"/>
          </p:nvPr>
        </p:nvSpPr>
        <p:spPr/>
        <p:txBody>
          <a:bodyPr/>
          <a:lstStyle/>
          <a:p>
            <a:r>
              <a:rPr lang="en-US" dirty="0"/>
              <a:t>Problem 6: Determining distributions from data</a:t>
            </a:r>
          </a:p>
        </p:txBody>
      </p:sp>
      <p:sp>
        <p:nvSpPr>
          <p:cNvPr id="3" name="Content Placeholder 2">
            <a:extLst>
              <a:ext uri="{FF2B5EF4-FFF2-40B4-BE49-F238E27FC236}">
                <a16:creationId xmlns:a16="http://schemas.microsoft.com/office/drawing/2014/main" id="{C7D88913-B77C-EE8E-5AF1-67FB3DB2BB2C}"/>
              </a:ext>
            </a:extLst>
          </p:cNvPr>
          <p:cNvSpPr>
            <a:spLocks noGrp="1"/>
          </p:cNvSpPr>
          <p:nvPr>
            <p:ph sz="half" idx="1"/>
          </p:nvPr>
        </p:nvSpPr>
        <p:spPr/>
        <p:txBody>
          <a:bodyPr>
            <a:normAutofit/>
          </a:bodyPr>
          <a:lstStyle/>
          <a:p>
            <a:r>
              <a:rPr lang="en-US" dirty="0"/>
              <a:t>The following summary statistics give some information on the percentage of students that graduate on time.</a:t>
            </a:r>
          </a:p>
        </p:txBody>
      </p:sp>
      <p:sp>
        <p:nvSpPr>
          <p:cNvPr id="4" name="Content Placeholder 3">
            <a:extLst>
              <a:ext uri="{FF2B5EF4-FFF2-40B4-BE49-F238E27FC236}">
                <a16:creationId xmlns:a16="http://schemas.microsoft.com/office/drawing/2014/main" id="{DC8BD44C-59CE-C923-314D-E3D4C35CE323}"/>
              </a:ext>
            </a:extLst>
          </p:cNvPr>
          <p:cNvSpPr>
            <a:spLocks noGrp="1"/>
          </p:cNvSpPr>
          <p:nvPr>
            <p:ph sz="half" idx="2"/>
          </p:nvPr>
        </p:nvSpPr>
        <p:spPr/>
        <p:txBody>
          <a:bodyPr/>
          <a:lstStyle/>
          <a:p>
            <a:r>
              <a:rPr lang="en-US" b="1" dirty="0"/>
              <a:t>(a) Do you think this distribution is skewed or symmetric? Explain.</a:t>
            </a:r>
          </a:p>
          <a:p>
            <a:r>
              <a:rPr lang="en-US" dirty="0">
                <a:solidFill>
                  <a:schemeClr val="accent2"/>
                </a:solidFill>
              </a:rPr>
              <a:t>Mean &lt; median: skewed left</a:t>
            </a:r>
          </a:p>
          <a:p>
            <a:r>
              <a:rPr lang="en-US" dirty="0">
                <a:solidFill>
                  <a:schemeClr val="accent2"/>
                </a:solidFill>
              </a:rPr>
              <a:t>Mean &gt; median: skewed right</a:t>
            </a:r>
          </a:p>
          <a:p>
            <a:r>
              <a:rPr lang="en-US" dirty="0">
                <a:solidFill>
                  <a:schemeClr val="accent2"/>
                </a:solidFill>
              </a:rPr>
              <a:t>Mean ≈ median: symmetric</a:t>
            </a:r>
            <a:endParaRPr lang="en-US" dirty="0"/>
          </a:p>
          <a:p>
            <a:r>
              <a:rPr lang="en-US" b="1" dirty="0"/>
              <a:t>Solution: </a:t>
            </a:r>
            <a:r>
              <a:rPr lang="en-US" dirty="0"/>
              <a:t>This would be slightly left skewed since the mean is slightly less than the median while the 25</a:t>
            </a:r>
            <a:r>
              <a:rPr lang="en-US" baseline="30000" dirty="0"/>
              <a:t>th</a:t>
            </a:r>
            <a:r>
              <a:rPr lang="en-US" dirty="0"/>
              <a:t> percentile is farther away from the median than the 75</a:t>
            </a:r>
            <a:r>
              <a:rPr lang="en-US" baseline="30000" dirty="0"/>
              <a:t>th</a:t>
            </a:r>
            <a:r>
              <a:rPr lang="en-US" dirty="0"/>
              <a:t> percentile.</a:t>
            </a:r>
          </a:p>
        </p:txBody>
      </p:sp>
      <p:graphicFrame>
        <p:nvGraphicFramePr>
          <p:cNvPr id="5" name="Table 4">
            <a:extLst>
              <a:ext uri="{FF2B5EF4-FFF2-40B4-BE49-F238E27FC236}">
                <a16:creationId xmlns:a16="http://schemas.microsoft.com/office/drawing/2014/main" id="{6678CFB1-5B2B-6240-88C9-D1D670CB6BE3}"/>
              </a:ext>
            </a:extLst>
          </p:cNvPr>
          <p:cNvGraphicFramePr>
            <a:graphicFrameLocks noGrp="1"/>
          </p:cNvGraphicFramePr>
          <p:nvPr>
            <p:extLst>
              <p:ext uri="{D42A27DB-BD31-4B8C-83A1-F6EECF244321}">
                <p14:modId xmlns:p14="http://schemas.microsoft.com/office/powerpoint/2010/main" val="1707223995"/>
              </p:ext>
            </p:extLst>
          </p:nvPr>
        </p:nvGraphicFramePr>
        <p:xfrm>
          <a:off x="1188991" y="3284610"/>
          <a:ext cx="3957320" cy="3337560"/>
        </p:xfrm>
        <a:graphic>
          <a:graphicData uri="http://schemas.openxmlformats.org/drawingml/2006/table">
            <a:tbl>
              <a:tblPr bandRow="1">
                <a:tableStyleId>{5C22544A-7EE6-4342-B048-85BDC9FD1C3A}</a:tableStyleId>
              </a:tblPr>
              <a:tblGrid>
                <a:gridCol w="1978660">
                  <a:extLst>
                    <a:ext uri="{9D8B030D-6E8A-4147-A177-3AD203B41FA5}">
                      <a16:colId xmlns:a16="http://schemas.microsoft.com/office/drawing/2014/main" val="1524424443"/>
                    </a:ext>
                  </a:extLst>
                </a:gridCol>
                <a:gridCol w="1978660">
                  <a:extLst>
                    <a:ext uri="{9D8B030D-6E8A-4147-A177-3AD203B41FA5}">
                      <a16:colId xmlns:a16="http://schemas.microsoft.com/office/drawing/2014/main" val="3994055905"/>
                    </a:ext>
                  </a:extLst>
                </a:gridCol>
              </a:tblGrid>
              <a:tr h="370840">
                <a:tc>
                  <a:txBody>
                    <a:bodyPr/>
                    <a:lstStyle/>
                    <a:p>
                      <a:r>
                        <a:rPr lang="en-US" dirty="0"/>
                        <a:t>Count</a:t>
                      </a:r>
                    </a:p>
                  </a:txBody>
                  <a:tcPr/>
                </a:tc>
                <a:tc>
                  <a:txBody>
                    <a:bodyPr/>
                    <a:lstStyle/>
                    <a:p>
                      <a:r>
                        <a:rPr lang="en-US" dirty="0"/>
                        <a:t>48</a:t>
                      </a:r>
                    </a:p>
                  </a:txBody>
                  <a:tcPr/>
                </a:tc>
                <a:extLst>
                  <a:ext uri="{0D108BD9-81ED-4DB2-BD59-A6C34878D82A}">
                    <a16:rowId xmlns:a16="http://schemas.microsoft.com/office/drawing/2014/main" val="1924453980"/>
                  </a:ext>
                </a:extLst>
              </a:tr>
              <a:tr h="370840">
                <a:tc>
                  <a:txBody>
                    <a:bodyPr/>
                    <a:lstStyle/>
                    <a:p>
                      <a:r>
                        <a:rPr lang="en-US" dirty="0"/>
                        <a:t>Mean</a:t>
                      </a:r>
                    </a:p>
                  </a:txBody>
                  <a:tcPr/>
                </a:tc>
                <a:tc>
                  <a:txBody>
                    <a:bodyPr/>
                    <a:lstStyle/>
                    <a:p>
                      <a:r>
                        <a:rPr lang="en-US" dirty="0"/>
                        <a:t>68.35</a:t>
                      </a:r>
                    </a:p>
                  </a:txBody>
                  <a:tcPr/>
                </a:tc>
                <a:extLst>
                  <a:ext uri="{0D108BD9-81ED-4DB2-BD59-A6C34878D82A}">
                    <a16:rowId xmlns:a16="http://schemas.microsoft.com/office/drawing/2014/main" val="574297864"/>
                  </a:ext>
                </a:extLst>
              </a:tr>
              <a:tr h="370840">
                <a:tc>
                  <a:txBody>
                    <a:bodyPr/>
                    <a:lstStyle/>
                    <a:p>
                      <a:r>
                        <a:rPr lang="en-US" dirty="0"/>
                        <a:t>Median</a:t>
                      </a:r>
                    </a:p>
                  </a:txBody>
                  <a:tcPr/>
                </a:tc>
                <a:tc>
                  <a:txBody>
                    <a:bodyPr/>
                    <a:lstStyle/>
                    <a:p>
                      <a:r>
                        <a:rPr lang="en-US" dirty="0"/>
                        <a:t>69.90</a:t>
                      </a:r>
                    </a:p>
                  </a:txBody>
                  <a:tcPr/>
                </a:tc>
                <a:extLst>
                  <a:ext uri="{0D108BD9-81ED-4DB2-BD59-A6C34878D82A}">
                    <a16:rowId xmlns:a16="http://schemas.microsoft.com/office/drawing/2014/main" val="4161313293"/>
                  </a:ext>
                </a:extLst>
              </a:tr>
              <a:tr h="370840">
                <a:tc>
                  <a:txBody>
                    <a:bodyPr/>
                    <a:lstStyle/>
                    <a:p>
                      <a:r>
                        <a:rPr lang="en-US" dirty="0"/>
                        <a:t>Std. Dev.</a:t>
                      </a:r>
                    </a:p>
                  </a:txBody>
                  <a:tcPr/>
                </a:tc>
                <a:tc>
                  <a:txBody>
                    <a:bodyPr/>
                    <a:lstStyle/>
                    <a:p>
                      <a:r>
                        <a:rPr lang="en-US" dirty="0"/>
                        <a:t>10.20</a:t>
                      </a:r>
                    </a:p>
                  </a:txBody>
                  <a:tcPr/>
                </a:tc>
                <a:extLst>
                  <a:ext uri="{0D108BD9-81ED-4DB2-BD59-A6C34878D82A}">
                    <a16:rowId xmlns:a16="http://schemas.microsoft.com/office/drawing/2014/main" val="2452224344"/>
                  </a:ext>
                </a:extLst>
              </a:tr>
              <a:tr h="370840">
                <a:tc>
                  <a:txBody>
                    <a:bodyPr/>
                    <a:lstStyle/>
                    <a:p>
                      <a:r>
                        <a:rPr lang="en-US" dirty="0"/>
                        <a:t>Min</a:t>
                      </a:r>
                    </a:p>
                  </a:txBody>
                  <a:tcPr/>
                </a:tc>
                <a:tc>
                  <a:txBody>
                    <a:bodyPr/>
                    <a:lstStyle/>
                    <a:p>
                      <a:r>
                        <a:rPr lang="en-US" dirty="0"/>
                        <a:t>43.20</a:t>
                      </a:r>
                    </a:p>
                  </a:txBody>
                  <a:tcPr/>
                </a:tc>
                <a:extLst>
                  <a:ext uri="{0D108BD9-81ED-4DB2-BD59-A6C34878D82A}">
                    <a16:rowId xmlns:a16="http://schemas.microsoft.com/office/drawing/2014/main" val="4069129391"/>
                  </a:ext>
                </a:extLst>
              </a:tr>
              <a:tr h="370840">
                <a:tc>
                  <a:txBody>
                    <a:bodyPr/>
                    <a:lstStyle/>
                    <a:p>
                      <a:r>
                        <a:rPr lang="en-US" dirty="0"/>
                        <a:t>Max</a:t>
                      </a:r>
                    </a:p>
                  </a:txBody>
                  <a:tcPr/>
                </a:tc>
                <a:tc>
                  <a:txBody>
                    <a:bodyPr/>
                    <a:lstStyle/>
                    <a:p>
                      <a:r>
                        <a:rPr lang="en-US" dirty="0"/>
                        <a:t>87.40</a:t>
                      </a:r>
                    </a:p>
                  </a:txBody>
                  <a:tcPr/>
                </a:tc>
                <a:extLst>
                  <a:ext uri="{0D108BD9-81ED-4DB2-BD59-A6C34878D82A}">
                    <a16:rowId xmlns:a16="http://schemas.microsoft.com/office/drawing/2014/main" val="3364810101"/>
                  </a:ext>
                </a:extLst>
              </a:tr>
              <a:tr h="370840">
                <a:tc>
                  <a:txBody>
                    <a:bodyPr/>
                    <a:lstStyle/>
                    <a:p>
                      <a:r>
                        <a:rPr lang="en-US" dirty="0"/>
                        <a:t>Range</a:t>
                      </a:r>
                    </a:p>
                  </a:txBody>
                  <a:tcPr/>
                </a:tc>
                <a:tc>
                  <a:txBody>
                    <a:bodyPr/>
                    <a:lstStyle/>
                    <a:p>
                      <a:r>
                        <a:rPr lang="en-US" dirty="0"/>
                        <a:t>44.20</a:t>
                      </a:r>
                    </a:p>
                  </a:txBody>
                  <a:tcPr/>
                </a:tc>
                <a:extLst>
                  <a:ext uri="{0D108BD9-81ED-4DB2-BD59-A6C34878D82A}">
                    <a16:rowId xmlns:a16="http://schemas.microsoft.com/office/drawing/2014/main" val="508314411"/>
                  </a:ext>
                </a:extLst>
              </a:tr>
              <a:tr h="370840">
                <a:tc>
                  <a:txBody>
                    <a:bodyPr/>
                    <a:lstStyle/>
                    <a:p>
                      <a:r>
                        <a:rPr lang="en-US" dirty="0"/>
                        <a:t>Q1</a:t>
                      </a:r>
                    </a:p>
                  </a:txBody>
                  <a:tcPr/>
                </a:tc>
                <a:tc>
                  <a:txBody>
                    <a:bodyPr/>
                    <a:lstStyle/>
                    <a:p>
                      <a:r>
                        <a:rPr lang="en-US" dirty="0"/>
                        <a:t>59.15</a:t>
                      </a:r>
                    </a:p>
                  </a:txBody>
                  <a:tcPr/>
                </a:tc>
                <a:extLst>
                  <a:ext uri="{0D108BD9-81ED-4DB2-BD59-A6C34878D82A}">
                    <a16:rowId xmlns:a16="http://schemas.microsoft.com/office/drawing/2014/main" val="4231193488"/>
                  </a:ext>
                </a:extLst>
              </a:tr>
              <a:tr h="370840">
                <a:tc>
                  <a:txBody>
                    <a:bodyPr/>
                    <a:lstStyle/>
                    <a:p>
                      <a:r>
                        <a:rPr lang="en-US" dirty="0"/>
                        <a:t>Q3</a:t>
                      </a:r>
                    </a:p>
                  </a:txBody>
                  <a:tcPr/>
                </a:tc>
                <a:tc>
                  <a:txBody>
                    <a:bodyPr/>
                    <a:lstStyle/>
                    <a:p>
                      <a:r>
                        <a:rPr lang="en-US" dirty="0"/>
                        <a:t>74.75</a:t>
                      </a:r>
                    </a:p>
                  </a:txBody>
                  <a:tcPr/>
                </a:tc>
                <a:extLst>
                  <a:ext uri="{0D108BD9-81ED-4DB2-BD59-A6C34878D82A}">
                    <a16:rowId xmlns:a16="http://schemas.microsoft.com/office/drawing/2014/main" val="1796850700"/>
                  </a:ext>
                </a:extLst>
              </a:tr>
            </a:tbl>
          </a:graphicData>
        </a:graphic>
      </p:graphicFrame>
    </p:spTree>
    <p:extLst>
      <p:ext uri="{BB962C8B-B14F-4D97-AF65-F5344CB8AC3E}">
        <p14:creationId xmlns:p14="http://schemas.microsoft.com/office/powerpoint/2010/main" val="243017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33228-9040-0ACE-8193-8941E5F04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2A712-31D1-30FA-25C0-902969FF40D3}"/>
              </a:ext>
            </a:extLst>
          </p:cNvPr>
          <p:cNvSpPr>
            <a:spLocks noGrp="1"/>
          </p:cNvSpPr>
          <p:nvPr>
            <p:ph type="title"/>
          </p:nvPr>
        </p:nvSpPr>
        <p:spPr/>
        <p:txBody>
          <a:bodyPr/>
          <a:lstStyle/>
          <a:p>
            <a:r>
              <a:rPr lang="en-US" dirty="0"/>
              <a:t>Problem 6: Determining distributions from data</a:t>
            </a:r>
          </a:p>
        </p:txBody>
      </p:sp>
      <p:sp>
        <p:nvSpPr>
          <p:cNvPr id="3" name="Content Placeholder 2">
            <a:extLst>
              <a:ext uri="{FF2B5EF4-FFF2-40B4-BE49-F238E27FC236}">
                <a16:creationId xmlns:a16="http://schemas.microsoft.com/office/drawing/2014/main" id="{49B232F1-024C-4D8C-DA08-268590C24029}"/>
              </a:ext>
            </a:extLst>
          </p:cNvPr>
          <p:cNvSpPr>
            <a:spLocks noGrp="1"/>
          </p:cNvSpPr>
          <p:nvPr>
            <p:ph sz="half" idx="1"/>
          </p:nvPr>
        </p:nvSpPr>
        <p:spPr/>
        <p:txBody>
          <a:bodyPr>
            <a:normAutofit/>
          </a:bodyPr>
          <a:lstStyle/>
          <a:p>
            <a:r>
              <a:rPr lang="en-US" dirty="0"/>
              <a:t>The following summary statistics give some information on the percentage of students that graduate on time.</a:t>
            </a:r>
          </a:p>
        </p:txBody>
      </p:sp>
      <p:sp>
        <p:nvSpPr>
          <p:cNvPr id="4" name="Content Placeholder 3">
            <a:extLst>
              <a:ext uri="{FF2B5EF4-FFF2-40B4-BE49-F238E27FC236}">
                <a16:creationId xmlns:a16="http://schemas.microsoft.com/office/drawing/2014/main" id="{EB731D2F-EF8C-74CA-8816-896F99CE00F6}"/>
              </a:ext>
            </a:extLst>
          </p:cNvPr>
          <p:cNvSpPr>
            <a:spLocks noGrp="1"/>
          </p:cNvSpPr>
          <p:nvPr>
            <p:ph sz="half" idx="2"/>
          </p:nvPr>
        </p:nvSpPr>
        <p:spPr/>
        <p:txBody>
          <a:bodyPr/>
          <a:lstStyle/>
          <a:p>
            <a:r>
              <a:rPr lang="en-US" b="1" dirty="0"/>
              <a:t>(b) Are there any outliers?</a:t>
            </a:r>
          </a:p>
          <a:p>
            <a:r>
              <a:rPr lang="en-US" dirty="0">
                <a:solidFill>
                  <a:schemeClr val="accent2"/>
                </a:solidFill>
              </a:rPr>
              <a:t>A data point 𝒙 is an outlier if </a:t>
            </a:r>
          </a:p>
          <a:p>
            <a:pPr lvl="1"/>
            <a:r>
              <a:rPr lang="en-US" dirty="0">
                <a:solidFill>
                  <a:schemeClr val="accent2"/>
                </a:solidFill>
              </a:rPr>
              <a:t>𝒙 &lt; Q1 − 1.5 × IQR </a:t>
            </a:r>
          </a:p>
          <a:p>
            <a:pPr lvl="1"/>
            <a:r>
              <a:rPr lang="en-US" dirty="0">
                <a:solidFill>
                  <a:schemeClr val="accent2"/>
                </a:solidFill>
              </a:rPr>
              <a:t>𝒙 &gt; Q3 + 1.5 × IQR</a:t>
            </a:r>
          </a:p>
          <a:p>
            <a:r>
              <a:rPr lang="en-US" b="1" dirty="0"/>
              <a:t>Solution: </a:t>
            </a:r>
            <a:r>
              <a:rPr lang="en-US" dirty="0"/>
              <a:t>Q1 − 1.5 × IQR = 59.15 − 1.5 × (74.75 − 59.15) = 35.75;</a:t>
            </a:r>
          </a:p>
          <a:p>
            <a:r>
              <a:rPr lang="en-US" dirty="0"/>
              <a:t>Q3 + 1.5 × IQR = 74.75 + 1.5 × (74.75 − 59.15) = 98.15;</a:t>
            </a:r>
          </a:p>
          <a:p>
            <a:r>
              <a:rPr lang="en-US" dirty="0"/>
              <a:t>There are no outliers since all data are within the fence.</a:t>
            </a:r>
          </a:p>
        </p:txBody>
      </p:sp>
      <p:graphicFrame>
        <p:nvGraphicFramePr>
          <p:cNvPr id="5" name="Table 4">
            <a:extLst>
              <a:ext uri="{FF2B5EF4-FFF2-40B4-BE49-F238E27FC236}">
                <a16:creationId xmlns:a16="http://schemas.microsoft.com/office/drawing/2014/main" id="{7A7B8627-AFBC-3068-8DF9-27450A443FE6}"/>
              </a:ext>
            </a:extLst>
          </p:cNvPr>
          <p:cNvGraphicFramePr>
            <a:graphicFrameLocks noGrp="1"/>
          </p:cNvGraphicFramePr>
          <p:nvPr/>
        </p:nvGraphicFramePr>
        <p:xfrm>
          <a:off x="1188991" y="3284610"/>
          <a:ext cx="3957320" cy="3337560"/>
        </p:xfrm>
        <a:graphic>
          <a:graphicData uri="http://schemas.openxmlformats.org/drawingml/2006/table">
            <a:tbl>
              <a:tblPr bandRow="1">
                <a:tableStyleId>{5C22544A-7EE6-4342-B048-85BDC9FD1C3A}</a:tableStyleId>
              </a:tblPr>
              <a:tblGrid>
                <a:gridCol w="1978660">
                  <a:extLst>
                    <a:ext uri="{9D8B030D-6E8A-4147-A177-3AD203B41FA5}">
                      <a16:colId xmlns:a16="http://schemas.microsoft.com/office/drawing/2014/main" val="1524424443"/>
                    </a:ext>
                  </a:extLst>
                </a:gridCol>
                <a:gridCol w="1978660">
                  <a:extLst>
                    <a:ext uri="{9D8B030D-6E8A-4147-A177-3AD203B41FA5}">
                      <a16:colId xmlns:a16="http://schemas.microsoft.com/office/drawing/2014/main" val="3994055905"/>
                    </a:ext>
                  </a:extLst>
                </a:gridCol>
              </a:tblGrid>
              <a:tr h="370840">
                <a:tc>
                  <a:txBody>
                    <a:bodyPr/>
                    <a:lstStyle/>
                    <a:p>
                      <a:r>
                        <a:rPr lang="en-US" dirty="0"/>
                        <a:t>Count</a:t>
                      </a:r>
                    </a:p>
                  </a:txBody>
                  <a:tcPr/>
                </a:tc>
                <a:tc>
                  <a:txBody>
                    <a:bodyPr/>
                    <a:lstStyle/>
                    <a:p>
                      <a:r>
                        <a:rPr lang="en-US" dirty="0"/>
                        <a:t>48</a:t>
                      </a:r>
                    </a:p>
                  </a:txBody>
                  <a:tcPr/>
                </a:tc>
                <a:extLst>
                  <a:ext uri="{0D108BD9-81ED-4DB2-BD59-A6C34878D82A}">
                    <a16:rowId xmlns:a16="http://schemas.microsoft.com/office/drawing/2014/main" val="1924453980"/>
                  </a:ext>
                </a:extLst>
              </a:tr>
              <a:tr h="370840">
                <a:tc>
                  <a:txBody>
                    <a:bodyPr/>
                    <a:lstStyle/>
                    <a:p>
                      <a:r>
                        <a:rPr lang="en-US" dirty="0"/>
                        <a:t>Mean</a:t>
                      </a:r>
                    </a:p>
                  </a:txBody>
                  <a:tcPr/>
                </a:tc>
                <a:tc>
                  <a:txBody>
                    <a:bodyPr/>
                    <a:lstStyle/>
                    <a:p>
                      <a:r>
                        <a:rPr lang="en-US" dirty="0"/>
                        <a:t>68.35</a:t>
                      </a:r>
                    </a:p>
                  </a:txBody>
                  <a:tcPr/>
                </a:tc>
                <a:extLst>
                  <a:ext uri="{0D108BD9-81ED-4DB2-BD59-A6C34878D82A}">
                    <a16:rowId xmlns:a16="http://schemas.microsoft.com/office/drawing/2014/main" val="574297864"/>
                  </a:ext>
                </a:extLst>
              </a:tr>
              <a:tr h="370840">
                <a:tc>
                  <a:txBody>
                    <a:bodyPr/>
                    <a:lstStyle/>
                    <a:p>
                      <a:r>
                        <a:rPr lang="en-US" dirty="0"/>
                        <a:t>Median</a:t>
                      </a:r>
                    </a:p>
                  </a:txBody>
                  <a:tcPr/>
                </a:tc>
                <a:tc>
                  <a:txBody>
                    <a:bodyPr/>
                    <a:lstStyle/>
                    <a:p>
                      <a:r>
                        <a:rPr lang="en-US" dirty="0"/>
                        <a:t>69.90</a:t>
                      </a:r>
                    </a:p>
                  </a:txBody>
                  <a:tcPr/>
                </a:tc>
                <a:extLst>
                  <a:ext uri="{0D108BD9-81ED-4DB2-BD59-A6C34878D82A}">
                    <a16:rowId xmlns:a16="http://schemas.microsoft.com/office/drawing/2014/main" val="4161313293"/>
                  </a:ext>
                </a:extLst>
              </a:tr>
              <a:tr h="370840">
                <a:tc>
                  <a:txBody>
                    <a:bodyPr/>
                    <a:lstStyle/>
                    <a:p>
                      <a:r>
                        <a:rPr lang="en-US" dirty="0"/>
                        <a:t>Std. Dev.</a:t>
                      </a:r>
                    </a:p>
                  </a:txBody>
                  <a:tcPr/>
                </a:tc>
                <a:tc>
                  <a:txBody>
                    <a:bodyPr/>
                    <a:lstStyle/>
                    <a:p>
                      <a:r>
                        <a:rPr lang="en-US" dirty="0"/>
                        <a:t>10.20</a:t>
                      </a:r>
                    </a:p>
                  </a:txBody>
                  <a:tcPr/>
                </a:tc>
                <a:extLst>
                  <a:ext uri="{0D108BD9-81ED-4DB2-BD59-A6C34878D82A}">
                    <a16:rowId xmlns:a16="http://schemas.microsoft.com/office/drawing/2014/main" val="2452224344"/>
                  </a:ext>
                </a:extLst>
              </a:tr>
              <a:tr h="370840">
                <a:tc>
                  <a:txBody>
                    <a:bodyPr/>
                    <a:lstStyle/>
                    <a:p>
                      <a:r>
                        <a:rPr lang="en-US" dirty="0"/>
                        <a:t>Min</a:t>
                      </a:r>
                    </a:p>
                  </a:txBody>
                  <a:tcPr/>
                </a:tc>
                <a:tc>
                  <a:txBody>
                    <a:bodyPr/>
                    <a:lstStyle/>
                    <a:p>
                      <a:r>
                        <a:rPr lang="en-US" dirty="0"/>
                        <a:t>43.20</a:t>
                      </a:r>
                    </a:p>
                  </a:txBody>
                  <a:tcPr/>
                </a:tc>
                <a:extLst>
                  <a:ext uri="{0D108BD9-81ED-4DB2-BD59-A6C34878D82A}">
                    <a16:rowId xmlns:a16="http://schemas.microsoft.com/office/drawing/2014/main" val="4069129391"/>
                  </a:ext>
                </a:extLst>
              </a:tr>
              <a:tr h="370840">
                <a:tc>
                  <a:txBody>
                    <a:bodyPr/>
                    <a:lstStyle/>
                    <a:p>
                      <a:r>
                        <a:rPr lang="en-US" dirty="0"/>
                        <a:t>Max</a:t>
                      </a:r>
                    </a:p>
                  </a:txBody>
                  <a:tcPr/>
                </a:tc>
                <a:tc>
                  <a:txBody>
                    <a:bodyPr/>
                    <a:lstStyle/>
                    <a:p>
                      <a:r>
                        <a:rPr lang="en-US" dirty="0"/>
                        <a:t>87.40</a:t>
                      </a:r>
                    </a:p>
                  </a:txBody>
                  <a:tcPr/>
                </a:tc>
                <a:extLst>
                  <a:ext uri="{0D108BD9-81ED-4DB2-BD59-A6C34878D82A}">
                    <a16:rowId xmlns:a16="http://schemas.microsoft.com/office/drawing/2014/main" val="3364810101"/>
                  </a:ext>
                </a:extLst>
              </a:tr>
              <a:tr h="370840">
                <a:tc>
                  <a:txBody>
                    <a:bodyPr/>
                    <a:lstStyle/>
                    <a:p>
                      <a:r>
                        <a:rPr lang="en-US" dirty="0"/>
                        <a:t>Range</a:t>
                      </a:r>
                    </a:p>
                  </a:txBody>
                  <a:tcPr/>
                </a:tc>
                <a:tc>
                  <a:txBody>
                    <a:bodyPr/>
                    <a:lstStyle/>
                    <a:p>
                      <a:r>
                        <a:rPr lang="en-US" dirty="0"/>
                        <a:t>44.20</a:t>
                      </a:r>
                    </a:p>
                  </a:txBody>
                  <a:tcPr/>
                </a:tc>
                <a:extLst>
                  <a:ext uri="{0D108BD9-81ED-4DB2-BD59-A6C34878D82A}">
                    <a16:rowId xmlns:a16="http://schemas.microsoft.com/office/drawing/2014/main" val="508314411"/>
                  </a:ext>
                </a:extLst>
              </a:tr>
              <a:tr h="370840">
                <a:tc>
                  <a:txBody>
                    <a:bodyPr/>
                    <a:lstStyle/>
                    <a:p>
                      <a:r>
                        <a:rPr lang="en-US" dirty="0"/>
                        <a:t>Q1</a:t>
                      </a:r>
                    </a:p>
                  </a:txBody>
                  <a:tcPr/>
                </a:tc>
                <a:tc>
                  <a:txBody>
                    <a:bodyPr/>
                    <a:lstStyle/>
                    <a:p>
                      <a:r>
                        <a:rPr lang="en-US" dirty="0"/>
                        <a:t>59.15</a:t>
                      </a:r>
                    </a:p>
                  </a:txBody>
                  <a:tcPr/>
                </a:tc>
                <a:extLst>
                  <a:ext uri="{0D108BD9-81ED-4DB2-BD59-A6C34878D82A}">
                    <a16:rowId xmlns:a16="http://schemas.microsoft.com/office/drawing/2014/main" val="4231193488"/>
                  </a:ext>
                </a:extLst>
              </a:tr>
              <a:tr h="370840">
                <a:tc>
                  <a:txBody>
                    <a:bodyPr/>
                    <a:lstStyle/>
                    <a:p>
                      <a:r>
                        <a:rPr lang="en-US" dirty="0"/>
                        <a:t>Q3</a:t>
                      </a:r>
                    </a:p>
                  </a:txBody>
                  <a:tcPr/>
                </a:tc>
                <a:tc>
                  <a:txBody>
                    <a:bodyPr/>
                    <a:lstStyle/>
                    <a:p>
                      <a:r>
                        <a:rPr lang="en-US" dirty="0"/>
                        <a:t>74.75</a:t>
                      </a:r>
                    </a:p>
                  </a:txBody>
                  <a:tcPr/>
                </a:tc>
                <a:extLst>
                  <a:ext uri="{0D108BD9-81ED-4DB2-BD59-A6C34878D82A}">
                    <a16:rowId xmlns:a16="http://schemas.microsoft.com/office/drawing/2014/main" val="1796850700"/>
                  </a:ext>
                </a:extLst>
              </a:tr>
            </a:tbl>
          </a:graphicData>
        </a:graphic>
      </p:graphicFrame>
    </p:spTree>
    <p:extLst>
      <p:ext uri="{BB962C8B-B14F-4D97-AF65-F5344CB8AC3E}">
        <p14:creationId xmlns:p14="http://schemas.microsoft.com/office/powerpoint/2010/main" val="141775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4EE61-310D-AB46-56D9-404A33F3D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EE5091-1C99-3C2F-D247-7433D4AD068C}"/>
              </a:ext>
            </a:extLst>
          </p:cNvPr>
          <p:cNvSpPr>
            <a:spLocks noGrp="1"/>
          </p:cNvSpPr>
          <p:nvPr>
            <p:ph type="title"/>
          </p:nvPr>
        </p:nvSpPr>
        <p:spPr/>
        <p:txBody>
          <a:bodyPr/>
          <a:lstStyle/>
          <a:p>
            <a:r>
              <a:rPr lang="en-US" dirty="0"/>
              <a:t>Problem 6: Determining distributions from data</a:t>
            </a:r>
          </a:p>
        </p:txBody>
      </p:sp>
      <p:sp>
        <p:nvSpPr>
          <p:cNvPr id="3" name="Content Placeholder 2">
            <a:extLst>
              <a:ext uri="{FF2B5EF4-FFF2-40B4-BE49-F238E27FC236}">
                <a16:creationId xmlns:a16="http://schemas.microsoft.com/office/drawing/2014/main" id="{DF959DD8-62FE-1FE9-1EA3-4EB20127A15F}"/>
              </a:ext>
            </a:extLst>
          </p:cNvPr>
          <p:cNvSpPr>
            <a:spLocks noGrp="1"/>
          </p:cNvSpPr>
          <p:nvPr>
            <p:ph sz="half" idx="1"/>
          </p:nvPr>
        </p:nvSpPr>
        <p:spPr/>
        <p:txBody>
          <a:bodyPr>
            <a:normAutofit/>
          </a:bodyPr>
          <a:lstStyle/>
          <a:p>
            <a:r>
              <a:rPr lang="en-US" dirty="0"/>
              <a:t>The following summary statistics give some information on the percentage of students that graduate on time.</a:t>
            </a:r>
          </a:p>
        </p:txBody>
      </p:sp>
      <p:sp>
        <p:nvSpPr>
          <p:cNvPr id="4" name="Content Placeholder 3">
            <a:extLst>
              <a:ext uri="{FF2B5EF4-FFF2-40B4-BE49-F238E27FC236}">
                <a16:creationId xmlns:a16="http://schemas.microsoft.com/office/drawing/2014/main" id="{BB25111D-B3FB-B372-2B03-6A3913C1A3A9}"/>
              </a:ext>
            </a:extLst>
          </p:cNvPr>
          <p:cNvSpPr>
            <a:spLocks noGrp="1"/>
          </p:cNvSpPr>
          <p:nvPr>
            <p:ph sz="half" idx="2"/>
          </p:nvPr>
        </p:nvSpPr>
        <p:spPr/>
        <p:txBody>
          <a:bodyPr/>
          <a:lstStyle/>
          <a:p>
            <a:r>
              <a:rPr lang="en-US" b="1" dirty="0"/>
              <a:t>(c) Draw a boxplot for this.</a:t>
            </a:r>
          </a:p>
          <a:p>
            <a:r>
              <a:rPr lang="en-US" b="1" dirty="0"/>
              <a:t>Solution:</a:t>
            </a:r>
          </a:p>
          <a:p>
            <a:endParaRPr lang="en-US" dirty="0"/>
          </a:p>
        </p:txBody>
      </p:sp>
      <p:graphicFrame>
        <p:nvGraphicFramePr>
          <p:cNvPr id="5" name="Table 4">
            <a:extLst>
              <a:ext uri="{FF2B5EF4-FFF2-40B4-BE49-F238E27FC236}">
                <a16:creationId xmlns:a16="http://schemas.microsoft.com/office/drawing/2014/main" id="{B84AAC16-DF23-23EB-77E3-4ADDA2F8F0D6}"/>
              </a:ext>
            </a:extLst>
          </p:cNvPr>
          <p:cNvGraphicFramePr>
            <a:graphicFrameLocks noGrp="1"/>
          </p:cNvGraphicFramePr>
          <p:nvPr/>
        </p:nvGraphicFramePr>
        <p:xfrm>
          <a:off x="1188991" y="3284610"/>
          <a:ext cx="3957320" cy="3337560"/>
        </p:xfrm>
        <a:graphic>
          <a:graphicData uri="http://schemas.openxmlformats.org/drawingml/2006/table">
            <a:tbl>
              <a:tblPr bandRow="1">
                <a:tableStyleId>{5C22544A-7EE6-4342-B048-85BDC9FD1C3A}</a:tableStyleId>
              </a:tblPr>
              <a:tblGrid>
                <a:gridCol w="1978660">
                  <a:extLst>
                    <a:ext uri="{9D8B030D-6E8A-4147-A177-3AD203B41FA5}">
                      <a16:colId xmlns:a16="http://schemas.microsoft.com/office/drawing/2014/main" val="1524424443"/>
                    </a:ext>
                  </a:extLst>
                </a:gridCol>
                <a:gridCol w="1978660">
                  <a:extLst>
                    <a:ext uri="{9D8B030D-6E8A-4147-A177-3AD203B41FA5}">
                      <a16:colId xmlns:a16="http://schemas.microsoft.com/office/drawing/2014/main" val="3994055905"/>
                    </a:ext>
                  </a:extLst>
                </a:gridCol>
              </a:tblGrid>
              <a:tr h="370840">
                <a:tc>
                  <a:txBody>
                    <a:bodyPr/>
                    <a:lstStyle/>
                    <a:p>
                      <a:r>
                        <a:rPr lang="en-US" dirty="0"/>
                        <a:t>Count</a:t>
                      </a:r>
                    </a:p>
                  </a:txBody>
                  <a:tcPr/>
                </a:tc>
                <a:tc>
                  <a:txBody>
                    <a:bodyPr/>
                    <a:lstStyle/>
                    <a:p>
                      <a:r>
                        <a:rPr lang="en-US" dirty="0"/>
                        <a:t>48</a:t>
                      </a:r>
                    </a:p>
                  </a:txBody>
                  <a:tcPr/>
                </a:tc>
                <a:extLst>
                  <a:ext uri="{0D108BD9-81ED-4DB2-BD59-A6C34878D82A}">
                    <a16:rowId xmlns:a16="http://schemas.microsoft.com/office/drawing/2014/main" val="1924453980"/>
                  </a:ext>
                </a:extLst>
              </a:tr>
              <a:tr h="370840">
                <a:tc>
                  <a:txBody>
                    <a:bodyPr/>
                    <a:lstStyle/>
                    <a:p>
                      <a:r>
                        <a:rPr lang="en-US" dirty="0"/>
                        <a:t>Mean</a:t>
                      </a:r>
                    </a:p>
                  </a:txBody>
                  <a:tcPr/>
                </a:tc>
                <a:tc>
                  <a:txBody>
                    <a:bodyPr/>
                    <a:lstStyle/>
                    <a:p>
                      <a:r>
                        <a:rPr lang="en-US" dirty="0"/>
                        <a:t>68.35</a:t>
                      </a:r>
                    </a:p>
                  </a:txBody>
                  <a:tcPr/>
                </a:tc>
                <a:extLst>
                  <a:ext uri="{0D108BD9-81ED-4DB2-BD59-A6C34878D82A}">
                    <a16:rowId xmlns:a16="http://schemas.microsoft.com/office/drawing/2014/main" val="574297864"/>
                  </a:ext>
                </a:extLst>
              </a:tr>
              <a:tr h="370840">
                <a:tc>
                  <a:txBody>
                    <a:bodyPr/>
                    <a:lstStyle/>
                    <a:p>
                      <a:r>
                        <a:rPr lang="en-US" dirty="0"/>
                        <a:t>Median</a:t>
                      </a:r>
                    </a:p>
                  </a:txBody>
                  <a:tcPr/>
                </a:tc>
                <a:tc>
                  <a:txBody>
                    <a:bodyPr/>
                    <a:lstStyle/>
                    <a:p>
                      <a:r>
                        <a:rPr lang="en-US" dirty="0"/>
                        <a:t>69.90</a:t>
                      </a:r>
                    </a:p>
                  </a:txBody>
                  <a:tcPr/>
                </a:tc>
                <a:extLst>
                  <a:ext uri="{0D108BD9-81ED-4DB2-BD59-A6C34878D82A}">
                    <a16:rowId xmlns:a16="http://schemas.microsoft.com/office/drawing/2014/main" val="4161313293"/>
                  </a:ext>
                </a:extLst>
              </a:tr>
              <a:tr h="370840">
                <a:tc>
                  <a:txBody>
                    <a:bodyPr/>
                    <a:lstStyle/>
                    <a:p>
                      <a:r>
                        <a:rPr lang="en-US" dirty="0"/>
                        <a:t>Std. Dev.</a:t>
                      </a:r>
                    </a:p>
                  </a:txBody>
                  <a:tcPr/>
                </a:tc>
                <a:tc>
                  <a:txBody>
                    <a:bodyPr/>
                    <a:lstStyle/>
                    <a:p>
                      <a:r>
                        <a:rPr lang="en-US" dirty="0"/>
                        <a:t>10.20</a:t>
                      </a:r>
                    </a:p>
                  </a:txBody>
                  <a:tcPr/>
                </a:tc>
                <a:extLst>
                  <a:ext uri="{0D108BD9-81ED-4DB2-BD59-A6C34878D82A}">
                    <a16:rowId xmlns:a16="http://schemas.microsoft.com/office/drawing/2014/main" val="2452224344"/>
                  </a:ext>
                </a:extLst>
              </a:tr>
              <a:tr h="370840">
                <a:tc>
                  <a:txBody>
                    <a:bodyPr/>
                    <a:lstStyle/>
                    <a:p>
                      <a:r>
                        <a:rPr lang="en-US" dirty="0"/>
                        <a:t>Min</a:t>
                      </a:r>
                    </a:p>
                  </a:txBody>
                  <a:tcPr/>
                </a:tc>
                <a:tc>
                  <a:txBody>
                    <a:bodyPr/>
                    <a:lstStyle/>
                    <a:p>
                      <a:r>
                        <a:rPr lang="en-US" dirty="0"/>
                        <a:t>43.20</a:t>
                      </a:r>
                    </a:p>
                  </a:txBody>
                  <a:tcPr/>
                </a:tc>
                <a:extLst>
                  <a:ext uri="{0D108BD9-81ED-4DB2-BD59-A6C34878D82A}">
                    <a16:rowId xmlns:a16="http://schemas.microsoft.com/office/drawing/2014/main" val="4069129391"/>
                  </a:ext>
                </a:extLst>
              </a:tr>
              <a:tr h="370840">
                <a:tc>
                  <a:txBody>
                    <a:bodyPr/>
                    <a:lstStyle/>
                    <a:p>
                      <a:r>
                        <a:rPr lang="en-US" dirty="0"/>
                        <a:t>Max</a:t>
                      </a:r>
                    </a:p>
                  </a:txBody>
                  <a:tcPr/>
                </a:tc>
                <a:tc>
                  <a:txBody>
                    <a:bodyPr/>
                    <a:lstStyle/>
                    <a:p>
                      <a:r>
                        <a:rPr lang="en-US" dirty="0"/>
                        <a:t>87.40</a:t>
                      </a:r>
                    </a:p>
                  </a:txBody>
                  <a:tcPr/>
                </a:tc>
                <a:extLst>
                  <a:ext uri="{0D108BD9-81ED-4DB2-BD59-A6C34878D82A}">
                    <a16:rowId xmlns:a16="http://schemas.microsoft.com/office/drawing/2014/main" val="3364810101"/>
                  </a:ext>
                </a:extLst>
              </a:tr>
              <a:tr h="370840">
                <a:tc>
                  <a:txBody>
                    <a:bodyPr/>
                    <a:lstStyle/>
                    <a:p>
                      <a:r>
                        <a:rPr lang="en-US" dirty="0"/>
                        <a:t>Range</a:t>
                      </a:r>
                    </a:p>
                  </a:txBody>
                  <a:tcPr/>
                </a:tc>
                <a:tc>
                  <a:txBody>
                    <a:bodyPr/>
                    <a:lstStyle/>
                    <a:p>
                      <a:r>
                        <a:rPr lang="en-US" dirty="0"/>
                        <a:t>44.20</a:t>
                      </a:r>
                    </a:p>
                  </a:txBody>
                  <a:tcPr/>
                </a:tc>
                <a:extLst>
                  <a:ext uri="{0D108BD9-81ED-4DB2-BD59-A6C34878D82A}">
                    <a16:rowId xmlns:a16="http://schemas.microsoft.com/office/drawing/2014/main" val="508314411"/>
                  </a:ext>
                </a:extLst>
              </a:tr>
              <a:tr h="370840">
                <a:tc>
                  <a:txBody>
                    <a:bodyPr/>
                    <a:lstStyle/>
                    <a:p>
                      <a:r>
                        <a:rPr lang="en-US" dirty="0"/>
                        <a:t>Q1</a:t>
                      </a:r>
                    </a:p>
                  </a:txBody>
                  <a:tcPr/>
                </a:tc>
                <a:tc>
                  <a:txBody>
                    <a:bodyPr/>
                    <a:lstStyle/>
                    <a:p>
                      <a:r>
                        <a:rPr lang="en-US" dirty="0"/>
                        <a:t>59.15</a:t>
                      </a:r>
                    </a:p>
                  </a:txBody>
                  <a:tcPr/>
                </a:tc>
                <a:extLst>
                  <a:ext uri="{0D108BD9-81ED-4DB2-BD59-A6C34878D82A}">
                    <a16:rowId xmlns:a16="http://schemas.microsoft.com/office/drawing/2014/main" val="4231193488"/>
                  </a:ext>
                </a:extLst>
              </a:tr>
              <a:tr h="370840">
                <a:tc>
                  <a:txBody>
                    <a:bodyPr/>
                    <a:lstStyle/>
                    <a:p>
                      <a:r>
                        <a:rPr lang="en-US" dirty="0"/>
                        <a:t>Q3</a:t>
                      </a:r>
                    </a:p>
                  </a:txBody>
                  <a:tcPr/>
                </a:tc>
                <a:tc>
                  <a:txBody>
                    <a:bodyPr/>
                    <a:lstStyle/>
                    <a:p>
                      <a:r>
                        <a:rPr lang="en-US" dirty="0"/>
                        <a:t>74.75</a:t>
                      </a:r>
                    </a:p>
                  </a:txBody>
                  <a:tcPr/>
                </a:tc>
                <a:extLst>
                  <a:ext uri="{0D108BD9-81ED-4DB2-BD59-A6C34878D82A}">
                    <a16:rowId xmlns:a16="http://schemas.microsoft.com/office/drawing/2014/main" val="1796850700"/>
                  </a:ext>
                </a:extLst>
              </a:tr>
            </a:tbl>
          </a:graphicData>
        </a:graphic>
      </p:graphicFrame>
      <p:pic>
        <p:nvPicPr>
          <p:cNvPr id="7" name="Picture 6">
            <a:extLst>
              <a:ext uri="{FF2B5EF4-FFF2-40B4-BE49-F238E27FC236}">
                <a16:creationId xmlns:a16="http://schemas.microsoft.com/office/drawing/2014/main" id="{EA4FE7F2-A3C5-7D7C-35CB-376CD928845A}"/>
              </a:ext>
            </a:extLst>
          </p:cNvPr>
          <p:cNvPicPr>
            <a:picLocks noChangeAspect="1"/>
          </p:cNvPicPr>
          <p:nvPr/>
        </p:nvPicPr>
        <p:blipFill>
          <a:blip r:embed="rId2"/>
          <a:stretch>
            <a:fillRect/>
          </a:stretch>
        </p:blipFill>
        <p:spPr>
          <a:xfrm>
            <a:off x="6339731" y="3209752"/>
            <a:ext cx="4054057" cy="3487276"/>
          </a:xfrm>
          <a:prstGeom prst="rect">
            <a:avLst/>
          </a:prstGeom>
        </p:spPr>
      </p:pic>
    </p:spTree>
    <p:extLst>
      <p:ext uri="{BB962C8B-B14F-4D97-AF65-F5344CB8AC3E}">
        <p14:creationId xmlns:p14="http://schemas.microsoft.com/office/powerpoint/2010/main" val="71384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B3C79-A1C1-4D8D-CEF5-64A062415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F6161A-C73A-1CD2-D1CE-110C1B62BA60}"/>
              </a:ext>
            </a:extLst>
          </p:cNvPr>
          <p:cNvSpPr>
            <a:spLocks noGrp="1"/>
          </p:cNvSpPr>
          <p:nvPr>
            <p:ph type="title"/>
          </p:nvPr>
        </p:nvSpPr>
        <p:spPr/>
        <p:txBody>
          <a:bodyPr/>
          <a:lstStyle/>
          <a:p>
            <a:r>
              <a:rPr lang="en-US" dirty="0"/>
              <a:t>Problem 7: 5-Number summaries</a:t>
            </a:r>
          </a:p>
        </p:txBody>
      </p:sp>
      <p:sp>
        <p:nvSpPr>
          <p:cNvPr id="3" name="Content Placeholder 2">
            <a:extLst>
              <a:ext uri="{FF2B5EF4-FFF2-40B4-BE49-F238E27FC236}">
                <a16:creationId xmlns:a16="http://schemas.microsoft.com/office/drawing/2014/main" id="{F44DA7B5-510F-272F-A277-68B5EEBC300A}"/>
              </a:ext>
            </a:extLst>
          </p:cNvPr>
          <p:cNvSpPr>
            <a:spLocks noGrp="1"/>
          </p:cNvSpPr>
          <p:nvPr>
            <p:ph idx="1"/>
          </p:nvPr>
        </p:nvSpPr>
        <p:spPr/>
        <p:txBody>
          <a:bodyPr/>
          <a:lstStyle/>
          <a:p>
            <a:r>
              <a:rPr lang="en-US" dirty="0"/>
              <a:t>A class of students take a quiz and the 5-number summaries are given for the 18 freshmen and 15 sophomores.</a:t>
            </a:r>
          </a:p>
          <a:p>
            <a:endParaRPr lang="en-US" dirty="0"/>
          </a:p>
          <a:p>
            <a:endParaRPr lang="en-US" dirty="0"/>
          </a:p>
          <a:p>
            <a:endParaRPr lang="en-US" dirty="0"/>
          </a:p>
          <a:p>
            <a:r>
              <a:rPr lang="en-US" b="1" dirty="0"/>
              <a:t>(a) Do the sophomores or freshmen have the highest score? </a:t>
            </a:r>
          </a:p>
          <a:p>
            <a:r>
              <a:rPr lang="en-US" dirty="0">
                <a:solidFill>
                  <a:schemeClr val="accent2"/>
                </a:solidFill>
              </a:rPr>
              <a:t>Look at max.</a:t>
            </a:r>
          </a:p>
          <a:p>
            <a:r>
              <a:rPr lang="en-US" b="1" dirty="0"/>
              <a:t>Solution: </a:t>
            </a:r>
            <a:r>
              <a:rPr lang="en-US" dirty="0"/>
              <a:t>Sophomores: 10 &gt; 9.5.</a:t>
            </a:r>
          </a:p>
          <a:p>
            <a:endParaRPr lang="en-US" dirty="0"/>
          </a:p>
          <a:p>
            <a:endParaRPr lang="en-US" dirty="0"/>
          </a:p>
        </p:txBody>
      </p:sp>
      <p:graphicFrame>
        <p:nvGraphicFramePr>
          <p:cNvPr id="4" name="Table 3">
            <a:extLst>
              <a:ext uri="{FF2B5EF4-FFF2-40B4-BE49-F238E27FC236}">
                <a16:creationId xmlns:a16="http://schemas.microsoft.com/office/drawing/2014/main" id="{DD8A61CC-5583-6A6B-8281-8E165E41F536}"/>
              </a:ext>
            </a:extLst>
          </p:cNvPr>
          <p:cNvGraphicFramePr>
            <a:graphicFrameLocks noGrp="1"/>
          </p:cNvGraphicFramePr>
          <p:nvPr>
            <p:extLst>
              <p:ext uri="{D42A27DB-BD31-4B8C-83A1-F6EECF244321}">
                <p14:modId xmlns:p14="http://schemas.microsoft.com/office/powerpoint/2010/main" val="346229550"/>
              </p:ext>
            </p:extLst>
          </p:nvPr>
        </p:nvGraphicFramePr>
        <p:xfrm>
          <a:off x="1447798" y="3185160"/>
          <a:ext cx="8332308" cy="1112520"/>
        </p:xfrm>
        <a:graphic>
          <a:graphicData uri="http://schemas.openxmlformats.org/drawingml/2006/table">
            <a:tbl>
              <a:tblPr firstRow="1" firstCol="1" bandRow="1">
                <a:tableStyleId>{5C22544A-7EE6-4342-B048-85BDC9FD1C3A}</a:tableStyleId>
              </a:tblPr>
              <a:tblGrid>
                <a:gridCol w="1388718">
                  <a:extLst>
                    <a:ext uri="{9D8B030D-6E8A-4147-A177-3AD203B41FA5}">
                      <a16:colId xmlns:a16="http://schemas.microsoft.com/office/drawing/2014/main" val="3301751754"/>
                    </a:ext>
                  </a:extLst>
                </a:gridCol>
                <a:gridCol w="1388718">
                  <a:extLst>
                    <a:ext uri="{9D8B030D-6E8A-4147-A177-3AD203B41FA5}">
                      <a16:colId xmlns:a16="http://schemas.microsoft.com/office/drawing/2014/main" val="2046654690"/>
                    </a:ext>
                  </a:extLst>
                </a:gridCol>
                <a:gridCol w="1388718">
                  <a:extLst>
                    <a:ext uri="{9D8B030D-6E8A-4147-A177-3AD203B41FA5}">
                      <a16:colId xmlns:a16="http://schemas.microsoft.com/office/drawing/2014/main" val="2926962400"/>
                    </a:ext>
                  </a:extLst>
                </a:gridCol>
                <a:gridCol w="1388718">
                  <a:extLst>
                    <a:ext uri="{9D8B030D-6E8A-4147-A177-3AD203B41FA5}">
                      <a16:colId xmlns:a16="http://schemas.microsoft.com/office/drawing/2014/main" val="3532878303"/>
                    </a:ext>
                  </a:extLst>
                </a:gridCol>
                <a:gridCol w="1388718">
                  <a:extLst>
                    <a:ext uri="{9D8B030D-6E8A-4147-A177-3AD203B41FA5}">
                      <a16:colId xmlns:a16="http://schemas.microsoft.com/office/drawing/2014/main" val="3040576048"/>
                    </a:ext>
                  </a:extLst>
                </a:gridCol>
                <a:gridCol w="1388718">
                  <a:extLst>
                    <a:ext uri="{9D8B030D-6E8A-4147-A177-3AD203B41FA5}">
                      <a16:colId xmlns:a16="http://schemas.microsoft.com/office/drawing/2014/main" val="2218069335"/>
                    </a:ext>
                  </a:extLst>
                </a:gridCol>
              </a:tblGrid>
              <a:tr h="370840">
                <a:tc>
                  <a:txBody>
                    <a:bodyPr/>
                    <a:lstStyle/>
                    <a:p>
                      <a:r>
                        <a:rPr lang="en-US" dirty="0"/>
                        <a:t>Summary</a:t>
                      </a:r>
                    </a:p>
                  </a:txBody>
                  <a:tcPr/>
                </a:tc>
                <a:tc>
                  <a:txBody>
                    <a:bodyPr/>
                    <a:lstStyle/>
                    <a:p>
                      <a:r>
                        <a:rPr lang="en-US" dirty="0"/>
                        <a:t>Min</a:t>
                      </a:r>
                    </a:p>
                  </a:txBody>
                  <a:tcPr/>
                </a:tc>
                <a:tc>
                  <a:txBody>
                    <a:bodyPr/>
                    <a:lstStyle/>
                    <a:p>
                      <a:r>
                        <a:rPr lang="en-US" dirty="0"/>
                        <a:t>Q1</a:t>
                      </a:r>
                    </a:p>
                  </a:txBody>
                  <a:tcPr/>
                </a:tc>
                <a:tc>
                  <a:txBody>
                    <a:bodyPr/>
                    <a:lstStyle/>
                    <a:p>
                      <a:r>
                        <a:rPr lang="en-US" dirty="0"/>
                        <a:t>Median</a:t>
                      </a:r>
                    </a:p>
                  </a:txBody>
                  <a:tcPr/>
                </a:tc>
                <a:tc>
                  <a:txBody>
                    <a:bodyPr/>
                    <a:lstStyle/>
                    <a:p>
                      <a:r>
                        <a:rPr lang="en-US" dirty="0"/>
                        <a:t>Q3</a:t>
                      </a:r>
                    </a:p>
                  </a:txBody>
                  <a:tcPr/>
                </a:tc>
                <a:tc>
                  <a:txBody>
                    <a:bodyPr/>
                    <a:lstStyle/>
                    <a:p>
                      <a:r>
                        <a:rPr lang="en-US" dirty="0"/>
                        <a:t>Max</a:t>
                      </a:r>
                    </a:p>
                  </a:txBody>
                  <a:tcPr/>
                </a:tc>
                <a:extLst>
                  <a:ext uri="{0D108BD9-81ED-4DB2-BD59-A6C34878D82A}">
                    <a16:rowId xmlns:a16="http://schemas.microsoft.com/office/drawing/2014/main" val="1688012475"/>
                  </a:ext>
                </a:extLst>
              </a:tr>
              <a:tr h="370840">
                <a:tc>
                  <a:txBody>
                    <a:bodyPr/>
                    <a:lstStyle/>
                    <a:p>
                      <a:r>
                        <a:rPr lang="en-US" dirty="0"/>
                        <a:t>Freshmen</a:t>
                      </a:r>
                    </a:p>
                  </a:txBody>
                  <a:tcPr/>
                </a:tc>
                <a:tc>
                  <a:txBody>
                    <a:bodyPr/>
                    <a:lstStyle/>
                    <a:p>
                      <a:r>
                        <a:rPr lang="en-US" dirty="0"/>
                        <a:t>3</a:t>
                      </a:r>
                    </a:p>
                  </a:txBody>
                  <a:tcPr/>
                </a:tc>
                <a:tc>
                  <a:txBody>
                    <a:bodyPr/>
                    <a:lstStyle/>
                    <a:p>
                      <a:r>
                        <a:rPr lang="en-US" dirty="0"/>
                        <a:t>4.5</a:t>
                      </a:r>
                    </a:p>
                  </a:txBody>
                  <a:tcPr/>
                </a:tc>
                <a:tc>
                  <a:txBody>
                    <a:bodyPr/>
                    <a:lstStyle/>
                    <a:p>
                      <a:r>
                        <a:rPr lang="en-US" dirty="0"/>
                        <a:t>6.5</a:t>
                      </a:r>
                    </a:p>
                  </a:txBody>
                  <a:tcPr/>
                </a:tc>
                <a:tc>
                  <a:txBody>
                    <a:bodyPr/>
                    <a:lstStyle/>
                    <a:p>
                      <a:r>
                        <a:rPr lang="en-US" dirty="0"/>
                        <a:t>8.5</a:t>
                      </a:r>
                    </a:p>
                  </a:txBody>
                  <a:tcPr/>
                </a:tc>
                <a:tc>
                  <a:txBody>
                    <a:bodyPr/>
                    <a:lstStyle/>
                    <a:p>
                      <a:r>
                        <a:rPr lang="en-US" dirty="0"/>
                        <a:t>9.5</a:t>
                      </a:r>
                    </a:p>
                  </a:txBody>
                  <a:tcPr/>
                </a:tc>
                <a:extLst>
                  <a:ext uri="{0D108BD9-81ED-4DB2-BD59-A6C34878D82A}">
                    <a16:rowId xmlns:a16="http://schemas.microsoft.com/office/drawing/2014/main" val="658310228"/>
                  </a:ext>
                </a:extLst>
              </a:tr>
              <a:tr h="370840">
                <a:tc>
                  <a:txBody>
                    <a:bodyPr/>
                    <a:lstStyle/>
                    <a:p>
                      <a:r>
                        <a:rPr lang="en-US" dirty="0"/>
                        <a:t>Sophomores</a:t>
                      </a:r>
                    </a:p>
                  </a:txBody>
                  <a:tcPr/>
                </a:tc>
                <a:tc>
                  <a:txBody>
                    <a:bodyPr/>
                    <a:lstStyle/>
                    <a:p>
                      <a:r>
                        <a:rPr lang="en-US" dirty="0"/>
                        <a:t>4</a:t>
                      </a:r>
                    </a:p>
                  </a:txBody>
                  <a:tcPr/>
                </a:tc>
                <a:tc>
                  <a:txBody>
                    <a:bodyPr/>
                    <a:lstStyle/>
                    <a:p>
                      <a:r>
                        <a:rPr lang="en-US" dirty="0"/>
                        <a:t>6</a:t>
                      </a:r>
                    </a:p>
                  </a:txBody>
                  <a:tcPr/>
                </a:tc>
                <a:tc>
                  <a:txBody>
                    <a:bodyPr/>
                    <a:lstStyle/>
                    <a:p>
                      <a:r>
                        <a:rPr lang="en-US" dirty="0"/>
                        <a:t>7.5</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2503982712"/>
                  </a:ext>
                </a:extLst>
              </a:tr>
            </a:tbl>
          </a:graphicData>
        </a:graphic>
      </p:graphicFrame>
    </p:spTree>
    <p:extLst>
      <p:ext uri="{BB962C8B-B14F-4D97-AF65-F5344CB8AC3E}">
        <p14:creationId xmlns:p14="http://schemas.microsoft.com/office/powerpoint/2010/main" val="9898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C586B-1513-F2E6-37BE-D8A4499A2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98526-87EA-4DD7-9DD5-E31F97EAFE0B}"/>
              </a:ext>
            </a:extLst>
          </p:cNvPr>
          <p:cNvSpPr>
            <a:spLocks noGrp="1"/>
          </p:cNvSpPr>
          <p:nvPr>
            <p:ph type="title"/>
          </p:nvPr>
        </p:nvSpPr>
        <p:spPr/>
        <p:txBody>
          <a:bodyPr/>
          <a:lstStyle/>
          <a:p>
            <a:r>
              <a:rPr lang="en-US" dirty="0"/>
              <a:t>Problem 7: 5-Number summaries</a:t>
            </a:r>
          </a:p>
        </p:txBody>
      </p:sp>
      <p:sp>
        <p:nvSpPr>
          <p:cNvPr id="3" name="Content Placeholder 2">
            <a:extLst>
              <a:ext uri="{FF2B5EF4-FFF2-40B4-BE49-F238E27FC236}">
                <a16:creationId xmlns:a16="http://schemas.microsoft.com/office/drawing/2014/main" id="{EB6DCC60-9B83-7F90-0271-A1FA4A90293E}"/>
              </a:ext>
            </a:extLst>
          </p:cNvPr>
          <p:cNvSpPr>
            <a:spLocks noGrp="1"/>
          </p:cNvSpPr>
          <p:nvPr>
            <p:ph idx="1"/>
          </p:nvPr>
        </p:nvSpPr>
        <p:spPr/>
        <p:txBody>
          <a:bodyPr/>
          <a:lstStyle/>
          <a:p>
            <a:r>
              <a:rPr lang="en-US" dirty="0"/>
              <a:t>A class of students take a quiz and the 5-number summaries are given for the 18 freshmen and 15 sophomores.</a:t>
            </a:r>
          </a:p>
          <a:p>
            <a:endParaRPr lang="en-US" dirty="0"/>
          </a:p>
          <a:p>
            <a:endParaRPr lang="en-US" dirty="0"/>
          </a:p>
          <a:p>
            <a:endParaRPr lang="en-US" dirty="0"/>
          </a:p>
          <a:p>
            <a:r>
              <a:rPr lang="en-US" b="1" dirty="0"/>
              <a:t>(b) Do the sophomores or freshmen have a greater range? </a:t>
            </a:r>
          </a:p>
          <a:p>
            <a:r>
              <a:rPr lang="en-US" dirty="0">
                <a:solidFill>
                  <a:schemeClr val="accent2"/>
                </a:solidFill>
              </a:rPr>
              <a:t>Range = max – min.</a:t>
            </a:r>
          </a:p>
          <a:p>
            <a:r>
              <a:rPr lang="en-US" b="1" dirty="0"/>
              <a:t>Solution: </a:t>
            </a:r>
            <a:r>
              <a:rPr lang="en-US" dirty="0"/>
              <a:t>Freshmen: 9.5 – 3 = 6.5 &gt; 10 – 4 = 6.</a:t>
            </a:r>
          </a:p>
          <a:p>
            <a:endParaRPr lang="en-US" dirty="0"/>
          </a:p>
          <a:p>
            <a:endParaRPr lang="en-US" dirty="0"/>
          </a:p>
        </p:txBody>
      </p:sp>
      <p:graphicFrame>
        <p:nvGraphicFramePr>
          <p:cNvPr id="4" name="Table 3">
            <a:extLst>
              <a:ext uri="{FF2B5EF4-FFF2-40B4-BE49-F238E27FC236}">
                <a16:creationId xmlns:a16="http://schemas.microsoft.com/office/drawing/2014/main" id="{766D26D0-8874-8FFE-8B82-EBCA1C330220}"/>
              </a:ext>
            </a:extLst>
          </p:cNvPr>
          <p:cNvGraphicFramePr>
            <a:graphicFrameLocks noGrp="1"/>
          </p:cNvGraphicFramePr>
          <p:nvPr/>
        </p:nvGraphicFramePr>
        <p:xfrm>
          <a:off x="1447798" y="3185160"/>
          <a:ext cx="8332308" cy="1112520"/>
        </p:xfrm>
        <a:graphic>
          <a:graphicData uri="http://schemas.openxmlformats.org/drawingml/2006/table">
            <a:tbl>
              <a:tblPr firstRow="1" firstCol="1" bandRow="1">
                <a:tableStyleId>{5C22544A-7EE6-4342-B048-85BDC9FD1C3A}</a:tableStyleId>
              </a:tblPr>
              <a:tblGrid>
                <a:gridCol w="1388718">
                  <a:extLst>
                    <a:ext uri="{9D8B030D-6E8A-4147-A177-3AD203B41FA5}">
                      <a16:colId xmlns:a16="http://schemas.microsoft.com/office/drawing/2014/main" val="3301751754"/>
                    </a:ext>
                  </a:extLst>
                </a:gridCol>
                <a:gridCol w="1388718">
                  <a:extLst>
                    <a:ext uri="{9D8B030D-6E8A-4147-A177-3AD203B41FA5}">
                      <a16:colId xmlns:a16="http://schemas.microsoft.com/office/drawing/2014/main" val="2046654690"/>
                    </a:ext>
                  </a:extLst>
                </a:gridCol>
                <a:gridCol w="1388718">
                  <a:extLst>
                    <a:ext uri="{9D8B030D-6E8A-4147-A177-3AD203B41FA5}">
                      <a16:colId xmlns:a16="http://schemas.microsoft.com/office/drawing/2014/main" val="2926962400"/>
                    </a:ext>
                  </a:extLst>
                </a:gridCol>
                <a:gridCol w="1388718">
                  <a:extLst>
                    <a:ext uri="{9D8B030D-6E8A-4147-A177-3AD203B41FA5}">
                      <a16:colId xmlns:a16="http://schemas.microsoft.com/office/drawing/2014/main" val="3532878303"/>
                    </a:ext>
                  </a:extLst>
                </a:gridCol>
                <a:gridCol w="1388718">
                  <a:extLst>
                    <a:ext uri="{9D8B030D-6E8A-4147-A177-3AD203B41FA5}">
                      <a16:colId xmlns:a16="http://schemas.microsoft.com/office/drawing/2014/main" val="3040576048"/>
                    </a:ext>
                  </a:extLst>
                </a:gridCol>
                <a:gridCol w="1388718">
                  <a:extLst>
                    <a:ext uri="{9D8B030D-6E8A-4147-A177-3AD203B41FA5}">
                      <a16:colId xmlns:a16="http://schemas.microsoft.com/office/drawing/2014/main" val="2218069335"/>
                    </a:ext>
                  </a:extLst>
                </a:gridCol>
              </a:tblGrid>
              <a:tr h="370840">
                <a:tc>
                  <a:txBody>
                    <a:bodyPr/>
                    <a:lstStyle/>
                    <a:p>
                      <a:r>
                        <a:rPr lang="en-US" dirty="0"/>
                        <a:t>Summary</a:t>
                      </a:r>
                    </a:p>
                  </a:txBody>
                  <a:tcPr/>
                </a:tc>
                <a:tc>
                  <a:txBody>
                    <a:bodyPr/>
                    <a:lstStyle/>
                    <a:p>
                      <a:r>
                        <a:rPr lang="en-US" dirty="0"/>
                        <a:t>Min</a:t>
                      </a:r>
                    </a:p>
                  </a:txBody>
                  <a:tcPr/>
                </a:tc>
                <a:tc>
                  <a:txBody>
                    <a:bodyPr/>
                    <a:lstStyle/>
                    <a:p>
                      <a:r>
                        <a:rPr lang="en-US" dirty="0"/>
                        <a:t>Q1</a:t>
                      </a:r>
                    </a:p>
                  </a:txBody>
                  <a:tcPr/>
                </a:tc>
                <a:tc>
                  <a:txBody>
                    <a:bodyPr/>
                    <a:lstStyle/>
                    <a:p>
                      <a:r>
                        <a:rPr lang="en-US" dirty="0"/>
                        <a:t>Median</a:t>
                      </a:r>
                    </a:p>
                  </a:txBody>
                  <a:tcPr/>
                </a:tc>
                <a:tc>
                  <a:txBody>
                    <a:bodyPr/>
                    <a:lstStyle/>
                    <a:p>
                      <a:r>
                        <a:rPr lang="en-US" dirty="0"/>
                        <a:t>Q3</a:t>
                      </a:r>
                    </a:p>
                  </a:txBody>
                  <a:tcPr/>
                </a:tc>
                <a:tc>
                  <a:txBody>
                    <a:bodyPr/>
                    <a:lstStyle/>
                    <a:p>
                      <a:r>
                        <a:rPr lang="en-US" dirty="0"/>
                        <a:t>Max</a:t>
                      </a:r>
                    </a:p>
                  </a:txBody>
                  <a:tcPr/>
                </a:tc>
                <a:extLst>
                  <a:ext uri="{0D108BD9-81ED-4DB2-BD59-A6C34878D82A}">
                    <a16:rowId xmlns:a16="http://schemas.microsoft.com/office/drawing/2014/main" val="1688012475"/>
                  </a:ext>
                </a:extLst>
              </a:tr>
              <a:tr h="370840">
                <a:tc>
                  <a:txBody>
                    <a:bodyPr/>
                    <a:lstStyle/>
                    <a:p>
                      <a:r>
                        <a:rPr lang="en-US" dirty="0"/>
                        <a:t>Freshmen</a:t>
                      </a:r>
                    </a:p>
                  </a:txBody>
                  <a:tcPr/>
                </a:tc>
                <a:tc>
                  <a:txBody>
                    <a:bodyPr/>
                    <a:lstStyle/>
                    <a:p>
                      <a:r>
                        <a:rPr lang="en-US" dirty="0"/>
                        <a:t>3</a:t>
                      </a:r>
                    </a:p>
                  </a:txBody>
                  <a:tcPr/>
                </a:tc>
                <a:tc>
                  <a:txBody>
                    <a:bodyPr/>
                    <a:lstStyle/>
                    <a:p>
                      <a:r>
                        <a:rPr lang="en-US" dirty="0"/>
                        <a:t>4.5</a:t>
                      </a:r>
                    </a:p>
                  </a:txBody>
                  <a:tcPr/>
                </a:tc>
                <a:tc>
                  <a:txBody>
                    <a:bodyPr/>
                    <a:lstStyle/>
                    <a:p>
                      <a:r>
                        <a:rPr lang="en-US" dirty="0"/>
                        <a:t>6.5</a:t>
                      </a:r>
                    </a:p>
                  </a:txBody>
                  <a:tcPr/>
                </a:tc>
                <a:tc>
                  <a:txBody>
                    <a:bodyPr/>
                    <a:lstStyle/>
                    <a:p>
                      <a:r>
                        <a:rPr lang="en-US" dirty="0"/>
                        <a:t>8.5</a:t>
                      </a:r>
                    </a:p>
                  </a:txBody>
                  <a:tcPr/>
                </a:tc>
                <a:tc>
                  <a:txBody>
                    <a:bodyPr/>
                    <a:lstStyle/>
                    <a:p>
                      <a:r>
                        <a:rPr lang="en-US" dirty="0"/>
                        <a:t>9.5</a:t>
                      </a:r>
                    </a:p>
                  </a:txBody>
                  <a:tcPr/>
                </a:tc>
                <a:extLst>
                  <a:ext uri="{0D108BD9-81ED-4DB2-BD59-A6C34878D82A}">
                    <a16:rowId xmlns:a16="http://schemas.microsoft.com/office/drawing/2014/main" val="658310228"/>
                  </a:ext>
                </a:extLst>
              </a:tr>
              <a:tr h="370840">
                <a:tc>
                  <a:txBody>
                    <a:bodyPr/>
                    <a:lstStyle/>
                    <a:p>
                      <a:r>
                        <a:rPr lang="en-US" dirty="0"/>
                        <a:t>Sophomores</a:t>
                      </a:r>
                    </a:p>
                  </a:txBody>
                  <a:tcPr/>
                </a:tc>
                <a:tc>
                  <a:txBody>
                    <a:bodyPr/>
                    <a:lstStyle/>
                    <a:p>
                      <a:r>
                        <a:rPr lang="en-US" dirty="0"/>
                        <a:t>4</a:t>
                      </a:r>
                    </a:p>
                  </a:txBody>
                  <a:tcPr/>
                </a:tc>
                <a:tc>
                  <a:txBody>
                    <a:bodyPr/>
                    <a:lstStyle/>
                    <a:p>
                      <a:r>
                        <a:rPr lang="en-US" dirty="0"/>
                        <a:t>6</a:t>
                      </a:r>
                    </a:p>
                  </a:txBody>
                  <a:tcPr/>
                </a:tc>
                <a:tc>
                  <a:txBody>
                    <a:bodyPr/>
                    <a:lstStyle/>
                    <a:p>
                      <a:r>
                        <a:rPr lang="en-US" dirty="0"/>
                        <a:t>7.5</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2503982712"/>
                  </a:ext>
                </a:extLst>
              </a:tr>
            </a:tbl>
          </a:graphicData>
        </a:graphic>
      </p:graphicFrame>
    </p:spTree>
    <p:extLst>
      <p:ext uri="{BB962C8B-B14F-4D97-AF65-F5344CB8AC3E}">
        <p14:creationId xmlns:p14="http://schemas.microsoft.com/office/powerpoint/2010/main" val="308331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CB63-93B8-B226-81CF-8F4BF80853F5}"/>
              </a:ext>
            </a:extLst>
          </p:cNvPr>
          <p:cNvSpPr>
            <a:spLocks noGrp="1"/>
          </p:cNvSpPr>
          <p:nvPr>
            <p:ph type="title"/>
          </p:nvPr>
        </p:nvSpPr>
        <p:spPr/>
        <p:txBody>
          <a:bodyPr/>
          <a:lstStyle/>
          <a:p>
            <a:r>
              <a:rPr lang="en-US" dirty="0"/>
              <a:t>Problem #: Key topics from problem</a:t>
            </a:r>
          </a:p>
        </p:txBody>
      </p:sp>
      <p:sp>
        <p:nvSpPr>
          <p:cNvPr id="3" name="Content Placeholder 2">
            <a:extLst>
              <a:ext uri="{FF2B5EF4-FFF2-40B4-BE49-F238E27FC236}">
                <a16:creationId xmlns:a16="http://schemas.microsoft.com/office/drawing/2014/main" id="{94DD978B-A33C-38F3-6909-06C3DD78EC3D}"/>
              </a:ext>
            </a:extLst>
          </p:cNvPr>
          <p:cNvSpPr>
            <a:spLocks noGrp="1"/>
          </p:cNvSpPr>
          <p:nvPr>
            <p:ph idx="1"/>
          </p:nvPr>
        </p:nvSpPr>
        <p:spPr/>
        <p:txBody>
          <a:bodyPr/>
          <a:lstStyle/>
          <a:p>
            <a:r>
              <a:rPr lang="en-US" dirty="0"/>
              <a:t>Problem setup and description.</a:t>
            </a:r>
          </a:p>
          <a:p>
            <a:r>
              <a:rPr lang="en-US" b="1" dirty="0"/>
              <a:t>Question</a:t>
            </a:r>
          </a:p>
          <a:p>
            <a:r>
              <a:rPr lang="en-US" dirty="0">
                <a:solidFill>
                  <a:schemeClr val="accent2"/>
                </a:solidFill>
              </a:rPr>
              <a:t>Key notes from readings/lectures needed to answer the question</a:t>
            </a:r>
          </a:p>
          <a:p>
            <a:r>
              <a:rPr lang="en-US" b="1" dirty="0"/>
              <a:t>Solution: </a:t>
            </a:r>
            <a:r>
              <a:rPr lang="en-US" dirty="0"/>
              <a:t>written with as much detail as we expect you to give on </a:t>
            </a:r>
            <a:r>
              <a:rPr lang="en-US"/>
              <a:t>your homework sets</a:t>
            </a:r>
            <a:endParaRPr lang="en-US" b="1" dirty="0"/>
          </a:p>
        </p:txBody>
      </p:sp>
    </p:spTree>
    <p:extLst>
      <p:ext uri="{BB962C8B-B14F-4D97-AF65-F5344CB8AC3E}">
        <p14:creationId xmlns:p14="http://schemas.microsoft.com/office/powerpoint/2010/main" val="205816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CC960-7C1C-5347-99AE-CEC66053D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0515CB-159C-DB7B-3C0D-9A5B04CA0466}"/>
              </a:ext>
            </a:extLst>
          </p:cNvPr>
          <p:cNvSpPr>
            <a:spLocks noGrp="1"/>
          </p:cNvSpPr>
          <p:nvPr>
            <p:ph type="title"/>
          </p:nvPr>
        </p:nvSpPr>
        <p:spPr/>
        <p:txBody>
          <a:bodyPr/>
          <a:lstStyle/>
          <a:p>
            <a:r>
              <a:rPr lang="en-US" dirty="0"/>
              <a:t>Problem 7: 5-Number summaries</a:t>
            </a:r>
          </a:p>
        </p:txBody>
      </p:sp>
      <p:sp>
        <p:nvSpPr>
          <p:cNvPr id="3" name="Content Placeholder 2">
            <a:extLst>
              <a:ext uri="{FF2B5EF4-FFF2-40B4-BE49-F238E27FC236}">
                <a16:creationId xmlns:a16="http://schemas.microsoft.com/office/drawing/2014/main" id="{327382B5-E739-BCF4-048B-5C71313C1C1D}"/>
              </a:ext>
            </a:extLst>
          </p:cNvPr>
          <p:cNvSpPr>
            <a:spLocks noGrp="1"/>
          </p:cNvSpPr>
          <p:nvPr>
            <p:ph idx="1"/>
          </p:nvPr>
        </p:nvSpPr>
        <p:spPr/>
        <p:txBody>
          <a:bodyPr/>
          <a:lstStyle/>
          <a:p>
            <a:r>
              <a:rPr lang="en-US" dirty="0"/>
              <a:t>A class of students take a quiz and the 5-number summaries are given for the 18 freshmen and 15 sophomores.</a:t>
            </a:r>
          </a:p>
          <a:p>
            <a:endParaRPr lang="en-US" dirty="0"/>
          </a:p>
          <a:p>
            <a:endParaRPr lang="en-US" dirty="0"/>
          </a:p>
          <a:p>
            <a:endParaRPr lang="en-US" dirty="0"/>
          </a:p>
          <a:p>
            <a:r>
              <a:rPr lang="en-US" b="1" dirty="0"/>
              <a:t>(c) Do the sophomores or freshmen have a greater IQR? </a:t>
            </a:r>
          </a:p>
          <a:p>
            <a:r>
              <a:rPr lang="en-US" dirty="0">
                <a:solidFill>
                  <a:schemeClr val="accent2"/>
                </a:solidFill>
              </a:rPr>
              <a:t>IQR = Q3 – Q1.</a:t>
            </a:r>
          </a:p>
          <a:p>
            <a:r>
              <a:rPr lang="en-US" b="1" dirty="0"/>
              <a:t>Solution: </a:t>
            </a:r>
            <a:r>
              <a:rPr lang="en-US" dirty="0"/>
              <a:t>Freshmen: 8.5 – 4.5 = 4 &gt; 9 – 6 = 3.</a:t>
            </a:r>
          </a:p>
          <a:p>
            <a:endParaRPr lang="en-US" dirty="0"/>
          </a:p>
          <a:p>
            <a:endParaRPr lang="en-US" dirty="0"/>
          </a:p>
        </p:txBody>
      </p:sp>
      <p:graphicFrame>
        <p:nvGraphicFramePr>
          <p:cNvPr id="4" name="Table 3">
            <a:extLst>
              <a:ext uri="{FF2B5EF4-FFF2-40B4-BE49-F238E27FC236}">
                <a16:creationId xmlns:a16="http://schemas.microsoft.com/office/drawing/2014/main" id="{085142D5-F31D-EBCB-43C3-B717E8F01E1B}"/>
              </a:ext>
            </a:extLst>
          </p:cNvPr>
          <p:cNvGraphicFramePr>
            <a:graphicFrameLocks noGrp="1"/>
          </p:cNvGraphicFramePr>
          <p:nvPr/>
        </p:nvGraphicFramePr>
        <p:xfrm>
          <a:off x="1447798" y="3185160"/>
          <a:ext cx="8332308" cy="1112520"/>
        </p:xfrm>
        <a:graphic>
          <a:graphicData uri="http://schemas.openxmlformats.org/drawingml/2006/table">
            <a:tbl>
              <a:tblPr firstRow="1" firstCol="1" bandRow="1">
                <a:tableStyleId>{5C22544A-7EE6-4342-B048-85BDC9FD1C3A}</a:tableStyleId>
              </a:tblPr>
              <a:tblGrid>
                <a:gridCol w="1388718">
                  <a:extLst>
                    <a:ext uri="{9D8B030D-6E8A-4147-A177-3AD203B41FA5}">
                      <a16:colId xmlns:a16="http://schemas.microsoft.com/office/drawing/2014/main" val="3301751754"/>
                    </a:ext>
                  </a:extLst>
                </a:gridCol>
                <a:gridCol w="1388718">
                  <a:extLst>
                    <a:ext uri="{9D8B030D-6E8A-4147-A177-3AD203B41FA5}">
                      <a16:colId xmlns:a16="http://schemas.microsoft.com/office/drawing/2014/main" val="2046654690"/>
                    </a:ext>
                  </a:extLst>
                </a:gridCol>
                <a:gridCol w="1388718">
                  <a:extLst>
                    <a:ext uri="{9D8B030D-6E8A-4147-A177-3AD203B41FA5}">
                      <a16:colId xmlns:a16="http://schemas.microsoft.com/office/drawing/2014/main" val="2926962400"/>
                    </a:ext>
                  </a:extLst>
                </a:gridCol>
                <a:gridCol w="1388718">
                  <a:extLst>
                    <a:ext uri="{9D8B030D-6E8A-4147-A177-3AD203B41FA5}">
                      <a16:colId xmlns:a16="http://schemas.microsoft.com/office/drawing/2014/main" val="3532878303"/>
                    </a:ext>
                  </a:extLst>
                </a:gridCol>
                <a:gridCol w="1388718">
                  <a:extLst>
                    <a:ext uri="{9D8B030D-6E8A-4147-A177-3AD203B41FA5}">
                      <a16:colId xmlns:a16="http://schemas.microsoft.com/office/drawing/2014/main" val="3040576048"/>
                    </a:ext>
                  </a:extLst>
                </a:gridCol>
                <a:gridCol w="1388718">
                  <a:extLst>
                    <a:ext uri="{9D8B030D-6E8A-4147-A177-3AD203B41FA5}">
                      <a16:colId xmlns:a16="http://schemas.microsoft.com/office/drawing/2014/main" val="2218069335"/>
                    </a:ext>
                  </a:extLst>
                </a:gridCol>
              </a:tblGrid>
              <a:tr h="370840">
                <a:tc>
                  <a:txBody>
                    <a:bodyPr/>
                    <a:lstStyle/>
                    <a:p>
                      <a:r>
                        <a:rPr lang="en-US" dirty="0"/>
                        <a:t>Summary</a:t>
                      </a:r>
                    </a:p>
                  </a:txBody>
                  <a:tcPr/>
                </a:tc>
                <a:tc>
                  <a:txBody>
                    <a:bodyPr/>
                    <a:lstStyle/>
                    <a:p>
                      <a:r>
                        <a:rPr lang="en-US" dirty="0"/>
                        <a:t>Min</a:t>
                      </a:r>
                    </a:p>
                  </a:txBody>
                  <a:tcPr/>
                </a:tc>
                <a:tc>
                  <a:txBody>
                    <a:bodyPr/>
                    <a:lstStyle/>
                    <a:p>
                      <a:r>
                        <a:rPr lang="en-US" dirty="0"/>
                        <a:t>Q1</a:t>
                      </a:r>
                    </a:p>
                  </a:txBody>
                  <a:tcPr/>
                </a:tc>
                <a:tc>
                  <a:txBody>
                    <a:bodyPr/>
                    <a:lstStyle/>
                    <a:p>
                      <a:r>
                        <a:rPr lang="en-US" dirty="0"/>
                        <a:t>Median</a:t>
                      </a:r>
                    </a:p>
                  </a:txBody>
                  <a:tcPr/>
                </a:tc>
                <a:tc>
                  <a:txBody>
                    <a:bodyPr/>
                    <a:lstStyle/>
                    <a:p>
                      <a:r>
                        <a:rPr lang="en-US" dirty="0"/>
                        <a:t>Q3</a:t>
                      </a:r>
                    </a:p>
                  </a:txBody>
                  <a:tcPr/>
                </a:tc>
                <a:tc>
                  <a:txBody>
                    <a:bodyPr/>
                    <a:lstStyle/>
                    <a:p>
                      <a:r>
                        <a:rPr lang="en-US" dirty="0"/>
                        <a:t>Max</a:t>
                      </a:r>
                    </a:p>
                  </a:txBody>
                  <a:tcPr/>
                </a:tc>
                <a:extLst>
                  <a:ext uri="{0D108BD9-81ED-4DB2-BD59-A6C34878D82A}">
                    <a16:rowId xmlns:a16="http://schemas.microsoft.com/office/drawing/2014/main" val="1688012475"/>
                  </a:ext>
                </a:extLst>
              </a:tr>
              <a:tr h="370840">
                <a:tc>
                  <a:txBody>
                    <a:bodyPr/>
                    <a:lstStyle/>
                    <a:p>
                      <a:r>
                        <a:rPr lang="en-US" dirty="0"/>
                        <a:t>Freshmen</a:t>
                      </a:r>
                    </a:p>
                  </a:txBody>
                  <a:tcPr/>
                </a:tc>
                <a:tc>
                  <a:txBody>
                    <a:bodyPr/>
                    <a:lstStyle/>
                    <a:p>
                      <a:r>
                        <a:rPr lang="en-US" dirty="0"/>
                        <a:t>3</a:t>
                      </a:r>
                    </a:p>
                  </a:txBody>
                  <a:tcPr/>
                </a:tc>
                <a:tc>
                  <a:txBody>
                    <a:bodyPr/>
                    <a:lstStyle/>
                    <a:p>
                      <a:r>
                        <a:rPr lang="en-US" dirty="0"/>
                        <a:t>4.5</a:t>
                      </a:r>
                    </a:p>
                  </a:txBody>
                  <a:tcPr/>
                </a:tc>
                <a:tc>
                  <a:txBody>
                    <a:bodyPr/>
                    <a:lstStyle/>
                    <a:p>
                      <a:r>
                        <a:rPr lang="en-US" dirty="0"/>
                        <a:t>6.5</a:t>
                      </a:r>
                    </a:p>
                  </a:txBody>
                  <a:tcPr/>
                </a:tc>
                <a:tc>
                  <a:txBody>
                    <a:bodyPr/>
                    <a:lstStyle/>
                    <a:p>
                      <a:r>
                        <a:rPr lang="en-US" dirty="0"/>
                        <a:t>8.5</a:t>
                      </a:r>
                    </a:p>
                  </a:txBody>
                  <a:tcPr/>
                </a:tc>
                <a:tc>
                  <a:txBody>
                    <a:bodyPr/>
                    <a:lstStyle/>
                    <a:p>
                      <a:r>
                        <a:rPr lang="en-US" dirty="0"/>
                        <a:t>9.5</a:t>
                      </a:r>
                    </a:p>
                  </a:txBody>
                  <a:tcPr/>
                </a:tc>
                <a:extLst>
                  <a:ext uri="{0D108BD9-81ED-4DB2-BD59-A6C34878D82A}">
                    <a16:rowId xmlns:a16="http://schemas.microsoft.com/office/drawing/2014/main" val="658310228"/>
                  </a:ext>
                </a:extLst>
              </a:tr>
              <a:tr h="370840">
                <a:tc>
                  <a:txBody>
                    <a:bodyPr/>
                    <a:lstStyle/>
                    <a:p>
                      <a:r>
                        <a:rPr lang="en-US" dirty="0"/>
                        <a:t>Sophomores</a:t>
                      </a:r>
                    </a:p>
                  </a:txBody>
                  <a:tcPr/>
                </a:tc>
                <a:tc>
                  <a:txBody>
                    <a:bodyPr/>
                    <a:lstStyle/>
                    <a:p>
                      <a:r>
                        <a:rPr lang="en-US" dirty="0"/>
                        <a:t>4</a:t>
                      </a:r>
                    </a:p>
                  </a:txBody>
                  <a:tcPr/>
                </a:tc>
                <a:tc>
                  <a:txBody>
                    <a:bodyPr/>
                    <a:lstStyle/>
                    <a:p>
                      <a:r>
                        <a:rPr lang="en-US" dirty="0"/>
                        <a:t>6</a:t>
                      </a:r>
                    </a:p>
                  </a:txBody>
                  <a:tcPr/>
                </a:tc>
                <a:tc>
                  <a:txBody>
                    <a:bodyPr/>
                    <a:lstStyle/>
                    <a:p>
                      <a:r>
                        <a:rPr lang="en-US" dirty="0"/>
                        <a:t>7.5</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2503982712"/>
                  </a:ext>
                </a:extLst>
              </a:tr>
            </a:tbl>
          </a:graphicData>
        </a:graphic>
      </p:graphicFrame>
    </p:spTree>
    <p:extLst>
      <p:ext uri="{BB962C8B-B14F-4D97-AF65-F5344CB8AC3E}">
        <p14:creationId xmlns:p14="http://schemas.microsoft.com/office/powerpoint/2010/main" val="59225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A0C1B-33AC-29B0-9C59-93C8A35B51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FBB04-5F40-C2B5-627B-DCD2836E5F1C}"/>
              </a:ext>
            </a:extLst>
          </p:cNvPr>
          <p:cNvSpPr>
            <a:spLocks noGrp="1"/>
          </p:cNvSpPr>
          <p:nvPr>
            <p:ph type="title"/>
          </p:nvPr>
        </p:nvSpPr>
        <p:spPr/>
        <p:txBody>
          <a:bodyPr/>
          <a:lstStyle/>
          <a:p>
            <a:r>
              <a:rPr lang="en-US" dirty="0"/>
              <a:t>Problem 7: 5-Number summaries</a:t>
            </a:r>
          </a:p>
        </p:txBody>
      </p:sp>
      <p:sp>
        <p:nvSpPr>
          <p:cNvPr id="3" name="Content Placeholder 2">
            <a:extLst>
              <a:ext uri="{FF2B5EF4-FFF2-40B4-BE49-F238E27FC236}">
                <a16:creationId xmlns:a16="http://schemas.microsoft.com/office/drawing/2014/main" id="{A41DA545-5CF0-1287-8C33-D07958B9A105}"/>
              </a:ext>
            </a:extLst>
          </p:cNvPr>
          <p:cNvSpPr>
            <a:spLocks noGrp="1"/>
          </p:cNvSpPr>
          <p:nvPr>
            <p:ph idx="1"/>
          </p:nvPr>
        </p:nvSpPr>
        <p:spPr/>
        <p:txBody>
          <a:bodyPr/>
          <a:lstStyle/>
          <a:p>
            <a:r>
              <a:rPr lang="en-US" dirty="0"/>
              <a:t>A class of students take a quiz and the 5-number summaries are given for the 18 freshmen and 15 sophomores.</a:t>
            </a:r>
          </a:p>
          <a:p>
            <a:endParaRPr lang="en-US" dirty="0"/>
          </a:p>
          <a:p>
            <a:endParaRPr lang="en-US" dirty="0"/>
          </a:p>
          <a:p>
            <a:endParaRPr lang="en-US" dirty="0"/>
          </a:p>
          <a:p>
            <a:r>
              <a:rPr lang="en-US" b="1" dirty="0"/>
              <a:t>d) If the mean of the scores of the freshmen is 6.5 and that of the sophomores is 7, then what is the overall mean for the whole class? </a:t>
            </a:r>
          </a:p>
          <a:p>
            <a:r>
              <a:rPr lang="en-US" dirty="0">
                <a:solidFill>
                  <a:schemeClr val="accent2"/>
                </a:solidFill>
              </a:rPr>
              <a:t>Weighted Average = </a:t>
            </a:r>
          </a:p>
          <a:p>
            <a:r>
              <a:rPr lang="en-US" b="1" dirty="0"/>
              <a:t>Solution: (</a:t>
            </a:r>
            <a:r>
              <a:rPr lang="en-US" dirty="0"/>
              <a:t>6.5 × 18 + 7 × 15) / 33 = 6.73.</a:t>
            </a:r>
          </a:p>
          <a:p>
            <a:endParaRPr lang="en-US" dirty="0"/>
          </a:p>
        </p:txBody>
      </p:sp>
      <p:graphicFrame>
        <p:nvGraphicFramePr>
          <p:cNvPr id="4" name="Table 3">
            <a:extLst>
              <a:ext uri="{FF2B5EF4-FFF2-40B4-BE49-F238E27FC236}">
                <a16:creationId xmlns:a16="http://schemas.microsoft.com/office/drawing/2014/main" id="{598804A8-9A26-C23A-63CA-7E6546B0CD08}"/>
              </a:ext>
            </a:extLst>
          </p:cNvPr>
          <p:cNvGraphicFramePr>
            <a:graphicFrameLocks noGrp="1"/>
          </p:cNvGraphicFramePr>
          <p:nvPr/>
        </p:nvGraphicFramePr>
        <p:xfrm>
          <a:off x="1447798" y="3185160"/>
          <a:ext cx="8332308" cy="1112520"/>
        </p:xfrm>
        <a:graphic>
          <a:graphicData uri="http://schemas.openxmlformats.org/drawingml/2006/table">
            <a:tbl>
              <a:tblPr firstRow="1" firstCol="1" bandRow="1">
                <a:tableStyleId>{5C22544A-7EE6-4342-B048-85BDC9FD1C3A}</a:tableStyleId>
              </a:tblPr>
              <a:tblGrid>
                <a:gridCol w="1388718">
                  <a:extLst>
                    <a:ext uri="{9D8B030D-6E8A-4147-A177-3AD203B41FA5}">
                      <a16:colId xmlns:a16="http://schemas.microsoft.com/office/drawing/2014/main" val="3301751754"/>
                    </a:ext>
                  </a:extLst>
                </a:gridCol>
                <a:gridCol w="1388718">
                  <a:extLst>
                    <a:ext uri="{9D8B030D-6E8A-4147-A177-3AD203B41FA5}">
                      <a16:colId xmlns:a16="http://schemas.microsoft.com/office/drawing/2014/main" val="2046654690"/>
                    </a:ext>
                  </a:extLst>
                </a:gridCol>
                <a:gridCol w="1388718">
                  <a:extLst>
                    <a:ext uri="{9D8B030D-6E8A-4147-A177-3AD203B41FA5}">
                      <a16:colId xmlns:a16="http://schemas.microsoft.com/office/drawing/2014/main" val="2926962400"/>
                    </a:ext>
                  </a:extLst>
                </a:gridCol>
                <a:gridCol w="1388718">
                  <a:extLst>
                    <a:ext uri="{9D8B030D-6E8A-4147-A177-3AD203B41FA5}">
                      <a16:colId xmlns:a16="http://schemas.microsoft.com/office/drawing/2014/main" val="3532878303"/>
                    </a:ext>
                  </a:extLst>
                </a:gridCol>
                <a:gridCol w="1388718">
                  <a:extLst>
                    <a:ext uri="{9D8B030D-6E8A-4147-A177-3AD203B41FA5}">
                      <a16:colId xmlns:a16="http://schemas.microsoft.com/office/drawing/2014/main" val="3040576048"/>
                    </a:ext>
                  </a:extLst>
                </a:gridCol>
                <a:gridCol w="1388718">
                  <a:extLst>
                    <a:ext uri="{9D8B030D-6E8A-4147-A177-3AD203B41FA5}">
                      <a16:colId xmlns:a16="http://schemas.microsoft.com/office/drawing/2014/main" val="2218069335"/>
                    </a:ext>
                  </a:extLst>
                </a:gridCol>
              </a:tblGrid>
              <a:tr h="370840">
                <a:tc>
                  <a:txBody>
                    <a:bodyPr/>
                    <a:lstStyle/>
                    <a:p>
                      <a:r>
                        <a:rPr lang="en-US" dirty="0"/>
                        <a:t>Summary</a:t>
                      </a:r>
                    </a:p>
                  </a:txBody>
                  <a:tcPr/>
                </a:tc>
                <a:tc>
                  <a:txBody>
                    <a:bodyPr/>
                    <a:lstStyle/>
                    <a:p>
                      <a:r>
                        <a:rPr lang="en-US" dirty="0"/>
                        <a:t>Min</a:t>
                      </a:r>
                    </a:p>
                  </a:txBody>
                  <a:tcPr/>
                </a:tc>
                <a:tc>
                  <a:txBody>
                    <a:bodyPr/>
                    <a:lstStyle/>
                    <a:p>
                      <a:r>
                        <a:rPr lang="en-US" dirty="0"/>
                        <a:t>Q1</a:t>
                      </a:r>
                    </a:p>
                  </a:txBody>
                  <a:tcPr/>
                </a:tc>
                <a:tc>
                  <a:txBody>
                    <a:bodyPr/>
                    <a:lstStyle/>
                    <a:p>
                      <a:r>
                        <a:rPr lang="en-US" dirty="0"/>
                        <a:t>Median</a:t>
                      </a:r>
                    </a:p>
                  </a:txBody>
                  <a:tcPr/>
                </a:tc>
                <a:tc>
                  <a:txBody>
                    <a:bodyPr/>
                    <a:lstStyle/>
                    <a:p>
                      <a:r>
                        <a:rPr lang="en-US" dirty="0"/>
                        <a:t>Q3</a:t>
                      </a:r>
                    </a:p>
                  </a:txBody>
                  <a:tcPr/>
                </a:tc>
                <a:tc>
                  <a:txBody>
                    <a:bodyPr/>
                    <a:lstStyle/>
                    <a:p>
                      <a:r>
                        <a:rPr lang="en-US" dirty="0"/>
                        <a:t>Max</a:t>
                      </a:r>
                    </a:p>
                  </a:txBody>
                  <a:tcPr/>
                </a:tc>
                <a:extLst>
                  <a:ext uri="{0D108BD9-81ED-4DB2-BD59-A6C34878D82A}">
                    <a16:rowId xmlns:a16="http://schemas.microsoft.com/office/drawing/2014/main" val="1688012475"/>
                  </a:ext>
                </a:extLst>
              </a:tr>
              <a:tr h="370840">
                <a:tc>
                  <a:txBody>
                    <a:bodyPr/>
                    <a:lstStyle/>
                    <a:p>
                      <a:r>
                        <a:rPr lang="en-US" dirty="0"/>
                        <a:t>Freshmen</a:t>
                      </a:r>
                    </a:p>
                  </a:txBody>
                  <a:tcPr/>
                </a:tc>
                <a:tc>
                  <a:txBody>
                    <a:bodyPr/>
                    <a:lstStyle/>
                    <a:p>
                      <a:r>
                        <a:rPr lang="en-US" dirty="0"/>
                        <a:t>3</a:t>
                      </a:r>
                    </a:p>
                  </a:txBody>
                  <a:tcPr/>
                </a:tc>
                <a:tc>
                  <a:txBody>
                    <a:bodyPr/>
                    <a:lstStyle/>
                    <a:p>
                      <a:r>
                        <a:rPr lang="en-US" dirty="0"/>
                        <a:t>4.5</a:t>
                      </a:r>
                    </a:p>
                  </a:txBody>
                  <a:tcPr/>
                </a:tc>
                <a:tc>
                  <a:txBody>
                    <a:bodyPr/>
                    <a:lstStyle/>
                    <a:p>
                      <a:r>
                        <a:rPr lang="en-US" dirty="0"/>
                        <a:t>6.5</a:t>
                      </a:r>
                    </a:p>
                  </a:txBody>
                  <a:tcPr/>
                </a:tc>
                <a:tc>
                  <a:txBody>
                    <a:bodyPr/>
                    <a:lstStyle/>
                    <a:p>
                      <a:r>
                        <a:rPr lang="en-US" dirty="0"/>
                        <a:t>8.5</a:t>
                      </a:r>
                    </a:p>
                  </a:txBody>
                  <a:tcPr/>
                </a:tc>
                <a:tc>
                  <a:txBody>
                    <a:bodyPr/>
                    <a:lstStyle/>
                    <a:p>
                      <a:r>
                        <a:rPr lang="en-US" dirty="0"/>
                        <a:t>9.5</a:t>
                      </a:r>
                    </a:p>
                  </a:txBody>
                  <a:tcPr/>
                </a:tc>
                <a:extLst>
                  <a:ext uri="{0D108BD9-81ED-4DB2-BD59-A6C34878D82A}">
                    <a16:rowId xmlns:a16="http://schemas.microsoft.com/office/drawing/2014/main" val="658310228"/>
                  </a:ext>
                </a:extLst>
              </a:tr>
              <a:tr h="370840">
                <a:tc>
                  <a:txBody>
                    <a:bodyPr/>
                    <a:lstStyle/>
                    <a:p>
                      <a:r>
                        <a:rPr lang="en-US" dirty="0"/>
                        <a:t>Sophomores</a:t>
                      </a:r>
                    </a:p>
                  </a:txBody>
                  <a:tcPr/>
                </a:tc>
                <a:tc>
                  <a:txBody>
                    <a:bodyPr/>
                    <a:lstStyle/>
                    <a:p>
                      <a:r>
                        <a:rPr lang="en-US" dirty="0"/>
                        <a:t>4</a:t>
                      </a:r>
                    </a:p>
                  </a:txBody>
                  <a:tcPr/>
                </a:tc>
                <a:tc>
                  <a:txBody>
                    <a:bodyPr/>
                    <a:lstStyle/>
                    <a:p>
                      <a:r>
                        <a:rPr lang="en-US" dirty="0"/>
                        <a:t>6</a:t>
                      </a:r>
                    </a:p>
                  </a:txBody>
                  <a:tcPr/>
                </a:tc>
                <a:tc>
                  <a:txBody>
                    <a:bodyPr/>
                    <a:lstStyle/>
                    <a:p>
                      <a:r>
                        <a:rPr lang="en-US" dirty="0"/>
                        <a:t>7.5</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2503982712"/>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66AAE9-B869-F4F3-FC19-EBD82BD9A5C4}"/>
                  </a:ext>
                </a:extLst>
              </p:cNvPr>
              <p:cNvSpPr txBox="1"/>
              <p:nvPr/>
            </p:nvSpPr>
            <p:spPr>
              <a:xfrm>
                <a:off x="2524738" y="5196840"/>
                <a:ext cx="4353338" cy="5729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accent2"/>
                              </a:solidFill>
                              <a:latin typeface="Cambria Math" panose="02040503050406030204" pitchFamily="18" charset="0"/>
                            </a:rPr>
                          </m:ctrlPr>
                        </m:fPr>
                        <m:num>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𝑁</m:t>
                              </m:r>
                            </m:e>
                            <m:sub>
                              <m:r>
                                <a:rPr lang="en-US" i="1">
                                  <a:solidFill>
                                    <a:schemeClr val="accent2"/>
                                  </a:solidFill>
                                  <a:latin typeface="Cambria Math" panose="02040503050406030204" pitchFamily="18" charset="0"/>
                                </a:rPr>
                                <m:t>1</m:t>
                              </m:r>
                            </m:sub>
                          </m:sSub>
                          <m:r>
                            <a:rPr lang="en-US" i="1">
                              <a:solidFill>
                                <a:schemeClr val="accent2"/>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𝜇</m:t>
                              </m:r>
                            </m:e>
                            <m:sub>
                              <m:r>
                                <a:rPr lang="en-US" i="1">
                                  <a:solidFill>
                                    <a:schemeClr val="accent2"/>
                                  </a:solidFill>
                                  <a:latin typeface="Cambria Math" panose="02040503050406030204" pitchFamily="18" charset="0"/>
                                  <a:ea typeface="Cambria Math" panose="02040503050406030204" pitchFamily="18" charset="0"/>
                                </a:rPr>
                                <m:t>1</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𝑁</m:t>
                              </m:r>
                            </m:e>
                            <m:sub>
                              <m:r>
                                <a:rPr lang="en-US" i="1">
                                  <a:solidFill>
                                    <a:schemeClr val="accent2"/>
                                  </a:solidFill>
                                  <a:latin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𝜇</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m:t>
                          </m:r>
                        </m:num>
                        <m:den>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𝑁</m:t>
                              </m:r>
                            </m:e>
                            <m:sub>
                              <m:r>
                                <a:rPr lang="en-US" i="1">
                                  <a:solidFill>
                                    <a:schemeClr val="accent2"/>
                                  </a:solidFill>
                                  <a:latin typeface="Cambria Math" panose="02040503050406030204" pitchFamily="18" charset="0"/>
                                </a:rPr>
                                <m:t>1</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𝑁</m:t>
                              </m:r>
                            </m:e>
                            <m:sub>
                              <m:r>
                                <a:rPr lang="en-US" i="1">
                                  <a:solidFill>
                                    <a:schemeClr val="accent2"/>
                                  </a:solidFill>
                                  <a:latin typeface="Cambria Math" panose="02040503050406030204" pitchFamily="18" charset="0"/>
                                </a:rPr>
                                <m:t>2</m:t>
                              </m:r>
                            </m:sub>
                          </m:sSub>
                        </m:den>
                      </m:f>
                    </m:oMath>
                  </m:oMathPara>
                </a14:m>
                <a:endParaRPr lang="en-US" dirty="0"/>
              </a:p>
            </p:txBody>
          </p:sp>
        </mc:Choice>
        <mc:Fallback xmlns="">
          <p:sp>
            <p:nvSpPr>
              <p:cNvPr id="6" name="TextBox 5">
                <a:extLst>
                  <a:ext uri="{FF2B5EF4-FFF2-40B4-BE49-F238E27FC236}">
                    <a16:creationId xmlns:a16="http://schemas.microsoft.com/office/drawing/2014/main" id="{CB66AAE9-B869-F4F3-FC19-EBD82BD9A5C4}"/>
                  </a:ext>
                </a:extLst>
              </p:cNvPr>
              <p:cNvSpPr txBox="1">
                <a:spLocks noRot="1" noChangeAspect="1" noMove="1" noResize="1" noEditPoints="1" noAdjustHandles="1" noChangeArrowheads="1" noChangeShapeType="1" noTextEdit="1"/>
              </p:cNvSpPr>
              <p:nvPr/>
            </p:nvSpPr>
            <p:spPr>
              <a:xfrm>
                <a:off x="2524738" y="5196840"/>
                <a:ext cx="4353338" cy="572914"/>
              </a:xfrm>
              <a:prstGeom prst="rect">
                <a:avLst/>
              </a:prstGeom>
              <a:blipFill>
                <a:blip r:embed="rId2"/>
                <a:stretch>
                  <a:fillRect t="-8696" b="-6522"/>
                </a:stretch>
              </a:blipFill>
            </p:spPr>
            <p:txBody>
              <a:bodyPr/>
              <a:lstStyle/>
              <a:p>
                <a:r>
                  <a:rPr lang="en-US">
                    <a:noFill/>
                  </a:rPr>
                  <a:t> </a:t>
                </a:r>
              </a:p>
            </p:txBody>
          </p:sp>
        </mc:Fallback>
      </mc:AlternateContent>
    </p:spTree>
    <p:extLst>
      <p:ext uri="{BB962C8B-B14F-4D97-AF65-F5344CB8AC3E}">
        <p14:creationId xmlns:p14="http://schemas.microsoft.com/office/powerpoint/2010/main" val="117525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5B161A-FA06-C85F-6CD4-5E9B7645D04E}"/>
              </a:ext>
            </a:extLst>
          </p:cNvPr>
          <p:cNvSpPr>
            <a:spLocks noGrp="1"/>
          </p:cNvSpPr>
          <p:nvPr>
            <p:ph type="title"/>
          </p:nvPr>
        </p:nvSpPr>
        <p:spPr/>
        <p:txBody>
          <a:bodyPr/>
          <a:lstStyle/>
          <a:p>
            <a:r>
              <a:rPr lang="en-US" dirty="0"/>
              <a:t>Problem 8: Determining statistics from histograms</a:t>
            </a:r>
          </a:p>
        </p:txBody>
      </p:sp>
      <p:sp>
        <p:nvSpPr>
          <p:cNvPr id="6" name="Content Placeholder 5">
            <a:extLst>
              <a:ext uri="{FF2B5EF4-FFF2-40B4-BE49-F238E27FC236}">
                <a16:creationId xmlns:a16="http://schemas.microsoft.com/office/drawing/2014/main" id="{5E0ED1D7-3BEF-D7DA-0F71-69B14B6B5F6A}"/>
              </a:ext>
            </a:extLst>
          </p:cNvPr>
          <p:cNvSpPr>
            <a:spLocks noGrp="1"/>
          </p:cNvSpPr>
          <p:nvPr>
            <p:ph sz="half" idx="1"/>
          </p:nvPr>
        </p:nvSpPr>
        <p:spPr/>
        <p:txBody>
          <a:bodyPr>
            <a:normAutofit/>
          </a:bodyPr>
          <a:lstStyle/>
          <a:p>
            <a:r>
              <a:rPr lang="en-US" dirty="0"/>
              <a:t>The following histogram shows the price of candies in a local store in La Jolla.</a:t>
            </a:r>
          </a:p>
        </p:txBody>
      </p:sp>
      <p:sp>
        <p:nvSpPr>
          <p:cNvPr id="2" name="Content Placeholder 1">
            <a:extLst>
              <a:ext uri="{FF2B5EF4-FFF2-40B4-BE49-F238E27FC236}">
                <a16:creationId xmlns:a16="http://schemas.microsoft.com/office/drawing/2014/main" id="{5F360AF9-1093-5E77-2028-E63D106EBFBA}"/>
              </a:ext>
            </a:extLst>
          </p:cNvPr>
          <p:cNvSpPr>
            <a:spLocks noGrp="1"/>
          </p:cNvSpPr>
          <p:nvPr>
            <p:ph sz="half" idx="2"/>
          </p:nvPr>
        </p:nvSpPr>
        <p:spPr/>
        <p:txBody>
          <a:bodyPr/>
          <a:lstStyle/>
          <a:p>
            <a:r>
              <a:rPr lang="en-US" b="1" dirty="0"/>
              <a:t>(a) Would it be appropriate to use the mean and standard deviation to summarize the distribution, and why?</a:t>
            </a:r>
          </a:p>
          <a:p>
            <a:r>
              <a:rPr lang="en-US" b="1" dirty="0"/>
              <a:t>Solution: </a:t>
            </a:r>
            <a:r>
              <a:rPr lang="en-US" dirty="0"/>
              <a:t>Yes, because the distribution is symmetric and unimodal.</a:t>
            </a:r>
          </a:p>
        </p:txBody>
      </p:sp>
      <p:pic>
        <p:nvPicPr>
          <p:cNvPr id="4" name="Picture 3">
            <a:extLst>
              <a:ext uri="{FF2B5EF4-FFF2-40B4-BE49-F238E27FC236}">
                <a16:creationId xmlns:a16="http://schemas.microsoft.com/office/drawing/2014/main" id="{63B908FF-75EE-448C-5EDD-E5A539750A96}"/>
              </a:ext>
            </a:extLst>
          </p:cNvPr>
          <p:cNvPicPr>
            <a:picLocks noChangeAspect="1"/>
          </p:cNvPicPr>
          <p:nvPr/>
        </p:nvPicPr>
        <p:blipFill>
          <a:blip r:embed="rId2"/>
          <a:stretch>
            <a:fillRect/>
          </a:stretch>
        </p:blipFill>
        <p:spPr>
          <a:xfrm>
            <a:off x="1024127" y="3136748"/>
            <a:ext cx="4566404" cy="3136036"/>
          </a:xfrm>
          <a:prstGeom prst="rect">
            <a:avLst/>
          </a:prstGeom>
        </p:spPr>
      </p:pic>
    </p:spTree>
    <p:extLst>
      <p:ext uri="{BB962C8B-B14F-4D97-AF65-F5344CB8AC3E}">
        <p14:creationId xmlns:p14="http://schemas.microsoft.com/office/powerpoint/2010/main" val="187486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5BC9B-02F4-2073-A259-64C5493900B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2E7785-2475-E96D-E78D-51D9399DABF4}"/>
              </a:ext>
            </a:extLst>
          </p:cNvPr>
          <p:cNvSpPr>
            <a:spLocks noGrp="1"/>
          </p:cNvSpPr>
          <p:nvPr>
            <p:ph type="title"/>
          </p:nvPr>
        </p:nvSpPr>
        <p:spPr/>
        <p:txBody>
          <a:bodyPr/>
          <a:lstStyle/>
          <a:p>
            <a:r>
              <a:rPr lang="en-US" dirty="0"/>
              <a:t>Problem 8: Determining statistics from histograms</a:t>
            </a:r>
          </a:p>
        </p:txBody>
      </p:sp>
      <p:sp>
        <p:nvSpPr>
          <p:cNvPr id="6" name="Content Placeholder 5">
            <a:extLst>
              <a:ext uri="{FF2B5EF4-FFF2-40B4-BE49-F238E27FC236}">
                <a16:creationId xmlns:a16="http://schemas.microsoft.com/office/drawing/2014/main" id="{1E78C347-4352-FE6B-4DB3-26982E28D867}"/>
              </a:ext>
            </a:extLst>
          </p:cNvPr>
          <p:cNvSpPr>
            <a:spLocks noGrp="1"/>
          </p:cNvSpPr>
          <p:nvPr>
            <p:ph sz="half" idx="1"/>
          </p:nvPr>
        </p:nvSpPr>
        <p:spPr/>
        <p:txBody>
          <a:bodyPr>
            <a:normAutofit/>
          </a:bodyPr>
          <a:lstStyle/>
          <a:p>
            <a:r>
              <a:rPr lang="en-US" dirty="0"/>
              <a:t>The following histogram shows the price of candies in a local store in La Jolla.</a:t>
            </a:r>
          </a:p>
        </p:txBody>
      </p:sp>
      <p:sp>
        <p:nvSpPr>
          <p:cNvPr id="2" name="Content Placeholder 1">
            <a:extLst>
              <a:ext uri="{FF2B5EF4-FFF2-40B4-BE49-F238E27FC236}">
                <a16:creationId xmlns:a16="http://schemas.microsoft.com/office/drawing/2014/main" id="{471BCC97-6C49-5537-D7A1-0A15BA24BE12}"/>
              </a:ext>
            </a:extLst>
          </p:cNvPr>
          <p:cNvSpPr>
            <a:spLocks noGrp="1"/>
          </p:cNvSpPr>
          <p:nvPr>
            <p:ph sz="half" idx="2"/>
          </p:nvPr>
        </p:nvSpPr>
        <p:spPr/>
        <p:txBody>
          <a:bodyPr/>
          <a:lstStyle/>
          <a:p>
            <a:r>
              <a:rPr lang="en-US" b="1" dirty="0"/>
              <a:t>(b) Which is the mean closest to: $2.4, $2.6, or $2.8?</a:t>
            </a:r>
          </a:p>
          <a:p>
            <a:r>
              <a:rPr lang="en-US" b="1" dirty="0"/>
              <a:t>Solution: </a:t>
            </a:r>
            <a:r>
              <a:rPr lang="en-US" dirty="0"/>
              <a:t>$2.6 because that’s the balancing point of the histogram.</a:t>
            </a:r>
          </a:p>
        </p:txBody>
      </p:sp>
      <p:pic>
        <p:nvPicPr>
          <p:cNvPr id="4" name="Picture 3">
            <a:extLst>
              <a:ext uri="{FF2B5EF4-FFF2-40B4-BE49-F238E27FC236}">
                <a16:creationId xmlns:a16="http://schemas.microsoft.com/office/drawing/2014/main" id="{A33252CD-8DBC-EF75-8CDC-4B1E33F7FE58}"/>
              </a:ext>
            </a:extLst>
          </p:cNvPr>
          <p:cNvPicPr>
            <a:picLocks noChangeAspect="1"/>
          </p:cNvPicPr>
          <p:nvPr/>
        </p:nvPicPr>
        <p:blipFill>
          <a:blip r:embed="rId2"/>
          <a:stretch>
            <a:fillRect/>
          </a:stretch>
        </p:blipFill>
        <p:spPr>
          <a:xfrm>
            <a:off x="1024127" y="3136748"/>
            <a:ext cx="4566404" cy="3136036"/>
          </a:xfrm>
          <a:prstGeom prst="rect">
            <a:avLst/>
          </a:prstGeom>
        </p:spPr>
      </p:pic>
    </p:spTree>
    <p:extLst>
      <p:ext uri="{BB962C8B-B14F-4D97-AF65-F5344CB8AC3E}">
        <p14:creationId xmlns:p14="http://schemas.microsoft.com/office/powerpoint/2010/main" val="261664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0D040-4944-68AB-05BA-40BDB4F3307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1A60DE-8DAD-2A2D-B768-666DA194F0A6}"/>
              </a:ext>
            </a:extLst>
          </p:cNvPr>
          <p:cNvSpPr>
            <a:spLocks noGrp="1"/>
          </p:cNvSpPr>
          <p:nvPr>
            <p:ph type="title"/>
          </p:nvPr>
        </p:nvSpPr>
        <p:spPr/>
        <p:txBody>
          <a:bodyPr/>
          <a:lstStyle/>
          <a:p>
            <a:r>
              <a:rPr lang="en-US" dirty="0"/>
              <a:t>Problem 8: Determining statistics from histograms</a:t>
            </a:r>
          </a:p>
        </p:txBody>
      </p:sp>
      <p:sp>
        <p:nvSpPr>
          <p:cNvPr id="6" name="Content Placeholder 5">
            <a:extLst>
              <a:ext uri="{FF2B5EF4-FFF2-40B4-BE49-F238E27FC236}">
                <a16:creationId xmlns:a16="http://schemas.microsoft.com/office/drawing/2014/main" id="{683A96CA-70E3-BC9C-E593-0EBC452D0CE6}"/>
              </a:ext>
            </a:extLst>
          </p:cNvPr>
          <p:cNvSpPr>
            <a:spLocks noGrp="1"/>
          </p:cNvSpPr>
          <p:nvPr>
            <p:ph sz="half" idx="1"/>
          </p:nvPr>
        </p:nvSpPr>
        <p:spPr/>
        <p:txBody>
          <a:bodyPr>
            <a:normAutofit/>
          </a:bodyPr>
          <a:lstStyle/>
          <a:p>
            <a:r>
              <a:rPr lang="en-US" dirty="0"/>
              <a:t>The following histogram shows the price of candies in a local store in La Jolla.</a:t>
            </a:r>
          </a:p>
        </p:txBody>
      </p:sp>
      <p:sp>
        <p:nvSpPr>
          <p:cNvPr id="2" name="Content Placeholder 1">
            <a:extLst>
              <a:ext uri="{FF2B5EF4-FFF2-40B4-BE49-F238E27FC236}">
                <a16:creationId xmlns:a16="http://schemas.microsoft.com/office/drawing/2014/main" id="{8F2847D3-CB1F-3E6A-483F-85E8C45B5C90}"/>
              </a:ext>
            </a:extLst>
          </p:cNvPr>
          <p:cNvSpPr>
            <a:spLocks noGrp="1"/>
          </p:cNvSpPr>
          <p:nvPr>
            <p:ph sz="half" idx="2"/>
          </p:nvPr>
        </p:nvSpPr>
        <p:spPr/>
        <p:txBody>
          <a:bodyPr/>
          <a:lstStyle/>
          <a:p>
            <a:r>
              <a:rPr lang="en-US" b="1" dirty="0"/>
              <a:t>(c) Which do you think is a better estimate for the standard deviation: $0.15, $0.5, or $1? Explain.</a:t>
            </a:r>
          </a:p>
          <a:p>
            <a:r>
              <a:rPr lang="en-US" b="1" dirty="0"/>
              <a:t>Solution: </a:t>
            </a:r>
            <a:r>
              <a:rPr lang="en-US" dirty="0"/>
              <a:t>$0.15 because that’s a typical distance from the mean. There aren’t a lot of data points above $0.5 or $1 away from the mean.</a:t>
            </a:r>
          </a:p>
        </p:txBody>
      </p:sp>
      <p:pic>
        <p:nvPicPr>
          <p:cNvPr id="4" name="Picture 3">
            <a:extLst>
              <a:ext uri="{FF2B5EF4-FFF2-40B4-BE49-F238E27FC236}">
                <a16:creationId xmlns:a16="http://schemas.microsoft.com/office/drawing/2014/main" id="{F2511CB2-21D2-A62E-000E-5F731CA287D0}"/>
              </a:ext>
            </a:extLst>
          </p:cNvPr>
          <p:cNvPicPr>
            <a:picLocks noChangeAspect="1"/>
          </p:cNvPicPr>
          <p:nvPr/>
        </p:nvPicPr>
        <p:blipFill>
          <a:blip r:embed="rId2"/>
          <a:stretch>
            <a:fillRect/>
          </a:stretch>
        </p:blipFill>
        <p:spPr>
          <a:xfrm>
            <a:off x="1024127" y="3136748"/>
            <a:ext cx="4566404" cy="3136036"/>
          </a:xfrm>
          <a:prstGeom prst="rect">
            <a:avLst/>
          </a:prstGeom>
        </p:spPr>
      </p:pic>
    </p:spTree>
    <p:extLst>
      <p:ext uri="{BB962C8B-B14F-4D97-AF65-F5344CB8AC3E}">
        <p14:creationId xmlns:p14="http://schemas.microsoft.com/office/powerpoint/2010/main" val="2860678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84E2FC-DEAF-52FE-CBFD-DD2769C4F0B2}"/>
              </a:ext>
            </a:extLst>
          </p:cNvPr>
          <p:cNvSpPr>
            <a:spLocks noGrp="1"/>
          </p:cNvSpPr>
          <p:nvPr>
            <p:ph type="title"/>
          </p:nvPr>
        </p:nvSpPr>
        <p:spPr/>
        <p:txBody>
          <a:bodyPr/>
          <a:lstStyle/>
          <a:p>
            <a:r>
              <a:rPr lang="en-US" dirty="0"/>
              <a:t>Problem 9: measures of center and spread </a:t>
            </a:r>
          </a:p>
        </p:txBody>
      </p:sp>
      <p:sp>
        <p:nvSpPr>
          <p:cNvPr id="6" name="Content Placeholder 5">
            <a:extLst>
              <a:ext uri="{FF2B5EF4-FFF2-40B4-BE49-F238E27FC236}">
                <a16:creationId xmlns:a16="http://schemas.microsoft.com/office/drawing/2014/main" id="{F9A8331A-51E7-ED30-DC82-8EA0499E7D51}"/>
              </a:ext>
            </a:extLst>
          </p:cNvPr>
          <p:cNvSpPr>
            <a:spLocks noGrp="1"/>
          </p:cNvSpPr>
          <p:nvPr>
            <p:ph idx="1"/>
          </p:nvPr>
        </p:nvSpPr>
        <p:spPr/>
        <p:txBody>
          <a:bodyPr/>
          <a:lstStyle/>
          <a:p>
            <a:r>
              <a:rPr lang="en-US" dirty="0"/>
              <a:t>Bob, Alice, and Charlie are three employees in a small company. Bob’s salary is the lowest among the three. </a:t>
            </a:r>
            <a:r>
              <a:rPr lang="en-US" b="1" dirty="0"/>
              <a:t>If Bob now becomes a part-time worker and hence had a salary reduction, how would the following statistics of the salaries of these three employees be affected?</a:t>
            </a:r>
          </a:p>
          <a:p>
            <a:r>
              <a:rPr lang="en-US" b="1" dirty="0"/>
              <a:t>(a) measures of center: Mean, Median</a:t>
            </a:r>
          </a:p>
          <a:p>
            <a:r>
              <a:rPr lang="en-US" dirty="0">
                <a:solidFill>
                  <a:schemeClr val="accent2"/>
                </a:solidFill>
              </a:rPr>
              <a:t>Changing the minimum of the data will not change the median, it will only change the mean.</a:t>
            </a:r>
          </a:p>
          <a:p>
            <a:r>
              <a:rPr lang="en-US" b="1" dirty="0"/>
              <a:t>Solution: </a:t>
            </a:r>
            <a:r>
              <a:rPr lang="en-US" dirty="0"/>
              <a:t>The median will not be affected much while the mean would decrease.</a:t>
            </a:r>
          </a:p>
        </p:txBody>
      </p:sp>
    </p:spTree>
    <p:extLst>
      <p:ext uri="{BB962C8B-B14F-4D97-AF65-F5344CB8AC3E}">
        <p14:creationId xmlns:p14="http://schemas.microsoft.com/office/powerpoint/2010/main" val="219446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B968A-B351-1791-A981-5B62B27D3B3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40CAFD6-6C12-E10D-3268-02429E0AAA21}"/>
              </a:ext>
            </a:extLst>
          </p:cNvPr>
          <p:cNvSpPr>
            <a:spLocks noGrp="1"/>
          </p:cNvSpPr>
          <p:nvPr>
            <p:ph type="title"/>
          </p:nvPr>
        </p:nvSpPr>
        <p:spPr/>
        <p:txBody>
          <a:bodyPr/>
          <a:lstStyle/>
          <a:p>
            <a:r>
              <a:rPr lang="en-US" dirty="0"/>
              <a:t>Problem 9: Measures of center and spread</a:t>
            </a:r>
          </a:p>
        </p:txBody>
      </p:sp>
      <p:sp>
        <p:nvSpPr>
          <p:cNvPr id="6" name="Content Placeholder 5">
            <a:extLst>
              <a:ext uri="{FF2B5EF4-FFF2-40B4-BE49-F238E27FC236}">
                <a16:creationId xmlns:a16="http://schemas.microsoft.com/office/drawing/2014/main" id="{D3F320C3-2C4F-AED8-AD68-3A0DD16B71A3}"/>
              </a:ext>
            </a:extLst>
          </p:cNvPr>
          <p:cNvSpPr>
            <a:spLocks noGrp="1"/>
          </p:cNvSpPr>
          <p:nvPr>
            <p:ph idx="1"/>
          </p:nvPr>
        </p:nvSpPr>
        <p:spPr/>
        <p:txBody>
          <a:bodyPr>
            <a:normAutofit fontScale="92500" lnSpcReduction="10000"/>
          </a:bodyPr>
          <a:lstStyle/>
          <a:p>
            <a:r>
              <a:rPr lang="en-US" dirty="0"/>
              <a:t>Bob, Alice, and Charlie are three employees in a small company. Bob’s salary is the lowest among the three. </a:t>
            </a:r>
            <a:r>
              <a:rPr lang="en-US" b="1" dirty="0"/>
              <a:t>If Bob now becomes a part-time worker and hence had a salary reduction, how would the following statistics of the salaries of these three employees be affected?</a:t>
            </a:r>
          </a:p>
          <a:p>
            <a:r>
              <a:rPr lang="en-US" b="1" dirty="0"/>
              <a:t>(b) measures of spread: standard deviation, range, and IQR. Please provide some arguments to why the standard deviation increases/decreases.</a:t>
            </a:r>
          </a:p>
          <a:p>
            <a:r>
              <a:rPr lang="en-US" b="1" dirty="0"/>
              <a:t>Solution: </a:t>
            </a:r>
            <a:r>
              <a:rPr lang="en-US" dirty="0"/>
              <a:t>The range, standard deviation, and IQR would all increase.</a:t>
            </a:r>
          </a:p>
          <a:p>
            <a:r>
              <a:rPr lang="en-US" dirty="0"/>
              <a:t>The standard deviation measures the spread or variability of a dataset around its mean. It tells us how much the values in the dataset deviate from the mean on average. When the minimum value in a dataset decreases (while other values remain the same), the spread of the data increases because there is a larger gap between the minimum value and the mean. This causes individual data points to deviate more from the mean, which increases the average deviation and thus the standard deviation.</a:t>
            </a:r>
          </a:p>
        </p:txBody>
      </p:sp>
    </p:spTree>
    <p:extLst>
      <p:ext uri="{BB962C8B-B14F-4D97-AF65-F5344CB8AC3E}">
        <p14:creationId xmlns:p14="http://schemas.microsoft.com/office/powerpoint/2010/main" val="216669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A9D9-CD8E-9D6A-EBEE-18C80C8686D7}"/>
              </a:ext>
            </a:extLst>
          </p:cNvPr>
          <p:cNvSpPr>
            <a:spLocks noGrp="1"/>
          </p:cNvSpPr>
          <p:nvPr>
            <p:ph type="title"/>
          </p:nvPr>
        </p:nvSpPr>
        <p:spPr/>
        <p:txBody>
          <a:bodyPr/>
          <a:lstStyle/>
          <a:p>
            <a:r>
              <a:rPr lang="en-US" dirty="0"/>
              <a:t>Problem 10: comparing distributions by mean and standard deviation</a:t>
            </a:r>
          </a:p>
        </p:txBody>
      </p:sp>
      <p:sp>
        <p:nvSpPr>
          <p:cNvPr id="3" name="Content Placeholder 2">
            <a:extLst>
              <a:ext uri="{FF2B5EF4-FFF2-40B4-BE49-F238E27FC236}">
                <a16:creationId xmlns:a16="http://schemas.microsoft.com/office/drawing/2014/main" id="{797086CF-70AB-8E45-ECEE-E0EEAD4806A3}"/>
              </a:ext>
            </a:extLst>
          </p:cNvPr>
          <p:cNvSpPr>
            <a:spLocks noGrp="1"/>
          </p:cNvSpPr>
          <p:nvPr>
            <p:ph idx="1"/>
          </p:nvPr>
        </p:nvSpPr>
        <p:spPr/>
        <p:txBody>
          <a:bodyPr>
            <a:normAutofit/>
          </a:bodyPr>
          <a:lstStyle/>
          <a:p>
            <a:r>
              <a:rPr lang="en-US" dirty="0"/>
              <a:t>Without doing any computations, compare the distributions by comparing their means and standard deviations.</a:t>
            </a:r>
          </a:p>
          <a:p>
            <a:r>
              <a:rPr lang="en-US" b="1" dirty="0"/>
              <a:t>(a) (</a:t>
            </a:r>
            <a:r>
              <a:rPr lang="en-US" b="1" dirty="0" err="1"/>
              <a:t>i</a:t>
            </a:r>
            <a:r>
              <a:rPr lang="en-US" b="1" dirty="0"/>
              <a:t>) 40 46 48 49 50 60 72</a:t>
            </a:r>
          </a:p>
          <a:p>
            <a:r>
              <a:rPr lang="en-US" b="1" dirty="0"/>
              <a:t>    (ii) 40 46 48 49 50 60 80</a:t>
            </a:r>
          </a:p>
          <a:p>
            <a:r>
              <a:rPr lang="en-US" b="1" dirty="0"/>
              <a:t>Solution: </a:t>
            </a:r>
            <a:r>
              <a:rPr lang="en-US" dirty="0"/>
              <a:t>The second distribution has a higher mean since the last number 80 &gt; 72, and a higher standard deviation since 80 is farther away from the rest of the data than 72.</a:t>
            </a:r>
          </a:p>
        </p:txBody>
      </p:sp>
    </p:spTree>
    <p:extLst>
      <p:ext uri="{BB962C8B-B14F-4D97-AF65-F5344CB8AC3E}">
        <p14:creationId xmlns:p14="http://schemas.microsoft.com/office/powerpoint/2010/main" val="81696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AF65E-07B6-5382-ACD2-880E53085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3D835-8372-2FEE-9398-312C42391FDC}"/>
              </a:ext>
            </a:extLst>
          </p:cNvPr>
          <p:cNvSpPr>
            <a:spLocks noGrp="1"/>
          </p:cNvSpPr>
          <p:nvPr>
            <p:ph type="title"/>
          </p:nvPr>
        </p:nvSpPr>
        <p:spPr/>
        <p:txBody>
          <a:bodyPr/>
          <a:lstStyle/>
          <a:p>
            <a:r>
              <a:rPr lang="en-US" dirty="0"/>
              <a:t>Problem 10: comparing distributions by mean and standard deviation</a:t>
            </a:r>
          </a:p>
        </p:txBody>
      </p:sp>
      <p:sp>
        <p:nvSpPr>
          <p:cNvPr id="3" name="Content Placeholder 2">
            <a:extLst>
              <a:ext uri="{FF2B5EF4-FFF2-40B4-BE49-F238E27FC236}">
                <a16:creationId xmlns:a16="http://schemas.microsoft.com/office/drawing/2014/main" id="{135E545C-8AB2-7A74-CF44-92A3923C767E}"/>
              </a:ext>
            </a:extLst>
          </p:cNvPr>
          <p:cNvSpPr>
            <a:spLocks noGrp="1"/>
          </p:cNvSpPr>
          <p:nvPr>
            <p:ph idx="1"/>
          </p:nvPr>
        </p:nvSpPr>
        <p:spPr/>
        <p:txBody>
          <a:bodyPr>
            <a:normAutofit/>
          </a:bodyPr>
          <a:lstStyle/>
          <a:p>
            <a:r>
              <a:rPr lang="en-US" dirty="0"/>
              <a:t>Without doing any computations, compare the distributions by comparing their means and standard deviations.</a:t>
            </a:r>
          </a:p>
          <a:p>
            <a:r>
              <a:rPr lang="en-US" b="1" dirty="0"/>
              <a:t>(b) (</a:t>
            </a:r>
            <a:r>
              <a:rPr lang="en-US" b="1" dirty="0" err="1"/>
              <a:t>i</a:t>
            </a:r>
            <a:r>
              <a:rPr lang="en-US" b="1" dirty="0"/>
              <a:t>) 50 65 80 95 110</a:t>
            </a:r>
          </a:p>
          <a:p>
            <a:r>
              <a:rPr lang="en-US" b="1" dirty="0"/>
              <a:t>    (ii) 30 40 80 120 130</a:t>
            </a:r>
          </a:p>
          <a:p>
            <a:r>
              <a:rPr lang="en-US" b="1" dirty="0"/>
              <a:t>Solution: </a:t>
            </a:r>
            <a:r>
              <a:rPr lang="en-US" dirty="0"/>
              <a:t>Both distributions have the same mean since they are both centered around 80. However the second distribution has a greater standard deviation since the rest of the data are farther from the mean than the first.</a:t>
            </a:r>
          </a:p>
        </p:txBody>
      </p:sp>
    </p:spTree>
    <p:extLst>
      <p:ext uri="{BB962C8B-B14F-4D97-AF65-F5344CB8AC3E}">
        <p14:creationId xmlns:p14="http://schemas.microsoft.com/office/powerpoint/2010/main" val="476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5223A-BD80-7E14-9C9B-4A7AC18A67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A7B05-7F36-A1B8-C761-D0B1A4A5A1AF}"/>
              </a:ext>
            </a:extLst>
          </p:cNvPr>
          <p:cNvSpPr>
            <a:spLocks noGrp="1"/>
          </p:cNvSpPr>
          <p:nvPr>
            <p:ph type="title"/>
          </p:nvPr>
        </p:nvSpPr>
        <p:spPr/>
        <p:txBody>
          <a:bodyPr/>
          <a:lstStyle/>
          <a:p>
            <a:r>
              <a:rPr lang="en-US" dirty="0"/>
              <a:t>Problem 1: Histogram</a:t>
            </a:r>
          </a:p>
        </p:txBody>
      </p:sp>
      <p:sp>
        <p:nvSpPr>
          <p:cNvPr id="3" name="Content Placeholder 2">
            <a:extLst>
              <a:ext uri="{FF2B5EF4-FFF2-40B4-BE49-F238E27FC236}">
                <a16:creationId xmlns:a16="http://schemas.microsoft.com/office/drawing/2014/main" id="{D815BEB3-B6EB-0635-325D-67747C09F8DF}"/>
              </a:ext>
            </a:extLst>
          </p:cNvPr>
          <p:cNvSpPr>
            <a:spLocks noGrp="1"/>
          </p:cNvSpPr>
          <p:nvPr>
            <p:ph sz="half" idx="1"/>
          </p:nvPr>
        </p:nvSpPr>
        <p:spPr>
          <a:xfrm>
            <a:off x="1024127" y="2286000"/>
            <a:ext cx="4754880" cy="820928"/>
          </a:xfrm>
        </p:spPr>
        <p:txBody>
          <a:bodyPr>
            <a:noAutofit/>
          </a:bodyPr>
          <a:lstStyle/>
          <a:p>
            <a:r>
              <a:rPr lang="en-US" sz="1800" dirty="0"/>
              <a:t>A phone company is interested in the response time of its employees and plotted a histogram as shown.</a:t>
            </a:r>
          </a:p>
        </p:txBody>
      </p:sp>
      <p:sp>
        <p:nvSpPr>
          <p:cNvPr id="4" name="Content Placeholder 3">
            <a:extLst>
              <a:ext uri="{FF2B5EF4-FFF2-40B4-BE49-F238E27FC236}">
                <a16:creationId xmlns:a16="http://schemas.microsoft.com/office/drawing/2014/main" id="{3138FB32-04AC-FD08-7CF6-8F032DD3C635}"/>
              </a:ext>
            </a:extLst>
          </p:cNvPr>
          <p:cNvSpPr>
            <a:spLocks noGrp="1"/>
          </p:cNvSpPr>
          <p:nvPr>
            <p:ph sz="half" idx="2"/>
          </p:nvPr>
        </p:nvSpPr>
        <p:spPr/>
        <p:txBody>
          <a:bodyPr>
            <a:normAutofit fontScale="92500" lnSpcReduction="10000"/>
          </a:bodyPr>
          <a:lstStyle/>
          <a:p>
            <a:r>
              <a:rPr lang="en-US" b="1" dirty="0"/>
              <a:t>(a) Describe whether this distribution is skewed to the left, skewed to the right, or symmetric. Also discuss its possible modes with an explanation.</a:t>
            </a:r>
          </a:p>
          <a:p>
            <a:r>
              <a:rPr lang="en-US" dirty="0">
                <a:solidFill>
                  <a:schemeClr val="accent2"/>
                </a:solidFill>
              </a:rPr>
              <a:t>Skewed left: tail extends towards left</a:t>
            </a:r>
          </a:p>
          <a:p>
            <a:r>
              <a:rPr lang="en-US" dirty="0">
                <a:solidFill>
                  <a:schemeClr val="accent2"/>
                </a:solidFill>
              </a:rPr>
              <a:t>Skewed right: tail extends towards right</a:t>
            </a:r>
          </a:p>
          <a:p>
            <a:r>
              <a:rPr lang="en-US" dirty="0">
                <a:solidFill>
                  <a:schemeClr val="accent2"/>
                </a:solidFill>
              </a:rPr>
              <a:t>Symmetric: approximately no tails</a:t>
            </a:r>
          </a:p>
          <a:p>
            <a:r>
              <a:rPr lang="en-US" dirty="0">
                <a:solidFill>
                  <a:schemeClr val="accent2"/>
                </a:solidFill>
              </a:rPr>
              <a:t>Mode: peak in histogram</a:t>
            </a:r>
          </a:p>
          <a:p>
            <a:r>
              <a:rPr lang="en-US" b="1" dirty="0"/>
              <a:t>Solution: </a:t>
            </a:r>
            <a:r>
              <a:rPr lang="en-US" dirty="0"/>
              <a:t>This histogram is skewed to the right, with one mode approximately in between 2-3 hours and another between 13-14 hours.</a:t>
            </a:r>
          </a:p>
          <a:p>
            <a:endParaRPr lang="en-US" dirty="0">
              <a:solidFill>
                <a:schemeClr val="accent2"/>
              </a:solidFill>
            </a:endParaRPr>
          </a:p>
          <a:p>
            <a:endParaRPr lang="en-US" b="1" dirty="0"/>
          </a:p>
        </p:txBody>
      </p:sp>
      <p:pic>
        <p:nvPicPr>
          <p:cNvPr id="7" name="Picture 6">
            <a:extLst>
              <a:ext uri="{FF2B5EF4-FFF2-40B4-BE49-F238E27FC236}">
                <a16:creationId xmlns:a16="http://schemas.microsoft.com/office/drawing/2014/main" id="{A3FCFD9F-B178-96A0-1DAF-BE50BE5FF1E6}"/>
              </a:ext>
            </a:extLst>
          </p:cNvPr>
          <p:cNvPicPr>
            <a:picLocks noChangeAspect="1"/>
          </p:cNvPicPr>
          <p:nvPr/>
        </p:nvPicPr>
        <p:blipFill>
          <a:blip r:embed="rId2"/>
          <a:stretch>
            <a:fillRect/>
          </a:stretch>
        </p:blipFill>
        <p:spPr>
          <a:xfrm>
            <a:off x="724407" y="3067172"/>
            <a:ext cx="5054600" cy="3403600"/>
          </a:xfrm>
          <a:prstGeom prst="rect">
            <a:avLst/>
          </a:prstGeom>
        </p:spPr>
      </p:pic>
    </p:spTree>
    <p:extLst>
      <p:ext uri="{BB962C8B-B14F-4D97-AF65-F5344CB8AC3E}">
        <p14:creationId xmlns:p14="http://schemas.microsoft.com/office/powerpoint/2010/main" val="197836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348D8-5283-A0AB-BC9C-4610BC350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9FB2D-B2C1-A26C-9EEB-6DD613A291CF}"/>
              </a:ext>
            </a:extLst>
          </p:cNvPr>
          <p:cNvSpPr>
            <a:spLocks noGrp="1"/>
          </p:cNvSpPr>
          <p:nvPr>
            <p:ph type="title"/>
          </p:nvPr>
        </p:nvSpPr>
        <p:spPr/>
        <p:txBody>
          <a:bodyPr/>
          <a:lstStyle/>
          <a:p>
            <a:r>
              <a:rPr lang="en-US" dirty="0"/>
              <a:t>Problem 1: Histogram</a:t>
            </a:r>
          </a:p>
        </p:txBody>
      </p:sp>
      <p:sp>
        <p:nvSpPr>
          <p:cNvPr id="3" name="Content Placeholder 2">
            <a:extLst>
              <a:ext uri="{FF2B5EF4-FFF2-40B4-BE49-F238E27FC236}">
                <a16:creationId xmlns:a16="http://schemas.microsoft.com/office/drawing/2014/main" id="{2CF2C31B-1BC5-0F41-615C-EC1746416D98}"/>
              </a:ext>
            </a:extLst>
          </p:cNvPr>
          <p:cNvSpPr>
            <a:spLocks noGrp="1"/>
          </p:cNvSpPr>
          <p:nvPr>
            <p:ph sz="half" idx="1"/>
          </p:nvPr>
        </p:nvSpPr>
        <p:spPr/>
        <p:txBody>
          <a:bodyPr>
            <a:normAutofit/>
          </a:bodyPr>
          <a:lstStyle/>
          <a:p>
            <a:r>
              <a:rPr lang="en-US" sz="1800" dirty="0"/>
              <a:t>A phone company is interested in the response time of its employees and plotted a histogram as shown.</a:t>
            </a:r>
          </a:p>
        </p:txBody>
      </p:sp>
      <p:sp>
        <p:nvSpPr>
          <p:cNvPr id="4" name="Content Placeholder 3">
            <a:extLst>
              <a:ext uri="{FF2B5EF4-FFF2-40B4-BE49-F238E27FC236}">
                <a16:creationId xmlns:a16="http://schemas.microsoft.com/office/drawing/2014/main" id="{205BAA57-2A80-379C-D743-CF43289EA8A7}"/>
              </a:ext>
            </a:extLst>
          </p:cNvPr>
          <p:cNvSpPr>
            <a:spLocks noGrp="1"/>
          </p:cNvSpPr>
          <p:nvPr>
            <p:ph sz="half" idx="2"/>
          </p:nvPr>
        </p:nvSpPr>
        <p:spPr/>
        <p:txBody>
          <a:bodyPr>
            <a:normAutofit/>
          </a:bodyPr>
          <a:lstStyle/>
          <a:p>
            <a:r>
              <a:rPr lang="en-US" b="1" dirty="0"/>
              <a:t>(b) Do you expect the mean or the median to be larger? Explain.</a:t>
            </a:r>
          </a:p>
          <a:p>
            <a:r>
              <a:rPr lang="en-US" dirty="0">
                <a:solidFill>
                  <a:schemeClr val="accent2"/>
                </a:solidFill>
              </a:rPr>
              <a:t>Skewed right: mean &gt; median</a:t>
            </a:r>
          </a:p>
          <a:p>
            <a:r>
              <a:rPr lang="en-US" dirty="0">
                <a:solidFill>
                  <a:schemeClr val="accent2"/>
                </a:solidFill>
              </a:rPr>
              <a:t>Skewed left: mean &lt; median</a:t>
            </a:r>
          </a:p>
          <a:p>
            <a:r>
              <a:rPr lang="en-US" b="1" dirty="0"/>
              <a:t>Solution: </a:t>
            </a:r>
            <a:r>
              <a:rPr lang="en-US" dirty="0"/>
              <a:t>The mean is expected to be larger since this histogram is right skewed - the mean would be pulled more towards the upper tail.</a:t>
            </a:r>
          </a:p>
          <a:p>
            <a:endParaRPr lang="en-US" dirty="0">
              <a:solidFill>
                <a:schemeClr val="accent2"/>
              </a:solidFill>
            </a:endParaRPr>
          </a:p>
          <a:p>
            <a:endParaRPr lang="en-US" b="1" dirty="0"/>
          </a:p>
        </p:txBody>
      </p:sp>
      <p:pic>
        <p:nvPicPr>
          <p:cNvPr id="7" name="Picture 6">
            <a:extLst>
              <a:ext uri="{FF2B5EF4-FFF2-40B4-BE49-F238E27FC236}">
                <a16:creationId xmlns:a16="http://schemas.microsoft.com/office/drawing/2014/main" id="{D7038703-4AF9-D945-0A12-73428D6E3B7F}"/>
              </a:ext>
            </a:extLst>
          </p:cNvPr>
          <p:cNvPicPr>
            <a:picLocks noChangeAspect="1"/>
          </p:cNvPicPr>
          <p:nvPr/>
        </p:nvPicPr>
        <p:blipFill>
          <a:blip r:embed="rId2"/>
          <a:stretch>
            <a:fillRect/>
          </a:stretch>
        </p:blipFill>
        <p:spPr>
          <a:xfrm>
            <a:off x="727455" y="3071369"/>
            <a:ext cx="5054600" cy="3403600"/>
          </a:xfrm>
          <a:prstGeom prst="rect">
            <a:avLst/>
          </a:prstGeom>
        </p:spPr>
      </p:pic>
    </p:spTree>
    <p:extLst>
      <p:ext uri="{BB962C8B-B14F-4D97-AF65-F5344CB8AC3E}">
        <p14:creationId xmlns:p14="http://schemas.microsoft.com/office/powerpoint/2010/main" val="417549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0C737-9AED-6A6C-7C7A-48EDBDC230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56AFD-A5D6-68D4-E2E8-9146FE2EB90C}"/>
              </a:ext>
            </a:extLst>
          </p:cNvPr>
          <p:cNvSpPr>
            <a:spLocks noGrp="1"/>
          </p:cNvSpPr>
          <p:nvPr>
            <p:ph type="title"/>
          </p:nvPr>
        </p:nvSpPr>
        <p:spPr/>
        <p:txBody>
          <a:bodyPr/>
          <a:lstStyle/>
          <a:p>
            <a:r>
              <a:rPr lang="en-US" dirty="0"/>
              <a:t>Problem 1: Histogram</a:t>
            </a:r>
          </a:p>
        </p:txBody>
      </p:sp>
      <p:sp>
        <p:nvSpPr>
          <p:cNvPr id="3" name="Content Placeholder 2">
            <a:extLst>
              <a:ext uri="{FF2B5EF4-FFF2-40B4-BE49-F238E27FC236}">
                <a16:creationId xmlns:a16="http://schemas.microsoft.com/office/drawing/2014/main" id="{E3F89195-C6ED-AA2F-1855-26019017F86A}"/>
              </a:ext>
            </a:extLst>
          </p:cNvPr>
          <p:cNvSpPr>
            <a:spLocks noGrp="1"/>
          </p:cNvSpPr>
          <p:nvPr>
            <p:ph sz="half" idx="1"/>
          </p:nvPr>
        </p:nvSpPr>
        <p:spPr/>
        <p:txBody>
          <a:bodyPr>
            <a:normAutofit/>
          </a:bodyPr>
          <a:lstStyle/>
          <a:p>
            <a:r>
              <a:rPr lang="en-US" sz="1800" dirty="0"/>
              <a:t>A phone company is interested in the response time of its employees and plotted a histogram as shown.</a:t>
            </a:r>
          </a:p>
        </p:txBody>
      </p:sp>
      <p:sp>
        <p:nvSpPr>
          <p:cNvPr id="4" name="Content Placeholder 3">
            <a:extLst>
              <a:ext uri="{FF2B5EF4-FFF2-40B4-BE49-F238E27FC236}">
                <a16:creationId xmlns:a16="http://schemas.microsoft.com/office/drawing/2014/main" id="{548E5F98-A9E0-67F4-2247-820B3FBACD17}"/>
              </a:ext>
            </a:extLst>
          </p:cNvPr>
          <p:cNvSpPr>
            <a:spLocks noGrp="1"/>
          </p:cNvSpPr>
          <p:nvPr>
            <p:ph sz="half" idx="2"/>
          </p:nvPr>
        </p:nvSpPr>
        <p:spPr/>
        <p:txBody>
          <a:bodyPr>
            <a:normAutofit/>
          </a:bodyPr>
          <a:lstStyle/>
          <a:p>
            <a:r>
              <a:rPr lang="en-US" b="1" dirty="0"/>
              <a:t>(c) If you were to report either the mean or the median of the distribution, which one would you report, and why?</a:t>
            </a:r>
          </a:p>
          <a:p>
            <a:r>
              <a:rPr lang="en-US" dirty="0">
                <a:solidFill>
                  <a:schemeClr val="accent2"/>
                </a:solidFill>
              </a:rPr>
              <a:t>If there is any skew, report the median since this statistic is resistant to skew.</a:t>
            </a:r>
          </a:p>
          <a:p>
            <a:r>
              <a:rPr lang="en-US" b="1" dirty="0"/>
              <a:t>Solution: </a:t>
            </a:r>
            <a:r>
              <a:rPr lang="en-US" dirty="0"/>
              <a:t>The median is resistant to the skewed shape of the distribution, so it is a better choice.</a:t>
            </a:r>
            <a:endParaRPr lang="en-US" dirty="0">
              <a:solidFill>
                <a:schemeClr val="accent2"/>
              </a:solidFill>
            </a:endParaRPr>
          </a:p>
          <a:p>
            <a:endParaRPr lang="en-US" b="1" dirty="0"/>
          </a:p>
        </p:txBody>
      </p:sp>
      <p:pic>
        <p:nvPicPr>
          <p:cNvPr id="7" name="Picture 6">
            <a:extLst>
              <a:ext uri="{FF2B5EF4-FFF2-40B4-BE49-F238E27FC236}">
                <a16:creationId xmlns:a16="http://schemas.microsoft.com/office/drawing/2014/main" id="{583CD4D8-1635-671E-C08B-8D3EF9F9F913}"/>
              </a:ext>
            </a:extLst>
          </p:cNvPr>
          <p:cNvPicPr>
            <a:picLocks noChangeAspect="1"/>
          </p:cNvPicPr>
          <p:nvPr/>
        </p:nvPicPr>
        <p:blipFill>
          <a:blip r:embed="rId2"/>
          <a:stretch>
            <a:fillRect/>
          </a:stretch>
        </p:blipFill>
        <p:spPr>
          <a:xfrm>
            <a:off x="727455" y="3071369"/>
            <a:ext cx="5054600" cy="3403600"/>
          </a:xfrm>
          <a:prstGeom prst="rect">
            <a:avLst/>
          </a:prstGeom>
        </p:spPr>
      </p:pic>
    </p:spTree>
    <p:extLst>
      <p:ext uri="{BB962C8B-B14F-4D97-AF65-F5344CB8AC3E}">
        <p14:creationId xmlns:p14="http://schemas.microsoft.com/office/powerpoint/2010/main" val="238150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6F11-FB5D-EC69-F999-F3B9D4CE5DC9}"/>
              </a:ext>
            </a:extLst>
          </p:cNvPr>
          <p:cNvSpPr>
            <a:spLocks noGrp="1"/>
          </p:cNvSpPr>
          <p:nvPr>
            <p:ph type="title"/>
          </p:nvPr>
        </p:nvSpPr>
        <p:spPr/>
        <p:txBody>
          <a:bodyPr/>
          <a:lstStyle/>
          <a:p>
            <a:r>
              <a:rPr lang="en-US" dirty="0"/>
              <a:t>Problem 2: Weighted averages</a:t>
            </a:r>
          </a:p>
        </p:txBody>
      </p:sp>
      <p:sp>
        <p:nvSpPr>
          <p:cNvPr id="3" name="Content Placeholder 2">
            <a:extLst>
              <a:ext uri="{FF2B5EF4-FFF2-40B4-BE49-F238E27FC236}">
                <a16:creationId xmlns:a16="http://schemas.microsoft.com/office/drawing/2014/main" id="{01AB2718-3ABF-3670-13BA-D2FE21868A7B}"/>
              </a:ext>
            </a:extLst>
          </p:cNvPr>
          <p:cNvSpPr>
            <a:spLocks noGrp="1"/>
          </p:cNvSpPr>
          <p:nvPr>
            <p:ph idx="1"/>
          </p:nvPr>
        </p:nvSpPr>
        <p:spPr/>
        <p:txBody>
          <a:bodyPr>
            <a:normAutofit/>
          </a:bodyPr>
          <a:lstStyle/>
          <a:p>
            <a:r>
              <a:rPr lang="en-US" dirty="0"/>
              <a:t>To select a team of basketball players, the coach would like to start by measuring the heights of 40 students who are trying out for the team. One student was sick on that day and the coach first measured those that were present. He found that among the 39 students, the average height is 190cm with a standard deviation of 7 cm. Later on, he measured the absent student’s height which turned out to be 193 cm.</a:t>
            </a:r>
          </a:p>
          <a:p>
            <a:r>
              <a:rPr lang="en-US" b="1" dirty="0"/>
              <a:t>(a) Will the new student’s height increase or decrease the average height?</a:t>
            </a:r>
          </a:p>
          <a:p>
            <a:r>
              <a:rPr lang="en-US" dirty="0">
                <a:solidFill>
                  <a:schemeClr val="accent2"/>
                </a:solidFill>
              </a:rPr>
              <a:t>New height less than mean: decrease average height</a:t>
            </a:r>
          </a:p>
          <a:p>
            <a:r>
              <a:rPr lang="en-US" dirty="0">
                <a:solidFill>
                  <a:schemeClr val="accent2"/>
                </a:solidFill>
              </a:rPr>
              <a:t>New height greater than mean: increase average height</a:t>
            </a:r>
          </a:p>
          <a:p>
            <a:r>
              <a:rPr lang="en-US" b="1" dirty="0"/>
              <a:t>Solution:</a:t>
            </a:r>
            <a:r>
              <a:rPr lang="en-US" dirty="0"/>
              <a:t> Increase: the new height is larger than the mean of the 39 other students’ heights.</a:t>
            </a:r>
          </a:p>
        </p:txBody>
      </p:sp>
    </p:spTree>
    <p:extLst>
      <p:ext uri="{BB962C8B-B14F-4D97-AF65-F5344CB8AC3E}">
        <p14:creationId xmlns:p14="http://schemas.microsoft.com/office/powerpoint/2010/main" val="232619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5520-B18F-68CC-C315-B09BFAAEBE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9D90E-CA8A-8C83-3C39-DF6AB776626A}"/>
              </a:ext>
            </a:extLst>
          </p:cNvPr>
          <p:cNvSpPr>
            <a:spLocks noGrp="1"/>
          </p:cNvSpPr>
          <p:nvPr>
            <p:ph type="title"/>
          </p:nvPr>
        </p:nvSpPr>
        <p:spPr/>
        <p:txBody>
          <a:bodyPr/>
          <a:lstStyle/>
          <a:p>
            <a:r>
              <a:rPr lang="en-US" dirty="0"/>
              <a:t>Problem 2: Weighted averages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CA9DDA-5052-46A9-C3FC-D39A54458B44}"/>
                  </a:ext>
                </a:extLst>
              </p:cNvPr>
              <p:cNvSpPr>
                <a:spLocks noGrp="1"/>
              </p:cNvSpPr>
              <p:nvPr>
                <p:ph idx="1"/>
              </p:nvPr>
            </p:nvSpPr>
            <p:spPr/>
            <p:txBody>
              <a:bodyPr>
                <a:normAutofit/>
              </a:bodyPr>
              <a:lstStyle/>
              <a:p>
                <a:r>
                  <a:rPr lang="en-US" dirty="0"/>
                  <a:t>To select a team of basketball players, the coach would like to start by measuring the heights of 40 students who are trying out for the team. One student was sick on that day and the coach first measured those that were present. He found that among the 39 students, the average height is 190cm with a standard deviation of 7 cm. Later on, he measured the absent student’s height which turned out to be 193 cm.</a:t>
                </a:r>
              </a:p>
              <a:p>
                <a:r>
                  <a:rPr lang="en-US" b="1" dirty="0"/>
                  <a:t>(b) What is the new average?</a:t>
                </a:r>
              </a:p>
              <a:p>
                <a:r>
                  <a:rPr lang="en-US" dirty="0">
                    <a:solidFill>
                      <a:schemeClr val="accent2"/>
                    </a:solidFill>
                  </a:rPr>
                  <a:t>Weighted Average = </a:t>
                </a:r>
                <a14:m>
                  <m:oMath xmlns:m="http://schemas.openxmlformats.org/officeDocument/2006/math">
                    <m:f>
                      <m:fPr>
                        <m:ctrlPr>
                          <a:rPr lang="en-US" i="1">
                            <a:solidFill>
                              <a:schemeClr val="accent2"/>
                            </a:solidFill>
                            <a:latin typeface="Cambria Math" panose="02040503050406030204" pitchFamily="18" charset="0"/>
                          </a:rPr>
                        </m:ctrlPr>
                      </m:fPr>
                      <m:num>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𝑁</m:t>
                            </m:r>
                          </m:e>
                          <m:sub>
                            <m:r>
                              <a:rPr lang="en-US" i="1">
                                <a:solidFill>
                                  <a:schemeClr val="accent2"/>
                                </a:solidFill>
                                <a:latin typeface="Cambria Math" panose="02040503050406030204" pitchFamily="18" charset="0"/>
                              </a:rPr>
                              <m:t>1</m:t>
                            </m:r>
                          </m:sub>
                        </m:sSub>
                        <m:r>
                          <a:rPr lang="en-US" i="1">
                            <a:solidFill>
                              <a:schemeClr val="accent2"/>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𝜇</m:t>
                            </m:r>
                          </m:e>
                          <m:sub>
                            <m:r>
                              <a:rPr lang="en-US" i="1">
                                <a:solidFill>
                                  <a:schemeClr val="accent2"/>
                                </a:solidFill>
                                <a:latin typeface="Cambria Math" panose="02040503050406030204" pitchFamily="18" charset="0"/>
                                <a:ea typeface="Cambria Math" panose="02040503050406030204" pitchFamily="18" charset="0"/>
                              </a:rPr>
                              <m:t>1</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𝑁</m:t>
                            </m:r>
                          </m:e>
                          <m:sub>
                            <m:r>
                              <a:rPr lang="en-US" i="1">
                                <a:solidFill>
                                  <a:schemeClr val="accent2"/>
                                </a:solidFill>
                                <a:latin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 </m:t>
                        </m:r>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𝜇</m:t>
                            </m:r>
                          </m:e>
                          <m:sub>
                            <m:r>
                              <a:rPr lang="en-US" i="1">
                                <a:solidFill>
                                  <a:schemeClr val="accent2"/>
                                </a:solidFill>
                                <a:latin typeface="Cambria Math" panose="02040503050406030204" pitchFamily="18" charset="0"/>
                                <a:ea typeface="Cambria Math" panose="02040503050406030204" pitchFamily="18" charset="0"/>
                              </a:rPr>
                              <m:t>2</m:t>
                            </m:r>
                          </m:sub>
                        </m:sSub>
                        <m:r>
                          <a:rPr lang="en-US" i="1">
                            <a:solidFill>
                              <a:schemeClr val="accent2"/>
                            </a:solidFill>
                            <a:latin typeface="Cambria Math" panose="02040503050406030204" pitchFamily="18" charset="0"/>
                            <a:ea typeface="Cambria Math" panose="02040503050406030204" pitchFamily="18" charset="0"/>
                          </a:rPr>
                          <m:t>)</m:t>
                        </m:r>
                      </m:num>
                      <m:den>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𝑁</m:t>
                            </m:r>
                          </m:e>
                          <m:sub>
                            <m:r>
                              <a:rPr lang="en-US" i="1">
                                <a:solidFill>
                                  <a:schemeClr val="accent2"/>
                                </a:solidFill>
                                <a:latin typeface="Cambria Math" panose="02040503050406030204" pitchFamily="18" charset="0"/>
                              </a:rPr>
                              <m:t>1</m:t>
                            </m:r>
                          </m:sub>
                        </m:sSub>
                        <m:r>
                          <a:rPr lang="en-US" i="1">
                            <a:solidFill>
                              <a:schemeClr val="accent2"/>
                            </a:solidFill>
                            <a:latin typeface="Cambria Math" panose="02040503050406030204" pitchFamily="18" charset="0"/>
                            <a:ea typeface="Cambria Math" panose="02040503050406030204" pitchFamily="18" charset="0"/>
                          </a:rPr>
                          <m:t>+</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𝑁</m:t>
                            </m:r>
                          </m:e>
                          <m:sub>
                            <m:r>
                              <a:rPr lang="en-US" i="1">
                                <a:solidFill>
                                  <a:schemeClr val="accent2"/>
                                </a:solidFill>
                                <a:latin typeface="Cambria Math" panose="02040503050406030204" pitchFamily="18" charset="0"/>
                              </a:rPr>
                              <m:t>2</m:t>
                            </m:r>
                          </m:sub>
                        </m:sSub>
                      </m:den>
                    </m:f>
                  </m:oMath>
                </a14:m>
                <a:endParaRPr lang="en-US" b="1" dirty="0"/>
              </a:p>
              <a:p>
                <a:r>
                  <a:rPr lang="en-US" b="1" dirty="0"/>
                  <a:t>Solution: </a:t>
                </a:r>
                <a:r>
                  <a:rPr lang="en-US" dirty="0"/>
                  <a:t>Calculate a weighted mean. Use a weight of 39 for the old mean and 1 for the new mean:</a:t>
                </a:r>
              </a:p>
              <a:p>
                <a:r>
                  <a:rPr lang="en-US" dirty="0"/>
                  <a:t>(39 × 190 + 1 × 193)/40 = 190.075</a:t>
                </a:r>
              </a:p>
            </p:txBody>
          </p:sp>
        </mc:Choice>
        <mc:Fallback xmlns="">
          <p:sp>
            <p:nvSpPr>
              <p:cNvPr id="3" name="Content Placeholder 2">
                <a:extLst>
                  <a:ext uri="{FF2B5EF4-FFF2-40B4-BE49-F238E27FC236}">
                    <a16:creationId xmlns:a16="http://schemas.microsoft.com/office/drawing/2014/main" id="{0FCA9DDA-5052-46A9-C3FC-D39A54458B44}"/>
                  </a:ext>
                </a:extLst>
              </p:cNvPr>
              <p:cNvSpPr>
                <a:spLocks noGrp="1" noRot="1" noChangeAspect="1" noMove="1" noResize="1" noEditPoints="1" noAdjustHandles="1" noChangeArrowheads="1" noChangeShapeType="1" noTextEdit="1"/>
              </p:cNvSpPr>
              <p:nvPr>
                <p:ph idx="1"/>
              </p:nvPr>
            </p:nvSpPr>
            <p:spPr>
              <a:blipFill>
                <a:blip r:embed="rId3"/>
                <a:stretch>
                  <a:fillRect l="-261" t="-2208" r="-1695" b="-2524"/>
                </a:stretch>
              </a:blipFill>
            </p:spPr>
            <p:txBody>
              <a:bodyPr/>
              <a:lstStyle/>
              <a:p>
                <a:r>
                  <a:rPr lang="en-US">
                    <a:noFill/>
                  </a:rPr>
                  <a:t> </a:t>
                </a:r>
              </a:p>
            </p:txBody>
          </p:sp>
        </mc:Fallback>
      </mc:AlternateContent>
    </p:spTree>
    <p:extLst>
      <p:ext uri="{BB962C8B-B14F-4D97-AF65-F5344CB8AC3E}">
        <p14:creationId xmlns:p14="http://schemas.microsoft.com/office/powerpoint/2010/main" val="273295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679F5-CBC0-D539-B12C-A6E246D9B7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E0603-9369-672C-6A24-0086A5FEE102}"/>
              </a:ext>
            </a:extLst>
          </p:cNvPr>
          <p:cNvSpPr>
            <a:spLocks noGrp="1"/>
          </p:cNvSpPr>
          <p:nvPr>
            <p:ph type="title"/>
          </p:nvPr>
        </p:nvSpPr>
        <p:spPr/>
        <p:txBody>
          <a:bodyPr/>
          <a:lstStyle/>
          <a:p>
            <a:r>
              <a:rPr lang="en-US" dirty="0"/>
              <a:t>Problem 2: Weighted averages</a:t>
            </a:r>
          </a:p>
        </p:txBody>
      </p:sp>
      <p:sp>
        <p:nvSpPr>
          <p:cNvPr id="3" name="Content Placeholder 2">
            <a:extLst>
              <a:ext uri="{FF2B5EF4-FFF2-40B4-BE49-F238E27FC236}">
                <a16:creationId xmlns:a16="http://schemas.microsoft.com/office/drawing/2014/main" id="{7EF55BC1-052D-442F-313D-51B54D86B91E}"/>
              </a:ext>
            </a:extLst>
          </p:cNvPr>
          <p:cNvSpPr>
            <a:spLocks noGrp="1"/>
          </p:cNvSpPr>
          <p:nvPr>
            <p:ph idx="1"/>
          </p:nvPr>
        </p:nvSpPr>
        <p:spPr/>
        <p:txBody>
          <a:bodyPr>
            <a:normAutofit fontScale="92500" lnSpcReduction="10000"/>
          </a:bodyPr>
          <a:lstStyle/>
          <a:p>
            <a:r>
              <a:rPr lang="en-US" dirty="0"/>
              <a:t>To select a team of basketball players, the coach would like to start by measuring the heights of 40 students who are trying out for the team. One student was sick on that day and the coach first measured those that were present. He found that among the 39 students, the average height is 190cm with a standard deviation of 7 cm. Later on, he measured the absent student’s height which turned out to be 193 cm.</a:t>
            </a:r>
          </a:p>
          <a:p>
            <a:r>
              <a:rPr lang="en-US" b="1" dirty="0"/>
              <a:t>(c) Does the new student’s height increase or decrease the standard deviation of the heights?</a:t>
            </a:r>
          </a:p>
          <a:p>
            <a:r>
              <a:rPr lang="en-US" dirty="0">
                <a:solidFill>
                  <a:schemeClr val="accent2"/>
                </a:solidFill>
              </a:rPr>
              <a:t>New height less than 1 std. dev. away from old mean: decrease std. dev.</a:t>
            </a:r>
          </a:p>
          <a:p>
            <a:r>
              <a:rPr lang="en-US" dirty="0">
                <a:solidFill>
                  <a:schemeClr val="accent2"/>
                </a:solidFill>
              </a:rPr>
              <a:t>New height greater than 1 std. dev. away from old mean: increase std. dev.</a:t>
            </a:r>
          </a:p>
          <a:p>
            <a:r>
              <a:rPr lang="en-US" b="1" dirty="0"/>
              <a:t>Solution:</a:t>
            </a:r>
            <a:r>
              <a:rPr lang="en-US" dirty="0"/>
              <a:t> Since the new height is 3 cm away from the previous mean, and the standard deviation is 7 cm, the new height is less than 1 standard deviation away from the previous mean, so it decreases the standard deviation.</a:t>
            </a:r>
          </a:p>
        </p:txBody>
      </p:sp>
    </p:spTree>
    <p:extLst>
      <p:ext uri="{BB962C8B-B14F-4D97-AF65-F5344CB8AC3E}">
        <p14:creationId xmlns:p14="http://schemas.microsoft.com/office/powerpoint/2010/main" val="35491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F2F38-B4D0-F516-FAA6-6593A527A610}"/>
              </a:ext>
            </a:extLst>
          </p:cNvPr>
          <p:cNvSpPr>
            <a:spLocks noGrp="1"/>
          </p:cNvSpPr>
          <p:nvPr>
            <p:ph type="title"/>
          </p:nvPr>
        </p:nvSpPr>
        <p:spPr/>
        <p:txBody>
          <a:bodyPr/>
          <a:lstStyle/>
          <a:p>
            <a:r>
              <a:rPr lang="en-US" dirty="0"/>
              <a:t>Problem 3: mean, median, quartiles, range, </a:t>
            </a:r>
            <a:r>
              <a:rPr lang="en-US" dirty="0" err="1"/>
              <a:t>iqr</a:t>
            </a:r>
            <a:endParaRPr lang="en-US" dirty="0"/>
          </a:p>
        </p:txBody>
      </p:sp>
      <p:sp>
        <p:nvSpPr>
          <p:cNvPr id="5" name="Content Placeholder 4">
            <a:extLst>
              <a:ext uri="{FF2B5EF4-FFF2-40B4-BE49-F238E27FC236}">
                <a16:creationId xmlns:a16="http://schemas.microsoft.com/office/drawing/2014/main" id="{3A0B498E-21CA-180A-2B05-C87678B09B6C}"/>
              </a:ext>
            </a:extLst>
          </p:cNvPr>
          <p:cNvSpPr>
            <a:spLocks noGrp="1"/>
          </p:cNvSpPr>
          <p:nvPr>
            <p:ph sz="half" idx="1"/>
          </p:nvPr>
        </p:nvSpPr>
        <p:spPr/>
        <p:txBody>
          <a:bodyPr>
            <a:normAutofit fontScale="77500" lnSpcReduction="20000"/>
          </a:bodyPr>
          <a:lstStyle/>
          <a:p>
            <a:r>
              <a:rPr lang="en-US" sz="2400" dirty="0"/>
              <a:t>A class has 20 students who receive the following grades on an exam with 200 points:</a:t>
            </a:r>
          </a:p>
          <a:p>
            <a:r>
              <a:rPr lang="en-US" sz="2400" dirty="0"/>
              <a:t>144 154 94 62 190 13 83 115 67 91 123 84 19 30 144 90 151 95 101 172</a:t>
            </a:r>
          </a:p>
          <a:p>
            <a:r>
              <a:rPr lang="en-US" sz="2400" b="1" dirty="0"/>
              <a:t>Please find these statistics:</a:t>
            </a:r>
          </a:p>
          <a:p>
            <a:r>
              <a:rPr lang="en-US" sz="2400" b="1" dirty="0"/>
              <a:t>(a) Mean</a:t>
            </a:r>
          </a:p>
          <a:p>
            <a:r>
              <a:rPr lang="en-US" sz="2400" b="1" dirty="0"/>
              <a:t>(b) Median and quartiles</a:t>
            </a:r>
          </a:p>
          <a:p>
            <a:r>
              <a:rPr lang="en-US" sz="2400" b="1" dirty="0"/>
              <a:t>(c) range and IQR</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CA8B391-9208-2699-D098-F374058C1AF5}"/>
                  </a:ext>
                </a:extLst>
              </p:cNvPr>
              <p:cNvSpPr>
                <a:spLocks noGrp="1"/>
              </p:cNvSpPr>
              <p:nvPr>
                <p:ph sz="half" idx="2"/>
              </p:nvPr>
            </p:nvSpPr>
            <p:spPr/>
            <p:txBody>
              <a:bodyPr>
                <a:normAutofit fontScale="77500" lnSpcReduction="20000"/>
              </a:bodyPr>
              <a:lstStyle/>
              <a:p>
                <a:r>
                  <a:rPr lang="en-US" dirty="0">
                    <a:solidFill>
                      <a:schemeClr val="accent2"/>
                    </a:solidFill>
                  </a:rPr>
                  <a:t>Mean: </a:t>
                </a:r>
                <a14:m>
                  <m:oMath xmlns:m="http://schemas.openxmlformats.org/officeDocument/2006/math">
                    <m:r>
                      <a:rPr lang="en-US" i="1" smtClean="0">
                        <a:solidFill>
                          <a:schemeClr val="accent2"/>
                        </a:solidFill>
                        <a:latin typeface="Cambria Math" panose="02040503050406030204" pitchFamily="18" charset="0"/>
                        <a:ea typeface="Cambria Math" panose="02040503050406030204" pitchFamily="18" charset="0"/>
                      </a:rPr>
                      <m:t>𝜇</m:t>
                    </m:r>
                    <m:r>
                      <a:rPr lang="en-US" b="0" i="1" smtClean="0">
                        <a:solidFill>
                          <a:schemeClr val="accent2"/>
                        </a:solidFill>
                        <a:latin typeface="Cambria Math" panose="02040503050406030204" pitchFamily="18" charset="0"/>
                        <a:ea typeface="Cambria Math" panose="02040503050406030204" pitchFamily="18" charset="0"/>
                      </a:rPr>
                      <m:t>=</m:t>
                    </m:r>
                    <m:f>
                      <m:fPr>
                        <m:ctrlPr>
                          <a:rPr lang="en-US" b="0" i="1" smtClean="0">
                            <a:solidFill>
                              <a:schemeClr val="accent2"/>
                            </a:solidFill>
                            <a:latin typeface="Cambria Math" panose="02040503050406030204" pitchFamily="18" charset="0"/>
                            <a:ea typeface="Cambria Math" panose="02040503050406030204" pitchFamily="18" charset="0"/>
                          </a:rPr>
                        </m:ctrlPr>
                      </m:fPr>
                      <m:num>
                        <m:nary>
                          <m:naryPr>
                            <m:chr m:val="∑"/>
                            <m:ctrlPr>
                              <a:rPr lang="en-US" i="1">
                                <a:solidFill>
                                  <a:schemeClr val="accent2"/>
                                </a:solidFill>
                                <a:latin typeface="Cambria Math" panose="02040503050406030204" pitchFamily="18" charset="0"/>
                                <a:ea typeface="Cambria Math" panose="02040503050406030204" pitchFamily="18" charset="0"/>
                              </a:rPr>
                            </m:ctrlPr>
                          </m:naryPr>
                          <m:sub>
                            <m:r>
                              <m:rPr>
                                <m:brk m:alnAt="23"/>
                              </m:rPr>
                              <a:rPr lang="en-US" i="1">
                                <a:solidFill>
                                  <a:schemeClr val="accent2"/>
                                </a:solidFill>
                                <a:latin typeface="Cambria Math" panose="02040503050406030204" pitchFamily="18" charset="0"/>
                                <a:ea typeface="Cambria Math" panose="02040503050406030204" pitchFamily="18" charset="0"/>
                              </a:rPr>
                              <m:t>𝑖</m:t>
                            </m:r>
                            <m:r>
                              <a:rPr lang="en-US" i="1">
                                <a:solidFill>
                                  <a:schemeClr val="accent2"/>
                                </a:solidFill>
                                <a:latin typeface="Cambria Math" panose="02040503050406030204" pitchFamily="18" charset="0"/>
                                <a:ea typeface="Cambria Math" panose="02040503050406030204" pitchFamily="18" charset="0"/>
                              </a:rPr>
                              <m:t>=1</m:t>
                            </m:r>
                          </m:sub>
                          <m:sup>
                            <m:r>
                              <a:rPr lang="en-US" i="1">
                                <a:solidFill>
                                  <a:schemeClr val="accent2"/>
                                </a:solidFill>
                                <a:latin typeface="Cambria Math" panose="02040503050406030204" pitchFamily="18" charset="0"/>
                                <a:ea typeface="Cambria Math" panose="02040503050406030204" pitchFamily="18" charset="0"/>
                              </a:rPr>
                              <m:t>𝑛</m:t>
                            </m:r>
                          </m:sup>
                          <m:e>
                            <m:sSub>
                              <m:sSubPr>
                                <m:ctrlPr>
                                  <a:rPr lang="en-US" i="1">
                                    <a:solidFill>
                                      <a:schemeClr val="accent2"/>
                                    </a:solidFill>
                                    <a:latin typeface="Cambria Math" panose="02040503050406030204" pitchFamily="18" charset="0"/>
                                    <a:ea typeface="Cambria Math" panose="02040503050406030204" pitchFamily="18" charset="0"/>
                                  </a:rPr>
                                </m:ctrlPr>
                              </m:sSubPr>
                              <m:e>
                                <m:r>
                                  <a:rPr lang="en-US" i="1">
                                    <a:solidFill>
                                      <a:schemeClr val="accent2"/>
                                    </a:solidFill>
                                    <a:latin typeface="Cambria Math" panose="02040503050406030204" pitchFamily="18" charset="0"/>
                                    <a:ea typeface="Cambria Math" panose="02040503050406030204" pitchFamily="18" charset="0"/>
                                  </a:rPr>
                                  <m:t>𝑥</m:t>
                                </m:r>
                              </m:e>
                              <m:sub>
                                <m:r>
                                  <a:rPr lang="en-US" i="1">
                                    <a:solidFill>
                                      <a:schemeClr val="accent2"/>
                                    </a:solidFill>
                                    <a:latin typeface="Cambria Math" panose="02040503050406030204" pitchFamily="18" charset="0"/>
                                    <a:ea typeface="Cambria Math" panose="02040503050406030204" pitchFamily="18" charset="0"/>
                                  </a:rPr>
                                  <m:t>𝑖</m:t>
                                </m:r>
                              </m:sub>
                            </m:sSub>
                          </m:e>
                        </m:nary>
                      </m:num>
                      <m:den>
                        <m:r>
                          <a:rPr lang="en-US" b="0" i="1" smtClean="0">
                            <a:solidFill>
                              <a:schemeClr val="accent2"/>
                            </a:solidFill>
                            <a:latin typeface="Cambria Math" panose="02040503050406030204" pitchFamily="18" charset="0"/>
                            <a:ea typeface="Cambria Math" panose="02040503050406030204" pitchFamily="18" charset="0"/>
                          </a:rPr>
                          <m:t>𝑛</m:t>
                        </m:r>
                      </m:den>
                    </m:f>
                  </m:oMath>
                </a14:m>
                <a:endParaRPr lang="en-US" dirty="0">
                  <a:solidFill>
                    <a:schemeClr val="accent2"/>
                  </a:solidFill>
                </a:endParaRPr>
              </a:p>
              <a:p>
                <a:r>
                  <a:rPr lang="en-US" dirty="0">
                    <a:solidFill>
                      <a:schemeClr val="accent2"/>
                    </a:solidFill>
                  </a:rPr>
                  <a:t>Median: 50</a:t>
                </a:r>
                <a:r>
                  <a:rPr lang="en-US" baseline="30000" dirty="0">
                    <a:solidFill>
                      <a:schemeClr val="accent2"/>
                    </a:solidFill>
                  </a:rPr>
                  <a:t>th</a:t>
                </a:r>
                <a:r>
                  <a:rPr lang="en-US" dirty="0">
                    <a:solidFill>
                      <a:schemeClr val="accent2"/>
                    </a:solidFill>
                  </a:rPr>
                  <a:t> percentile. Order data smallest to largest, then take middle value if </a:t>
                </a:r>
                <a:r>
                  <a:rPr lang="en-US" i="1" dirty="0">
                    <a:solidFill>
                      <a:schemeClr val="accent2"/>
                    </a:solidFill>
                  </a:rPr>
                  <a:t>n </a:t>
                </a:r>
                <a:r>
                  <a:rPr lang="en-US" dirty="0">
                    <a:solidFill>
                      <a:schemeClr val="accent2"/>
                    </a:solidFill>
                  </a:rPr>
                  <a:t>is odd, or average the two middle numbers if </a:t>
                </a:r>
                <a:r>
                  <a:rPr lang="en-US" i="1" dirty="0">
                    <a:solidFill>
                      <a:schemeClr val="accent2"/>
                    </a:solidFill>
                  </a:rPr>
                  <a:t>n </a:t>
                </a:r>
                <a:r>
                  <a:rPr lang="en-US" dirty="0">
                    <a:solidFill>
                      <a:schemeClr val="accent2"/>
                    </a:solidFill>
                  </a:rPr>
                  <a:t>is even.</a:t>
                </a:r>
              </a:p>
              <a:p>
                <a:r>
                  <a:rPr lang="en-US" dirty="0">
                    <a:solidFill>
                      <a:schemeClr val="accent2"/>
                    </a:solidFill>
                  </a:rPr>
                  <a:t>Quartiles: </a:t>
                </a:r>
              </a:p>
              <a:p>
                <a:pPr lvl="1"/>
                <a:r>
                  <a:rPr lang="en-US" dirty="0">
                    <a:solidFill>
                      <a:schemeClr val="accent2"/>
                    </a:solidFill>
                  </a:rPr>
                  <a:t>Q1: 25</a:t>
                </a:r>
                <a:r>
                  <a:rPr lang="en-US" baseline="30000" dirty="0">
                    <a:solidFill>
                      <a:schemeClr val="accent2"/>
                    </a:solidFill>
                  </a:rPr>
                  <a:t>th</a:t>
                </a:r>
                <a:r>
                  <a:rPr lang="en-US" dirty="0">
                    <a:solidFill>
                      <a:schemeClr val="accent2"/>
                    </a:solidFill>
                  </a:rPr>
                  <a:t> percentile. Median of the first 50% of data</a:t>
                </a:r>
              </a:p>
              <a:p>
                <a:pPr lvl="1"/>
                <a:r>
                  <a:rPr lang="en-US" dirty="0">
                    <a:solidFill>
                      <a:schemeClr val="accent2"/>
                    </a:solidFill>
                  </a:rPr>
                  <a:t>Q3: 75</a:t>
                </a:r>
                <a:r>
                  <a:rPr lang="en-US" baseline="30000" dirty="0">
                    <a:solidFill>
                      <a:schemeClr val="accent2"/>
                    </a:solidFill>
                  </a:rPr>
                  <a:t>th</a:t>
                </a:r>
                <a:r>
                  <a:rPr lang="en-US" dirty="0">
                    <a:solidFill>
                      <a:schemeClr val="accent2"/>
                    </a:solidFill>
                  </a:rPr>
                  <a:t> percentile. Median of the second 50% of data </a:t>
                </a:r>
              </a:p>
              <a:p>
                <a:r>
                  <a:rPr lang="en-US" dirty="0">
                    <a:solidFill>
                      <a:schemeClr val="accent2"/>
                    </a:solidFill>
                  </a:rPr>
                  <a:t>Range = max – min</a:t>
                </a:r>
              </a:p>
              <a:p>
                <a:r>
                  <a:rPr lang="en-US" dirty="0">
                    <a:solidFill>
                      <a:schemeClr val="accent2"/>
                    </a:solidFill>
                  </a:rPr>
                  <a:t>IQR = Q3 – Q1</a:t>
                </a:r>
              </a:p>
              <a:p>
                <a:r>
                  <a:rPr lang="en-US" b="1" dirty="0"/>
                  <a:t>Solution:</a:t>
                </a:r>
                <a:r>
                  <a:rPr lang="en-US" dirty="0"/>
                  <a:t> (be sure to include formulas in your answers) (a) 101.1</a:t>
                </a:r>
              </a:p>
              <a:p>
                <a:r>
                  <a:rPr lang="en-US" dirty="0"/>
                  <a:t>(b) Q1: 75; Median: 94.5; Q3: 144.0</a:t>
                </a:r>
              </a:p>
              <a:p>
                <a:r>
                  <a:rPr lang="en-US" dirty="0"/>
                  <a:t>(c) Range: 177; IQR: 69</a:t>
                </a:r>
              </a:p>
              <a:p>
                <a:endParaRPr lang="en-US" dirty="0"/>
              </a:p>
            </p:txBody>
          </p:sp>
        </mc:Choice>
        <mc:Fallback xmlns="">
          <p:sp>
            <p:nvSpPr>
              <p:cNvPr id="6" name="Content Placeholder 5">
                <a:extLst>
                  <a:ext uri="{FF2B5EF4-FFF2-40B4-BE49-F238E27FC236}">
                    <a16:creationId xmlns:a16="http://schemas.microsoft.com/office/drawing/2014/main" id="{DCA8B391-9208-2699-D098-F374058C1AF5}"/>
                  </a:ext>
                </a:extLst>
              </p:cNvPr>
              <p:cNvSpPr>
                <a:spLocks noGrp="1" noRot="1" noChangeAspect="1" noMove="1" noResize="1" noEditPoints="1" noAdjustHandles="1" noChangeArrowheads="1" noChangeShapeType="1" noTextEdit="1"/>
              </p:cNvSpPr>
              <p:nvPr>
                <p:ph sz="half" idx="2"/>
              </p:nvPr>
            </p:nvSpPr>
            <p:spPr>
              <a:blipFill>
                <a:blip r:embed="rId2"/>
                <a:stretch>
                  <a:fillRect t="-8517"/>
                </a:stretch>
              </a:blipFill>
            </p:spPr>
            <p:txBody>
              <a:bodyPr/>
              <a:lstStyle/>
              <a:p>
                <a:r>
                  <a:rPr lang="en-US">
                    <a:noFill/>
                  </a:rPr>
                  <a:t> </a:t>
                </a:r>
              </a:p>
            </p:txBody>
          </p:sp>
        </mc:Fallback>
      </mc:AlternateContent>
    </p:spTree>
    <p:extLst>
      <p:ext uri="{BB962C8B-B14F-4D97-AF65-F5344CB8AC3E}">
        <p14:creationId xmlns:p14="http://schemas.microsoft.com/office/powerpoint/2010/main" val="22579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2232</TotalTime>
  <Words>2848</Words>
  <Application>Microsoft Macintosh PowerPoint</Application>
  <PresentationFormat>Widescreen</PresentationFormat>
  <Paragraphs>325</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Aptos</vt:lpstr>
      <vt:lpstr>Cambria Math</vt:lpstr>
      <vt:lpstr>Lato Extended</vt:lpstr>
      <vt:lpstr>Tw Cen MT</vt:lpstr>
      <vt:lpstr>Tw Cen MT Condensed</vt:lpstr>
      <vt:lpstr>Wingdings</vt:lpstr>
      <vt:lpstr>Wingdings 3</vt:lpstr>
      <vt:lpstr>Integral</vt:lpstr>
      <vt:lpstr>Module 2 Examples</vt:lpstr>
      <vt:lpstr>Problem #: Key topics from problem</vt:lpstr>
      <vt:lpstr>Problem 1: Histogram</vt:lpstr>
      <vt:lpstr>Problem 1: Histogram</vt:lpstr>
      <vt:lpstr>Problem 1: Histogram</vt:lpstr>
      <vt:lpstr>Problem 2: Weighted averages</vt:lpstr>
      <vt:lpstr>Problem 2: Weighted averages</vt:lpstr>
      <vt:lpstr>Problem 2: Weighted averages</vt:lpstr>
      <vt:lpstr>Problem 3: mean, median, quartiles, range, iqr</vt:lpstr>
      <vt:lpstr>Problem 4: Statistics without raw data</vt:lpstr>
      <vt:lpstr>Problem 4: Statistics without raw data</vt:lpstr>
      <vt:lpstr>Problem 4: Statistics without raw data</vt:lpstr>
      <vt:lpstr>Problem 4: Statistics without raw data</vt:lpstr>
      <vt:lpstr>Problem 5: categorical variables</vt:lpstr>
      <vt:lpstr>Problem 6: Determining distributions from data</vt:lpstr>
      <vt:lpstr>Problem 6: Determining distributions from data</vt:lpstr>
      <vt:lpstr>Problem 6: Determining distributions from data</vt:lpstr>
      <vt:lpstr>Problem 7: 5-Number summaries</vt:lpstr>
      <vt:lpstr>Problem 7: 5-Number summaries</vt:lpstr>
      <vt:lpstr>Problem 7: 5-Number summaries</vt:lpstr>
      <vt:lpstr>Problem 7: 5-Number summaries</vt:lpstr>
      <vt:lpstr>Problem 8: Determining statistics from histograms</vt:lpstr>
      <vt:lpstr>Problem 8: Determining statistics from histograms</vt:lpstr>
      <vt:lpstr>Problem 8: Determining statistics from histograms</vt:lpstr>
      <vt:lpstr>Problem 9: measures of center and spread </vt:lpstr>
      <vt:lpstr>Problem 9: Measures of center and spread</vt:lpstr>
      <vt:lpstr>Problem 10: comparing distributions by mean and standard deviation</vt:lpstr>
      <vt:lpstr>Problem 10: comparing distributions by mean and standard deviation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 A Fleischer</dc:creator>
  <cp:lastModifiedBy>Reddy, Nihal</cp:lastModifiedBy>
  <cp:revision>22</cp:revision>
  <dcterms:created xsi:type="dcterms:W3CDTF">2024-09-25T17:50:36Z</dcterms:created>
  <dcterms:modified xsi:type="dcterms:W3CDTF">2024-12-21T16:24:38Z</dcterms:modified>
</cp:coreProperties>
</file>