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8"/>
  </p:notesMasterIdLst>
  <p:sldIdLst>
    <p:sldId id="256" r:id="rId2"/>
    <p:sldId id="280" r:id="rId3"/>
    <p:sldId id="281" r:id="rId4"/>
    <p:sldId id="282" r:id="rId5"/>
    <p:sldId id="283" r:id="rId6"/>
    <p:sldId id="290" r:id="rId7"/>
    <p:sldId id="291" r:id="rId8"/>
    <p:sldId id="284" r:id="rId9"/>
    <p:sldId id="285" r:id="rId10"/>
    <p:sldId id="286" r:id="rId11"/>
    <p:sldId id="295" r:id="rId12"/>
    <p:sldId id="287" r:id="rId13"/>
    <p:sldId id="296" r:id="rId14"/>
    <p:sldId id="288" r:id="rId15"/>
    <p:sldId id="294" r:id="rId16"/>
    <p:sldId id="28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0"/>
    <p:restoredTop sz="94658"/>
  </p:normalViewPr>
  <p:slideViewPr>
    <p:cSldViewPr snapToGrid="0">
      <p:cViewPr varScale="1">
        <p:scale>
          <a:sx n="120" d="100"/>
          <a:sy n="120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42613-9685-4D44-8768-FF917E663B37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AC284-8D0C-794E-812F-0E9E3B9EB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45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12/21/24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9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12/21/24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75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12/21/24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16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12/21/24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6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12/21/24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31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12/21/24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7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12/21/24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0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12/21/24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0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12/21/24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2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12/21/24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7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12/21/24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8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12/21/24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40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ireddy@ucsd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8EF0-F8DA-09F3-064F-A4BD600C82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Module 4 </a:t>
            </a:r>
            <a:r>
              <a:rPr lang="en-US" dirty="0"/>
              <a:t>Examples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55A054-5766-6D0C-B7B1-AC3D22EAE8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TAs: Nihal Reddy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nireddy@ucsd.edu</a:t>
            </a:r>
            <a:endParaRPr lang="en-US" dirty="0"/>
          </a:p>
          <a:p>
            <a:r>
              <a:rPr lang="en-US" dirty="0"/>
              <a:t>OH: Thursdays 6-7pm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Slide Credits: Kira Fleischer</a:t>
            </a:r>
            <a:endParaRPr lang="en-US" b="0" i="0" dirty="0">
              <a:solidFill>
                <a:srgbClr val="000000"/>
              </a:solidFill>
              <a:effectLst/>
              <a:latin typeface="Lato Extende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3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D72E-1B00-5A7D-6DE6-83945CB8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6: binomial </a:t>
            </a:r>
            <a:r>
              <a:rPr lang="en-US" dirty="0" err="1"/>
              <a:t>rvs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380430-A267-61AF-7F6E-40B3B93DEF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that in a factory, the percentage of broken light bulbs is about 4%. We take a look at a batch of 100 light bulbs.</a:t>
                </a:r>
              </a:p>
              <a:p>
                <a:r>
                  <a:rPr lang="en-US" b="1" dirty="0"/>
                  <a:t>(a) What is the expected number of broken light bulbs?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Binomial Random Variable: a RV that counts the number of “successes” in a fixed number of trials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we have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𝑛𝑝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Solution: </a:t>
                </a:r>
                <a:r>
                  <a:rPr lang="en-US" dirty="0"/>
                  <a:t>Let X be the number of broken light bulbs in a batch. Then X has binomial distribution with parameters n = 100; p = 0.04. Then the expected number of broken light bulbs you should see in a batch is: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=100∗0.04=4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380430-A267-61AF-7F6E-40B3B93DEF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3" t="-2208" r="-1956" b="-2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7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C0F4C-2D3E-1143-6F78-CC6E2ED62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FF55-B0A8-1E19-8018-55D6DAF5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6: binomial </a:t>
            </a:r>
            <a:r>
              <a:rPr lang="en-US" dirty="0" err="1"/>
              <a:t>rvs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7696E-EB46-F22E-5F8D-26358902AD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that in a factory, the percentage of broken light bulbs is about 4%. We take a look at a batch of 100 light bulbs.</a:t>
                </a:r>
              </a:p>
              <a:p>
                <a:r>
                  <a:rPr lang="en-US" b="1" dirty="0"/>
                  <a:t>(b) What is the standard deviation?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we have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𝑛𝑝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b="1" dirty="0"/>
                  <a:t>Solution: </a:t>
                </a:r>
                <a:r>
                  <a:rPr lang="en-US" dirty="0"/>
                  <a:t>Following the same set up as in part (a), we have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100∗0.04∗0.96</m:t>
                        </m:r>
                      </m:e>
                    </m:ra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≈1.96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37696E-EB46-F22E-5F8D-26358902A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3" t="-2208" r="-1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73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46AB-F62A-787A-4DD5-9B8374A2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7: approximating binomial </a:t>
            </a:r>
            <a:r>
              <a:rPr lang="en-US" dirty="0" err="1"/>
              <a:t>dist</a:t>
            </a:r>
            <a:r>
              <a:rPr lang="en-US" dirty="0"/>
              <a:t> with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A9CE79-D3C2-EACF-AD31-220CE65A64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8096" y="2249424"/>
                <a:ext cx="10826496" cy="40233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At UCSD, 36% of the undergraduate student body in Fall 2023 identify as first-generation college students. </a:t>
                </a:r>
              </a:p>
              <a:p>
                <a:r>
                  <a:rPr lang="en-US" b="1" dirty="0"/>
                  <a:t>(a) Can we use the Central Limit Theorem to approximate the probability of getting 110 or more first-generation students out of 300 randomly selected undergraduate students in Fall 2023? 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From the Central Limit Theorem, we get that a binomial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can be approximated by a normal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𝑛𝑝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𝑛𝑝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when the sample size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is sufficiently large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≥10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≥10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. </a:t>
                </a:r>
              </a:p>
              <a:p>
                <a:r>
                  <a:rPr lang="en-US" b="1" dirty="0"/>
                  <a:t>Solution: </a:t>
                </a:r>
                <a:r>
                  <a:rPr lang="en-US" dirty="0">
                    <a:solidFill>
                      <a:schemeClr val="tx1"/>
                    </a:solidFill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=300∗0.36=108≥10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00∗0.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192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we can approximate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300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0.36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=108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108∗0.64</m:t>
                        </m:r>
                      </m:e>
                    </m:ra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8.314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A9CE79-D3C2-EACF-AD31-220CE65A6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096" y="2249424"/>
                <a:ext cx="10826496" cy="4023360"/>
              </a:xfrm>
              <a:blipFill>
                <a:blip r:embed="rId2"/>
                <a:stretch>
                  <a:fillRect l="-234" t="-2208" r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47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EF222-238F-ED46-6DED-2F3BA2729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BFC8-754F-501C-F9B5-6A65C05B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7: approximating binomial </a:t>
            </a:r>
            <a:r>
              <a:rPr lang="en-US" dirty="0" err="1"/>
              <a:t>dist</a:t>
            </a:r>
            <a:r>
              <a:rPr lang="en-US" dirty="0"/>
              <a:t> with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8E9DA2-3EE8-E79F-3E14-E69B24CED9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At UCSD, 36% of the undergraduate student body in Fall 2023 identify as first-generation college students. </a:t>
                </a:r>
              </a:p>
              <a:p>
                <a:r>
                  <a:rPr lang="en-US" b="1" dirty="0"/>
                  <a:t>(b) If we can apply CLT, approximate the probability that more than 110 students are first-generation in the student body of Fall 2023 out of 300 students.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Since we can approximate this Binomial distribution with a Normal distribution, follow the typical procedure of computing a z-score to find the probability in question: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Solution: </a:t>
                </a:r>
                <a:r>
                  <a:rPr lang="en-US" dirty="0"/>
                  <a:t>Let X be the number of first-generation students in the student body of Fall 2023 out of those 300 students. Then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−108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8.314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−108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8.314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&gt;0.2406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=1−0.5948=.4052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8E9DA2-3EE8-E79F-3E14-E69B24CED9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93" r="-1434" b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41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C1B01-F66C-9458-0055-26A6C8EBD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8: using the standard normal dist.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0C98E-FC6D-C88B-FDA1-4D8FA74A1A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certain test has its scores approximately normally distributed with a mean of 18 and a standard deviation of 6. </a:t>
                </a:r>
                <a:r>
                  <a:rPr lang="en-US" b="1" dirty="0"/>
                  <a:t>What is the IQR of the test scores?</a:t>
                </a:r>
              </a:p>
              <a:p>
                <a:pPr marL="128016" lvl="1" indent="0">
                  <a:buNone/>
                </a:pPr>
                <a:r>
                  <a:rPr lang="en-US" sz="2400" dirty="0">
                    <a:solidFill>
                      <a:schemeClr val="accent2"/>
                    </a:solidFill>
                  </a:rPr>
                  <a:t>Ultimately we want to find the IQR of the test scores, which is the 75</a:t>
                </a:r>
                <a:r>
                  <a:rPr lang="en-US" sz="2400" baseline="30000" dirty="0">
                    <a:solidFill>
                      <a:schemeClr val="accent2"/>
                    </a:solidFill>
                  </a:rPr>
                  <a:t>th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percentile of test scores minus the 25</a:t>
                </a:r>
                <a:r>
                  <a:rPr lang="en-US" sz="2400" baseline="30000" dirty="0">
                    <a:solidFill>
                      <a:schemeClr val="accent2"/>
                    </a:solidFill>
                  </a:rPr>
                  <a:t>th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percentile of test scores. </a:t>
                </a:r>
              </a:p>
              <a:p>
                <a:pPr marL="128016" lvl="1" indent="0">
                  <a:buNone/>
                </a:pPr>
                <a:r>
                  <a:rPr lang="en-US" sz="2400" dirty="0">
                    <a:solidFill>
                      <a:schemeClr val="accent2"/>
                    </a:solidFill>
                  </a:rPr>
                  <a:t>Suppose we call our test scores 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2"/>
                    </a:solidFill>
                  </a:rPr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(18, 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accent2"/>
                    </a:solidFill>
                  </a:rPr>
                  <a:t>. </a:t>
                </a:r>
              </a:p>
              <a:p>
                <a:pPr marL="128016" lvl="1" indent="0">
                  <a:buNone/>
                </a:pPr>
                <a:r>
                  <a:rPr lang="en-US" sz="2400" dirty="0">
                    <a:solidFill>
                      <a:schemeClr val="accent2"/>
                    </a:solidFill>
                  </a:rPr>
                  <a:t>What are the 25</a:t>
                </a:r>
                <a:r>
                  <a:rPr lang="en-US" sz="2400" baseline="30000" dirty="0">
                    <a:solidFill>
                      <a:schemeClr val="accent2"/>
                    </a:solidFill>
                  </a:rPr>
                  <a:t>th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and 75</a:t>
                </a:r>
                <a:r>
                  <a:rPr lang="en-US" sz="2400" baseline="30000" dirty="0">
                    <a:solidFill>
                      <a:schemeClr val="accent2"/>
                    </a:solidFill>
                  </a:rPr>
                  <a:t>th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percentiles of this random variable Xi?</a:t>
                </a:r>
              </a:p>
              <a:p>
                <a:pPr marL="128016" lvl="1" indent="0">
                  <a:buNone/>
                </a:pPr>
                <a:r>
                  <a:rPr lang="en-US" sz="2400" dirty="0">
                    <a:solidFill>
                      <a:schemeClr val="accent2"/>
                    </a:solidFill>
                  </a:rPr>
                  <a:t>If we normalize X, we know that this new random variable (Z) will follow a standard normal distribution (due to the CLT), and we can easily find the 25</a:t>
                </a:r>
                <a:r>
                  <a:rPr lang="en-US" sz="2400" baseline="30000" dirty="0">
                    <a:solidFill>
                      <a:schemeClr val="accent2"/>
                    </a:solidFill>
                  </a:rPr>
                  <a:t>th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and 75</a:t>
                </a:r>
                <a:r>
                  <a:rPr lang="en-US" sz="2400" baseline="30000" dirty="0">
                    <a:solidFill>
                      <a:schemeClr val="accent2"/>
                    </a:solidFill>
                  </a:rPr>
                  <a:t>th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 percentiles of this distribution by using the z-score table (or technology).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0C98E-FC6D-C88B-FDA1-4D8FA74A1A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1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15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4457A-769E-7954-DF72-C445B5010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CFB39-AF97-8B5F-1184-5764BB17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8: using the standard normal dist.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5E6926-C921-89E3-0A1C-D1733FBFF19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28184" y="2316479"/>
                <a:ext cx="6682959" cy="402336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A certain test has its scores approximately normally distributed with a mean of 18 and a standard deviation of 6. </a:t>
                </a:r>
                <a:r>
                  <a:rPr lang="en-US" b="1" dirty="0"/>
                  <a:t>What is the IQR of the test scores?</a:t>
                </a:r>
              </a:p>
              <a:p>
                <a:pPr marL="128016" lvl="1" indent="0">
                  <a:buNone/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Solution: </a:t>
                </a:r>
                <a:r>
                  <a:rPr lang="en-US" sz="2400" dirty="0">
                    <a:solidFill>
                      <a:schemeClr val="tx1"/>
                    </a:solidFill>
                  </a:rPr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(18, 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128016" lvl="1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Normalizing 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X</a:t>
                </a:r>
                <a:r>
                  <a:rPr lang="en-US" sz="2400" dirty="0">
                    <a:solidFill>
                      <a:schemeClr val="tx1"/>
                    </a:solidFill>
                  </a:rPr>
                  <a:t>, we get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−18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(0, 1)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128016" lvl="1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To find the 25</a:t>
                </a:r>
                <a:r>
                  <a:rPr lang="en-US" sz="2400" baseline="30000" dirty="0">
                    <a:solidFill>
                      <a:schemeClr val="tx1"/>
                    </a:solidFill>
                  </a:rPr>
                  <a:t>th</a:t>
                </a:r>
                <a:r>
                  <a:rPr lang="en-US" sz="2400" dirty="0">
                    <a:solidFill>
                      <a:schemeClr val="tx1"/>
                    </a:solidFill>
                  </a:rPr>
                  <a:t> and 75</a:t>
                </a:r>
                <a:r>
                  <a:rPr lang="en-US" sz="2400" baseline="30000" dirty="0">
                    <a:solidFill>
                      <a:schemeClr val="tx1"/>
                    </a:solidFill>
                  </a:rPr>
                  <a:t>th</a:t>
                </a:r>
                <a:r>
                  <a:rPr lang="en-US" sz="2400" dirty="0">
                    <a:solidFill>
                      <a:schemeClr val="tx1"/>
                    </a:solidFill>
                  </a:rPr>
                  <a:t> percentiles of Z, you can use the z-scores table, Python, R, Excel, etc. </a:t>
                </a:r>
              </a:p>
              <a:p>
                <a:pPr marL="128016" lvl="1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Thus we have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&lt;−0.6745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and </a:t>
                </a:r>
              </a:p>
              <a:p>
                <a:pPr marL="128016" lvl="1" indent="0">
                  <a:buNone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&lt;0.6745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128016" lvl="1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Using these lower and upper quartiles, we have</a:t>
                </a:r>
              </a:p>
              <a:p>
                <a:pPr marL="128016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3−18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=0.6745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−18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0.6745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128016" lvl="1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Thus IQR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1=8.094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128016" lvl="1" indent="0">
                  <a:buNone/>
                </a:pPr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5E6926-C921-89E3-0A1C-D1733FBFF1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28184" y="2316479"/>
                <a:ext cx="6682959" cy="4023361"/>
              </a:xfrm>
              <a:blipFill>
                <a:blip r:embed="rId2"/>
                <a:stretch>
                  <a:fillRect l="-380" t="-2830" r="-1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98B25-7E94-910B-DDD7-E817DDFDD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1143" y="2200656"/>
            <a:ext cx="4754880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Example (Python code):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26E329E-0352-2F30-19DC-EAB4295CA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143" y="2567784"/>
            <a:ext cx="4114800" cy="345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2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EEFB-F5D8-8D1A-B8F1-89B30770A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9: z and t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61CF76-6293-209F-6775-9B4B912206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Suppose that for a random variable X we know the population standard deviation </a:t>
                </a:r>
                <a:r>
                  <a:rPr lang="el-GR" dirty="0"/>
                  <a:t>σ </a:t>
                </a:r>
                <a:r>
                  <a:rPr lang="en-US" dirty="0"/>
                  <a:t>with sample size 100, but we do not know the population mean </a:t>
                </a:r>
                <a:r>
                  <a:rPr lang="el-GR" dirty="0"/>
                  <a:t>μ</a:t>
                </a:r>
                <a:r>
                  <a:rPr lang="en-US" dirty="0"/>
                  <a:t>. </a:t>
                </a:r>
              </a:p>
              <a:p>
                <a:r>
                  <a:rPr lang="en-US" b="1" dirty="0"/>
                  <a:t>(a) What distribution does the random variable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ba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𝟏𝟎𝟎</m:t>
                            </m:r>
                          </m:e>
                        </m:rad>
                      </m:den>
                    </m:f>
                  </m:oMath>
                </a14:m>
                <a:r>
                  <a:rPr lang="el-GR" b="1" dirty="0"/>
                  <a:t> </a:t>
                </a:r>
                <a:r>
                  <a:rPr lang="en-US" b="1" dirty="0"/>
                  <a:t>follow? </a:t>
                </a:r>
              </a:p>
              <a:p>
                <a:r>
                  <a:rPr lang="en-US" b="1" dirty="0"/>
                  <a:t>Solution: </a:t>
                </a:r>
                <a:r>
                  <a:rPr lang="en-US" dirty="0"/>
                  <a:t>If we know the population standard deviation </a:t>
                </a:r>
                <a:r>
                  <a:rPr lang="el-GR" dirty="0"/>
                  <a:t>σ</a:t>
                </a:r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follows a standard normal distribution N(0,1) due to the Central Limit Theorem.</a:t>
                </a:r>
              </a:p>
              <a:p>
                <a:r>
                  <a:rPr lang="en-US" b="1" dirty="0"/>
                  <a:t>(b) If we don’t know the population standard deviation, but use s instead, what distribution would the random variable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ba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𝟏𝟎𝟎</m:t>
                            </m:r>
                          </m:e>
                        </m:rad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follow? With what degrees of freedom?</a:t>
                </a:r>
              </a:p>
              <a:p>
                <a:r>
                  <a:rPr lang="en-US" b="1" dirty="0"/>
                  <a:t>Solution: </a:t>
                </a:r>
                <a:r>
                  <a:rPr lang="en-US" dirty="0"/>
                  <a:t>If we don’t know </a:t>
                </a:r>
                <a:r>
                  <a:rPr lang="el-GR" dirty="0"/>
                  <a:t>σ</a:t>
                </a:r>
                <a:r>
                  <a:rPr lang="en-US" dirty="0"/>
                  <a:t> and use s instead,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follows a t-distribution with </a:t>
                </a:r>
                <a:r>
                  <a:rPr lang="en-US" dirty="0" err="1"/>
                  <a:t>df</a:t>
                </a:r>
                <a:r>
                  <a:rPr lang="en-US" dirty="0"/>
                  <a:t> = 99.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61CF76-6293-209F-6775-9B4B912206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" t="-1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29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CB63-93B8-B226-81CF-8F4BF808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#: Key topics from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978B-A33C-38F3-6909-06C3DD78E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setup and description.</a:t>
            </a:r>
          </a:p>
          <a:p>
            <a:r>
              <a:rPr lang="en-US" b="1" dirty="0"/>
              <a:t>Question</a:t>
            </a:r>
          </a:p>
          <a:p>
            <a:r>
              <a:rPr lang="en-US" dirty="0">
                <a:solidFill>
                  <a:schemeClr val="accent2"/>
                </a:solidFill>
              </a:rPr>
              <a:t>Key notes from readings/lectures needed to answer the question</a:t>
            </a:r>
          </a:p>
          <a:p>
            <a:r>
              <a:rPr lang="en-US" b="1" dirty="0"/>
              <a:t>Solution: </a:t>
            </a:r>
            <a:r>
              <a:rPr lang="en-US" dirty="0"/>
              <a:t>written with as much detail as we expect you to give on </a:t>
            </a:r>
            <a:r>
              <a:rPr lang="en-US"/>
              <a:t>your homework sets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816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63AD-A060-A722-19EB-83F521DF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probability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E9A96D-788B-B12E-CE14-155497FC80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029952" cy="40233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Discuss whether the following is a valid assignment of probabilities to a discrete random variable which takes values 1, 3, and 5.</a:t>
                </a:r>
              </a:p>
              <a:p>
                <a:r>
                  <a:rPr lang="en-US" b="1" dirty="0"/>
                  <a:t>(a) P (X = 1) = 0.1; P (X = 3) = 1.3; P (X = 5) = 0.2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For a 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with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Probability of each event in the sample space must be in the range [0, 1].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=1: 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Probabilities of all events in the sample space must sum to 1.</a:t>
                </a:r>
              </a:p>
              <a:p>
                <a:r>
                  <a:rPr lang="en-US" b="1" dirty="0"/>
                  <a:t>Solution: </a:t>
                </a:r>
                <a:r>
                  <a:rPr lang="en-US" dirty="0"/>
                  <a:t>This is not valid since not all individual probabilities are in [0, 1].</a:t>
                </a:r>
              </a:p>
              <a:p>
                <a:r>
                  <a:rPr lang="en-US" b="1" dirty="0"/>
                  <a:t>(b) P (X = 1) = 0.3; P (X = 3) = 0.3; P (X = 5) = 0.4</a:t>
                </a:r>
              </a:p>
              <a:p>
                <a:r>
                  <a:rPr lang="en-US" dirty="0"/>
                  <a:t>Solution: This is valid since the probabilities do add up to 1 while every individual one is in [0, 1].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E9A96D-788B-B12E-CE14-155497FC8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029952" cy="4023360"/>
              </a:xfrm>
              <a:blipFill>
                <a:blip r:embed="rId2"/>
                <a:stretch>
                  <a:fillRect l="-1138" t="-2839" r="-1264" b="-3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44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50EF-C196-6576-BF4A-752A3352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2: discrete and continuous </a:t>
            </a:r>
            <a:r>
              <a:rPr lang="en-US" dirty="0" err="1"/>
              <a:t>rvs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96D63-3AC6-468F-F384-41F12CC1E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070592" cy="402336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Discuss whether the following are discrete or continuous random variables.</a:t>
            </a:r>
          </a:p>
          <a:p>
            <a:r>
              <a:rPr lang="en-US" b="1" dirty="0"/>
              <a:t>(a) The number of points that a player scores in a basketball game.</a:t>
            </a:r>
          </a:p>
          <a:p>
            <a:r>
              <a:rPr lang="en-US" dirty="0">
                <a:solidFill>
                  <a:schemeClr val="accent2"/>
                </a:solidFill>
              </a:rPr>
              <a:t>Discrete RV: RV has a countable number of distinct values</a:t>
            </a:r>
          </a:p>
          <a:p>
            <a:r>
              <a:rPr lang="en-US" dirty="0">
                <a:solidFill>
                  <a:schemeClr val="accent2"/>
                </a:solidFill>
              </a:rPr>
              <a:t>Continuous RV: RV can reflect an infinite number of potential values within a range</a:t>
            </a:r>
          </a:p>
          <a:p>
            <a:r>
              <a:rPr lang="en-US" b="1" dirty="0"/>
              <a:t>Solution: </a:t>
            </a:r>
            <a:r>
              <a:rPr lang="en-US" dirty="0"/>
              <a:t>This will always be an integer and hence is a discrete random variable.</a:t>
            </a:r>
            <a:endParaRPr lang="en-US" b="1" dirty="0"/>
          </a:p>
          <a:p>
            <a:r>
              <a:rPr lang="en-US" b="1" dirty="0"/>
              <a:t>(b) The number of Chemistry courses that a UCSD student has taken in their sophomore year.</a:t>
            </a:r>
          </a:p>
          <a:p>
            <a:r>
              <a:rPr lang="en-US" b="1" dirty="0"/>
              <a:t>Solution: </a:t>
            </a:r>
            <a:r>
              <a:rPr lang="en-US" dirty="0"/>
              <a:t>This will always be an integer and hence is a discrete random variable.</a:t>
            </a:r>
            <a:endParaRPr lang="en-US" b="1" dirty="0"/>
          </a:p>
          <a:p>
            <a:r>
              <a:rPr lang="en-US" b="1" dirty="0"/>
              <a:t>(c) The distance you walk on a given day.</a:t>
            </a:r>
          </a:p>
          <a:p>
            <a:r>
              <a:rPr lang="en-US" b="1" dirty="0"/>
              <a:t>Solution: </a:t>
            </a:r>
            <a:r>
              <a:rPr lang="en-US" dirty="0"/>
              <a:t>This is on a continuous scale. Therefore it is a continuous random variable</a:t>
            </a:r>
          </a:p>
        </p:txBody>
      </p:sp>
    </p:spTree>
    <p:extLst>
      <p:ext uri="{BB962C8B-B14F-4D97-AF65-F5344CB8AC3E}">
        <p14:creationId xmlns:p14="http://schemas.microsoft.com/office/powerpoint/2010/main" val="322720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46E9-739C-BA35-0C89-850890C7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3: binomial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90A761-751C-F99A-D86C-97582CAA66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233152" cy="439928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Luke takes a True or False exam with 30 questions in total. However, he didn’t study for the exam at all, so he flips a fair coin to randomly answer each question.</a:t>
                </a:r>
              </a:p>
              <a:p>
                <a:r>
                  <a:rPr lang="en-US" b="1" dirty="0"/>
                  <a:t>(a) What’s the probability that he gets exactly 13 questions right?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Binomial Random Variable: a RV that counts the number of “successes” in a fixed number of trials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b="1" dirty="0"/>
                  <a:t>Solution: </a:t>
                </a:r>
                <a:r>
                  <a:rPr lang="en-US" dirty="0"/>
                  <a:t>Let X denote the number of questions he guesses correctly. </a:t>
                </a:r>
              </a:p>
              <a:p>
                <a:r>
                  <a:rPr lang="en-US" dirty="0"/>
                  <a:t>Since the number of questions on the exam is 30 and he gets questions correct with a probability of 0.5, 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𝐵𝑖𝑛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(30, 0.5)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Since we are looking for the probability that he gets exactly 13 questions correct, we 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=0.11154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90A761-751C-F99A-D86C-97582CAA66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233152" cy="4399280"/>
              </a:xfrm>
              <a:blipFill>
                <a:blip r:embed="rId2"/>
                <a:stretch>
                  <a:fillRect l="-124" t="-1729" r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04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80D20-31F6-2E63-5BEA-53DFC851C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2FDC-0012-46D7-1D9B-6AACFCAA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3: binomial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B6CD54-A7EB-95A8-9509-33371D00A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233152" cy="439928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Luke takes a True or False exam with 30 questions in total. However, he didn’t study for the exam at all, so he flips a fair coin to randomly answer each question.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Binomial Random Variable: a RV that counts the number of “successes” in a fixed number of trials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b="1" dirty="0"/>
                  <a:t>(b) What’s the probability that he will get a grade of 95% or higher on the exam?</a:t>
                </a:r>
                <a:endParaRPr lang="en-US" dirty="0"/>
              </a:p>
              <a:p>
                <a:r>
                  <a:rPr lang="en-US" b="1" dirty="0"/>
                  <a:t>Solution: </a:t>
                </a:r>
                <a:r>
                  <a:rPr lang="en-US" dirty="0"/>
                  <a:t>We use the same set up as in part (a). Now we know that to get a grade of at least 95%, he must answer at least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0.95=28.5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→29</m:t>
                    </m:r>
                  </m:oMath>
                </a14:m>
                <a:r>
                  <a:rPr lang="en-US" dirty="0"/>
                  <a:t> questions correctly.</a:t>
                </a:r>
              </a:p>
              <a:p>
                <a:r>
                  <a:rPr lang="en-US" dirty="0"/>
                  <a:t>Thus we 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≥29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=29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29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29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30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=2.89∗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B6CD54-A7EB-95A8-9509-33371D00A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233152" cy="4399280"/>
              </a:xfrm>
              <a:blipFill>
                <a:blip r:embed="rId2"/>
                <a:stretch>
                  <a:fillRect l="-1115" t="-2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00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9AB19-4998-01E7-D9E8-36EEC6955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23D55-CC83-75F8-1CD1-CB441CC6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3: binomial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6BF60-7E52-B401-1E1C-91E47A417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10233152" cy="439928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Luke takes a True or False exam with 30 questions in total. However, he didn’t study for the exam at all, so he flips a fair coin to randomly answer each question.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Binomial Random Variable: a RV that counts the number of “successes” in a fixed number of trials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b="1" dirty="0"/>
                  <a:t>(c) Is it likely he will get 100% on the exam?</a:t>
                </a:r>
              </a:p>
              <a:p>
                <a:r>
                  <a:rPr lang="en-US" b="1" dirty="0"/>
                  <a:t>Solution: </a:t>
                </a:r>
                <a:r>
                  <a:rPr lang="en-US" dirty="0"/>
                  <a:t>The probability he gets 100%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=9.31∗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US" dirty="0"/>
                  <a:t>, thus it is very unlikely he will get 100% on the exam.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6BF60-7E52-B401-1E1C-91E47A417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10233152" cy="4399280"/>
              </a:xfrm>
              <a:blipFill>
                <a:blip r:embed="rId2"/>
                <a:stretch>
                  <a:fillRect l="-248" t="-2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47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79CC3-95FB-0546-C4C4-028A8496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4: properties of continuous </a:t>
            </a:r>
            <a:r>
              <a:rPr lang="en-US" dirty="0" err="1"/>
              <a:t>rvs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29837-1974-BF54-77F5-7AFAB62B9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Given that X is a continuous random variable, discuss whether the following statements are true.</a:t>
            </a:r>
          </a:p>
          <a:p>
            <a:r>
              <a:rPr lang="en-US" b="1" dirty="0"/>
              <a:t>(a) The expected value of X must be 1.</a:t>
            </a:r>
          </a:p>
          <a:p>
            <a:r>
              <a:rPr lang="en-US" b="1" dirty="0"/>
              <a:t>Solution: </a:t>
            </a:r>
            <a:r>
              <a:rPr lang="en-US" dirty="0"/>
              <a:t>False. The expected value of a continuous random variable can be any real number.</a:t>
            </a:r>
            <a:endParaRPr lang="en-US" b="1" dirty="0"/>
          </a:p>
          <a:p>
            <a:r>
              <a:rPr lang="en-US" b="1" dirty="0"/>
              <a:t>(b) P(X = 4) must be positive.</a:t>
            </a:r>
          </a:p>
          <a:p>
            <a:r>
              <a:rPr lang="en-US" b="1" dirty="0"/>
              <a:t>Solution: </a:t>
            </a:r>
            <a:r>
              <a:rPr lang="en-US" dirty="0"/>
              <a:t>False. If X is a continuous random variable, then the probability that it takes on any one particular value must be zero.</a:t>
            </a:r>
          </a:p>
        </p:txBody>
      </p:sp>
    </p:spTree>
    <p:extLst>
      <p:ext uri="{BB962C8B-B14F-4D97-AF65-F5344CB8AC3E}">
        <p14:creationId xmlns:p14="http://schemas.microsoft.com/office/powerpoint/2010/main" val="351669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E7F1-87D9-D0F5-D271-8166F4A9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5: symmetric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83D5D-EDCA-6688-6F0F-84F17D1A5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Z has a standard normal distribution. We know that Z is symmetric. </a:t>
            </a:r>
          </a:p>
          <a:p>
            <a:r>
              <a:rPr lang="en-US" b="1" dirty="0"/>
              <a:t>If given P(Z &lt; −a) = 0.25, what is P(Z &gt; a)? Explain.</a:t>
            </a:r>
          </a:p>
          <a:p>
            <a:r>
              <a:rPr lang="en-US" b="1" dirty="0"/>
              <a:t>Solution: </a:t>
            </a:r>
            <a:r>
              <a:rPr lang="en-US" dirty="0"/>
              <a:t>Since Z is symmetric and P(Z &lt; −a) = 0.25, we know that P(Z &gt; a) = 0.25.</a:t>
            </a:r>
          </a:p>
        </p:txBody>
      </p:sp>
    </p:spTree>
    <p:extLst>
      <p:ext uri="{BB962C8B-B14F-4D97-AF65-F5344CB8AC3E}">
        <p14:creationId xmlns:p14="http://schemas.microsoft.com/office/powerpoint/2010/main" val="228941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3051</TotalTime>
  <Words>1933</Words>
  <Application>Microsoft Macintosh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Cambria Math</vt:lpstr>
      <vt:lpstr>Lato Extended</vt:lpstr>
      <vt:lpstr>Tw Cen MT</vt:lpstr>
      <vt:lpstr>Tw Cen MT Condensed</vt:lpstr>
      <vt:lpstr>Wingdings 3</vt:lpstr>
      <vt:lpstr>Integral</vt:lpstr>
      <vt:lpstr>Module 4 Examples</vt:lpstr>
      <vt:lpstr>Problem #: Key topics from problem</vt:lpstr>
      <vt:lpstr>PROBLEM 1: probability measures</vt:lpstr>
      <vt:lpstr>PROBLEM 2: discrete and continuous rvs</vt:lpstr>
      <vt:lpstr>PROBLEM 3: binomial random variables</vt:lpstr>
      <vt:lpstr>PROBLEM 3: binomial random variables</vt:lpstr>
      <vt:lpstr>PROBLEM 3: binomial random variables</vt:lpstr>
      <vt:lpstr>PROBLEM 4: properties of continuous rvs</vt:lpstr>
      <vt:lpstr>PROBLEM 5: symmetric distributions</vt:lpstr>
      <vt:lpstr>PROBLEM 6: binomial rvs</vt:lpstr>
      <vt:lpstr>PROBLEM 6: binomial rvs</vt:lpstr>
      <vt:lpstr>PROBLEM 7: approximating binomial dist with normal</vt:lpstr>
      <vt:lpstr>PROBLEM 7: approximating binomial dist with normal</vt:lpstr>
      <vt:lpstr>PROBLEM 8: using the standard normal dist.</vt:lpstr>
      <vt:lpstr>PROBLEM 8: using the standard normal dist.</vt:lpstr>
      <vt:lpstr>PROBLEM 9: z and t 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Kira A Fleischer</dc:creator>
  <cp:lastModifiedBy>Reddy, Nihal</cp:lastModifiedBy>
  <cp:revision>37</cp:revision>
  <dcterms:created xsi:type="dcterms:W3CDTF">2024-09-25T17:50:36Z</dcterms:created>
  <dcterms:modified xsi:type="dcterms:W3CDTF">2024-12-21T16:26:01Z</dcterms:modified>
</cp:coreProperties>
</file>