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notesMasterIdLst>
    <p:notesMasterId r:id="rId15"/>
  </p:notesMasterIdLst>
  <p:sldIdLst>
    <p:sldId id="256" r:id="rId2"/>
    <p:sldId id="280" r:id="rId3"/>
    <p:sldId id="281" r:id="rId4"/>
    <p:sldId id="282" r:id="rId5"/>
    <p:sldId id="288" r:id="rId6"/>
    <p:sldId id="289" r:id="rId7"/>
    <p:sldId id="283" r:id="rId8"/>
    <p:sldId id="284" r:id="rId9"/>
    <p:sldId id="285" r:id="rId10"/>
    <p:sldId id="286" r:id="rId11"/>
    <p:sldId id="287" r:id="rId12"/>
    <p:sldId id="290" r:id="rId13"/>
    <p:sldId id="29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5"/>
    <p:restoredTop sz="94658"/>
  </p:normalViewPr>
  <p:slideViewPr>
    <p:cSldViewPr snapToGrid="0">
      <p:cViewPr varScale="1">
        <p:scale>
          <a:sx n="120" d="100"/>
          <a:sy n="120" d="100"/>
        </p:scale>
        <p:origin x="6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42613-9685-4D44-8768-FF917E663B37}" type="datetimeFigureOut">
              <a:rPr lang="en-US" smtClean="0"/>
              <a:t>12/21/24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AC284-8D0C-794E-812F-0E9E3B9EB65F}" type="slidenum">
              <a:rPr lang="en-US" smtClean="0"/>
              <a:t>‹#›</a:t>
            </a:fld>
            <a:endParaRPr lang="en-US"/>
          </a:p>
        </p:txBody>
      </p:sp>
    </p:spTree>
    <p:extLst>
      <p:ext uri="{BB962C8B-B14F-4D97-AF65-F5344CB8AC3E}">
        <p14:creationId xmlns:p14="http://schemas.microsoft.com/office/powerpoint/2010/main" val="3977545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515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95323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53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5522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12/21/24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66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6056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12/21/24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0522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12/21/24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28594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12/21/24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32286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12/21/24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002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12/21/24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1852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0298CD5-6C1E-4009-B41F-6DF62E31D3BE}" type="datetimeFigureOut">
              <a:rPr lang="en-US" smtClean="0"/>
              <a:pPr/>
              <a:t>12/21/24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0977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ireddy@ucsd.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98EF0-F8DA-09F3-064F-A4BD600C82D9}"/>
              </a:ext>
            </a:extLst>
          </p:cNvPr>
          <p:cNvSpPr>
            <a:spLocks noGrp="1"/>
          </p:cNvSpPr>
          <p:nvPr>
            <p:ph type="ctrTitle"/>
          </p:nvPr>
        </p:nvSpPr>
        <p:spPr/>
        <p:txBody>
          <a:bodyPr/>
          <a:lstStyle/>
          <a:p>
            <a:r>
              <a:rPr lang="en-US"/>
              <a:t>Module 5 </a:t>
            </a:r>
            <a:r>
              <a:rPr lang="en-US" dirty="0"/>
              <a:t>Examples</a:t>
            </a:r>
          </a:p>
        </p:txBody>
      </p:sp>
      <p:sp>
        <p:nvSpPr>
          <p:cNvPr id="5" name="Subtitle 2">
            <a:extLst>
              <a:ext uri="{FF2B5EF4-FFF2-40B4-BE49-F238E27FC236}">
                <a16:creationId xmlns:a16="http://schemas.microsoft.com/office/drawing/2014/main" id="{A10987D7-7EBC-D8A5-A12D-2C5A3536C222}"/>
              </a:ext>
            </a:extLst>
          </p:cNvPr>
          <p:cNvSpPr>
            <a:spLocks noGrp="1"/>
          </p:cNvSpPr>
          <p:nvPr>
            <p:ph type="subTitle" idx="1"/>
          </p:nvPr>
        </p:nvSpPr>
        <p:spPr/>
        <p:txBody>
          <a:bodyPr>
            <a:normAutofit lnSpcReduction="10000"/>
          </a:bodyPr>
          <a:lstStyle/>
          <a:p>
            <a:r>
              <a:rPr lang="en-US" dirty="0"/>
              <a:t>TAs: Nihal Reddy</a:t>
            </a:r>
          </a:p>
          <a:p>
            <a:r>
              <a:rPr lang="en-US" dirty="0"/>
              <a:t>Email: </a:t>
            </a:r>
            <a:r>
              <a:rPr lang="en-US" dirty="0">
                <a:hlinkClick r:id="rId2"/>
              </a:rPr>
              <a:t>nireddy@ucsd.edu</a:t>
            </a:r>
            <a:endParaRPr lang="en-US" dirty="0"/>
          </a:p>
          <a:p>
            <a:r>
              <a:rPr lang="en-US" dirty="0"/>
              <a:t>OH: Thursdays 6-7pm</a:t>
            </a:r>
            <a:br>
              <a:rPr lang="en-US" dirty="0"/>
            </a:br>
            <a:br>
              <a:rPr lang="en-US" dirty="0"/>
            </a:br>
            <a:r>
              <a:rPr lang="en-US" dirty="0"/>
              <a:t>Slide Credits: Kira Fleischer</a:t>
            </a:r>
            <a:endParaRPr lang="en-US" b="0" i="0" dirty="0">
              <a:solidFill>
                <a:srgbClr val="000000"/>
              </a:solidFill>
              <a:effectLst/>
              <a:latin typeface="Lato Extended"/>
            </a:endParaRPr>
          </a:p>
          <a:p>
            <a:endParaRPr lang="en-US" dirty="0"/>
          </a:p>
        </p:txBody>
      </p:sp>
    </p:spTree>
    <p:extLst>
      <p:ext uri="{BB962C8B-B14F-4D97-AF65-F5344CB8AC3E}">
        <p14:creationId xmlns:p14="http://schemas.microsoft.com/office/powerpoint/2010/main" val="128823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D72E-1B00-5A7D-6DE6-83945CB89140}"/>
              </a:ext>
            </a:extLst>
          </p:cNvPr>
          <p:cNvSpPr>
            <a:spLocks noGrp="1"/>
          </p:cNvSpPr>
          <p:nvPr>
            <p:ph type="title"/>
          </p:nvPr>
        </p:nvSpPr>
        <p:spPr/>
        <p:txBody>
          <a:bodyPr/>
          <a:lstStyle/>
          <a:p>
            <a:r>
              <a:rPr lang="en-US" dirty="0"/>
              <a:t>PROBLEM 6: margin of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380430-A267-61AF-7F6E-40B3B93DEF01}"/>
                  </a:ext>
                </a:extLst>
              </p:cNvPr>
              <p:cNvSpPr>
                <a:spLocks noGrp="1"/>
              </p:cNvSpPr>
              <p:nvPr>
                <p:ph idx="1"/>
              </p:nvPr>
            </p:nvSpPr>
            <p:spPr/>
            <p:txBody>
              <a:bodyPr>
                <a:normAutofit fontScale="92500" lnSpcReduction="10000"/>
              </a:bodyPr>
              <a:lstStyle/>
              <a:p>
                <a:r>
                  <a:rPr lang="en-US" dirty="0"/>
                  <a:t>In constructing a confidence interval, the margin of error (MOE) is defined as z∗ × SE. You are interested in what percentage of undergraduate students are planning on going to graduate school. A survey showed that 30% have this plan based on a random sample of 200 students. Now, you’d like to repeat the study interviewing n random undergraduate students. </a:t>
                </a:r>
                <a:r>
                  <a:rPr lang="en-US" b="1" dirty="0"/>
                  <a:t>Find n if you’d like to obtain a 99% CI with a 5% MOE.</a:t>
                </a:r>
              </a:p>
              <a:p>
                <a14:m>
                  <m:oMath xmlns:m="http://schemas.openxmlformats.org/officeDocument/2006/math">
                    <m:r>
                      <a:rPr lang="en-US" b="0" i="1" smtClean="0">
                        <a:solidFill>
                          <a:schemeClr val="accent2"/>
                        </a:solidFill>
                        <a:latin typeface="Cambria Math" panose="02040503050406030204" pitchFamily="18" charset="0"/>
                      </a:rPr>
                      <m:t>𝑀𝑂𝐸</m:t>
                    </m:r>
                    <m:r>
                      <a:rPr lang="en-US" b="0" i="1"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𝑧</m:t>
                        </m:r>
                      </m:e>
                      <m:sup>
                        <m:r>
                          <a:rPr lang="en-US" b="0" i="1" smtClean="0">
                            <a:solidFill>
                              <a:schemeClr val="accent2"/>
                            </a:solidFill>
                            <a:latin typeface="Cambria Math" panose="02040503050406030204" pitchFamily="18" charset="0"/>
                          </a:rPr>
                          <m:t>∗</m:t>
                        </m:r>
                      </m:sup>
                    </m:sSup>
                    <m:r>
                      <a:rPr lang="en-US" b="0" i="1" smtClean="0">
                        <a:solidFill>
                          <a:schemeClr val="accent2"/>
                        </a:solidFill>
                        <a:latin typeface="Cambria Math" panose="02040503050406030204" pitchFamily="18" charset="0"/>
                      </a:rPr>
                      <m:t>∗</m:t>
                    </m:r>
                    <m:r>
                      <a:rPr lang="en-US" b="0" i="1" smtClean="0">
                        <a:solidFill>
                          <a:schemeClr val="accent2"/>
                        </a:solidFill>
                        <a:latin typeface="Cambria Math" panose="02040503050406030204" pitchFamily="18" charset="0"/>
                      </a:rPr>
                      <m:t>𝑆𝐸</m:t>
                    </m:r>
                    <m:r>
                      <a:rPr lang="en-US" b="0" i="1"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𝑧</m:t>
                        </m:r>
                      </m:e>
                      <m:sup>
                        <m:r>
                          <a:rPr lang="en-US" b="0" i="1" smtClean="0">
                            <a:solidFill>
                              <a:schemeClr val="accent2"/>
                            </a:solidFill>
                            <a:latin typeface="Cambria Math" panose="02040503050406030204" pitchFamily="18" charset="0"/>
                          </a:rPr>
                          <m:t>∗</m:t>
                        </m:r>
                      </m:sup>
                    </m:sSup>
                    <m:r>
                      <a:rPr lang="en-US" b="0" i="1" smtClean="0">
                        <a:solidFill>
                          <a:schemeClr val="accent2"/>
                        </a:solidFill>
                        <a:latin typeface="Cambria Math" panose="02040503050406030204" pitchFamily="18" charset="0"/>
                      </a:rPr>
                      <m:t>∗</m:t>
                    </m:r>
                    <m:rad>
                      <m:radPr>
                        <m:degHide m:val="on"/>
                        <m:ctrlPr>
                          <a:rPr lang="en-US" i="1">
                            <a:solidFill>
                              <a:schemeClr val="accent2"/>
                            </a:solidFill>
                            <a:latin typeface="Cambria Math" panose="02040503050406030204" pitchFamily="18" charset="0"/>
                          </a:rPr>
                        </m:ctrlPr>
                      </m:radPr>
                      <m:deg/>
                      <m:e>
                        <m:f>
                          <m:fPr>
                            <m:ctrlPr>
                              <a:rPr lang="en-US" i="1">
                                <a:solidFill>
                                  <a:schemeClr val="accent2"/>
                                </a:solidFill>
                                <a:latin typeface="Cambria Math" panose="02040503050406030204" pitchFamily="18" charset="0"/>
                              </a:rPr>
                            </m:ctrlPr>
                          </m:fPr>
                          <m:num>
                            <m:acc>
                              <m:accPr>
                                <m:chr m:val="̂"/>
                                <m:ctrlPr>
                                  <a:rPr lang="en-US" i="1">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𝑝</m:t>
                                </m:r>
                              </m:e>
                            </m:acc>
                            <m:r>
                              <a:rPr lang="en-US" i="1">
                                <a:solidFill>
                                  <a:schemeClr val="accent2"/>
                                </a:solidFill>
                                <a:latin typeface="Cambria Math" panose="02040503050406030204" pitchFamily="18" charset="0"/>
                              </a:rPr>
                              <m:t>∗(1−</m:t>
                            </m:r>
                            <m:acc>
                              <m:accPr>
                                <m:chr m:val="̂"/>
                                <m:ctrlPr>
                                  <a:rPr lang="en-US" i="1">
                                    <a:solidFill>
                                      <a:schemeClr val="accent2"/>
                                    </a:solidFill>
                                    <a:latin typeface="Cambria Math" panose="02040503050406030204" pitchFamily="18" charset="0"/>
                                  </a:rPr>
                                </m:ctrlPr>
                              </m:accPr>
                              <m:e>
                                <m:r>
                                  <a:rPr lang="en-US" i="1">
                                    <a:solidFill>
                                      <a:schemeClr val="accent2"/>
                                    </a:solidFill>
                                    <a:latin typeface="Cambria Math" panose="02040503050406030204" pitchFamily="18" charset="0"/>
                                  </a:rPr>
                                  <m:t>𝑝</m:t>
                                </m:r>
                              </m:e>
                            </m:acc>
                            <m:r>
                              <a:rPr lang="en-US" i="1">
                                <a:solidFill>
                                  <a:schemeClr val="accent2"/>
                                </a:solidFill>
                                <a:latin typeface="Cambria Math" panose="02040503050406030204" pitchFamily="18" charset="0"/>
                              </a:rPr>
                              <m:t>)</m:t>
                            </m:r>
                          </m:num>
                          <m:den>
                            <m:r>
                              <a:rPr lang="en-US" i="1">
                                <a:solidFill>
                                  <a:schemeClr val="accent2"/>
                                </a:solidFill>
                                <a:latin typeface="Cambria Math" panose="02040503050406030204" pitchFamily="18" charset="0"/>
                              </a:rPr>
                              <m:t>𝑛</m:t>
                            </m:r>
                          </m:den>
                        </m:f>
                      </m:e>
                    </m:rad>
                    <m:r>
                      <a:rPr lang="en-US" b="0" i="1" smtClean="0">
                        <a:solidFill>
                          <a:schemeClr val="accent2"/>
                        </a:solidFill>
                        <a:latin typeface="Cambria Math" panose="02040503050406030204" pitchFamily="18" charset="0"/>
                      </a:rPr>
                      <m:t>;  </m:t>
                    </m:r>
                    <m:sSup>
                      <m:sSupPr>
                        <m:ctrlPr>
                          <a:rPr lang="en-US" i="1">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 </m:t>
                        </m:r>
                        <m:r>
                          <a:rPr lang="en-US" i="1">
                            <a:solidFill>
                              <a:schemeClr val="accent2"/>
                            </a:solidFill>
                            <a:latin typeface="Cambria Math" panose="02040503050406030204" pitchFamily="18" charset="0"/>
                          </a:rPr>
                          <m:t>𝑧</m:t>
                        </m:r>
                      </m:e>
                      <m:sup>
                        <m:r>
                          <a:rPr lang="en-US" i="1">
                            <a:solidFill>
                              <a:schemeClr val="accent2"/>
                            </a:solidFill>
                            <a:latin typeface="Cambria Math" panose="02040503050406030204" pitchFamily="18" charset="0"/>
                          </a:rPr>
                          <m:t>∗</m:t>
                        </m:r>
                      </m:sup>
                    </m:sSup>
                  </m:oMath>
                </a14:m>
                <a:r>
                  <a:rPr lang="en-US" dirty="0">
                    <a:solidFill>
                      <a:schemeClr val="accent2"/>
                    </a:solidFill>
                  </a:rPr>
                  <a:t> for 99% CI is 2.58</a:t>
                </a:r>
              </a:p>
              <a:p>
                <a:r>
                  <a:rPr lang="en-US" b="1" dirty="0"/>
                  <a:t>Solution: </a:t>
                </a:r>
                <a:r>
                  <a:rPr lang="en-US" dirty="0"/>
                  <a:t>Using the value of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𝑧</m:t>
                        </m:r>
                      </m:e>
                      <m:sup>
                        <m:r>
                          <a:rPr lang="en-US" i="1">
                            <a:latin typeface="Cambria Math" panose="02040503050406030204" pitchFamily="18" charset="0"/>
                          </a:rPr>
                          <m:t>∗</m:t>
                        </m:r>
                      </m:sup>
                    </m:sSup>
                  </m:oMath>
                </a14:m>
                <a:r>
                  <a:rPr lang="en-US" dirty="0"/>
                  <a:t>associated with a 99% CI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𝑧</m:t>
                        </m:r>
                      </m:e>
                      <m:sup>
                        <m:r>
                          <a:rPr lang="en-US" i="1">
                            <a:latin typeface="Cambria Math" panose="02040503050406030204" pitchFamily="18" charset="0"/>
                          </a:rPr>
                          <m:t>∗</m:t>
                        </m:r>
                      </m:sup>
                    </m:sSup>
                    <m:r>
                      <a:rPr lang="en-US" b="0" i="1" smtClean="0">
                        <a:latin typeface="Cambria Math" panose="02040503050406030204" pitchFamily="18" charset="0"/>
                      </a:rPr>
                      <m:t>=2.58</m:t>
                    </m:r>
                  </m:oMath>
                </a14:m>
                <a:r>
                  <a:rPr lang="en-US" dirty="0"/>
                  <a:t>), we get </a:t>
                </a:r>
              </a:p>
              <a:p>
                <a14:m>
                  <m:oMath xmlns:m="http://schemas.openxmlformats.org/officeDocument/2006/math">
                    <m:r>
                      <a:rPr lang="en-US" b="0" i="1" smtClean="0">
                        <a:latin typeface="Cambria Math" panose="02040503050406030204" pitchFamily="18" charset="0"/>
                      </a:rPr>
                      <m:t>0.05=2.58∗</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0.3∗0.7</m:t>
                            </m:r>
                          </m:num>
                          <m:den>
                            <m:r>
                              <a:rPr lang="en-US" b="0" i="1" smtClean="0">
                                <a:latin typeface="Cambria Math" panose="02040503050406030204" pitchFamily="18" charset="0"/>
                              </a:rPr>
                              <m:t>𝑛</m:t>
                            </m:r>
                          </m:den>
                        </m:f>
                      </m:e>
                    </m:rad>
                  </m:oMath>
                </a14:m>
                <a:r>
                  <a:rPr lang="en-US" dirty="0"/>
                  <a:t> </a:t>
                </a:r>
              </a:p>
              <a:p>
                <a:r>
                  <a:rPr lang="en-US" dirty="0"/>
                  <a:t>Solving for n, we get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2.58</m:t>
                            </m:r>
                          </m:e>
                          <m:sup>
                            <m:r>
                              <a:rPr lang="en-US" b="0" i="1" smtClean="0">
                                <a:latin typeface="Cambria Math" panose="02040503050406030204" pitchFamily="18" charset="0"/>
                              </a:rPr>
                              <m:t>2</m:t>
                            </m:r>
                          </m:sup>
                        </m:sSup>
                        <m:r>
                          <a:rPr lang="en-US" b="0" i="1" smtClean="0">
                            <a:latin typeface="Cambria Math" panose="02040503050406030204" pitchFamily="18" charset="0"/>
                          </a:rPr>
                          <m:t>(0.3)(0.7)</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0.05</m:t>
                            </m:r>
                          </m:e>
                          <m:sup>
                            <m:r>
                              <a:rPr lang="en-US" b="0" i="1" smtClean="0">
                                <a:latin typeface="Cambria Math" panose="02040503050406030204" pitchFamily="18" charset="0"/>
                              </a:rPr>
                              <m:t>2</m:t>
                            </m:r>
                          </m:sup>
                        </m:sSup>
                      </m:den>
                    </m:f>
                    <m:r>
                      <a:rPr lang="en-US" b="0" i="1" smtClean="0">
                        <a:latin typeface="Cambria Math" panose="02040503050406030204" pitchFamily="18" charset="0"/>
                      </a:rPr>
                      <m:t>=559.14</m:t>
                    </m:r>
                  </m:oMath>
                </a14:m>
                <a:r>
                  <a:rPr lang="en-US" dirty="0"/>
                  <a:t>. Hence, we would need to sample 560 undergraduate students.</a:t>
                </a:r>
              </a:p>
            </p:txBody>
          </p:sp>
        </mc:Choice>
        <mc:Fallback xmlns="">
          <p:sp>
            <p:nvSpPr>
              <p:cNvPr id="3" name="Content Placeholder 2">
                <a:extLst>
                  <a:ext uri="{FF2B5EF4-FFF2-40B4-BE49-F238E27FC236}">
                    <a16:creationId xmlns:a16="http://schemas.microsoft.com/office/drawing/2014/main" id="{DD380430-A267-61AF-7F6E-40B3B93DEF01}"/>
                  </a:ext>
                </a:extLst>
              </p:cNvPr>
              <p:cNvSpPr>
                <a:spLocks noGrp="1" noRot="1" noChangeAspect="1" noMove="1" noResize="1" noEditPoints="1" noAdjustHandles="1" noChangeArrowheads="1" noChangeShapeType="1" noTextEdit="1"/>
              </p:cNvSpPr>
              <p:nvPr>
                <p:ph idx="1"/>
              </p:nvPr>
            </p:nvSpPr>
            <p:spPr>
              <a:blipFill>
                <a:blip r:embed="rId2"/>
                <a:stretch>
                  <a:fillRect l="-1043" t="-2524" r="-1043"/>
                </a:stretch>
              </a:blipFill>
            </p:spPr>
            <p:txBody>
              <a:bodyPr/>
              <a:lstStyle/>
              <a:p>
                <a:r>
                  <a:rPr lang="en-US">
                    <a:noFill/>
                  </a:rPr>
                  <a:t> </a:t>
                </a:r>
              </a:p>
            </p:txBody>
          </p:sp>
        </mc:Fallback>
      </mc:AlternateContent>
    </p:spTree>
    <p:extLst>
      <p:ext uri="{BB962C8B-B14F-4D97-AF65-F5344CB8AC3E}">
        <p14:creationId xmlns:p14="http://schemas.microsoft.com/office/powerpoint/2010/main" val="13587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B46AB-F62A-787A-4DD5-9B8374A2222A}"/>
              </a:ext>
            </a:extLst>
          </p:cNvPr>
          <p:cNvSpPr>
            <a:spLocks noGrp="1"/>
          </p:cNvSpPr>
          <p:nvPr>
            <p:ph type="title"/>
          </p:nvPr>
        </p:nvSpPr>
        <p:spPr/>
        <p:txBody>
          <a:bodyPr/>
          <a:lstStyle/>
          <a:p>
            <a:r>
              <a:rPr lang="en-US" dirty="0"/>
              <a:t>PROBLEM 7: constructing </a:t>
            </a:r>
            <a:r>
              <a:rPr lang="en-US" dirty="0" err="1"/>
              <a:t>ci’s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A9CE79-D3C2-EACF-AD31-220CE65A6498}"/>
                  </a:ext>
                </a:extLst>
              </p:cNvPr>
              <p:cNvSpPr>
                <a:spLocks noGrp="1"/>
              </p:cNvSpPr>
              <p:nvPr>
                <p:ph idx="1"/>
              </p:nvPr>
            </p:nvSpPr>
            <p:spPr/>
            <p:txBody>
              <a:bodyPr/>
              <a:lstStyle/>
              <a:p>
                <a:r>
                  <a:rPr lang="en-US" dirty="0"/>
                  <a:t>A research firm wants to find the proportion of people in large cities who have a cell phone. They took a random sample of 400 people and 382 of them said they do own a cell phone.</a:t>
                </a:r>
              </a:p>
              <a:p>
                <a:r>
                  <a:rPr lang="en-US" b="1" dirty="0"/>
                  <a:t>(a) What is the standard error?</a:t>
                </a:r>
              </a:p>
              <a:p>
                <a14:m>
                  <m:oMath xmlns:m="http://schemas.openxmlformats.org/officeDocument/2006/math">
                    <m:r>
                      <a:rPr lang="en-US" b="0" i="1" smtClean="0">
                        <a:solidFill>
                          <a:schemeClr val="accent2"/>
                        </a:solidFill>
                        <a:latin typeface="Cambria Math" panose="02040503050406030204" pitchFamily="18" charset="0"/>
                      </a:rPr>
                      <m:t>𝑆𝐸</m:t>
                    </m:r>
                    <m:d>
                      <m:dPr>
                        <m:ctrlPr>
                          <a:rPr lang="en-US" i="1" smtClean="0">
                            <a:solidFill>
                              <a:schemeClr val="accent2"/>
                            </a:solidFill>
                            <a:latin typeface="Cambria Math" panose="02040503050406030204" pitchFamily="18" charset="0"/>
                          </a:rPr>
                        </m:ctrlPr>
                      </m:dPr>
                      <m:e>
                        <m:acc>
                          <m:accPr>
                            <m:chr m:val="̂"/>
                            <m:ctrlPr>
                              <a:rPr lang="en-US" i="1">
                                <a:solidFill>
                                  <a:schemeClr val="accent2"/>
                                </a:solidFill>
                                <a:latin typeface="Cambria Math" panose="02040503050406030204" pitchFamily="18" charset="0"/>
                              </a:rPr>
                            </m:ctrlPr>
                          </m:accPr>
                          <m:e>
                            <m:r>
                              <a:rPr lang="en-US" b="0" i="1">
                                <a:solidFill>
                                  <a:schemeClr val="accent2"/>
                                </a:solidFill>
                                <a:latin typeface="Cambria Math" panose="02040503050406030204" pitchFamily="18" charset="0"/>
                              </a:rPr>
                              <m:t>𝑝</m:t>
                            </m:r>
                          </m:e>
                        </m:acc>
                      </m:e>
                    </m:d>
                    <m:r>
                      <a:rPr lang="en-US" b="0" i="1" smtClean="0">
                        <a:solidFill>
                          <a:schemeClr val="accent2"/>
                        </a:solidFill>
                        <a:latin typeface="Cambria Math" panose="02040503050406030204" pitchFamily="18" charset="0"/>
                      </a:rPr>
                      <m:t>=</m:t>
                    </m:r>
                    <m:rad>
                      <m:radPr>
                        <m:degHide m:val="on"/>
                        <m:ctrlPr>
                          <a:rPr lang="en-US" i="1" smtClean="0">
                            <a:solidFill>
                              <a:schemeClr val="accent2"/>
                            </a:solidFill>
                            <a:latin typeface="Cambria Math" panose="02040503050406030204" pitchFamily="18" charset="0"/>
                          </a:rPr>
                        </m:ctrlPr>
                      </m:radPr>
                      <m:deg/>
                      <m:e>
                        <m:f>
                          <m:fPr>
                            <m:ctrlPr>
                              <a:rPr lang="en-US" i="1" smtClean="0">
                                <a:solidFill>
                                  <a:schemeClr val="accent2"/>
                                </a:solidFill>
                                <a:latin typeface="Cambria Math" panose="02040503050406030204" pitchFamily="18" charset="0"/>
                              </a:rPr>
                            </m:ctrlPr>
                          </m:fPr>
                          <m:num>
                            <m:acc>
                              <m:accPr>
                                <m:chr m:val="̂"/>
                                <m:ctrlPr>
                                  <a:rPr lang="en-US" i="1">
                                    <a:solidFill>
                                      <a:schemeClr val="accent2"/>
                                    </a:solidFill>
                                    <a:latin typeface="Cambria Math" panose="02040503050406030204" pitchFamily="18" charset="0"/>
                                  </a:rPr>
                                </m:ctrlPr>
                              </m:accPr>
                              <m:e>
                                <m:r>
                                  <a:rPr lang="en-US" b="0" i="1">
                                    <a:solidFill>
                                      <a:schemeClr val="accent2"/>
                                    </a:solidFill>
                                    <a:latin typeface="Cambria Math" panose="02040503050406030204" pitchFamily="18" charset="0"/>
                                  </a:rPr>
                                  <m:t>𝑝</m:t>
                                </m:r>
                              </m:e>
                            </m:acc>
                            <m:r>
                              <a:rPr lang="en-US" b="0" i="1" smtClean="0">
                                <a:solidFill>
                                  <a:schemeClr val="accent2"/>
                                </a:solidFill>
                                <a:latin typeface="Cambria Math" panose="02040503050406030204" pitchFamily="18" charset="0"/>
                              </a:rPr>
                              <m:t>∗(1−</m:t>
                            </m:r>
                            <m:acc>
                              <m:accPr>
                                <m:chr m:val="̂"/>
                                <m:ctrlPr>
                                  <a:rPr lang="en-US" i="1">
                                    <a:solidFill>
                                      <a:schemeClr val="accent2"/>
                                    </a:solidFill>
                                    <a:latin typeface="Cambria Math" panose="02040503050406030204" pitchFamily="18" charset="0"/>
                                  </a:rPr>
                                </m:ctrlPr>
                              </m:accPr>
                              <m:e>
                                <m:r>
                                  <a:rPr lang="en-US" b="0" i="1">
                                    <a:solidFill>
                                      <a:schemeClr val="accent2"/>
                                    </a:solidFill>
                                    <a:latin typeface="Cambria Math" panose="02040503050406030204" pitchFamily="18" charset="0"/>
                                  </a:rPr>
                                  <m:t>𝑝</m:t>
                                </m:r>
                              </m:e>
                            </m:acc>
                            <m:r>
                              <a:rPr lang="en-US" b="0" i="1" smtClean="0">
                                <a:solidFill>
                                  <a:schemeClr val="accent2"/>
                                </a:solidFill>
                                <a:latin typeface="Cambria Math" panose="02040503050406030204" pitchFamily="18" charset="0"/>
                              </a:rPr>
                              <m:t>)</m:t>
                            </m:r>
                          </m:num>
                          <m:den>
                            <m:r>
                              <a:rPr lang="en-US" b="0" i="1" smtClean="0">
                                <a:solidFill>
                                  <a:schemeClr val="accent2"/>
                                </a:solidFill>
                                <a:latin typeface="Cambria Math" panose="02040503050406030204" pitchFamily="18" charset="0"/>
                              </a:rPr>
                              <m:t>𝑛</m:t>
                            </m:r>
                          </m:den>
                        </m:f>
                      </m:e>
                    </m:rad>
                  </m:oMath>
                </a14:m>
                <a:endParaRPr lang="en-US" dirty="0"/>
              </a:p>
              <a:p>
                <a:r>
                  <a:rPr lang="en-US" b="1" dirty="0"/>
                  <a:t>Solution: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382</m:t>
                        </m:r>
                      </m:num>
                      <m:den>
                        <m:r>
                          <a:rPr lang="en-US" b="0" i="1" smtClean="0">
                            <a:latin typeface="Cambria Math" panose="02040503050406030204" pitchFamily="18" charset="0"/>
                          </a:rPr>
                          <m:t>400</m:t>
                        </m:r>
                      </m:den>
                    </m:f>
                    <m:r>
                      <a:rPr lang="en-US" b="0" i="1" smtClean="0">
                        <a:latin typeface="Cambria Math" panose="02040503050406030204" pitchFamily="18" charset="0"/>
                      </a:rPr>
                      <m:t>=0.955</m:t>
                    </m:r>
                  </m:oMath>
                </a14:m>
                <a:endParaRPr lang="en-US" b="0" i="1" dirty="0">
                  <a:latin typeface="Cambria Math" panose="02040503050406030204" pitchFamily="18" charset="0"/>
                </a:endParaRPr>
              </a:p>
              <a:p>
                <a14:m>
                  <m:oMath xmlns:m="http://schemas.openxmlformats.org/officeDocument/2006/math">
                    <m:r>
                      <a:rPr lang="en-US" i="1" smtClean="0">
                        <a:solidFill>
                          <a:schemeClr val="tx1"/>
                        </a:solidFill>
                        <a:latin typeface="Cambria Math" panose="02040503050406030204" pitchFamily="18" charset="0"/>
                      </a:rPr>
                      <m:t>𝑆𝐸</m:t>
                    </m:r>
                    <m:d>
                      <m:dPr>
                        <m:ctrlPr>
                          <a:rPr lang="en-US" i="1">
                            <a:solidFill>
                              <a:schemeClr val="tx1"/>
                            </a:solidFill>
                            <a:latin typeface="Cambria Math" panose="02040503050406030204" pitchFamily="18" charset="0"/>
                          </a:rPr>
                        </m:ctrlPr>
                      </m:d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𝑝</m:t>
                            </m:r>
                          </m:e>
                        </m:acc>
                      </m:e>
                    </m:d>
                    <m:r>
                      <a:rPr lang="en-US" i="1">
                        <a:solidFill>
                          <a:schemeClr val="tx1"/>
                        </a:solidFill>
                        <a:latin typeface="Cambria Math" panose="02040503050406030204" pitchFamily="18" charset="0"/>
                      </a:rPr>
                      <m:t>=</m:t>
                    </m:r>
                    <m:rad>
                      <m:radPr>
                        <m:degHide m:val="on"/>
                        <m:ctrlPr>
                          <a:rPr lang="en-US" i="1">
                            <a:solidFill>
                              <a:schemeClr val="tx1"/>
                            </a:solidFill>
                            <a:latin typeface="Cambria Math" panose="02040503050406030204" pitchFamily="18" charset="0"/>
                          </a:rPr>
                        </m:ctrlPr>
                      </m:radPr>
                      <m:deg/>
                      <m:e>
                        <m:f>
                          <m:fPr>
                            <m:ctrlPr>
                              <a:rPr lang="en-US" i="1">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0.955</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0.045</m:t>
                            </m:r>
                          </m:num>
                          <m:den>
                            <m:r>
                              <a:rPr lang="en-US" b="0" i="1" smtClean="0">
                                <a:solidFill>
                                  <a:schemeClr val="tx1"/>
                                </a:solidFill>
                                <a:latin typeface="Cambria Math" panose="02040503050406030204" pitchFamily="18" charset="0"/>
                              </a:rPr>
                              <m:t>400</m:t>
                            </m:r>
                          </m:den>
                        </m:f>
                      </m:e>
                    </m:rad>
                    <m:r>
                      <a:rPr lang="en-US" b="0" i="1" smtClean="0">
                        <a:solidFill>
                          <a:schemeClr val="tx1"/>
                        </a:solidFill>
                        <a:latin typeface="Cambria Math" panose="02040503050406030204" pitchFamily="18" charset="0"/>
                      </a:rPr>
                      <m:t>=0.010</m:t>
                    </m:r>
                  </m:oMath>
                </a14:m>
                <a:endParaRPr lang="en-US" dirty="0"/>
              </a:p>
            </p:txBody>
          </p:sp>
        </mc:Choice>
        <mc:Fallback xmlns="">
          <p:sp>
            <p:nvSpPr>
              <p:cNvPr id="3" name="Content Placeholder 2">
                <a:extLst>
                  <a:ext uri="{FF2B5EF4-FFF2-40B4-BE49-F238E27FC236}">
                    <a16:creationId xmlns:a16="http://schemas.microsoft.com/office/drawing/2014/main" id="{97A9CE79-D3C2-EACF-AD31-220CE65A6498}"/>
                  </a:ext>
                </a:extLst>
              </p:cNvPr>
              <p:cNvSpPr>
                <a:spLocks noGrp="1" noRot="1" noChangeAspect="1" noMove="1" noResize="1" noEditPoints="1" noAdjustHandles="1" noChangeArrowheads="1" noChangeShapeType="1" noTextEdit="1"/>
              </p:cNvSpPr>
              <p:nvPr>
                <p:ph idx="1"/>
              </p:nvPr>
            </p:nvSpPr>
            <p:spPr>
              <a:blipFill>
                <a:blip r:embed="rId2"/>
                <a:stretch>
                  <a:fillRect l="-1173" t="-2208" r="-1043"/>
                </a:stretch>
              </a:blipFill>
            </p:spPr>
            <p:txBody>
              <a:bodyPr/>
              <a:lstStyle/>
              <a:p>
                <a:r>
                  <a:rPr lang="en-US">
                    <a:noFill/>
                  </a:rPr>
                  <a:t> </a:t>
                </a:r>
              </a:p>
            </p:txBody>
          </p:sp>
        </mc:Fallback>
      </mc:AlternateContent>
    </p:spTree>
    <p:extLst>
      <p:ext uri="{BB962C8B-B14F-4D97-AF65-F5344CB8AC3E}">
        <p14:creationId xmlns:p14="http://schemas.microsoft.com/office/powerpoint/2010/main" val="341547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65D95-E4DD-F639-2054-0AD8B18886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297AF-FD8D-9E91-E190-41D4AEC172F6}"/>
              </a:ext>
            </a:extLst>
          </p:cNvPr>
          <p:cNvSpPr>
            <a:spLocks noGrp="1"/>
          </p:cNvSpPr>
          <p:nvPr>
            <p:ph type="title"/>
          </p:nvPr>
        </p:nvSpPr>
        <p:spPr/>
        <p:txBody>
          <a:bodyPr/>
          <a:lstStyle/>
          <a:p>
            <a:r>
              <a:rPr lang="en-US" dirty="0"/>
              <a:t>PROBLEM 7: constructing </a:t>
            </a:r>
            <a:r>
              <a:rPr lang="en-US" dirty="0" err="1"/>
              <a:t>ci’s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6B62EC-3D58-A801-8EE0-D94E5F2A99E4}"/>
                  </a:ext>
                </a:extLst>
              </p:cNvPr>
              <p:cNvSpPr>
                <a:spLocks noGrp="1"/>
              </p:cNvSpPr>
              <p:nvPr>
                <p:ph idx="1"/>
              </p:nvPr>
            </p:nvSpPr>
            <p:spPr/>
            <p:txBody>
              <a:bodyPr>
                <a:normAutofit lnSpcReduction="10000"/>
              </a:bodyPr>
              <a:lstStyle/>
              <a:p>
                <a:r>
                  <a:rPr lang="en-US" dirty="0"/>
                  <a:t>A research firm wants to find the proportion of people in large cities who have a cell phone. They took a random sample of 400 people and 382 of them said they do own a cell phone.</a:t>
                </a:r>
              </a:p>
              <a:p>
                <a:r>
                  <a:rPr lang="en-US" b="1" dirty="0"/>
                  <a:t>(b) Check the conditions for constructing an 85% confidence interval.</a:t>
                </a:r>
              </a:p>
              <a:p>
                <a:r>
                  <a:rPr lang="en-US" dirty="0">
                    <a:solidFill>
                      <a:schemeClr val="accent2"/>
                    </a:solidFill>
                  </a:rPr>
                  <a:t>To construct a confidence interval, we are inherently assuming the sample can be modeled with a normal distribution. Thus, we must satisfy the conditions of the CLT:</a:t>
                </a:r>
              </a:p>
              <a:p>
                <a:r>
                  <a:rPr lang="en-US" dirty="0">
                    <a:solidFill>
                      <a:schemeClr val="accent2"/>
                    </a:solidFill>
                  </a:rPr>
                  <a:t>1. Independence: is there a random sample?</a:t>
                </a:r>
              </a:p>
              <a:p>
                <a:r>
                  <a:rPr lang="en-US" dirty="0">
                    <a:solidFill>
                      <a:schemeClr val="accent2"/>
                    </a:solidFill>
                  </a:rPr>
                  <a:t>2. Success-Failure: </a:t>
                </a:r>
                <a14:m>
                  <m:oMath xmlns:m="http://schemas.openxmlformats.org/officeDocument/2006/math">
                    <m:r>
                      <a:rPr lang="en-US" b="0" i="1" smtClean="0">
                        <a:solidFill>
                          <a:schemeClr val="accent2"/>
                        </a:solidFill>
                        <a:latin typeface="Cambria Math" panose="02040503050406030204" pitchFamily="18" charset="0"/>
                      </a:rPr>
                      <m:t>𝑛𝑝</m:t>
                    </m:r>
                    <m:r>
                      <a:rPr lang="en-US" b="0" i="1" smtClean="0">
                        <a:solidFill>
                          <a:schemeClr val="accent2"/>
                        </a:solidFill>
                        <a:latin typeface="Cambria Math" panose="02040503050406030204" pitchFamily="18" charset="0"/>
                        <a:ea typeface="Cambria Math" panose="02040503050406030204" pitchFamily="18" charset="0"/>
                      </a:rPr>
                      <m:t>≥10,  </m:t>
                    </m:r>
                  </m:oMath>
                </a14:m>
                <a:r>
                  <a:rPr lang="en-US" b="0" dirty="0">
                    <a:solidFill>
                      <a:schemeClr val="accent2"/>
                    </a:solidFill>
                    <a:latin typeface="Cambria Math" panose="02040503050406030204" pitchFamily="18" charset="0"/>
                    <a:ea typeface="Cambria Math" panose="02040503050406030204" pitchFamily="18" charset="0"/>
                  </a:rPr>
                  <a:t>and</a:t>
                </a:r>
                <a:r>
                  <a:rPr lang="en-US" i="1" dirty="0">
                    <a:solidFill>
                      <a:schemeClr val="accent2"/>
                    </a:solidFill>
                    <a:latin typeface="Cambria Math" panose="02040503050406030204" pitchFamily="18" charset="0"/>
                    <a:ea typeface="Cambria Math" panose="02040503050406030204" pitchFamily="18" charset="0"/>
                  </a:rPr>
                  <a:t>  </a:t>
                </a:r>
                <a14:m>
                  <m:oMath xmlns:m="http://schemas.openxmlformats.org/officeDocument/2006/math">
                    <m:r>
                      <a:rPr lang="en-US" b="0" i="1" smtClean="0">
                        <a:solidFill>
                          <a:schemeClr val="accent2"/>
                        </a:solidFill>
                        <a:latin typeface="Cambria Math" panose="02040503050406030204" pitchFamily="18" charset="0"/>
                        <a:ea typeface="Cambria Math" panose="02040503050406030204" pitchFamily="18" charset="0"/>
                      </a:rPr>
                      <m:t>𝑛</m:t>
                    </m:r>
                    <m:r>
                      <a:rPr lang="en-US" b="0" i="1" smtClean="0">
                        <a:solidFill>
                          <a:schemeClr val="accent2"/>
                        </a:solidFill>
                        <a:latin typeface="Cambria Math" panose="02040503050406030204" pitchFamily="18" charset="0"/>
                        <a:ea typeface="Cambria Math" panose="02040503050406030204" pitchFamily="18" charset="0"/>
                      </a:rPr>
                      <m:t>(1−</m:t>
                    </m:r>
                    <m:r>
                      <a:rPr lang="en-US" b="0" i="1" smtClean="0">
                        <a:solidFill>
                          <a:schemeClr val="accent2"/>
                        </a:solidFill>
                        <a:latin typeface="Cambria Math" panose="02040503050406030204" pitchFamily="18" charset="0"/>
                        <a:ea typeface="Cambria Math" panose="02040503050406030204" pitchFamily="18" charset="0"/>
                      </a:rPr>
                      <m:t>𝑝</m:t>
                    </m:r>
                    <m:r>
                      <a:rPr lang="en-US" b="0" i="1" smtClean="0">
                        <a:solidFill>
                          <a:schemeClr val="accent2"/>
                        </a:solidFill>
                        <a:latin typeface="Cambria Math" panose="02040503050406030204" pitchFamily="18" charset="0"/>
                        <a:ea typeface="Cambria Math" panose="02040503050406030204" pitchFamily="18" charset="0"/>
                      </a:rPr>
                      <m:t>)≥10</m:t>
                    </m:r>
                  </m:oMath>
                </a14:m>
                <a:endParaRPr lang="en-US" dirty="0">
                  <a:solidFill>
                    <a:schemeClr val="accent2"/>
                  </a:solidFill>
                </a:endParaRPr>
              </a:p>
              <a:p>
                <a:r>
                  <a:rPr lang="en-US" b="1" dirty="0"/>
                  <a:t>Solution: </a:t>
                </a:r>
                <a:r>
                  <a:rPr lang="en-US" dirty="0"/>
                  <a:t>Since this is a random sample, the independence condition of the CLT is met. The S-F condition is also met, since </a:t>
                </a:r>
                <a14:m>
                  <m:oMath xmlns:m="http://schemas.openxmlformats.org/officeDocument/2006/math">
                    <m:r>
                      <a:rPr lang="en-US" b="0" i="0" smtClean="0">
                        <a:solidFill>
                          <a:schemeClr val="tx1"/>
                        </a:solidFill>
                        <a:latin typeface="Cambria Math" panose="02040503050406030204" pitchFamily="18" charset="0"/>
                      </a:rPr>
                      <m:t>400∗</m:t>
                    </m:r>
                    <m:r>
                      <a:rPr lang="en-US" b="0" i="1" smtClean="0">
                        <a:solidFill>
                          <a:schemeClr val="tx1"/>
                        </a:solidFill>
                        <a:latin typeface="Cambria Math" panose="02040503050406030204" pitchFamily="18" charset="0"/>
                      </a:rPr>
                      <m:t>0.955=382</m:t>
                    </m:r>
                    <m:r>
                      <a:rPr lang="en-US" b="0" i="1" smtClean="0">
                        <a:solidFill>
                          <a:schemeClr val="tx1"/>
                        </a:solidFill>
                        <a:latin typeface="Cambria Math" panose="02040503050406030204" pitchFamily="18" charset="0"/>
                        <a:ea typeface="Cambria Math" panose="02040503050406030204" pitchFamily="18" charset="0"/>
                      </a:rPr>
                      <m:t>≥10,  </m:t>
                    </m:r>
                  </m:oMath>
                </a14:m>
                <a:r>
                  <a:rPr lang="en-US" b="0" dirty="0">
                    <a:solidFill>
                      <a:schemeClr val="tx1"/>
                    </a:solidFill>
                    <a:latin typeface="Cambria Math" panose="02040503050406030204" pitchFamily="18" charset="0"/>
                    <a:ea typeface="Cambria Math" panose="02040503050406030204" pitchFamily="18" charset="0"/>
                  </a:rPr>
                  <a:t>and</a:t>
                </a:r>
                <a:r>
                  <a:rPr lang="en-US" i="1"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400∗0.045=18≥10</m:t>
                    </m:r>
                  </m:oMath>
                </a14:m>
                <a:endParaRPr lang="en-US" dirty="0">
                  <a:solidFill>
                    <a:schemeClr val="accent2"/>
                  </a:solidFill>
                </a:endParaRPr>
              </a:p>
              <a:p>
                <a:endParaRPr lang="en-US" b="1" dirty="0"/>
              </a:p>
              <a:p>
                <a:endParaRPr lang="en-US" dirty="0"/>
              </a:p>
            </p:txBody>
          </p:sp>
        </mc:Choice>
        <mc:Fallback xmlns="">
          <p:sp>
            <p:nvSpPr>
              <p:cNvPr id="3" name="Content Placeholder 2">
                <a:extLst>
                  <a:ext uri="{FF2B5EF4-FFF2-40B4-BE49-F238E27FC236}">
                    <a16:creationId xmlns:a16="http://schemas.microsoft.com/office/drawing/2014/main" id="{F66B62EC-3D58-A801-8EE0-D94E5F2A99E4}"/>
                  </a:ext>
                </a:extLst>
              </p:cNvPr>
              <p:cNvSpPr>
                <a:spLocks noGrp="1" noRot="1" noChangeAspect="1" noMove="1" noResize="1" noEditPoints="1" noAdjustHandles="1" noChangeArrowheads="1" noChangeShapeType="1" noTextEdit="1"/>
              </p:cNvSpPr>
              <p:nvPr>
                <p:ph idx="1"/>
              </p:nvPr>
            </p:nvSpPr>
            <p:spPr>
              <a:blipFill>
                <a:blip r:embed="rId2"/>
                <a:stretch>
                  <a:fillRect l="-261" t="-2839" r="-1565"/>
                </a:stretch>
              </a:blipFill>
            </p:spPr>
            <p:txBody>
              <a:bodyPr/>
              <a:lstStyle/>
              <a:p>
                <a:r>
                  <a:rPr lang="en-US">
                    <a:noFill/>
                  </a:rPr>
                  <a:t> </a:t>
                </a:r>
              </a:p>
            </p:txBody>
          </p:sp>
        </mc:Fallback>
      </mc:AlternateContent>
    </p:spTree>
    <p:extLst>
      <p:ext uri="{BB962C8B-B14F-4D97-AF65-F5344CB8AC3E}">
        <p14:creationId xmlns:p14="http://schemas.microsoft.com/office/powerpoint/2010/main" val="375850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491EE-51A6-EF10-C9DE-EECA0B1641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0DEC2E-14D8-1225-99DE-9BFF01D88CDB}"/>
              </a:ext>
            </a:extLst>
          </p:cNvPr>
          <p:cNvSpPr>
            <a:spLocks noGrp="1"/>
          </p:cNvSpPr>
          <p:nvPr>
            <p:ph type="title"/>
          </p:nvPr>
        </p:nvSpPr>
        <p:spPr/>
        <p:txBody>
          <a:bodyPr/>
          <a:lstStyle/>
          <a:p>
            <a:r>
              <a:rPr lang="en-US" dirty="0"/>
              <a:t>PROBLEM 7: constructing </a:t>
            </a:r>
            <a:r>
              <a:rPr lang="en-US" dirty="0" err="1"/>
              <a:t>ci’s</a:t>
            </a:r>
            <a:endParaRPr lang="en-US" dirty="0"/>
          </a:p>
        </p:txBody>
      </p:sp>
      <p:sp>
        <p:nvSpPr>
          <p:cNvPr id="3" name="Content Placeholder 2">
            <a:extLst>
              <a:ext uri="{FF2B5EF4-FFF2-40B4-BE49-F238E27FC236}">
                <a16:creationId xmlns:a16="http://schemas.microsoft.com/office/drawing/2014/main" id="{CFA5D10C-F455-B28F-3D9A-650899F02E81}"/>
              </a:ext>
            </a:extLst>
          </p:cNvPr>
          <p:cNvSpPr>
            <a:spLocks noGrp="1"/>
          </p:cNvSpPr>
          <p:nvPr>
            <p:ph idx="1"/>
          </p:nvPr>
        </p:nvSpPr>
        <p:spPr/>
        <p:txBody>
          <a:bodyPr/>
          <a:lstStyle/>
          <a:p>
            <a:r>
              <a:rPr lang="en-US" dirty="0"/>
              <a:t>A research firm wants to find the proportion of people in large cities who have a cell phone. They took a random sample of 400 people and 382 of them said they do own a cell phone.</a:t>
            </a:r>
            <a:endParaRPr lang="en-US" b="1" dirty="0"/>
          </a:p>
          <a:p>
            <a:r>
              <a:rPr lang="en-US" b="1" dirty="0"/>
              <a:t>(c) If you were to construct an 85% interval, what is the value of z*?</a:t>
            </a:r>
          </a:p>
          <a:p>
            <a:r>
              <a:rPr lang="en-US" dirty="0">
                <a:solidFill>
                  <a:schemeClr val="accent2"/>
                </a:solidFill>
              </a:rPr>
              <a:t>You can find the value of z* in several ways:</a:t>
            </a:r>
          </a:p>
          <a:p>
            <a:pPr lvl="1"/>
            <a:r>
              <a:rPr lang="en-US" dirty="0">
                <a:solidFill>
                  <a:schemeClr val="accent2"/>
                </a:solidFill>
              </a:rPr>
              <a:t>Using Python, R, or other coding languages</a:t>
            </a:r>
          </a:p>
          <a:p>
            <a:pPr lvl="1"/>
            <a:r>
              <a:rPr lang="en-US" dirty="0">
                <a:solidFill>
                  <a:schemeClr val="accent2"/>
                </a:solidFill>
              </a:rPr>
              <a:t>Using Excel (=NORM.S.INV(1 - 0.075))</a:t>
            </a:r>
          </a:p>
          <a:p>
            <a:pPr lvl="1"/>
            <a:r>
              <a:rPr lang="en-US" dirty="0">
                <a:solidFill>
                  <a:schemeClr val="accent2"/>
                </a:solidFill>
              </a:rPr>
              <a:t>Using a graphing calculator</a:t>
            </a:r>
          </a:p>
          <a:p>
            <a:pPr lvl="1"/>
            <a:r>
              <a:rPr lang="en-US" dirty="0">
                <a:solidFill>
                  <a:schemeClr val="accent2"/>
                </a:solidFill>
              </a:rPr>
              <a:t>Using the z-score table</a:t>
            </a:r>
          </a:p>
          <a:p>
            <a:pPr lvl="1"/>
            <a:endParaRPr lang="en-US" dirty="0">
              <a:solidFill>
                <a:schemeClr val="accent2"/>
              </a:solidFill>
            </a:endParaRPr>
          </a:p>
          <a:p>
            <a:pPr marL="128016" lvl="1" indent="0">
              <a:buNone/>
            </a:pPr>
            <a:r>
              <a:rPr lang="en-US" sz="2200" b="1" dirty="0"/>
              <a:t>Solution: </a:t>
            </a:r>
            <a:r>
              <a:rPr lang="en-US" sz="2200" dirty="0"/>
              <a:t>(explain the method you used) z*=1.44</a:t>
            </a:r>
          </a:p>
          <a:p>
            <a:pPr marL="0" indent="0">
              <a:buNone/>
            </a:pPr>
            <a:endParaRPr lang="en-US" b="1" dirty="0"/>
          </a:p>
          <a:p>
            <a:endParaRPr lang="en-US" b="1" dirty="0"/>
          </a:p>
        </p:txBody>
      </p:sp>
      <p:pic>
        <p:nvPicPr>
          <p:cNvPr id="7" name="Picture 6">
            <a:extLst>
              <a:ext uri="{FF2B5EF4-FFF2-40B4-BE49-F238E27FC236}">
                <a16:creationId xmlns:a16="http://schemas.microsoft.com/office/drawing/2014/main" id="{62BC1B85-C43D-8238-BBE8-E06887DED872}"/>
              </a:ext>
            </a:extLst>
          </p:cNvPr>
          <p:cNvPicPr>
            <a:picLocks noChangeAspect="1"/>
          </p:cNvPicPr>
          <p:nvPr/>
        </p:nvPicPr>
        <p:blipFill>
          <a:blip r:embed="rId2"/>
          <a:stretch>
            <a:fillRect/>
          </a:stretch>
        </p:blipFill>
        <p:spPr>
          <a:xfrm>
            <a:off x="6380854" y="3863298"/>
            <a:ext cx="4463156" cy="1819741"/>
          </a:xfrm>
          <a:prstGeom prst="rect">
            <a:avLst/>
          </a:prstGeom>
        </p:spPr>
      </p:pic>
    </p:spTree>
    <p:extLst>
      <p:ext uri="{BB962C8B-B14F-4D97-AF65-F5344CB8AC3E}">
        <p14:creationId xmlns:p14="http://schemas.microsoft.com/office/powerpoint/2010/main" val="415646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CB63-93B8-B226-81CF-8F4BF80853F5}"/>
              </a:ext>
            </a:extLst>
          </p:cNvPr>
          <p:cNvSpPr>
            <a:spLocks noGrp="1"/>
          </p:cNvSpPr>
          <p:nvPr>
            <p:ph type="title"/>
          </p:nvPr>
        </p:nvSpPr>
        <p:spPr/>
        <p:txBody>
          <a:bodyPr/>
          <a:lstStyle/>
          <a:p>
            <a:r>
              <a:rPr lang="en-US" dirty="0"/>
              <a:t>Problem #: Key topics from problem</a:t>
            </a:r>
          </a:p>
        </p:txBody>
      </p:sp>
      <p:sp>
        <p:nvSpPr>
          <p:cNvPr id="3" name="Content Placeholder 2">
            <a:extLst>
              <a:ext uri="{FF2B5EF4-FFF2-40B4-BE49-F238E27FC236}">
                <a16:creationId xmlns:a16="http://schemas.microsoft.com/office/drawing/2014/main" id="{94DD978B-A33C-38F3-6909-06C3DD78EC3D}"/>
              </a:ext>
            </a:extLst>
          </p:cNvPr>
          <p:cNvSpPr>
            <a:spLocks noGrp="1"/>
          </p:cNvSpPr>
          <p:nvPr>
            <p:ph idx="1"/>
          </p:nvPr>
        </p:nvSpPr>
        <p:spPr/>
        <p:txBody>
          <a:bodyPr/>
          <a:lstStyle/>
          <a:p>
            <a:r>
              <a:rPr lang="en-US" dirty="0"/>
              <a:t>Problem setup and description.</a:t>
            </a:r>
          </a:p>
          <a:p>
            <a:r>
              <a:rPr lang="en-US" b="1" dirty="0"/>
              <a:t>Question</a:t>
            </a:r>
          </a:p>
          <a:p>
            <a:r>
              <a:rPr lang="en-US" dirty="0">
                <a:solidFill>
                  <a:schemeClr val="accent2"/>
                </a:solidFill>
              </a:rPr>
              <a:t>Key notes from readings/lectures needed to answer the question</a:t>
            </a:r>
          </a:p>
          <a:p>
            <a:r>
              <a:rPr lang="en-US" b="1" dirty="0"/>
              <a:t>Solution: </a:t>
            </a:r>
            <a:r>
              <a:rPr lang="en-US" dirty="0"/>
              <a:t>written with as much detail as we expect you to give on </a:t>
            </a:r>
            <a:r>
              <a:rPr lang="en-US"/>
              <a:t>your homework sets</a:t>
            </a:r>
            <a:endParaRPr lang="en-US" b="1" dirty="0"/>
          </a:p>
        </p:txBody>
      </p:sp>
    </p:spTree>
    <p:extLst>
      <p:ext uri="{BB962C8B-B14F-4D97-AF65-F5344CB8AC3E}">
        <p14:creationId xmlns:p14="http://schemas.microsoft.com/office/powerpoint/2010/main" val="2058160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563AD-A060-A722-19EB-83F521DF4DF1}"/>
              </a:ext>
            </a:extLst>
          </p:cNvPr>
          <p:cNvSpPr>
            <a:spLocks noGrp="1"/>
          </p:cNvSpPr>
          <p:nvPr>
            <p:ph type="title"/>
          </p:nvPr>
        </p:nvSpPr>
        <p:spPr/>
        <p:txBody>
          <a:bodyPr/>
          <a:lstStyle/>
          <a:p>
            <a:r>
              <a:rPr lang="en-US" dirty="0"/>
              <a:t>PROBLEM 1: sampling bias</a:t>
            </a:r>
          </a:p>
        </p:txBody>
      </p:sp>
      <p:sp>
        <p:nvSpPr>
          <p:cNvPr id="3" name="Content Placeholder 2">
            <a:extLst>
              <a:ext uri="{FF2B5EF4-FFF2-40B4-BE49-F238E27FC236}">
                <a16:creationId xmlns:a16="http://schemas.microsoft.com/office/drawing/2014/main" id="{33E9A96D-788B-B12E-CE14-155497FC80C2}"/>
              </a:ext>
            </a:extLst>
          </p:cNvPr>
          <p:cNvSpPr>
            <a:spLocks noGrp="1"/>
          </p:cNvSpPr>
          <p:nvPr>
            <p:ph idx="1"/>
          </p:nvPr>
        </p:nvSpPr>
        <p:spPr/>
        <p:txBody>
          <a:bodyPr/>
          <a:lstStyle/>
          <a:p>
            <a:r>
              <a:rPr lang="en-US" dirty="0"/>
              <a:t>Shawn is the host of a podcast and he wanted to know how many people like his show. He decided that he would do this through an online questionnaire. During his podcasts, he asked his listeners to fill out the questionnaires which ask them whether they like Shawn’s show. </a:t>
            </a:r>
            <a:r>
              <a:rPr lang="en-US" b="1" dirty="0"/>
              <a:t>Please discuss possible biases in this sample.</a:t>
            </a:r>
          </a:p>
          <a:p>
            <a:r>
              <a:rPr lang="en-US" b="1" dirty="0"/>
              <a:t>Solution: </a:t>
            </a:r>
            <a:r>
              <a:rPr lang="en-US" dirty="0"/>
              <a:t>He will only get responses from those people who listen to his podcast and won’t get any opinions from those who don’t like his show. </a:t>
            </a:r>
          </a:p>
        </p:txBody>
      </p:sp>
    </p:spTree>
    <p:extLst>
      <p:ext uri="{BB962C8B-B14F-4D97-AF65-F5344CB8AC3E}">
        <p14:creationId xmlns:p14="http://schemas.microsoft.com/office/powerpoint/2010/main" val="384844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850EF-C196-6576-BF4A-752A3352BD5C}"/>
              </a:ext>
            </a:extLst>
          </p:cNvPr>
          <p:cNvSpPr>
            <a:spLocks noGrp="1"/>
          </p:cNvSpPr>
          <p:nvPr>
            <p:ph type="title"/>
          </p:nvPr>
        </p:nvSpPr>
        <p:spPr/>
        <p:txBody>
          <a:bodyPr/>
          <a:lstStyle/>
          <a:p>
            <a:r>
              <a:rPr lang="en-US" dirty="0"/>
              <a:t>PROBLEM 2: sample proportions, standard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D96D63-3AC6-468F-F384-41F12CC1EDF9}"/>
                  </a:ext>
                </a:extLst>
              </p:cNvPr>
              <p:cNvSpPr>
                <a:spLocks noGrp="1"/>
              </p:cNvSpPr>
              <p:nvPr>
                <p:ph idx="1"/>
              </p:nvPr>
            </p:nvSpPr>
            <p:spPr/>
            <p:txBody>
              <a:bodyPr>
                <a:normAutofit/>
              </a:bodyPr>
              <a:lstStyle/>
              <a:p>
                <a:r>
                  <a:rPr lang="en-US" dirty="0"/>
                  <a:t>A random sample of 100 parents of children in an elementary school were asked whether they spend a fair amount of time with their kids over the weekend. About 47% of the parents said that they are too busy with work to spend time playing with their children.</a:t>
                </a:r>
              </a:p>
              <a:p>
                <a:r>
                  <a:rPr lang="en-US" b="1" dirty="0"/>
                  <a:t>(a) Explain what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𝒑</m:t>
                        </m:r>
                      </m:e>
                    </m:acc>
                  </m:oMath>
                </a14:m>
                <a:r>
                  <a:rPr lang="en-US" b="1" dirty="0"/>
                  <a:t> means in this context.</a:t>
                </a:r>
              </a:p>
              <a:p>
                <a14:m>
                  <m:oMath xmlns:m="http://schemas.openxmlformats.org/officeDocument/2006/math">
                    <m:acc>
                      <m:accPr>
                        <m:chr m:val="̂"/>
                        <m:ctrlPr>
                          <a:rPr lang="en-US" i="1" smtClean="0">
                            <a:solidFill>
                              <a:schemeClr val="accent2"/>
                            </a:solidFill>
                            <a:latin typeface="Cambria Math" panose="02040503050406030204" pitchFamily="18" charset="0"/>
                          </a:rPr>
                        </m:ctrlPr>
                      </m:accPr>
                      <m:e>
                        <m:r>
                          <a:rPr lang="en-US" b="0" i="1" smtClean="0">
                            <a:solidFill>
                              <a:schemeClr val="accent2"/>
                            </a:solidFill>
                            <a:latin typeface="Cambria Math" panose="02040503050406030204" pitchFamily="18" charset="0"/>
                          </a:rPr>
                          <m:t>𝑝</m:t>
                        </m:r>
                      </m:e>
                    </m:acc>
                  </m:oMath>
                </a14:m>
                <a:r>
                  <a:rPr lang="en-US" dirty="0">
                    <a:solidFill>
                      <a:schemeClr val="accent2"/>
                    </a:solidFill>
                  </a:rPr>
                  <a:t> refers to the sample proportion and is an estimate of the true population proportion </a:t>
                </a:r>
                <a14:m>
                  <m:oMath xmlns:m="http://schemas.openxmlformats.org/officeDocument/2006/math">
                    <m:r>
                      <a:rPr lang="en-US" b="0" i="1" smtClean="0">
                        <a:solidFill>
                          <a:schemeClr val="accent2"/>
                        </a:solidFill>
                        <a:latin typeface="Cambria Math" panose="02040503050406030204" pitchFamily="18" charset="0"/>
                      </a:rPr>
                      <m:t>𝑝</m:t>
                    </m:r>
                  </m:oMath>
                </a14:m>
                <a:endParaRPr lang="en-US" dirty="0">
                  <a:solidFill>
                    <a:schemeClr val="accent2"/>
                  </a:solidFill>
                </a:endParaRPr>
              </a:p>
              <a:p>
                <a:r>
                  <a:rPr lang="en-US" b="1" dirty="0"/>
                  <a:t>Solution: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𝑝</m:t>
                        </m:r>
                      </m:e>
                    </m:acc>
                  </m:oMath>
                </a14:m>
                <a:r>
                  <a:rPr lang="en-US" dirty="0"/>
                  <a:t> = 0.47 means that 47% of the 100 parents in our sample said they don’t have time to play with their children. This is an estimate of p, the true proportion of all parents of the children in this elementary school who would say that they don’t have time to do so.</a:t>
                </a:r>
              </a:p>
            </p:txBody>
          </p:sp>
        </mc:Choice>
        <mc:Fallback xmlns="">
          <p:sp>
            <p:nvSpPr>
              <p:cNvPr id="3" name="Content Placeholder 2">
                <a:extLst>
                  <a:ext uri="{FF2B5EF4-FFF2-40B4-BE49-F238E27FC236}">
                    <a16:creationId xmlns:a16="http://schemas.microsoft.com/office/drawing/2014/main" id="{15D96D63-3AC6-468F-F384-41F12CC1EDF9}"/>
                  </a:ext>
                </a:extLst>
              </p:cNvPr>
              <p:cNvSpPr>
                <a:spLocks noGrp="1" noRot="1" noChangeAspect="1" noMove="1" noResize="1" noEditPoints="1" noAdjustHandles="1" noChangeArrowheads="1" noChangeShapeType="1" noTextEdit="1"/>
              </p:cNvSpPr>
              <p:nvPr>
                <p:ph idx="1"/>
              </p:nvPr>
            </p:nvSpPr>
            <p:spPr>
              <a:blipFill>
                <a:blip r:embed="rId2"/>
                <a:stretch>
                  <a:fillRect l="-1173" t="-2208" r="-1304" b="-1262"/>
                </a:stretch>
              </a:blipFill>
            </p:spPr>
            <p:txBody>
              <a:bodyPr/>
              <a:lstStyle/>
              <a:p>
                <a:r>
                  <a:rPr lang="en-US">
                    <a:noFill/>
                  </a:rPr>
                  <a:t> </a:t>
                </a:r>
              </a:p>
            </p:txBody>
          </p:sp>
        </mc:Fallback>
      </mc:AlternateContent>
    </p:spTree>
    <p:extLst>
      <p:ext uri="{BB962C8B-B14F-4D97-AF65-F5344CB8AC3E}">
        <p14:creationId xmlns:p14="http://schemas.microsoft.com/office/powerpoint/2010/main" val="322720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17743-5EDF-54BC-CFD6-211EB60D6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458D8C-2DF6-3505-BC24-4C57D5CE8C66}"/>
              </a:ext>
            </a:extLst>
          </p:cNvPr>
          <p:cNvSpPr>
            <a:spLocks noGrp="1"/>
          </p:cNvSpPr>
          <p:nvPr>
            <p:ph type="title"/>
          </p:nvPr>
        </p:nvSpPr>
        <p:spPr/>
        <p:txBody>
          <a:bodyPr/>
          <a:lstStyle/>
          <a:p>
            <a:r>
              <a:rPr lang="en-US" dirty="0"/>
              <a:t>PROBLEM 2: sample proportions, standard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AD69D3-C28B-964D-05B2-9CC8929F5070}"/>
                  </a:ext>
                </a:extLst>
              </p:cNvPr>
              <p:cNvSpPr>
                <a:spLocks noGrp="1"/>
              </p:cNvSpPr>
              <p:nvPr>
                <p:ph idx="1"/>
              </p:nvPr>
            </p:nvSpPr>
            <p:spPr/>
            <p:txBody>
              <a:bodyPr>
                <a:normAutofit/>
              </a:bodyPr>
              <a:lstStyle/>
              <a:p>
                <a:r>
                  <a:rPr lang="en-US" dirty="0"/>
                  <a:t>A random sample of 100 parents of children in an elementary school were asked whether they spend a fair amount of time with their kids over the weekend. About 47% of the parents said that they are too busy with work to spend time playing with their children.</a:t>
                </a:r>
              </a:p>
              <a:p>
                <a:r>
                  <a:rPr lang="en-US" b="1" dirty="0"/>
                  <a:t>(b) Calculate the standard error of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𝒑</m:t>
                        </m:r>
                      </m:e>
                    </m:acc>
                  </m:oMath>
                </a14:m>
                <a:r>
                  <a:rPr lang="en-US" b="1" dirty="0"/>
                  <a:t>.</a:t>
                </a:r>
              </a:p>
              <a:p>
                <a14:m>
                  <m:oMath xmlns:m="http://schemas.openxmlformats.org/officeDocument/2006/math">
                    <m:r>
                      <a:rPr lang="en-US" b="0" i="1" smtClean="0">
                        <a:solidFill>
                          <a:schemeClr val="accent2"/>
                        </a:solidFill>
                        <a:latin typeface="Cambria Math" panose="02040503050406030204" pitchFamily="18" charset="0"/>
                      </a:rPr>
                      <m:t>𝑆𝐸</m:t>
                    </m:r>
                    <m:d>
                      <m:dPr>
                        <m:ctrlPr>
                          <a:rPr lang="en-US" i="1" smtClean="0">
                            <a:solidFill>
                              <a:schemeClr val="accent2"/>
                            </a:solidFill>
                            <a:latin typeface="Cambria Math" panose="02040503050406030204" pitchFamily="18" charset="0"/>
                          </a:rPr>
                        </m:ctrlPr>
                      </m:dPr>
                      <m:e>
                        <m:acc>
                          <m:accPr>
                            <m:chr m:val="̂"/>
                            <m:ctrlPr>
                              <a:rPr lang="en-US" i="1">
                                <a:solidFill>
                                  <a:schemeClr val="accent2"/>
                                </a:solidFill>
                                <a:latin typeface="Cambria Math" panose="02040503050406030204" pitchFamily="18" charset="0"/>
                              </a:rPr>
                            </m:ctrlPr>
                          </m:accPr>
                          <m:e>
                            <m:r>
                              <a:rPr lang="en-US" b="0" i="1">
                                <a:solidFill>
                                  <a:schemeClr val="accent2"/>
                                </a:solidFill>
                                <a:latin typeface="Cambria Math" panose="02040503050406030204" pitchFamily="18" charset="0"/>
                              </a:rPr>
                              <m:t>𝑝</m:t>
                            </m:r>
                          </m:e>
                        </m:acc>
                      </m:e>
                    </m:d>
                    <m:r>
                      <a:rPr lang="en-US" b="0" i="1" smtClean="0">
                        <a:solidFill>
                          <a:schemeClr val="accent2"/>
                        </a:solidFill>
                        <a:latin typeface="Cambria Math" panose="02040503050406030204" pitchFamily="18" charset="0"/>
                      </a:rPr>
                      <m:t>=</m:t>
                    </m:r>
                    <m:rad>
                      <m:radPr>
                        <m:degHide m:val="on"/>
                        <m:ctrlPr>
                          <a:rPr lang="en-US" i="1">
                            <a:solidFill>
                              <a:schemeClr val="accent2"/>
                            </a:solidFill>
                            <a:latin typeface="Cambria Math" panose="02040503050406030204" pitchFamily="18" charset="0"/>
                          </a:rPr>
                        </m:ctrlPr>
                      </m:radPr>
                      <m:deg/>
                      <m:e>
                        <m:f>
                          <m:fPr>
                            <m:ctrlPr>
                              <a:rPr lang="en-US" i="1">
                                <a:solidFill>
                                  <a:schemeClr val="accent2"/>
                                </a:solidFill>
                                <a:latin typeface="Cambria Math" panose="02040503050406030204" pitchFamily="18" charset="0"/>
                              </a:rPr>
                            </m:ctrlPr>
                          </m:fPr>
                          <m:num>
                            <m:r>
                              <a:rPr lang="en-US" b="0" i="1" smtClean="0">
                                <a:solidFill>
                                  <a:schemeClr val="accent2"/>
                                </a:solidFill>
                                <a:latin typeface="Cambria Math" panose="02040503050406030204" pitchFamily="18" charset="0"/>
                              </a:rPr>
                              <m:t>𝑝</m:t>
                            </m:r>
                            <m:r>
                              <a:rPr lang="en-US" b="0" i="1">
                                <a:solidFill>
                                  <a:schemeClr val="accent2"/>
                                </a:solidFill>
                                <a:latin typeface="Cambria Math" panose="02040503050406030204" pitchFamily="18" charset="0"/>
                              </a:rPr>
                              <m:t>∗(1−</m:t>
                            </m:r>
                            <m:r>
                              <a:rPr lang="en-US" b="0" i="1" smtClean="0">
                                <a:solidFill>
                                  <a:schemeClr val="accent2"/>
                                </a:solidFill>
                                <a:latin typeface="Cambria Math" panose="02040503050406030204" pitchFamily="18" charset="0"/>
                              </a:rPr>
                              <m:t>𝑝</m:t>
                            </m:r>
                            <m:r>
                              <a:rPr lang="en-US" b="0" i="1">
                                <a:solidFill>
                                  <a:schemeClr val="accent2"/>
                                </a:solidFill>
                                <a:latin typeface="Cambria Math" panose="02040503050406030204" pitchFamily="18" charset="0"/>
                              </a:rPr>
                              <m:t>)</m:t>
                            </m:r>
                          </m:num>
                          <m:den>
                            <m:r>
                              <a:rPr lang="en-US" b="0" i="1">
                                <a:solidFill>
                                  <a:schemeClr val="accent2"/>
                                </a:solidFill>
                                <a:latin typeface="Cambria Math" panose="02040503050406030204" pitchFamily="18" charset="0"/>
                              </a:rPr>
                              <m:t>𝑛</m:t>
                            </m:r>
                          </m:den>
                        </m:f>
                      </m:e>
                    </m:rad>
                    <m:r>
                      <a:rPr lang="en-US" b="0" i="1">
                        <a:solidFill>
                          <a:schemeClr val="accent2"/>
                        </a:solidFill>
                        <a:latin typeface="Cambria Math" panose="02040503050406030204" pitchFamily="18" charset="0"/>
                        <a:ea typeface="Cambria Math" panose="02040503050406030204" pitchFamily="18" charset="0"/>
                      </a:rPr>
                      <m:t>≈</m:t>
                    </m:r>
                    <m:rad>
                      <m:radPr>
                        <m:degHide m:val="on"/>
                        <m:ctrlPr>
                          <a:rPr lang="en-US" i="1" smtClean="0">
                            <a:solidFill>
                              <a:schemeClr val="accent2"/>
                            </a:solidFill>
                            <a:latin typeface="Cambria Math" panose="02040503050406030204" pitchFamily="18" charset="0"/>
                          </a:rPr>
                        </m:ctrlPr>
                      </m:radPr>
                      <m:deg/>
                      <m:e>
                        <m:f>
                          <m:fPr>
                            <m:ctrlPr>
                              <a:rPr lang="en-US" i="1" smtClean="0">
                                <a:solidFill>
                                  <a:schemeClr val="accent2"/>
                                </a:solidFill>
                                <a:latin typeface="Cambria Math" panose="02040503050406030204" pitchFamily="18" charset="0"/>
                              </a:rPr>
                            </m:ctrlPr>
                          </m:fPr>
                          <m:num>
                            <m:acc>
                              <m:accPr>
                                <m:chr m:val="̂"/>
                                <m:ctrlPr>
                                  <a:rPr lang="en-US" i="1">
                                    <a:solidFill>
                                      <a:schemeClr val="accent2"/>
                                    </a:solidFill>
                                    <a:latin typeface="Cambria Math" panose="02040503050406030204" pitchFamily="18" charset="0"/>
                                  </a:rPr>
                                </m:ctrlPr>
                              </m:accPr>
                              <m:e>
                                <m:r>
                                  <a:rPr lang="en-US" b="0" i="1">
                                    <a:solidFill>
                                      <a:schemeClr val="accent2"/>
                                    </a:solidFill>
                                    <a:latin typeface="Cambria Math" panose="02040503050406030204" pitchFamily="18" charset="0"/>
                                  </a:rPr>
                                  <m:t>𝑝</m:t>
                                </m:r>
                              </m:e>
                            </m:acc>
                            <m:r>
                              <a:rPr lang="en-US" b="0" i="1" smtClean="0">
                                <a:solidFill>
                                  <a:schemeClr val="accent2"/>
                                </a:solidFill>
                                <a:latin typeface="Cambria Math" panose="02040503050406030204" pitchFamily="18" charset="0"/>
                              </a:rPr>
                              <m:t>∗(1−</m:t>
                            </m:r>
                            <m:acc>
                              <m:accPr>
                                <m:chr m:val="̂"/>
                                <m:ctrlPr>
                                  <a:rPr lang="en-US" i="1">
                                    <a:solidFill>
                                      <a:schemeClr val="accent2"/>
                                    </a:solidFill>
                                    <a:latin typeface="Cambria Math" panose="02040503050406030204" pitchFamily="18" charset="0"/>
                                  </a:rPr>
                                </m:ctrlPr>
                              </m:accPr>
                              <m:e>
                                <m:r>
                                  <a:rPr lang="en-US" b="0" i="1">
                                    <a:solidFill>
                                      <a:schemeClr val="accent2"/>
                                    </a:solidFill>
                                    <a:latin typeface="Cambria Math" panose="02040503050406030204" pitchFamily="18" charset="0"/>
                                  </a:rPr>
                                  <m:t>𝑝</m:t>
                                </m:r>
                              </m:e>
                            </m:acc>
                            <m:r>
                              <a:rPr lang="en-US" b="0" i="1" smtClean="0">
                                <a:solidFill>
                                  <a:schemeClr val="accent2"/>
                                </a:solidFill>
                                <a:latin typeface="Cambria Math" panose="02040503050406030204" pitchFamily="18" charset="0"/>
                              </a:rPr>
                              <m:t>)</m:t>
                            </m:r>
                          </m:num>
                          <m:den>
                            <m:r>
                              <a:rPr lang="en-US" b="0" i="1" smtClean="0">
                                <a:solidFill>
                                  <a:schemeClr val="accent2"/>
                                </a:solidFill>
                                <a:latin typeface="Cambria Math" panose="02040503050406030204" pitchFamily="18" charset="0"/>
                              </a:rPr>
                              <m:t>𝑛</m:t>
                            </m:r>
                          </m:den>
                        </m:f>
                      </m:e>
                    </m:rad>
                  </m:oMath>
                </a14:m>
                <a:endParaRPr lang="en-US" dirty="0">
                  <a:solidFill>
                    <a:schemeClr val="accent2"/>
                  </a:solidFill>
                </a:endParaRPr>
              </a:p>
              <a:p>
                <a:r>
                  <a:rPr lang="en-US" b="1" dirty="0">
                    <a:solidFill>
                      <a:schemeClr val="tx1"/>
                    </a:solidFill>
                  </a:rPr>
                  <a:t>Solution: </a:t>
                </a:r>
                <a14:m>
                  <m:oMath xmlns:m="http://schemas.openxmlformats.org/officeDocument/2006/math">
                    <m:r>
                      <a:rPr lang="en-US" b="0" i="1" smtClean="0">
                        <a:solidFill>
                          <a:schemeClr val="tx1"/>
                        </a:solidFill>
                        <a:latin typeface="Cambria Math" panose="02040503050406030204" pitchFamily="18" charset="0"/>
                      </a:rPr>
                      <m:t>𝑆𝐸</m:t>
                    </m:r>
                    <m:d>
                      <m:dPr>
                        <m:ctrlPr>
                          <a:rPr lang="en-US" i="1" smtClean="0">
                            <a:solidFill>
                              <a:schemeClr val="tx1"/>
                            </a:solidFill>
                            <a:latin typeface="Cambria Math" panose="02040503050406030204" pitchFamily="18" charset="0"/>
                          </a:rPr>
                        </m:ctrlPr>
                      </m:dPr>
                      <m:e>
                        <m:acc>
                          <m:accPr>
                            <m:chr m:val="̂"/>
                            <m:ctrlPr>
                              <a:rPr lang="en-US" i="1">
                                <a:solidFill>
                                  <a:schemeClr val="tx1"/>
                                </a:solidFill>
                                <a:latin typeface="Cambria Math" panose="02040503050406030204" pitchFamily="18" charset="0"/>
                              </a:rPr>
                            </m:ctrlPr>
                          </m:accPr>
                          <m:e>
                            <m:r>
                              <a:rPr lang="en-US" b="0" i="1">
                                <a:solidFill>
                                  <a:schemeClr val="tx1"/>
                                </a:solidFill>
                                <a:latin typeface="Cambria Math" panose="02040503050406030204" pitchFamily="18" charset="0"/>
                              </a:rPr>
                              <m:t>𝑝</m:t>
                            </m:r>
                          </m:e>
                        </m:acc>
                      </m:e>
                    </m:d>
                    <m:r>
                      <a:rPr lang="en-US" b="0" i="1" smtClean="0">
                        <a:solidFill>
                          <a:schemeClr val="tx1"/>
                        </a:solidFill>
                        <a:latin typeface="Cambria Math" panose="02040503050406030204" pitchFamily="18" charset="0"/>
                      </a:rPr>
                      <m:t>=</m:t>
                    </m:r>
                    <m:rad>
                      <m:radPr>
                        <m:degHide m:val="on"/>
                        <m:ctrlPr>
                          <a:rPr lang="en-US" i="1" smtClean="0">
                            <a:solidFill>
                              <a:schemeClr val="tx1"/>
                            </a:solidFill>
                            <a:latin typeface="Cambria Math" panose="02040503050406030204" pitchFamily="18" charset="0"/>
                          </a:rPr>
                        </m:ctrlPr>
                      </m:radPr>
                      <m:deg/>
                      <m:e>
                        <m:f>
                          <m:fPr>
                            <m:ctrlPr>
                              <a:rPr lang="en-US"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0.47∗0.53</m:t>
                            </m:r>
                          </m:num>
                          <m:den>
                            <m:r>
                              <a:rPr lang="en-US" b="0" i="1" smtClean="0">
                                <a:solidFill>
                                  <a:schemeClr val="tx1"/>
                                </a:solidFill>
                                <a:latin typeface="Cambria Math" panose="02040503050406030204" pitchFamily="18" charset="0"/>
                              </a:rPr>
                              <m:t>100</m:t>
                            </m:r>
                          </m:den>
                        </m:f>
                      </m:e>
                    </m:rad>
                    <m:r>
                      <a:rPr lang="en-US" b="0" i="1" smtClean="0">
                        <a:solidFill>
                          <a:schemeClr val="tx1"/>
                        </a:solidFill>
                        <a:latin typeface="Cambria Math" panose="02040503050406030204" pitchFamily="18" charset="0"/>
                      </a:rPr>
                      <m:t>=0.050</m:t>
                    </m:r>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21AD69D3-C28B-964D-05B2-9CC8929F5070}"/>
                  </a:ext>
                </a:extLst>
              </p:cNvPr>
              <p:cNvSpPr>
                <a:spLocks noGrp="1" noRot="1" noChangeAspect="1" noMove="1" noResize="1" noEditPoints="1" noAdjustHandles="1" noChangeArrowheads="1" noChangeShapeType="1" noTextEdit="1"/>
              </p:cNvSpPr>
              <p:nvPr>
                <p:ph idx="1"/>
              </p:nvPr>
            </p:nvSpPr>
            <p:spPr>
              <a:blipFill>
                <a:blip r:embed="rId2"/>
                <a:stretch>
                  <a:fillRect l="-1173" t="-2208" r="-913"/>
                </a:stretch>
              </a:blipFill>
            </p:spPr>
            <p:txBody>
              <a:bodyPr/>
              <a:lstStyle/>
              <a:p>
                <a:r>
                  <a:rPr lang="en-US">
                    <a:noFill/>
                  </a:rPr>
                  <a:t> </a:t>
                </a:r>
              </a:p>
            </p:txBody>
          </p:sp>
        </mc:Fallback>
      </mc:AlternateContent>
    </p:spTree>
    <p:extLst>
      <p:ext uri="{BB962C8B-B14F-4D97-AF65-F5344CB8AC3E}">
        <p14:creationId xmlns:p14="http://schemas.microsoft.com/office/powerpoint/2010/main" val="230954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1BD13-00D5-640E-89F8-A217BDF0E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0FA386-2F40-69DB-0405-83945F849632}"/>
              </a:ext>
            </a:extLst>
          </p:cNvPr>
          <p:cNvSpPr>
            <a:spLocks noGrp="1"/>
          </p:cNvSpPr>
          <p:nvPr>
            <p:ph type="title"/>
          </p:nvPr>
        </p:nvSpPr>
        <p:spPr/>
        <p:txBody>
          <a:bodyPr/>
          <a:lstStyle/>
          <a:p>
            <a:r>
              <a:rPr lang="en-US" dirty="0"/>
              <a:t>PROBLEM 2: sample proportions, standard error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B1A003-2B9E-E272-067F-162BA2C9EC5F}"/>
                  </a:ext>
                </a:extLst>
              </p:cNvPr>
              <p:cNvSpPr>
                <a:spLocks noGrp="1"/>
              </p:cNvSpPr>
              <p:nvPr>
                <p:ph idx="1"/>
              </p:nvPr>
            </p:nvSpPr>
            <p:spPr/>
            <p:txBody>
              <a:bodyPr>
                <a:normAutofit/>
              </a:bodyPr>
              <a:lstStyle/>
              <a:p>
                <a:r>
                  <a:rPr lang="en-US" dirty="0"/>
                  <a:t>A random sample of 100 parents of children in an elementary school were asked whether they spend a fair amount of time with their kids over the weekend. About 47% of the parents said that they are too busy with work to spend time playing with their children.</a:t>
                </a:r>
              </a:p>
              <a:p>
                <a:r>
                  <a:rPr lang="en-US" b="1" dirty="0"/>
                  <a:t>(c) Explain what the standard error means in this context.</a:t>
                </a:r>
              </a:p>
              <a:p>
                <a:r>
                  <a:rPr lang="en-US" dirty="0">
                    <a:solidFill>
                      <a:schemeClr val="accent2"/>
                    </a:solidFill>
                  </a:rPr>
                  <a:t>The standard error is an estimate of the amount of the variation in the sample proportion </a:t>
                </a:r>
                <a14:m>
                  <m:oMath xmlns:m="http://schemas.openxmlformats.org/officeDocument/2006/math">
                    <m:acc>
                      <m:accPr>
                        <m:chr m:val="̂"/>
                        <m:ctrlPr>
                          <a:rPr lang="en-US" i="1" smtClean="0">
                            <a:solidFill>
                              <a:schemeClr val="accent2"/>
                            </a:solidFill>
                            <a:latin typeface="Cambria Math" panose="02040503050406030204" pitchFamily="18" charset="0"/>
                          </a:rPr>
                        </m:ctrlPr>
                      </m:accPr>
                      <m:e>
                        <m:r>
                          <a:rPr lang="en-US" b="0" i="1" smtClean="0">
                            <a:solidFill>
                              <a:schemeClr val="accent2"/>
                            </a:solidFill>
                            <a:latin typeface="Cambria Math" panose="02040503050406030204" pitchFamily="18" charset="0"/>
                          </a:rPr>
                          <m:t>𝑝</m:t>
                        </m:r>
                      </m:e>
                    </m:acc>
                  </m:oMath>
                </a14:m>
                <a:r>
                  <a:rPr lang="en-US" dirty="0">
                    <a:solidFill>
                      <a:schemeClr val="accent2"/>
                    </a:solidFill>
                  </a:rPr>
                  <a:t> we expect to see from sample to sample when we perform this same sampling procedure several times.</a:t>
                </a:r>
                <a:endParaRPr lang="en-US" b="1" dirty="0">
                  <a:solidFill>
                    <a:schemeClr val="accent2"/>
                  </a:solidFill>
                </a:endParaRPr>
              </a:p>
              <a:p>
                <a:r>
                  <a:rPr lang="en-US" b="1" dirty="0"/>
                  <a:t>Solution: </a:t>
                </a:r>
                <a:r>
                  <a:rPr lang="en-US" dirty="0"/>
                  <a:t>The standard error is the estimate of the amount of the variation in the sample proportion we expect to see from sample to sample when we ask 100 parents whether they spend time with their children over the weekend.</a:t>
                </a:r>
              </a:p>
            </p:txBody>
          </p:sp>
        </mc:Choice>
        <mc:Fallback xmlns="">
          <p:sp>
            <p:nvSpPr>
              <p:cNvPr id="3" name="Content Placeholder 2">
                <a:extLst>
                  <a:ext uri="{FF2B5EF4-FFF2-40B4-BE49-F238E27FC236}">
                    <a16:creationId xmlns:a16="http://schemas.microsoft.com/office/drawing/2014/main" id="{0DB1A003-2B9E-E272-067F-162BA2C9EC5F}"/>
                  </a:ext>
                </a:extLst>
              </p:cNvPr>
              <p:cNvSpPr>
                <a:spLocks noGrp="1" noRot="1" noChangeAspect="1" noMove="1" noResize="1" noEditPoints="1" noAdjustHandles="1" noChangeArrowheads="1" noChangeShapeType="1" noTextEdit="1"/>
              </p:cNvSpPr>
              <p:nvPr>
                <p:ph idx="1"/>
              </p:nvPr>
            </p:nvSpPr>
            <p:spPr>
              <a:blipFill>
                <a:blip r:embed="rId2"/>
                <a:stretch>
                  <a:fillRect l="-261" t="-2208" r="-913" b="-1262"/>
                </a:stretch>
              </a:blipFill>
            </p:spPr>
            <p:txBody>
              <a:bodyPr/>
              <a:lstStyle/>
              <a:p>
                <a:r>
                  <a:rPr lang="en-US">
                    <a:noFill/>
                  </a:rPr>
                  <a:t> </a:t>
                </a:r>
              </a:p>
            </p:txBody>
          </p:sp>
        </mc:Fallback>
      </mc:AlternateContent>
    </p:spTree>
    <p:extLst>
      <p:ext uri="{BB962C8B-B14F-4D97-AF65-F5344CB8AC3E}">
        <p14:creationId xmlns:p14="http://schemas.microsoft.com/office/powerpoint/2010/main" val="395198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46E9-739C-BA35-0C89-850890C71426}"/>
              </a:ext>
            </a:extLst>
          </p:cNvPr>
          <p:cNvSpPr>
            <a:spLocks noGrp="1"/>
          </p:cNvSpPr>
          <p:nvPr>
            <p:ph type="title"/>
          </p:nvPr>
        </p:nvSpPr>
        <p:spPr/>
        <p:txBody>
          <a:bodyPr/>
          <a:lstStyle/>
          <a:p>
            <a:r>
              <a:rPr lang="en-US" dirty="0"/>
              <a:t>PROBLEM 3: central limit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90A761-751C-F99A-D86C-97582CAA66B6}"/>
                  </a:ext>
                </a:extLst>
              </p:cNvPr>
              <p:cNvSpPr>
                <a:spLocks noGrp="1"/>
              </p:cNvSpPr>
              <p:nvPr>
                <p:ph idx="1"/>
              </p:nvPr>
            </p:nvSpPr>
            <p:spPr/>
            <p:txBody>
              <a:bodyPr>
                <a:normAutofit fontScale="92500" lnSpcReduction="20000"/>
              </a:bodyPr>
              <a:lstStyle/>
              <a:p>
                <a:r>
                  <a:rPr lang="en-US" dirty="0"/>
                  <a:t>According to a survey, around 46% of 300 students said that they do plan on travelling over the summer. Assume that this sample was taken randomly. </a:t>
                </a:r>
                <a:r>
                  <a:rPr lang="en-US" b="1" dirty="0"/>
                  <a:t>Is it reasonable to use a normal model for the distribution of the sample proportion? Explain.</a:t>
                </a:r>
              </a:p>
              <a:p>
                <a:r>
                  <a:rPr lang="en-US" dirty="0">
                    <a:solidFill>
                      <a:schemeClr val="accent2"/>
                    </a:solidFill>
                  </a:rPr>
                  <a:t>We can use a normal model for the distribution of the sample proportion if we meet the two conditions for the Central Limit Theorem (CLT):</a:t>
                </a:r>
              </a:p>
              <a:p>
                <a:r>
                  <a:rPr lang="en-US" dirty="0">
                    <a:solidFill>
                      <a:schemeClr val="accent2"/>
                    </a:solidFill>
                  </a:rPr>
                  <a:t>1. Independence: observations in the sample must be independent</a:t>
                </a:r>
              </a:p>
              <a:p>
                <a:pPr lvl="1"/>
                <a:r>
                  <a:rPr lang="en-US" dirty="0">
                    <a:solidFill>
                      <a:schemeClr val="accent1"/>
                    </a:solidFill>
                  </a:rPr>
                  <a:t>The most common way for observations to be considered independent is if they come from a simple random sample</a:t>
                </a:r>
              </a:p>
              <a:p>
                <a:pPr marL="128016" lvl="1" indent="0">
                  <a:buNone/>
                </a:pPr>
                <a:r>
                  <a:rPr lang="en-US" sz="2200" dirty="0">
                    <a:solidFill>
                      <a:schemeClr val="accent2"/>
                    </a:solidFill>
                  </a:rPr>
                  <a:t>2. Success-Failure Condition: the sample size must be sufficiently large</a:t>
                </a:r>
              </a:p>
              <a:p>
                <a:pPr lvl="1"/>
                <a:r>
                  <a:rPr lang="en-US" dirty="0">
                    <a:solidFill>
                      <a:schemeClr val="accent1"/>
                    </a:solidFill>
                  </a:rPr>
                  <a:t>Satisfy these inequalities: </a:t>
                </a:r>
                <a14:m>
                  <m:oMath xmlns:m="http://schemas.openxmlformats.org/officeDocument/2006/math">
                    <m:r>
                      <a:rPr lang="en-US" b="0" i="1" smtClean="0">
                        <a:solidFill>
                          <a:schemeClr val="accent1"/>
                        </a:solidFill>
                        <a:latin typeface="Cambria Math" panose="02040503050406030204" pitchFamily="18" charset="0"/>
                      </a:rPr>
                      <m:t>𝑛𝑝</m:t>
                    </m:r>
                    <m:r>
                      <a:rPr lang="en-US" b="0" i="1" smtClean="0">
                        <a:solidFill>
                          <a:schemeClr val="accent1"/>
                        </a:solidFill>
                        <a:latin typeface="Cambria Math" panose="02040503050406030204" pitchFamily="18" charset="0"/>
                        <a:ea typeface="Cambria Math" panose="02040503050406030204" pitchFamily="18" charset="0"/>
                      </a:rPr>
                      <m:t>≥10,  </m:t>
                    </m:r>
                  </m:oMath>
                </a14:m>
                <a:r>
                  <a:rPr lang="en-US" b="0" dirty="0">
                    <a:solidFill>
                      <a:schemeClr val="accent1"/>
                    </a:solidFill>
                    <a:latin typeface="Cambria Math" panose="02040503050406030204" pitchFamily="18" charset="0"/>
                    <a:ea typeface="Cambria Math" panose="02040503050406030204" pitchFamily="18" charset="0"/>
                  </a:rPr>
                  <a:t>and</a:t>
                </a:r>
                <a:r>
                  <a:rPr lang="en-US" i="1" dirty="0">
                    <a:solidFill>
                      <a:schemeClr val="accent1"/>
                    </a:solidFill>
                    <a:latin typeface="Cambria Math" panose="02040503050406030204" pitchFamily="18" charset="0"/>
                    <a:ea typeface="Cambria Math" panose="02040503050406030204" pitchFamily="18" charset="0"/>
                  </a:rPr>
                  <a:t>  </a:t>
                </a:r>
                <a14:m>
                  <m:oMath xmlns:m="http://schemas.openxmlformats.org/officeDocument/2006/math">
                    <m:r>
                      <a:rPr lang="en-US" b="0" i="1" smtClean="0">
                        <a:solidFill>
                          <a:schemeClr val="accent1"/>
                        </a:solidFill>
                        <a:latin typeface="Cambria Math" panose="02040503050406030204" pitchFamily="18" charset="0"/>
                        <a:ea typeface="Cambria Math" panose="02040503050406030204" pitchFamily="18" charset="0"/>
                      </a:rPr>
                      <m:t>𝑛</m:t>
                    </m:r>
                    <m:r>
                      <a:rPr lang="en-US" b="0" i="1" smtClean="0">
                        <a:solidFill>
                          <a:schemeClr val="accent1"/>
                        </a:solidFill>
                        <a:latin typeface="Cambria Math" panose="02040503050406030204" pitchFamily="18" charset="0"/>
                        <a:ea typeface="Cambria Math" panose="02040503050406030204" pitchFamily="18" charset="0"/>
                      </a:rPr>
                      <m:t>(1−</m:t>
                    </m:r>
                    <m:r>
                      <a:rPr lang="en-US" b="0" i="1" smtClean="0">
                        <a:solidFill>
                          <a:schemeClr val="accent1"/>
                        </a:solidFill>
                        <a:latin typeface="Cambria Math" panose="02040503050406030204" pitchFamily="18" charset="0"/>
                        <a:ea typeface="Cambria Math" panose="02040503050406030204" pitchFamily="18" charset="0"/>
                      </a:rPr>
                      <m:t>𝑝</m:t>
                    </m:r>
                    <m:r>
                      <a:rPr lang="en-US" b="0" i="1" smtClean="0">
                        <a:solidFill>
                          <a:schemeClr val="accent1"/>
                        </a:solidFill>
                        <a:latin typeface="Cambria Math" panose="02040503050406030204" pitchFamily="18" charset="0"/>
                        <a:ea typeface="Cambria Math" panose="02040503050406030204" pitchFamily="18" charset="0"/>
                      </a:rPr>
                      <m:t>)≥10</m:t>
                    </m:r>
                  </m:oMath>
                </a14:m>
                <a:endParaRPr lang="en-US" sz="2200" b="1" dirty="0"/>
              </a:p>
              <a:p>
                <a:pPr marL="128016" lvl="1" indent="0">
                  <a:buNone/>
                </a:pPr>
                <a:endParaRPr lang="en-US" sz="2200" b="1" dirty="0"/>
              </a:p>
              <a:p>
                <a:pPr marL="128016" lvl="1" indent="0">
                  <a:buNone/>
                </a:pPr>
                <a:r>
                  <a:rPr lang="en-US" sz="2200" b="1" dirty="0"/>
                  <a:t>Solution: </a:t>
                </a:r>
                <a:r>
                  <a:rPr lang="en-US" sz="2200" dirty="0"/>
                  <a:t>Since this sample is random, we have satisfied the condition for independence. Now we </a:t>
                </a:r>
                <a:r>
                  <a:rPr lang="en-US" sz="2200" dirty="0">
                    <a:solidFill>
                      <a:schemeClr val="tx1"/>
                    </a:solidFill>
                  </a:rPr>
                  <a:t>check </a:t>
                </a:r>
                <a14:m>
                  <m:oMath xmlns:m="http://schemas.openxmlformats.org/officeDocument/2006/math">
                    <m:r>
                      <a:rPr lang="en-US" sz="2200" b="0" i="1">
                        <a:solidFill>
                          <a:schemeClr val="tx1"/>
                        </a:solidFill>
                        <a:latin typeface="Cambria Math" panose="02040503050406030204" pitchFamily="18" charset="0"/>
                      </a:rPr>
                      <m:t>3</m:t>
                    </m:r>
                    <m:r>
                      <a:rPr lang="en-US" sz="2200" b="0" i="0" smtClean="0">
                        <a:solidFill>
                          <a:schemeClr val="tx1"/>
                        </a:solidFill>
                        <a:latin typeface="Cambria Math" panose="02040503050406030204" pitchFamily="18" charset="0"/>
                      </a:rPr>
                      <m:t>00∗</m:t>
                    </m:r>
                    <m:r>
                      <a:rPr lang="en-US" sz="2200" b="0" i="1" smtClean="0">
                        <a:solidFill>
                          <a:schemeClr val="tx1"/>
                        </a:solidFill>
                        <a:latin typeface="Cambria Math" panose="02040503050406030204" pitchFamily="18" charset="0"/>
                      </a:rPr>
                      <m:t>0.46=138</m:t>
                    </m:r>
                    <m:r>
                      <a:rPr lang="en-US" sz="2200" b="0" i="1" smtClean="0">
                        <a:solidFill>
                          <a:schemeClr val="tx1"/>
                        </a:solidFill>
                        <a:latin typeface="Cambria Math" panose="02040503050406030204" pitchFamily="18" charset="0"/>
                        <a:ea typeface="Cambria Math" panose="02040503050406030204" pitchFamily="18" charset="0"/>
                      </a:rPr>
                      <m:t>≥10, </m:t>
                    </m:r>
                  </m:oMath>
                </a14:m>
                <a:r>
                  <a:rPr lang="en-US" sz="2200" dirty="0">
                    <a:solidFill>
                      <a:schemeClr val="tx1"/>
                    </a:solidFill>
                  </a:rPr>
                  <a:t>and </a:t>
                </a:r>
                <a14:m>
                  <m:oMath xmlns:m="http://schemas.openxmlformats.org/officeDocument/2006/math">
                    <m:r>
                      <a:rPr lang="en-US" sz="2200" i="1">
                        <a:latin typeface="Cambria Math" panose="02040503050406030204" pitchFamily="18" charset="0"/>
                      </a:rPr>
                      <m:t>3</m:t>
                    </m:r>
                    <m:r>
                      <a:rPr lang="en-US" sz="2200">
                        <a:latin typeface="Cambria Math" panose="02040503050406030204" pitchFamily="18" charset="0"/>
                      </a:rPr>
                      <m:t>00∗</m:t>
                    </m:r>
                    <m:r>
                      <a:rPr lang="en-US" sz="2200" i="1">
                        <a:latin typeface="Cambria Math" panose="02040503050406030204" pitchFamily="18" charset="0"/>
                      </a:rPr>
                      <m:t>0.</m:t>
                    </m:r>
                    <m:r>
                      <a:rPr lang="en-US" sz="2200" b="0" i="1" smtClean="0">
                        <a:latin typeface="Cambria Math" panose="02040503050406030204" pitchFamily="18" charset="0"/>
                      </a:rPr>
                      <m:t>54</m:t>
                    </m:r>
                    <m:r>
                      <a:rPr lang="en-US" sz="2200" i="1">
                        <a:latin typeface="Cambria Math" panose="02040503050406030204" pitchFamily="18" charset="0"/>
                      </a:rPr>
                      <m:t>=1</m:t>
                    </m:r>
                    <m:r>
                      <a:rPr lang="en-US" sz="2200" b="0" i="1" smtClean="0">
                        <a:latin typeface="Cambria Math" panose="02040503050406030204" pitchFamily="18" charset="0"/>
                      </a:rPr>
                      <m:t>62</m:t>
                    </m:r>
                    <m:r>
                      <a:rPr lang="en-US" sz="2200" i="1">
                        <a:latin typeface="Cambria Math" panose="02040503050406030204" pitchFamily="18" charset="0"/>
                        <a:ea typeface="Cambria Math" panose="02040503050406030204" pitchFamily="18" charset="0"/>
                      </a:rPr>
                      <m:t>≥10</m:t>
                    </m:r>
                  </m:oMath>
                </a14:m>
                <a:r>
                  <a:rPr lang="en-US" sz="2200" dirty="0">
                    <a:solidFill>
                      <a:schemeClr val="tx1"/>
                    </a:solidFill>
                  </a:rPr>
                  <a:t>. Therefore the success-failure condition is also met. Thus it is safe to apply CLT and use a normal model for the distribution of the </a:t>
                </a:r>
                <a:r>
                  <a:rPr lang="en-US" sz="2200" dirty="0"/>
                  <a:t>s</a:t>
                </a:r>
                <a:r>
                  <a:rPr lang="en-US" sz="2200" dirty="0">
                    <a:solidFill>
                      <a:schemeClr val="tx1"/>
                    </a:solidFill>
                  </a:rPr>
                  <a:t>ample proportion. </a:t>
                </a:r>
              </a:p>
              <a:p>
                <a:pPr marL="128016" lvl="1" indent="0">
                  <a:buNone/>
                </a:pPr>
                <a:endParaRPr lang="en-US" sz="2000" dirty="0">
                  <a:solidFill>
                    <a:schemeClr val="accent2"/>
                  </a:solidFill>
                </a:endParaRPr>
              </a:p>
              <a:p>
                <a:pPr lvl="1"/>
                <a:endParaRPr lang="en-US" dirty="0"/>
              </a:p>
              <a:p>
                <a:endParaRPr lang="en-US" dirty="0"/>
              </a:p>
            </p:txBody>
          </p:sp>
        </mc:Choice>
        <mc:Fallback xmlns="">
          <p:sp>
            <p:nvSpPr>
              <p:cNvPr id="3" name="Content Placeholder 2">
                <a:extLst>
                  <a:ext uri="{FF2B5EF4-FFF2-40B4-BE49-F238E27FC236}">
                    <a16:creationId xmlns:a16="http://schemas.microsoft.com/office/drawing/2014/main" id="{0F90A761-751C-F99A-D86C-97582CAA66B6}"/>
                  </a:ext>
                </a:extLst>
              </p:cNvPr>
              <p:cNvSpPr>
                <a:spLocks noGrp="1" noRot="1" noChangeAspect="1" noMove="1" noResize="1" noEditPoints="1" noAdjustHandles="1" noChangeArrowheads="1" noChangeShapeType="1" noTextEdit="1"/>
              </p:cNvSpPr>
              <p:nvPr>
                <p:ph idx="1"/>
              </p:nvPr>
            </p:nvSpPr>
            <p:spPr>
              <a:blipFill>
                <a:blip r:embed="rId2"/>
                <a:stretch>
                  <a:fillRect l="-130" t="-2839" r="-652"/>
                </a:stretch>
              </a:blipFill>
            </p:spPr>
            <p:txBody>
              <a:bodyPr/>
              <a:lstStyle/>
              <a:p>
                <a:r>
                  <a:rPr lang="en-US">
                    <a:noFill/>
                  </a:rPr>
                  <a:t> </a:t>
                </a:r>
              </a:p>
            </p:txBody>
          </p:sp>
        </mc:Fallback>
      </mc:AlternateContent>
    </p:spTree>
    <p:extLst>
      <p:ext uri="{BB962C8B-B14F-4D97-AF65-F5344CB8AC3E}">
        <p14:creationId xmlns:p14="http://schemas.microsoft.com/office/powerpoint/2010/main" val="234204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79CC3-95FB-0546-C4C4-028A84964E2E}"/>
              </a:ext>
            </a:extLst>
          </p:cNvPr>
          <p:cNvSpPr>
            <a:spLocks noGrp="1"/>
          </p:cNvSpPr>
          <p:nvPr>
            <p:ph type="title"/>
          </p:nvPr>
        </p:nvSpPr>
        <p:spPr/>
        <p:txBody>
          <a:bodyPr/>
          <a:lstStyle/>
          <a:p>
            <a:r>
              <a:rPr lang="en-US" dirty="0"/>
              <a:t>PROBLEM 4: interpreting confidence intervals</a:t>
            </a:r>
          </a:p>
        </p:txBody>
      </p:sp>
      <p:sp>
        <p:nvSpPr>
          <p:cNvPr id="3" name="Content Placeholder 2">
            <a:extLst>
              <a:ext uri="{FF2B5EF4-FFF2-40B4-BE49-F238E27FC236}">
                <a16:creationId xmlns:a16="http://schemas.microsoft.com/office/drawing/2014/main" id="{42029837-1974-BF54-77F5-7AFAB62B99CB}"/>
              </a:ext>
            </a:extLst>
          </p:cNvPr>
          <p:cNvSpPr>
            <a:spLocks noGrp="1"/>
          </p:cNvSpPr>
          <p:nvPr>
            <p:ph idx="1"/>
          </p:nvPr>
        </p:nvSpPr>
        <p:spPr/>
        <p:txBody>
          <a:bodyPr>
            <a:normAutofit/>
          </a:bodyPr>
          <a:lstStyle/>
          <a:p>
            <a:r>
              <a:rPr lang="en-US" dirty="0"/>
              <a:t>In a survey where parents were asked about whether they spend a fair amount of time with their children over the weekend, a 95% confidence interval is constructed to be [44%, 50%]. </a:t>
            </a:r>
            <a:r>
              <a:rPr lang="en-US" b="1" dirty="0"/>
              <a:t>Interpret the interval in this context.</a:t>
            </a:r>
          </a:p>
          <a:p>
            <a:r>
              <a:rPr lang="en-US" b="1" dirty="0"/>
              <a:t>Solution: </a:t>
            </a:r>
            <a:r>
              <a:rPr lang="en-US" dirty="0"/>
              <a:t>If we were to repeat this procedure many times, then approximately 95% of the confidence intervals we construct would include the true proportion of parents who spend a fair amount of time with their children over the weekend. </a:t>
            </a:r>
          </a:p>
          <a:p>
            <a:r>
              <a:rPr lang="en-US" dirty="0"/>
              <a:t>OR</a:t>
            </a:r>
          </a:p>
          <a:p>
            <a:r>
              <a:rPr lang="en-US" dirty="0"/>
              <a:t>We are 95% confident that the true proportion of parents who spend a fair amount of time with their children over the weekend is between 44% and 50%.</a:t>
            </a:r>
          </a:p>
        </p:txBody>
      </p:sp>
    </p:spTree>
    <p:extLst>
      <p:ext uri="{BB962C8B-B14F-4D97-AF65-F5344CB8AC3E}">
        <p14:creationId xmlns:p14="http://schemas.microsoft.com/office/powerpoint/2010/main" val="351669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E7F1-87D9-D0F5-D271-8166F4A90AB8}"/>
              </a:ext>
            </a:extLst>
          </p:cNvPr>
          <p:cNvSpPr>
            <a:spLocks noGrp="1"/>
          </p:cNvSpPr>
          <p:nvPr>
            <p:ph type="title"/>
          </p:nvPr>
        </p:nvSpPr>
        <p:spPr/>
        <p:txBody>
          <a:bodyPr/>
          <a:lstStyle/>
          <a:p>
            <a:r>
              <a:rPr lang="en-US" dirty="0"/>
              <a:t>PROBLEM 5: interpreting confidence intervals</a:t>
            </a:r>
          </a:p>
        </p:txBody>
      </p:sp>
      <p:sp>
        <p:nvSpPr>
          <p:cNvPr id="3" name="Content Placeholder 2">
            <a:extLst>
              <a:ext uri="{FF2B5EF4-FFF2-40B4-BE49-F238E27FC236}">
                <a16:creationId xmlns:a16="http://schemas.microsoft.com/office/drawing/2014/main" id="{7A083D5D-EDCA-6688-6F0F-84F17D1A549E}"/>
              </a:ext>
            </a:extLst>
          </p:cNvPr>
          <p:cNvSpPr>
            <a:spLocks noGrp="1"/>
          </p:cNvSpPr>
          <p:nvPr>
            <p:ph idx="1"/>
          </p:nvPr>
        </p:nvSpPr>
        <p:spPr>
          <a:xfrm>
            <a:off x="1024128" y="1957589"/>
            <a:ext cx="9720073" cy="4351771"/>
          </a:xfrm>
        </p:spPr>
        <p:txBody>
          <a:bodyPr>
            <a:normAutofit fontScale="70000" lnSpcReduction="20000"/>
          </a:bodyPr>
          <a:lstStyle/>
          <a:p>
            <a:r>
              <a:rPr lang="en-US" sz="2600" dirty="0"/>
              <a:t>In a Statistics class, the professor is interested in whether students want to have quizzes biweekly to better understand the material. She took a random sample and the 95% confidence interval she constructed for the proportion that would like biweekly quizzes is 20% ± 3%. </a:t>
            </a:r>
            <a:r>
              <a:rPr lang="en-US" sz="2600" b="1" dirty="0"/>
              <a:t>Interpret whether the following statements are true. Explain why.</a:t>
            </a:r>
          </a:p>
          <a:p>
            <a:r>
              <a:rPr lang="en-US" sz="2300" b="1" dirty="0"/>
              <a:t>(a) We are 95% confident that the true population proportion is between 17% and 23%.</a:t>
            </a:r>
          </a:p>
          <a:p>
            <a:r>
              <a:rPr lang="en-US" sz="2300" b="1" dirty="0"/>
              <a:t>Solution: </a:t>
            </a:r>
            <a:r>
              <a:rPr lang="en-US" sz="2300" dirty="0"/>
              <a:t>Yes, this is a correct way to interpret confidence intervals.</a:t>
            </a:r>
          </a:p>
          <a:p>
            <a:r>
              <a:rPr lang="en-US" sz="2300" b="1" dirty="0"/>
              <a:t>(b) The true population proportion p will be in [17%, 23%] with probability 0.95.</a:t>
            </a:r>
          </a:p>
          <a:p>
            <a:r>
              <a:rPr lang="en-US" sz="2300" b="1" dirty="0"/>
              <a:t>Solution: </a:t>
            </a:r>
            <a:r>
              <a:rPr lang="en-US" sz="2300" dirty="0"/>
              <a:t>False. Once a confidence interval is constructed, there is no randomness anymore, so we cannot talk about probability/chance. </a:t>
            </a:r>
          </a:p>
          <a:p>
            <a:r>
              <a:rPr lang="en-US" sz="2300" b="1" dirty="0"/>
              <a:t>(c) If we repeatedly take a random sample and construct a CI with this confidence procedure, 95% of the intervals would contain the true proportion.</a:t>
            </a:r>
          </a:p>
          <a:p>
            <a:r>
              <a:rPr lang="en-US" sz="2300" b="1" dirty="0"/>
              <a:t>Solution: </a:t>
            </a:r>
            <a:r>
              <a:rPr lang="en-US" sz="2300" dirty="0"/>
              <a:t>Yes, this is a correct way to interpret confidence intervals.</a:t>
            </a:r>
          </a:p>
          <a:p>
            <a:r>
              <a:rPr lang="en-US" sz="2300" b="1" dirty="0"/>
              <a:t>(d) 95% of all random samples of students will show that 21% of the students want to have biweekly quizzes.</a:t>
            </a:r>
          </a:p>
          <a:p>
            <a:r>
              <a:rPr lang="en-US" sz="2300" b="1" dirty="0"/>
              <a:t>Solution: </a:t>
            </a:r>
            <a:r>
              <a:rPr lang="en-US" sz="2300" dirty="0"/>
              <a:t>False. Different samples will give different confidence intervals; 95% is a proportion of all intervals constructed in this confidence procedure, but not of the random samples.</a:t>
            </a:r>
          </a:p>
        </p:txBody>
      </p:sp>
    </p:spTree>
    <p:extLst>
      <p:ext uri="{BB962C8B-B14F-4D97-AF65-F5344CB8AC3E}">
        <p14:creationId xmlns:p14="http://schemas.microsoft.com/office/powerpoint/2010/main" val="228941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2782</TotalTime>
  <Words>1608</Words>
  <Application>Microsoft Macintosh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Cambria Math</vt:lpstr>
      <vt:lpstr>Lato Extended</vt:lpstr>
      <vt:lpstr>Tw Cen MT</vt:lpstr>
      <vt:lpstr>Tw Cen MT Condensed</vt:lpstr>
      <vt:lpstr>Wingdings 3</vt:lpstr>
      <vt:lpstr>Integral</vt:lpstr>
      <vt:lpstr>Module 5 Examples</vt:lpstr>
      <vt:lpstr>Problem #: Key topics from problem</vt:lpstr>
      <vt:lpstr>PROBLEM 1: sampling bias</vt:lpstr>
      <vt:lpstr>PROBLEM 2: sample proportions, standard error</vt:lpstr>
      <vt:lpstr>PROBLEM 2: sample proportions, standard error</vt:lpstr>
      <vt:lpstr>PROBLEM 2: sample proportions, standard error</vt:lpstr>
      <vt:lpstr>PROBLEM 3: central limit theorem</vt:lpstr>
      <vt:lpstr>PROBLEM 4: interpreting confidence intervals</vt:lpstr>
      <vt:lpstr>PROBLEM 5: interpreting confidence intervals</vt:lpstr>
      <vt:lpstr>PROBLEM 6: margin of error</vt:lpstr>
      <vt:lpstr>PROBLEM 7: constructing ci’s</vt:lpstr>
      <vt:lpstr>PROBLEM 7: constructing ci’s</vt:lpstr>
      <vt:lpstr>PROBLEM 7: constructing ci’s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Kira A Fleischer</dc:creator>
  <cp:lastModifiedBy>Reddy, Nihal</cp:lastModifiedBy>
  <cp:revision>30</cp:revision>
  <dcterms:created xsi:type="dcterms:W3CDTF">2024-09-25T17:50:36Z</dcterms:created>
  <dcterms:modified xsi:type="dcterms:W3CDTF">2024-12-21T16:26:22Z</dcterms:modified>
</cp:coreProperties>
</file>