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6"/>
  </p:notesMasterIdLst>
  <p:sldIdLst>
    <p:sldId id="256" r:id="rId2"/>
    <p:sldId id="280" r:id="rId3"/>
    <p:sldId id="281" r:id="rId4"/>
    <p:sldId id="287" r:id="rId5"/>
    <p:sldId id="282" r:id="rId6"/>
    <p:sldId id="283" r:id="rId7"/>
    <p:sldId id="288" r:id="rId8"/>
    <p:sldId id="289" r:id="rId9"/>
    <p:sldId id="290" r:id="rId10"/>
    <p:sldId id="291" r:id="rId11"/>
    <p:sldId id="292" r:id="rId12"/>
    <p:sldId id="293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9"/>
    <p:restoredTop sz="94668"/>
  </p:normalViewPr>
  <p:slideViewPr>
    <p:cSldViewPr snapToGrid="0">
      <p:cViewPr varScale="1">
        <p:scale>
          <a:sx n="126" d="100"/>
          <a:sy n="126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2613-9685-4D44-8768-FF917E663B3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AC284-8D0C-794E-812F-0E9E3B9E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5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60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1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0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6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3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2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0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reddy@ucs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EF0-F8DA-09F3-064F-A4BD600C8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 6 </a:t>
            </a:r>
            <a:r>
              <a:rPr lang="en-US" dirty="0"/>
              <a:t>Examples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46DBCD3-2094-23DC-D4DB-57EA231A8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TAs: Nihal Reddy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nireddy@ucsd.edu</a:t>
            </a:r>
            <a:endParaRPr lang="en-US" dirty="0"/>
          </a:p>
          <a:p>
            <a:r>
              <a:rPr lang="en-US" dirty="0"/>
              <a:t>OH: Thursdays 6-7pm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Slide Credits: Kira Fleischer</a:t>
            </a: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225CA-EE3C-A3B7-CA89-2013C44E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A87E-EACD-6F33-57B2-483D9623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evaluating a hypothesis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0868EB8-8120-38A0-1A89-C6C9C7213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962320" cy="40233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are interested in whether the proportion of college students who think they are overweight is 35% or not. A random sample of 120 students were chosen and 40 of them said they think that they are overweight. A student conducted the following hypothesis test with some errors. </a:t>
                </a:r>
              </a:p>
              <a:p>
                <a:r>
                  <a:rPr lang="en-US" b="1" dirty="0"/>
                  <a:t>Could you identify the mistakes they made?</a:t>
                </a:r>
              </a:p>
              <a:p>
                <a:r>
                  <a:rPr lang="en-US" b="1" dirty="0"/>
                  <a:t>2. They checked the conditions for using the CLT approximation: Random sample;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There are two key differences when using confidence intervals vs the p-value method (hypothesis testing). When using hypothesis testing for proportions: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A) When checking the S-F condition for normality,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(not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). 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B) When calculating the SE,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(not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). 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This is because the sampling distribution is determined under the null proportion, so the null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is used for the proportion in these calculations rather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.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not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in the S-F condition calculation. That is, it should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10. Also, they missed the condition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=78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10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0868EB8-8120-38A0-1A89-C6C9C7213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962320" cy="4023360"/>
              </a:xfrm>
              <a:blipFill>
                <a:blip r:embed="rId2"/>
                <a:stretch>
                  <a:fillRect l="-127" t="-2839" r="-1529" b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74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E7ADB-6AF0-740C-1A20-488A65DD6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CFF1-5B33-9A9C-2AF8-DD5A68AE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evaluating a hypothesis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7D6CCC-E519-27D5-5C2D-424101342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304272" cy="4023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300" dirty="0"/>
                  <a:t>We are interested in whether the proportion of college students who think they are overweight is 35% or not. A random sample of 120 students were chosen and 40 of them said they think that they are overweight. A student conducted the following hypothesis test with some errors. </a:t>
                </a:r>
              </a:p>
              <a:p>
                <a:r>
                  <a:rPr lang="en-US" sz="2300" b="1" dirty="0"/>
                  <a:t>Could you identify the mistakes they made?</a:t>
                </a:r>
              </a:p>
              <a:p>
                <a:r>
                  <a:rPr lang="en-US" sz="2300" b="1" dirty="0"/>
                  <a:t>3. They calculated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sz="23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𝟒𝟎</m:t>
                        </m:r>
                      </m:num>
                      <m:den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𝟏𝟐𝟎</m:t>
                        </m:r>
                      </m:den>
                    </m:f>
                  </m:oMath>
                </a14:m>
                <a:r>
                  <a:rPr lang="en-US" sz="2300" b="1" dirty="0"/>
                  <a:t> </a:t>
                </a:r>
                <a14:m>
                  <m:oMath xmlns:m="http://schemas.openxmlformats.org/officeDocument/2006/math">
                    <m:r>
                      <a:rPr lang="en-US" sz="23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𝟑𝟑</m:t>
                    </m:r>
                  </m:oMath>
                </a14:m>
                <a:r>
                  <a:rPr lang="en-US" sz="2300" b="1" dirty="0"/>
                  <a:t>; </a:t>
                </a:r>
                <a14:m>
                  <m:oMath xmlns:m="http://schemas.openxmlformats.org/officeDocument/2006/math">
                    <m:r>
                      <a:rPr lang="en-US" sz="2300" b="1" i="1">
                        <a:latin typeface="Cambria Math" panose="02040503050406030204" pitchFamily="18" charset="0"/>
                      </a:rPr>
                      <m:t>𝑺𝑬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3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𝟑𝟑</m:t>
                            </m:r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𝟔𝟕</m:t>
                            </m:r>
                          </m:num>
                          <m:den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𝟏𝟐𝟎</m:t>
                            </m:r>
                          </m:den>
                        </m:f>
                      </m:e>
                    </m:rad>
                    <m:r>
                      <a:rPr lang="en-US" sz="23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𝟎𝟒𝟑</m:t>
                    </m:r>
                  </m:oMath>
                </a14:m>
                <a:r>
                  <a:rPr lang="en-US" sz="2300" b="1" dirty="0"/>
                  <a:t>; </a:t>
                </a:r>
                <a14:m>
                  <m:oMath xmlns:m="http://schemas.openxmlformats.org/officeDocument/2006/math">
                    <m:r>
                      <a:rPr lang="en-US" sz="23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𝟑𝟓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𝟑𝟑</m:t>
                        </m:r>
                      </m:num>
                      <m:den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𝟎𝟒𝟑</m:t>
                        </m:r>
                      </m:den>
                    </m:f>
                    <m:r>
                      <a:rPr lang="en-US" sz="23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𝟒𝟔𝟓</m:t>
                    </m:r>
                  </m:oMath>
                </a14:m>
                <a:r>
                  <a:rPr lang="en-US" sz="2300" b="1" dirty="0"/>
                  <a:t>; p-value: </a:t>
                </a:r>
                <a14:m>
                  <m:oMath xmlns:m="http://schemas.openxmlformats.org/officeDocument/2006/math">
                    <m:r>
                      <a:rPr lang="en-US" sz="23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𝟒𝟔𝟓</m:t>
                        </m:r>
                      </m:e>
                    </m:d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300" b="1" i="0" smtClean="0"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en-US" sz="2300" b="1" dirty="0"/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There are two key differences when using confidence intervals vs the p-value method (hypothesis testing). When using hypothesis testing for proportions:</a:t>
                </a:r>
              </a:p>
              <a:p>
                <a:r>
                  <a:rPr lang="en-US" sz="2300" dirty="0">
                    <a:solidFill>
                      <a:schemeClr val="accent2"/>
                    </a:solidFill>
                  </a:rPr>
                  <a:t>A) When checking the S-F condition for normality,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2"/>
                    </a:solidFill>
                  </a:rPr>
                  <a:t> (not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3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300" dirty="0">
                    <a:solidFill>
                      <a:schemeClr val="accent2"/>
                    </a:solidFill>
                  </a:rPr>
                  <a:t>). </a:t>
                </a:r>
              </a:p>
              <a:p>
                <a:r>
                  <a:rPr lang="en-US" sz="2300" dirty="0">
                    <a:solidFill>
                      <a:schemeClr val="accent2"/>
                    </a:solidFill>
                  </a:rPr>
                  <a:t>B) When calculating the SE,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2"/>
                    </a:solidFill>
                  </a:rPr>
                  <a:t> (not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3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300" dirty="0">
                    <a:solidFill>
                      <a:schemeClr val="accent2"/>
                    </a:solidFill>
                  </a:rPr>
                  <a:t>). </a:t>
                </a:r>
              </a:p>
              <a:p>
                <a:r>
                  <a:rPr lang="en-US" sz="2300" dirty="0">
                    <a:solidFill>
                      <a:schemeClr val="accent2"/>
                    </a:solidFill>
                  </a:rPr>
                  <a:t>This is because the sampling distribution is determined under the null proportion, so the null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accent2"/>
                    </a:solidFill>
                  </a:rPr>
                  <a:t> is used for the proportion in these calculations rather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3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3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300" dirty="0">
                    <a:solidFill>
                      <a:schemeClr val="accent2"/>
                    </a:solidFill>
                  </a:rPr>
                  <a:t>.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not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in the SE condition calculation. That is, it should be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0.3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∗0.6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120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=0.044</m:t>
                    </m:r>
                  </m:oMath>
                </a14:m>
                <a:r>
                  <a:rPr lang="en-US" dirty="0"/>
                  <a:t>. Consequently, the z-score should be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0.3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−0.3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0.04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0.45</m:t>
                    </m:r>
                  </m:oMath>
                </a14:m>
                <a:r>
                  <a:rPr lang="en-US" dirty="0"/>
                  <a:t>, and the p-value should be calculated as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0.45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000" b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654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7D6CCC-E519-27D5-5C2D-424101342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304272" cy="4023360"/>
              </a:xfrm>
              <a:blipFill>
                <a:blip r:embed="rId2"/>
                <a:stretch>
                  <a:fillRect t="-2208" r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46152-1167-A3DF-5864-5E5F512C0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15B8-D21C-C975-D519-3D3F14D1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evaluating a hypothesis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EEE17C4-F8C2-F8FA-7DBC-9C332045B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962320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300" dirty="0"/>
                  <a:t>We are interested in whether the proportion of college students who think they are overweight is 35% or not. A random sample of 120 students were chosen and 40 of them said they think that they are overweight. A student conducted the following hypothesis test with some errors. </a:t>
                </a:r>
              </a:p>
              <a:p>
                <a:r>
                  <a:rPr lang="en-US" sz="2300" b="1" dirty="0"/>
                  <a:t>Could you identify the mistakes they made?</a:t>
                </a:r>
              </a:p>
              <a:p>
                <a:r>
                  <a:rPr lang="en-US" sz="2300" b="1" dirty="0"/>
                  <a:t>4. </a:t>
                </a:r>
                <a:r>
                  <a:rPr lang="en-US" sz="2400" b="1" dirty="0"/>
                  <a:t>They concluded that we fail to reject the null hypothesis at significance level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en-US" sz="2400" b="1" dirty="0"/>
                  <a:t>, and we don’t have strong evidence against the null hypothesis. 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Their conclusion is valid based on their calculated </a:t>
                </a:r>
                <a:r>
                  <a:rPr lang="en-US" sz="2000" dirty="0"/>
                  <a:t>p-value of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0.32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EEE17C4-F8C2-F8FA-7DBC-9C332045B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962320" cy="4023360"/>
              </a:xfrm>
              <a:blipFill>
                <a:blip r:embed="rId2"/>
                <a:stretch>
                  <a:fillRect l="-510" t="-2208" r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8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E7F1-87D9-D0F5-D271-8166F4A9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5: type I and ii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083D5D-EDCA-6688-6F0F-84F17D1A5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John is having mild symptoms recently and he wants to get tested for COVID-19. The null hypothesis is that he doesn’t have COVID-19, while the alternative hypothesis is that he does have COVID. </a:t>
                </a:r>
                <a:r>
                  <a:rPr lang="en-US" b="1" dirty="0"/>
                  <a:t>What are the Type I and Type II errors that could occur based on his test result?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Type I error: rejecting the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is actually true (false positive)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Type II error: failing to reject the null hypothesis when the alternative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is actually true (false negative)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Type I error occurs when the test result says he does have COVID-19 when he doesn’t (false positive); and Type II error occurs when the test says he doesn’t have COVID-19 while he actually does have it (false negative).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083D5D-EDCA-6688-6F0F-84F17D1A5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4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D72E-1B00-5A7D-6DE6-83945CB8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6: identifying type I and ii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0430-A267-61AF-7F6E-40B3B93D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hypothesis test is conducted to find out whether students in a university prefer Coke over Diet Coke. The study finds no evidence that the proportion of the people who prefer Coke is not 0.5. Later a company surveys all the students and finds that there is no difference in student preference. </a:t>
            </a:r>
            <a:r>
              <a:rPr lang="en-US" b="1" dirty="0"/>
              <a:t>Do you think a Type I error occurred, a Type II error occurred, or neither?</a:t>
            </a:r>
          </a:p>
          <a:p>
            <a:r>
              <a:rPr lang="en-US" b="1" dirty="0"/>
              <a:t>Solution: </a:t>
            </a:r>
            <a:r>
              <a:rPr lang="en-US" dirty="0"/>
              <a:t>No error has been made since the true proportion is 0.5, which wasn’t rejected.</a:t>
            </a:r>
          </a:p>
        </p:txBody>
      </p:sp>
    </p:spTree>
    <p:extLst>
      <p:ext uri="{BB962C8B-B14F-4D97-AF65-F5344CB8AC3E}">
        <p14:creationId xmlns:p14="http://schemas.microsoft.com/office/powerpoint/2010/main" val="1358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CB63-93B8-B226-81CF-8F4BF808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#: Key topics from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978B-A33C-38F3-6909-06C3DD78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setup and description.</a:t>
            </a:r>
          </a:p>
          <a:p>
            <a:r>
              <a:rPr lang="en-US" b="1" dirty="0"/>
              <a:t>Question</a:t>
            </a:r>
          </a:p>
          <a:p>
            <a:r>
              <a:rPr lang="en-US" dirty="0">
                <a:solidFill>
                  <a:schemeClr val="accent2"/>
                </a:solidFill>
              </a:rPr>
              <a:t>Key notes from readings/lectures needed to answer the question</a:t>
            </a:r>
          </a:p>
          <a:p>
            <a:r>
              <a:rPr lang="en-US" b="1" dirty="0"/>
              <a:t>Solution: </a:t>
            </a:r>
            <a:r>
              <a:rPr lang="en-US" dirty="0"/>
              <a:t>written with as much detail as we expect you to give on </a:t>
            </a:r>
            <a:r>
              <a:rPr lang="en-US"/>
              <a:t>your homework sets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81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63AD-A060-A722-19EB-83F521DF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defining hypotheses for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9A96D-788B-B12E-CE14-155497FC8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084832"/>
                <a:ext cx="10066238" cy="42245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the following situations for which we would like to conduct rigorous hypothesis testing. </a:t>
                </a:r>
              </a:p>
              <a:p>
                <a:r>
                  <a:rPr lang="en-US" b="1" dirty="0"/>
                  <a:t>Write the corresponding null and alternative hypotheses:</a:t>
                </a:r>
              </a:p>
              <a:p>
                <a:r>
                  <a:rPr lang="en-US" b="1" dirty="0"/>
                  <a:t>(a) A factory is interested in whether the light bulbs they make are effective or not. They want to know if the percentage of the bulbs that are defective is below 5%.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 often represents a skeptical perspective, a claim to be tested, or a perspective of “no difference”. 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 represents an alternative claim under consideration and generally represents a new or stronger perspective. 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Let p be the proportion of light bulbs they make that are not effective. We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9A96D-788B-B12E-CE14-155497FC8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084832"/>
                <a:ext cx="10066238" cy="4224528"/>
              </a:xfrm>
              <a:blipFill>
                <a:blip r:embed="rId2"/>
                <a:stretch>
                  <a:fillRect l="-252" t="-2402" r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4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DC51B-C6DD-E127-55B0-CB1D373EE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9874-277D-C10C-0A72-C89A46FC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defining hypotheses for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01C66-C34F-D5F1-2787-AC2F751B1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2084832"/>
                <a:ext cx="9426158" cy="42245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the following situations for which we would like to conduct rigorous hypothesis testing. </a:t>
                </a:r>
              </a:p>
              <a:p>
                <a:r>
                  <a:rPr lang="en-US" b="1" dirty="0"/>
                  <a:t>Write the corresponding null and alternative hypotheses: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 often represents a skeptical perspective, a claim to be tested, or a perspective of “no difference”. 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): represents an alternative claim under consideration and generally represents a new or stronger perspective. </a:t>
                </a:r>
              </a:p>
              <a:p>
                <a:r>
                  <a:rPr lang="en-US" b="1" dirty="0"/>
                  <a:t>(b) A town wants to know if the proportion of residents who support a piece of legislation is 68% or not.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Let p be the proportion of residents that support the law. We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=0.68</m:t>
                    </m:r>
                  </m:oMath>
                </a14:m>
                <a:r>
                  <a:rPr lang="en-US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68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01C66-C34F-D5F1-2787-AC2F751B1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084832"/>
                <a:ext cx="9426158" cy="4224528"/>
              </a:xfrm>
              <a:blipFill>
                <a:blip r:embed="rId2"/>
                <a:stretch>
                  <a:fillRect l="-269" t="-2402" r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93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50EF-C196-6576-BF4A-752A3352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drawing conclusions from hypothesis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96D63-3AC6-468F-F384-41F12CC1E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013986" cy="40233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 2021, a research team in China was interested in whether birth rate had increased compared with that in 2018. They conducted a hypothesis test and computed that the p-value is 0.056. </a:t>
                </a:r>
              </a:p>
              <a:p>
                <a:r>
                  <a:rPr lang="en-US" b="1" dirty="0"/>
                  <a:t>(a) Do you think they should reject or fail to reject the null hypothesis? 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p-value &gt;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>
                    <a:solidFill>
                      <a:schemeClr val="accent2"/>
                    </a:solidFill>
                  </a:rPr>
                  <a:t> = 0.05</a:t>
                </a:r>
                <a:r>
                  <a:rPr lang="en-US" dirty="0">
                    <a:solidFill>
                      <a:schemeClr val="accent2"/>
                    </a:solidFill>
                  </a:rPr>
                  <a:t> : fail to reject the null hypothesis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p-value &lt;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>
                    <a:solidFill>
                      <a:schemeClr val="accent2"/>
                    </a:solidFill>
                  </a:rPr>
                  <a:t> = 0.05</a:t>
                </a:r>
                <a:r>
                  <a:rPr lang="en-US" dirty="0">
                    <a:solidFill>
                      <a:schemeClr val="accent2"/>
                    </a:solidFill>
                  </a:rPr>
                  <a:t> : reject the null hypothesis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Since the p-value is greater than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/>
                  <a:t> = 0.05, </a:t>
                </a:r>
                <a:r>
                  <a:rPr lang="en-US" dirty="0"/>
                  <a:t>they should fail to reject the null hypothesis.</a:t>
                </a:r>
                <a:endParaRPr lang="en-US" b="1" dirty="0"/>
              </a:p>
              <a:p>
                <a:r>
                  <a:rPr lang="en-US" b="1" dirty="0"/>
                  <a:t>(b) Is it reasonable to conclude that the birth rate has increased since 2018? Explain.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p-value &gt;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>
                    <a:solidFill>
                      <a:schemeClr val="accent2"/>
                    </a:solidFill>
                  </a:rPr>
                  <a:t> = 0.05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fail to reject the null hypothesis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we do not have strong evidence to make a conclusion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p-value &lt;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>
                    <a:solidFill>
                      <a:schemeClr val="accent2"/>
                    </a:solidFill>
                  </a:rPr>
                  <a:t> = 0.05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reject the null hypothesis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>
                    <a:solidFill>
                      <a:schemeClr val="accent2"/>
                    </a:solidFill>
                  </a:rPr>
                  <a:t>we have convincing evidence to make a conclusion</a:t>
                </a:r>
                <a:endParaRPr lang="en-US" b="1" dirty="0">
                  <a:solidFill>
                    <a:schemeClr val="accent2"/>
                  </a:solidFill>
                </a:endParaRP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Since we failed to reject the null hypothesis, we don’t have strong evidence to conclude that birth rate has increased since 2018.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96D63-3AC6-468F-F384-41F12CC1E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013986" cy="4023360"/>
              </a:xfrm>
              <a:blipFill>
                <a:blip r:embed="rId2"/>
                <a:stretch>
                  <a:fillRect l="-127" t="-2839" r="-506" b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2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46E9-739C-BA35-0C89-850890C7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constructing a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0A761-751C-F99A-D86C-97582CAA6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961735" cy="4023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You are interested in conducting a hypothesis test based on a 95% confidence interval to see if the unemployment rate in a large city is 22% or not. You took a random sample of 60 people and found that 10 people are unemployed.</a:t>
                </a:r>
              </a:p>
              <a:p>
                <a:r>
                  <a:rPr lang="en-US" b="1" dirty="0"/>
                  <a:t>(a) Check the conditions required in order to proceed with the test.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To use a hypothesis test based on a confidence interval, we assume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is approximately normally distributed. The sampling distribution (distribution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) is approximately normal if the conditions of the CLT are met: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1. Observations are independent: satisfied if the sample is taken randomly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2. Sample size is sufficiently large (aka Success-Failure condition): satisfied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(typically,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in place of p since we do not know the true proportion p) 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>
                    <a:solidFill>
                      <a:schemeClr val="tx1"/>
                    </a:solidFill>
                  </a:rPr>
                  <a:t>This sample is taken randomly, so the independence condition is met. Also,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so the S-F condition is met.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0A761-751C-F99A-D86C-97582CAA6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961735" cy="4023360"/>
              </a:xfrm>
              <a:blipFill>
                <a:blip r:embed="rId2"/>
                <a:stretch>
                  <a:fillRect l="-127" t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52845-22B4-C351-75E9-A39077F0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D2D5-D17A-9FFD-4429-F9BE3F17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constructing a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74744-A235-CE0C-C102-66B8D7170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961735" cy="40233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You are interested in conducting a hypothesis test based on a 95% confidence interval to see if the unemployment rate in a large city is 22% or not. You took a random sample of 60 people and found that 10 people are unemployed.</a:t>
                </a:r>
              </a:p>
              <a:p>
                <a:r>
                  <a:rPr lang="en-US" b="1" dirty="0"/>
                  <a:t>(b) Compute the 95% confidence interval, interpret it in the context, and make a conclusion of whether you should reject or fail to reject the null hypothesis. 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Confidence interval for population proportion: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∗(1−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=1.96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(for 95% CI)</a:t>
                </a:r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∗(1−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0.167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.833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=0.048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Thus, the 95% confidence interval is represented as: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0.167−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1.96∗0.048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0.167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1.96∗0.0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0.073, 0.261)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/>
                  <a:t>We are 95% confident that the proportion of people that are unemployed in the city is in between 7.3% and 26.1%. Since 22% is within this interval, we fail to reject the null hypothesis and cannot conclude that the unemployment rate is not 22% in this large city (at 95% confidence level).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474744-A235-CE0C-C102-66B8D7170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961735" cy="4023360"/>
              </a:xfrm>
              <a:blipFill>
                <a:blip r:embed="rId2"/>
                <a:stretch>
                  <a:fillRect l="-1019" t="-2839" r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74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1871-184B-E3E4-615D-171EF0A5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evaluating a hypothesis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0BA647-2C6E-CB9D-0926-D0639CB62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962320" cy="4023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are interested in whether the proportion of college students who think they are overweight is 35% or not. A random sample of 120 students were chosen and 40 of them said they think that they are overweight. A student conducted the following hypothesis test with some errors. </a:t>
                </a:r>
              </a:p>
              <a:p>
                <a:r>
                  <a:rPr lang="en-US" b="1" dirty="0"/>
                  <a:t>Could you identify the mistakes they made?</a:t>
                </a:r>
              </a:p>
              <a:p>
                <a:r>
                  <a:rPr lang="en-US" dirty="0"/>
                  <a:t>1. They identified the null and alternative hypotheses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2. They checked the conditions for using the CLT approximation: Random sample;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3. They calculated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=0.33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0.33∗0.67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120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=0.043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0.35−0.33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0.043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=0.465</m:t>
                    </m:r>
                  </m:oMath>
                </a14:m>
                <a:r>
                  <a:rPr lang="en-US" dirty="0"/>
                  <a:t>; p-value: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&gt;0.465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=0.32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4. They concluded that we fail to reject the null hypothesis at significance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, and we don’t have strong evidence against the null hypothesis.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0BA647-2C6E-CB9D-0926-D0639CB62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962320" cy="4023360"/>
              </a:xfrm>
              <a:blipFill>
                <a:blip r:embed="rId2"/>
                <a:stretch>
                  <a:fillRect l="-127" t="-2524" r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81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5CA93-7E1C-3769-E2E4-93CDA7E1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A872-EF9F-A36C-DE4C-0EF42497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evaluating a hypothesis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367047-F46B-D112-891F-21774E99F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are interested in whether the proportion of college students who think they are overweight is 35% or not. A random sample of 120 students were chosen and 40 of them said they think that they are overweight. A student conducted the following hypothesis test with some errors. </a:t>
                </a:r>
              </a:p>
              <a:p>
                <a:r>
                  <a:rPr lang="en-US" b="1" dirty="0"/>
                  <a:t>Could you identify the mistakes they made?</a:t>
                </a:r>
              </a:p>
              <a:p>
                <a:r>
                  <a:rPr lang="en-US" b="1" dirty="0"/>
                  <a:t>1. They identified the null and alternative hypotheses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b="1" dirty="0"/>
                  <a:t>. 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It should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the hypotheses, not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. Also in the alternative hypothesis, it should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instead of &gt;.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F367047-F46B-D112-891F-21774E99F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2" cy="4023360"/>
              </a:xfrm>
              <a:blipFill>
                <a:blip r:embed="rId2"/>
                <a:stretch>
                  <a:fillRect l="-261" t="-2208" r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32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3011</TotalTime>
  <Words>2031</Words>
  <Application>Microsoft Macintosh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Cambria Math</vt:lpstr>
      <vt:lpstr>Lato Extended</vt:lpstr>
      <vt:lpstr>Tw Cen MT</vt:lpstr>
      <vt:lpstr>Tw Cen MT Condensed</vt:lpstr>
      <vt:lpstr>Wingdings 3</vt:lpstr>
      <vt:lpstr>Integral</vt:lpstr>
      <vt:lpstr>Module 6 Examples</vt:lpstr>
      <vt:lpstr>Problem #: Key topics from problem</vt:lpstr>
      <vt:lpstr>PROBLEM 1: defining hypotheses for testing</vt:lpstr>
      <vt:lpstr>PROBLEM 1: defining hypotheses for testing</vt:lpstr>
      <vt:lpstr>PROBLEM 2: drawing conclusions from hypothesis tests</vt:lpstr>
      <vt:lpstr>PROBLEM 3: constructing a confidence interval</vt:lpstr>
      <vt:lpstr>PROBLEM 3: constructing a confidence interval</vt:lpstr>
      <vt:lpstr>PROBLEM 4: evaluating a hypothesis test </vt:lpstr>
      <vt:lpstr>PROBLEM 4: evaluating a hypothesis test </vt:lpstr>
      <vt:lpstr>PROBLEM 4: evaluating a hypothesis test </vt:lpstr>
      <vt:lpstr>PROBLEM 4: evaluating a hypothesis test </vt:lpstr>
      <vt:lpstr>PROBLEM 4: evaluating a hypothesis test </vt:lpstr>
      <vt:lpstr>PROBLEM 5: type I and ii errors</vt:lpstr>
      <vt:lpstr>PROBLEM 6: identifying type I and ii errors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 A Fleischer</dc:creator>
  <cp:lastModifiedBy>Reddy, Nihal</cp:lastModifiedBy>
  <cp:revision>35</cp:revision>
  <dcterms:created xsi:type="dcterms:W3CDTF">2024-09-25T17:50:36Z</dcterms:created>
  <dcterms:modified xsi:type="dcterms:W3CDTF">2024-12-21T16:26:51Z</dcterms:modified>
</cp:coreProperties>
</file>