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26"/>
  </p:notesMasterIdLst>
  <p:sldIdLst>
    <p:sldId id="256" r:id="rId2"/>
    <p:sldId id="280"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14"/>
    <p:restoredTop sz="94733"/>
  </p:normalViewPr>
  <p:slideViewPr>
    <p:cSldViewPr snapToGrid="0">
      <p:cViewPr varScale="1">
        <p:scale>
          <a:sx n="123" d="100"/>
          <a:sy n="123" d="100"/>
        </p:scale>
        <p:origin x="22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2613-9685-4D44-8768-FF917E663B37}" type="datetimeFigureOut">
              <a:rPr lang="en-US" smtClean="0"/>
              <a:t>12/21/24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AC284-8D0C-794E-812F-0E9E3B9EB65F}" type="slidenum">
              <a:rPr lang="en-US" smtClean="0"/>
              <a:t>‹#›</a:t>
            </a:fld>
            <a:endParaRPr lang="en-US"/>
          </a:p>
        </p:txBody>
      </p:sp>
    </p:spTree>
    <p:extLst>
      <p:ext uri="{BB962C8B-B14F-4D97-AF65-F5344CB8AC3E}">
        <p14:creationId xmlns:p14="http://schemas.microsoft.com/office/powerpoint/2010/main" val="397754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AC284-8D0C-794E-812F-0E9E3B9EB65F}" type="slidenum">
              <a:rPr lang="en-US" smtClean="0"/>
              <a:t>1</a:t>
            </a:fld>
            <a:endParaRPr lang="en-US"/>
          </a:p>
        </p:txBody>
      </p:sp>
    </p:spTree>
    <p:extLst>
      <p:ext uri="{BB962C8B-B14F-4D97-AF65-F5344CB8AC3E}">
        <p14:creationId xmlns:p14="http://schemas.microsoft.com/office/powerpoint/2010/main" val="2034533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AC284-8D0C-794E-812F-0E9E3B9EB65F}" type="slidenum">
              <a:rPr lang="en-US" smtClean="0"/>
              <a:t>6</a:t>
            </a:fld>
            <a:endParaRPr lang="en-US"/>
          </a:p>
        </p:txBody>
      </p:sp>
    </p:spTree>
    <p:extLst>
      <p:ext uri="{BB962C8B-B14F-4D97-AF65-F5344CB8AC3E}">
        <p14:creationId xmlns:p14="http://schemas.microsoft.com/office/powerpoint/2010/main" val="162104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AC284-8D0C-794E-812F-0E9E3B9EB65F}" type="slidenum">
              <a:rPr lang="en-US" smtClean="0"/>
              <a:t>8</a:t>
            </a:fld>
            <a:endParaRPr lang="en-US"/>
          </a:p>
        </p:txBody>
      </p:sp>
    </p:spTree>
    <p:extLst>
      <p:ext uri="{BB962C8B-B14F-4D97-AF65-F5344CB8AC3E}">
        <p14:creationId xmlns:p14="http://schemas.microsoft.com/office/powerpoint/2010/main" val="2604311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318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2196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25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3737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79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85952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873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119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955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326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17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12/21/24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9891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reddy@ucsd.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8EF0-F8DA-09F3-064F-A4BD600C82D9}"/>
              </a:ext>
            </a:extLst>
          </p:cNvPr>
          <p:cNvSpPr>
            <a:spLocks noGrp="1"/>
          </p:cNvSpPr>
          <p:nvPr>
            <p:ph type="ctrTitle"/>
          </p:nvPr>
        </p:nvSpPr>
        <p:spPr/>
        <p:txBody>
          <a:bodyPr/>
          <a:lstStyle/>
          <a:p>
            <a:r>
              <a:rPr lang="en-US" dirty="0"/>
              <a:t>Module 1 Examples</a:t>
            </a:r>
          </a:p>
        </p:txBody>
      </p:sp>
      <p:sp>
        <p:nvSpPr>
          <p:cNvPr id="3" name="Subtitle 2">
            <a:extLst>
              <a:ext uri="{FF2B5EF4-FFF2-40B4-BE49-F238E27FC236}">
                <a16:creationId xmlns:a16="http://schemas.microsoft.com/office/drawing/2014/main" id="{1AC588E8-2724-E8FE-7E9A-4C56CF6BF124}"/>
              </a:ext>
            </a:extLst>
          </p:cNvPr>
          <p:cNvSpPr>
            <a:spLocks noGrp="1"/>
          </p:cNvSpPr>
          <p:nvPr>
            <p:ph type="subTitle" idx="1"/>
          </p:nvPr>
        </p:nvSpPr>
        <p:spPr/>
        <p:txBody>
          <a:bodyPr>
            <a:normAutofit lnSpcReduction="10000"/>
          </a:bodyPr>
          <a:lstStyle/>
          <a:p>
            <a:r>
              <a:rPr lang="en-US" dirty="0"/>
              <a:t>TAs: Nihal Reddy</a:t>
            </a:r>
          </a:p>
          <a:p>
            <a:r>
              <a:rPr lang="en-US" dirty="0"/>
              <a:t>Email: </a:t>
            </a:r>
            <a:r>
              <a:rPr lang="en-US" dirty="0">
                <a:hlinkClick r:id="rId3"/>
              </a:rPr>
              <a:t>nireddy@ucsd.edu</a:t>
            </a:r>
            <a:endParaRPr lang="en-US" dirty="0"/>
          </a:p>
          <a:p>
            <a:r>
              <a:rPr lang="en-US" dirty="0"/>
              <a:t>OH: Thursdays 6-7pm</a:t>
            </a:r>
            <a:br>
              <a:rPr lang="en-US" dirty="0"/>
            </a:br>
            <a:br>
              <a:rPr lang="en-US" dirty="0"/>
            </a:br>
            <a:r>
              <a:rPr lang="en-US" dirty="0"/>
              <a:t>Slide Credits: Kira Fleischer</a:t>
            </a:r>
            <a:endParaRPr lang="en-US" b="0" i="0" dirty="0">
              <a:solidFill>
                <a:srgbClr val="000000"/>
              </a:solidFill>
              <a:effectLst/>
              <a:latin typeface="Lato Extended"/>
            </a:endParaRPr>
          </a:p>
          <a:p>
            <a:endParaRPr lang="en-US" dirty="0"/>
          </a:p>
        </p:txBody>
      </p:sp>
      <p:sp>
        <p:nvSpPr>
          <p:cNvPr id="10" name="TextBox 9">
            <a:extLst>
              <a:ext uri="{FF2B5EF4-FFF2-40B4-BE49-F238E27FC236}">
                <a16:creationId xmlns:a16="http://schemas.microsoft.com/office/drawing/2014/main" id="{C7B4C5BE-D4A1-25A3-1D61-9B3B919439AE}"/>
              </a:ext>
            </a:extLst>
          </p:cNvPr>
          <p:cNvSpPr txBox="1"/>
          <p:nvPr/>
        </p:nvSpPr>
        <p:spPr>
          <a:xfrm>
            <a:off x="6670964" y="-6234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882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FAFBA-CE44-A510-EDDE-6C2F39A5F6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E470FB-5599-9D1D-A7A4-1368EF3D6F83}"/>
              </a:ext>
            </a:extLst>
          </p:cNvPr>
          <p:cNvSpPr>
            <a:spLocks noGrp="1"/>
          </p:cNvSpPr>
          <p:nvPr>
            <p:ph type="title"/>
          </p:nvPr>
        </p:nvSpPr>
        <p:spPr/>
        <p:txBody>
          <a:bodyPr/>
          <a:lstStyle/>
          <a:p>
            <a:r>
              <a:rPr lang="en-US" dirty="0"/>
              <a:t>Problem 2: Census surveys </a:t>
            </a:r>
          </a:p>
        </p:txBody>
      </p:sp>
      <p:sp>
        <p:nvSpPr>
          <p:cNvPr id="3" name="Content Placeholder 2">
            <a:extLst>
              <a:ext uri="{FF2B5EF4-FFF2-40B4-BE49-F238E27FC236}">
                <a16:creationId xmlns:a16="http://schemas.microsoft.com/office/drawing/2014/main" id="{A6B04C96-ECB1-1278-0405-9165C2C0B31F}"/>
              </a:ext>
            </a:extLst>
          </p:cNvPr>
          <p:cNvSpPr>
            <a:spLocks noGrp="1"/>
          </p:cNvSpPr>
          <p:nvPr>
            <p:ph idx="1"/>
          </p:nvPr>
        </p:nvSpPr>
        <p:spPr/>
        <p:txBody>
          <a:bodyPr>
            <a:normAutofit fontScale="92500"/>
          </a:bodyPr>
          <a:lstStyle/>
          <a:p>
            <a:r>
              <a:rPr lang="en-US" dirty="0"/>
              <a:t>In a Statistics class at UCSD, the professor took a survey on all 50 students in the class to determine what proportion participates in voluntary work. The professor then asked four students in the class to analyze the results. They made the following statements:</a:t>
            </a:r>
          </a:p>
          <a:p>
            <a:r>
              <a:rPr lang="en-US" dirty="0"/>
              <a:t>Student D: The professor did not select a random sample of students, so the survey will not provide the professor with any useful information.</a:t>
            </a:r>
          </a:p>
          <a:p>
            <a:r>
              <a:rPr lang="en-US" dirty="0">
                <a:solidFill>
                  <a:schemeClr val="accent2"/>
                </a:solidFill>
              </a:rPr>
              <a:t>In this case, the survey is a census of all students in the class rather than a random sample. While it's true that randomness is important for generalizing findings beyond the sampled group, having data from all students means that the professor has complete information about this particular population (the class), which is still useful for understanding that group, even if it doesn't generalize to other classes or populations.</a:t>
            </a:r>
          </a:p>
          <a:p>
            <a:r>
              <a:rPr lang="en-US" dirty="0"/>
              <a:t>Thus, Student D is incorrect.</a:t>
            </a:r>
          </a:p>
        </p:txBody>
      </p:sp>
    </p:spTree>
    <p:extLst>
      <p:ext uri="{BB962C8B-B14F-4D97-AF65-F5344CB8AC3E}">
        <p14:creationId xmlns:p14="http://schemas.microsoft.com/office/powerpoint/2010/main" val="39215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F2F38-B4D0-F516-FAA6-6593A527A610}"/>
              </a:ext>
            </a:extLst>
          </p:cNvPr>
          <p:cNvSpPr>
            <a:spLocks noGrp="1"/>
          </p:cNvSpPr>
          <p:nvPr>
            <p:ph type="title"/>
          </p:nvPr>
        </p:nvSpPr>
        <p:spPr/>
        <p:txBody>
          <a:bodyPr/>
          <a:lstStyle/>
          <a:p>
            <a:r>
              <a:rPr lang="en-US" dirty="0"/>
              <a:t>Problem 3: Observations, Variables, Sample statistics, and population parameters</a:t>
            </a:r>
          </a:p>
        </p:txBody>
      </p:sp>
      <p:sp>
        <p:nvSpPr>
          <p:cNvPr id="5" name="Content Placeholder 4">
            <a:extLst>
              <a:ext uri="{FF2B5EF4-FFF2-40B4-BE49-F238E27FC236}">
                <a16:creationId xmlns:a16="http://schemas.microsoft.com/office/drawing/2014/main" id="{3A0B498E-21CA-180A-2B05-C87678B09B6C}"/>
              </a:ext>
            </a:extLst>
          </p:cNvPr>
          <p:cNvSpPr>
            <a:spLocks noGrp="1"/>
          </p:cNvSpPr>
          <p:nvPr>
            <p:ph sz="half" idx="1"/>
          </p:nvPr>
        </p:nvSpPr>
        <p:spPr/>
        <p:txBody>
          <a:bodyPr>
            <a:normAutofit fontScale="77500" lnSpcReduction="20000"/>
          </a:bodyPr>
          <a:lstStyle/>
          <a:p>
            <a:r>
              <a:rPr lang="en-US" dirty="0"/>
              <a:t>In order to better understand its employees’ time schedules after work, a random sample of 1500 employees of a large company were asked the question: “After an average work day, about how many hours do you spend relaxing?” The average time spent relaxing was found to be 2.5 hours. </a:t>
            </a:r>
            <a:r>
              <a:rPr lang="en-US" b="1" dirty="0"/>
              <a:t>Determine which of the following is an observation, a variable, a sample statistic (value calculated based on the observed sample), or a population parameter.</a:t>
            </a:r>
          </a:p>
          <a:p>
            <a:r>
              <a:rPr lang="en-US" b="1" dirty="0"/>
              <a:t>(a) One employee in the sample.</a:t>
            </a:r>
          </a:p>
          <a:p>
            <a:r>
              <a:rPr lang="en-US" b="1" dirty="0"/>
              <a:t>(b) Number of hours spent relaxing after an average work day.</a:t>
            </a:r>
          </a:p>
          <a:p>
            <a:r>
              <a:rPr lang="en-US" b="1" dirty="0"/>
              <a:t>(c) 2.5.</a:t>
            </a:r>
          </a:p>
          <a:p>
            <a:r>
              <a:rPr lang="en-US" b="1" dirty="0"/>
              <a:t>(d) Average number of hours all employees spend relaxing after an average work day.</a:t>
            </a:r>
          </a:p>
        </p:txBody>
      </p:sp>
      <p:sp>
        <p:nvSpPr>
          <p:cNvPr id="6" name="Content Placeholder 5">
            <a:extLst>
              <a:ext uri="{FF2B5EF4-FFF2-40B4-BE49-F238E27FC236}">
                <a16:creationId xmlns:a16="http://schemas.microsoft.com/office/drawing/2014/main" id="{DCA8B391-9208-2699-D098-F374058C1AF5}"/>
              </a:ext>
            </a:extLst>
          </p:cNvPr>
          <p:cNvSpPr>
            <a:spLocks noGrp="1"/>
          </p:cNvSpPr>
          <p:nvPr>
            <p:ph sz="half" idx="2"/>
          </p:nvPr>
        </p:nvSpPr>
        <p:spPr/>
        <p:txBody>
          <a:bodyPr>
            <a:normAutofit fontScale="77500" lnSpcReduction="20000"/>
          </a:bodyPr>
          <a:lstStyle/>
          <a:p>
            <a:r>
              <a:rPr lang="en-US" dirty="0">
                <a:solidFill>
                  <a:schemeClr val="accent2"/>
                </a:solidFill>
              </a:rPr>
              <a:t>Observation: single data point</a:t>
            </a:r>
          </a:p>
          <a:p>
            <a:r>
              <a:rPr lang="en-US" dirty="0">
                <a:solidFill>
                  <a:schemeClr val="accent2"/>
                </a:solidFill>
              </a:rPr>
              <a:t>Variable: attribute being measured or categorized</a:t>
            </a:r>
          </a:p>
          <a:p>
            <a:r>
              <a:rPr lang="en-US" dirty="0">
                <a:solidFill>
                  <a:schemeClr val="accent2"/>
                </a:solidFill>
              </a:rPr>
              <a:t>Sample Statistic: value calculated based on the observed sample</a:t>
            </a:r>
          </a:p>
          <a:p>
            <a:r>
              <a:rPr lang="en-US" dirty="0">
                <a:solidFill>
                  <a:schemeClr val="accent2"/>
                </a:solidFill>
              </a:rPr>
              <a:t>Population Parameter: value that describes a characteristic for the entire population</a:t>
            </a:r>
          </a:p>
          <a:p>
            <a:r>
              <a:rPr lang="en-US" b="1" dirty="0"/>
              <a:t>Solution:</a:t>
            </a:r>
            <a:r>
              <a:rPr lang="en-US" dirty="0"/>
              <a:t> (a) Observation.</a:t>
            </a:r>
          </a:p>
          <a:p>
            <a:r>
              <a:rPr lang="en-US" dirty="0"/>
              <a:t>(b) Variable.</a:t>
            </a:r>
          </a:p>
          <a:p>
            <a:r>
              <a:rPr lang="en-US" dirty="0"/>
              <a:t>(c) Sample statistic (mean).</a:t>
            </a:r>
          </a:p>
          <a:p>
            <a:r>
              <a:rPr lang="en-US" dirty="0"/>
              <a:t>(d) Population parameter (mean).</a:t>
            </a:r>
          </a:p>
          <a:p>
            <a:endParaRPr lang="en-US" dirty="0"/>
          </a:p>
          <a:p>
            <a:endParaRPr lang="en-US" dirty="0"/>
          </a:p>
        </p:txBody>
      </p:sp>
    </p:spTree>
    <p:extLst>
      <p:ext uri="{BB962C8B-B14F-4D97-AF65-F5344CB8AC3E}">
        <p14:creationId xmlns:p14="http://schemas.microsoft.com/office/powerpoint/2010/main" val="22579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94276B-1DFE-E181-94A2-83705D096831}"/>
              </a:ext>
            </a:extLst>
          </p:cNvPr>
          <p:cNvSpPr>
            <a:spLocks noGrp="1"/>
          </p:cNvSpPr>
          <p:nvPr>
            <p:ph type="title"/>
          </p:nvPr>
        </p:nvSpPr>
        <p:spPr/>
        <p:txBody>
          <a:bodyPr/>
          <a:lstStyle/>
          <a:p>
            <a:r>
              <a:rPr lang="en-US" dirty="0"/>
              <a:t>Problem 4: Experiments, Blocking, and Blinding</a:t>
            </a:r>
          </a:p>
        </p:txBody>
      </p:sp>
      <p:sp>
        <p:nvSpPr>
          <p:cNvPr id="6" name="Content Placeholder 5">
            <a:extLst>
              <a:ext uri="{FF2B5EF4-FFF2-40B4-BE49-F238E27FC236}">
                <a16:creationId xmlns:a16="http://schemas.microsoft.com/office/drawing/2014/main" id="{7DDEFA84-1A73-3C9A-01F4-EA4849BD8973}"/>
              </a:ext>
            </a:extLst>
          </p:cNvPr>
          <p:cNvSpPr>
            <a:spLocks noGrp="1"/>
          </p:cNvSpPr>
          <p:nvPr>
            <p:ph idx="1"/>
          </p:nvPr>
        </p:nvSpPr>
        <p:spPr/>
        <p:txBody>
          <a:bodyPr>
            <a:normAutofit/>
          </a:bodyPr>
          <a:lstStyle/>
          <a:p>
            <a:r>
              <a:rPr lang="en-US" dirty="0"/>
              <a:t>A lot of people have trouble sleeping. In a study, a group of scientists want to see if a newly developed drug is efficient for helping these people sleep. They recruited 40 people older than 50 years old with trouble sleeping and divided them randomly into two groups: control or treatment. They also recruited 40 people younger than 50 years old with trouble sleeping, and they randomly placed half of these participants into the control group and the other half into the treatment group. One group was given one sleeping pill once a week, and the other was given a placebo. The subjects all volunteered to be a part of the study. After 10 weeks, the scientists found no significant difference between the groups in terms of quality of sleep.</a:t>
            </a:r>
          </a:p>
          <a:p>
            <a:r>
              <a:rPr lang="en-US" b="1" dirty="0"/>
              <a:t>(a) What type of study is this?</a:t>
            </a:r>
          </a:p>
          <a:p>
            <a:r>
              <a:rPr lang="en-US" b="1" dirty="0"/>
              <a:t>Solution: </a:t>
            </a:r>
            <a:r>
              <a:rPr lang="en-US" dirty="0"/>
              <a:t>Experiment: there is a treatment and control group that are being studied.</a:t>
            </a:r>
          </a:p>
        </p:txBody>
      </p:sp>
    </p:spTree>
    <p:extLst>
      <p:ext uri="{BB962C8B-B14F-4D97-AF65-F5344CB8AC3E}">
        <p14:creationId xmlns:p14="http://schemas.microsoft.com/office/powerpoint/2010/main" val="61211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856DC-F9C7-67D7-59F2-15A091C5FB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91D0FF-D6AE-A071-2537-F93E5731940F}"/>
              </a:ext>
            </a:extLst>
          </p:cNvPr>
          <p:cNvSpPr>
            <a:spLocks noGrp="1"/>
          </p:cNvSpPr>
          <p:nvPr>
            <p:ph type="title"/>
          </p:nvPr>
        </p:nvSpPr>
        <p:spPr/>
        <p:txBody>
          <a:bodyPr/>
          <a:lstStyle/>
          <a:p>
            <a:r>
              <a:rPr lang="en-US" dirty="0"/>
              <a:t>Problem 4: Experiments, Treatments, Controls, Blocking, and Blinding</a:t>
            </a:r>
          </a:p>
        </p:txBody>
      </p:sp>
      <p:sp>
        <p:nvSpPr>
          <p:cNvPr id="6" name="Content Placeholder 5">
            <a:extLst>
              <a:ext uri="{FF2B5EF4-FFF2-40B4-BE49-F238E27FC236}">
                <a16:creationId xmlns:a16="http://schemas.microsoft.com/office/drawing/2014/main" id="{736201F8-F143-535D-5815-62C25461B82A}"/>
              </a:ext>
            </a:extLst>
          </p:cNvPr>
          <p:cNvSpPr>
            <a:spLocks noGrp="1"/>
          </p:cNvSpPr>
          <p:nvPr>
            <p:ph idx="1"/>
          </p:nvPr>
        </p:nvSpPr>
        <p:spPr/>
        <p:txBody>
          <a:bodyPr>
            <a:normAutofit fontScale="92500" lnSpcReduction="10000"/>
          </a:bodyPr>
          <a:lstStyle/>
          <a:p>
            <a:r>
              <a:rPr lang="en-US" dirty="0"/>
              <a:t>A lot of people have trouble sleeping. In a study, a group of scientists want to see if a newly developed drug is efficient for helping these people sleep. They recruited 40 people older than 50 years old with trouble sleeping and divided them randomly into two groups: control or treatment. They also recruited 40 people younger than 50 years old with trouble sleeping, and they randomly placed half of these participants into the control group and the other half into the treatment group. One group was given one sleeping pill once a week, and the other was given a placebo. The subjects all volunteered to be a part of the study. After 10 weeks, the scientists found no significant difference between the groups in terms of quality of sleep.</a:t>
            </a:r>
          </a:p>
          <a:p>
            <a:r>
              <a:rPr lang="en-US" b="1" dirty="0"/>
              <a:t>(b) What are the experimental and control treatments in this study?</a:t>
            </a:r>
          </a:p>
          <a:p>
            <a:r>
              <a:rPr lang="en-US" dirty="0">
                <a:solidFill>
                  <a:schemeClr val="accent2"/>
                </a:solidFill>
              </a:rPr>
              <a:t>Treatment: subjects who receive the drug</a:t>
            </a:r>
          </a:p>
          <a:p>
            <a:r>
              <a:rPr lang="en-US" dirty="0">
                <a:solidFill>
                  <a:schemeClr val="accent2"/>
                </a:solidFill>
              </a:rPr>
              <a:t>Control: subjects who receive no treatment, in order to serve as a baseline</a:t>
            </a:r>
          </a:p>
          <a:p>
            <a:r>
              <a:rPr lang="en-US" b="1" dirty="0"/>
              <a:t>Solution: </a:t>
            </a:r>
            <a:r>
              <a:rPr lang="en-US" dirty="0"/>
              <a:t>Treatment: one pill once a week, control: placebo.</a:t>
            </a:r>
          </a:p>
        </p:txBody>
      </p:sp>
    </p:spTree>
    <p:extLst>
      <p:ext uri="{BB962C8B-B14F-4D97-AF65-F5344CB8AC3E}">
        <p14:creationId xmlns:p14="http://schemas.microsoft.com/office/powerpoint/2010/main" val="50668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51D8A-0A5C-9006-CDF3-F94BFB45DA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F5A409F-5B5A-B1F8-B4C4-1BCDE35C546E}"/>
              </a:ext>
            </a:extLst>
          </p:cNvPr>
          <p:cNvSpPr>
            <a:spLocks noGrp="1"/>
          </p:cNvSpPr>
          <p:nvPr>
            <p:ph type="title"/>
          </p:nvPr>
        </p:nvSpPr>
        <p:spPr/>
        <p:txBody>
          <a:bodyPr/>
          <a:lstStyle/>
          <a:p>
            <a:r>
              <a:rPr lang="en-US" dirty="0"/>
              <a:t>Problem 4: Experiments, Treatments, Controls, Blocking, and Blinding</a:t>
            </a:r>
          </a:p>
        </p:txBody>
      </p:sp>
      <p:sp>
        <p:nvSpPr>
          <p:cNvPr id="6" name="Content Placeholder 5">
            <a:extLst>
              <a:ext uri="{FF2B5EF4-FFF2-40B4-BE49-F238E27FC236}">
                <a16:creationId xmlns:a16="http://schemas.microsoft.com/office/drawing/2014/main" id="{7CCD9FB5-2B83-1CC6-4C65-C972DDA88892}"/>
              </a:ext>
            </a:extLst>
          </p:cNvPr>
          <p:cNvSpPr>
            <a:spLocks noGrp="1"/>
          </p:cNvSpPr>
          <p:nvPr>
            <p:ph idx="1"/>
          </p:nvPr>
        </p:nvSpPr>
        <p:spPr/>
        <p:txBody>
          <a:bodyPr>
            <a:normAutofit fontScale="92500"/>
          </a:bodyPr>
          <a:lstStyle/>
          <a:p>
            <a:r>
              <a:rPr lang="en-US" dirty="0"/>
              <a:t>A lot of people have trouble sleeping. In a study, a group of scientists want to see if a newly developed drug is efficient for helping these people sleep. They recruited 40 people older than 50 years old with trouble sleeping and divided them randomly into two groups: control or treatment. They also recruited 40 people younger than 50 years old with trouble sleeping, and they randomly placed half of these participants into the control group and the other half into the treatment group. One group was given one sleeping pill once a week, and the other was given a placebo. The subjects all volunteered to be a part of the study. After 10 weeks, the scientists found no significant difference between the groups in terms of quality of sleep.</a:t>
            </a:r>
          </a:p>
          <a:p>
            <a:r>
              <a:rPr lang="en-US" b="1" dirty="0"/>
              <a:t>(c) Has blocking been used in this study? If so, what is the blocking variable?</a:t>
            </a:r>
          </a:p>
          <a:p>
            <a:r>
              <a:rPr lang="en-US" dirty="0">
                <a:solidFill>
                  <a:schemeClr val="accent2"/>
                </a:solidFill>
              </a:rPr>
              <a:t>Blocking: method to reduce effects of potential confounding variables by splitting subjects into different blocks (groups) based on certain characteristics.</a:t>
            </a:r>
          </a:p>
          <a:p>
            <a:r>
              <a:rPr lang="en-US" b="1" dirty="0"/>
              <a:t>Solution: </a:t>
            </a:r>
            <a:r>
              <a:rPr lang="en-US" dirty="0"/>
              <a:t>Yes, age.</a:t>
            </a:r>
          </a:p>
        </p:txBody>
      </p:sp>
    </p:spTree>
    <p:custDataLst>
      <p:tags r:id="rId1"/>
    </p:custDataLst>
    <p:extLst>
      <p:ext uri="{BB962C8B-B14F-4D97-AF65-F5344CB8AC3E}">
        <p14:creationId xmlns:p14="http://schemas.microsoft.com/office/powerpoint/2010/main" val="55615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9D69C-202E-0506-41FD-4566CB5CE7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AFBA22-4BF9-CA23-CB34-96B5C521E94E}"/>
              </a:ext>
            </a:extLst>
          </p:cNvPr>
          <p:cNvSpPr>
            <a:spLocks noGrp="1"/>
          </p:cNvSpPr>
          <p:nvPr>
            <p:ph type="title"/>
          </p:nvPr>
        </p:nvSpPr>
        <p:spPr/>
        <p:txBody>
          <a:bodyPr/>
          <a:lstStyle/>
          <a:p>
            <a:r>
              <a:rPr lang="en-US" dirty="0"/>
              <a:t>Problem 4: Experiments, Treatments, Controls, Blocking, and Blinding</a:t>
            </a:r>
          </a:p>
        </p:txBody>
      </p:sp>
      <p:sp>
        <p:nvSpPr>
          <p:cNvPr id="6" name="Content Placeholder 5">
            <a:extLst>
              <a:ext uri="{FF2B5EF4-FFF2-40B4-BE49-F238E27FC236}">
                <a16:creationId xmlns:a16="http://schemas.microsoft.com/office/drawing/2014/main" id="{98143081-2550-6D51-08AC-0032DABEA19B}"/>
              </a:ext>
            </a:extLst>
          </p:cNvPr>
          <p:cNvSpPr>
            <a:spLocks noGrp="1"/>
          </p:cNvSpPr>
          <p:nvPr>
            <p:ph idx="1"/>
          </p:nvPr>
        </p:nvSpPr>
        <p:spPr/>
        <p:txBody>
          <a:bodyPr>
            <a:normAutofit fontScale="92500" lnSpcReduction="10000"/>
          </a:bodyPr>
          <a:lstStyle/>
          <a:p>
            <a:r>
              <a:rPr lang="en-US" dirty="0"/>
              <a:t>A lot of people have trouble sleeping. In a study, a group of scientists want to see if a newly developed drug is efficient for helping these people sleep. They recruited 40 people older than 50 years old with trouble sleeping and divided them randomly into two groups: control or treatment. They also recruited 40 people younger than 50 years old with trouble sleeping, and they randomly placed half of these participants into the control group and the other half into the treatment group. One group was given one sleeping pill once a week, and the other was given a placebo. The subjects all volunteered to be a part of the study. After 10 weeks, the scientists found no significant difference between the groups in terms of quality of sleep.</a:t>
            </a:r>
          </a:p>
          <a:p>
            <a:r>
              <a:rPr lang="en-US" b="1" dirty="0"/>
              <a:t>(d) Has blinding been used in this study?</a:t>
            </a:r>
          </a:p>
          <a:p>
            <a:r>
              <a:rPr lang="en-US" dirty="0">
                <a:solidFill>
                  <a:schemeClr val="accent2"/>
                </a:solidFill>
              </a:rPr>
              <a:t>Blinding: method to reduce bias where either just the participants do not know if they are in the treatment group or control group (single blind), or where both the participants and researchers do not know who is in the treatment and control group (double blind).</a:t>
            </a:r>
          </a:p>
          <a:p>
            <a:r>
              <a:rPr lang="en-US" b="1" dirty="0"/>
              <a:t>Solution: </a:t>
            </a:r>
            <a:r>
              <a:rPr lang="en-US" dirty="0"/>
              <a:t>Yes, single blind since the patients were blinded to the treatment they received.</a:t>
            </a:r>
          </a:p>
        </p:txBody>
      </p:sp>
    </p:spTree>
    <p:custDataLst>
      <p:tags r:id="rId1"/>
    </p:custDataLst>
    <p:extLst>
      <p:ext uri="{BB962C8B-B14F-4D97-AF65-F5344CB8AC3E}">
        <p14:creationId xmlns:p14="http://schemas.microsoft.com/office/powerpoint/2010/main" val="296709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F882A-0C6E-A185-3199-DB18DC4C07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C7B833-3DBA-FEA7-6211-47F86C8BC45F}"/>
              </a:ext>
            </a:extLst>
          </p:cNvPr>
          <p:cNvSpPr>
            <a:spLocks noGrp="1"/>
          </p:cNvSpPr>
          <p:nvPr>
            <p:ph type="title"/>
          </p:nvPr>
        </p:nvSpPr>
        <p:spPr/>
        <p:txBody>
          <a:bodyPr/>
          <a:lstStyle/>
          <a:p>
            <a:r>
              <a:rPr lang="en-US" dirty="0"/>
              <a:t>Problem 4: Experiments, Treatments, Controls, Blocking, and Blinding</a:t>
            </a:r>
          </a:p>
        </p:txBody>
      </p:sp>
      <p:sp>
        <p:nvSpPr>
          <p:cNvPr id="6" name="Content Placeholder 5">
            <a:extLst>
              <a:ext uri="{FF2B5EF4-FFF2-40B4-BE49-F238E27FC236}">
                <a16:creationId xmlns:a16="http://schemas.microsoft.com/office/drawing/2014/main" id="{B661254B-4FDD-B66D-F417-CB04C336501E}"/>
              </a:ext>
            </a:extLst>
          </p:cNvPr>
          <p:cNvSpPr>
            <a:spLocks noGrp="1"/>
          </p:cNvSpPr>
          <p:nvPr>
            <p:ph idx="1"/>
          </p:nvPr>
        </p:nvSpPr>
        <p:spPr/>
        <p:txBody>
          <a:bodyPr>
            <a:normAutofit fontScale="92500" lnSpcReduction="20000"/>
          </a:bodyPr>
          <a:lstStyle/>
          <a:p>
            <a:r>
              <a:rPr lang="en-US" dirty="0"/>
              <a:t>A lot of people have trouble sleeping. In a study, a group of scientists want to see if a newly developed drug is efficient for helping these people sleep. They recruited 40 people older than 50 years old with trouble sleeping and divided them randomly into two groups: control or treatment. They also recruited 40 people younger than 50 years old with trouble sleeping, and they randomly placed half of these participants into the control group and the other half into the treatment group. One group was given one sleeping pill once a week, and the other was given a placebo. The subjects all volunteered to be a part of the study. After 10 weeks, the scientists found no significant difference between the groups in terms of quality of sleep.</a:t>
            </a:r>
          </a:p>
          <a:p>
            <a:r>
              <a:rPr lang="en-US" b="1" dirty="0"/>
              <a:t>(e) Comment on whether or not we can make a causal statement, and indicate whether or not we can generalize the conclusion to the population at large.</a:t>
            </a:r>
          </a:p>
          <a:p>
            <a:r>
              <a:rPr lang="en-US" dirty="0">
                <a:solidFill>
                  <a:schemeClr val="accent2"/>
                </a:solidFill>
              </a:rPr>
              <a:t>Causal Statements: can only be made about experiments</a:t>
            </a:r>
          </a:p>
          <a:p>
            <a:r>
              <a:rPr lang="en-US" dirty="0">
                <a:solidFill>
                  <a:schemeClr val="accent2"/>
                </a:solidFill>
              </a:rPr>
              <a:t>Generalizations: can only be made if random samples are used</a:t>
            </a:r>
          </a:p>
          <a:p>
            <a:r>
              <a:rPr lang="en-US" b="1" dirty="0"/>
              <a:t>Solution: </a:t>
            </a:r>
            <a:r>
              <a:rPr lang="en-US" dirty="0"/>
              <a:t>Since this is an experiment, we can make a causal statement. However, since the sample is not random, the causal statement cannot be generalized to the population at large.</a:t>
            </a:r>
          </a:p>
        </p:txBody>
      </p:sp>
    </p:spTree>
    <p:extLst>
      <p:ext uri="{BB962C8B-B14F-4D97-AF65-F5344CB8AC3E}">
        <p14:creationId xmlns:p14="http://schemas.microsoft.com/office/powerpoint/2010/main" val="2809838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14BE-05DF-F0BE-9C43-DB1DED3637CC}"/>
              </a:ext>
            </a:extLst>
          </p:cNvPr>
          <p:cNvSpPr>
            <a:spLocks noGrp="1"/>
          </p:cNvSpPr>
          <p:nvPr>
            <p:ph type="title"/>
          </p:nvPr>
        </p:nvSpPr>
        <p:spPr/>
        <p:txBody>
          <a:bodyPr/>
          <a:lstStyle/>
          <a:p>
            <a:r>
              <a:rPr lang="en-US" dirty="0"/>
              <a:t>Problem 5: Response and explanatory variables, blocking</a:t>
            </a:r>
          </a:p>
        </p:txBody>
      </p:sp>
      <p:sp>
        <p:nvSpPr>
          <p:cNvPr id="3" name="Content Placeholder 2">
            <a:extLst>
              <a:ext uri="{FF2B5EF4-FFF2-40B4-BE49-F238E27FC236}">
                <a16:creationId xmlns:a16="http://schemas.microsoft.com/office/drawing/2014/main" id="{A1B497F4-A1DC-ED90-A879-617796CAC0B3}"/>
              </a:ext>
            </a:extLst>
          </p:cNvPr>
          <p:cNvSpPr>
            <a:spLocks noGrp="1"/>
          </p:cNvSpPr>
          <p:nvPr>
            <p:ph idx="1"/>
          </p:nvPr>
        </p:nvSpPr>
        <p:spPr/>
        <p:txBody>
          <a:bodyPr/>
          <a:lstStyle/>
          <a:p>
            <a:r>
              <a:rPr lang="en-US" dirty="0"/>
              <a:t>A study is designed to test whether different types of locations would have different effects on people’s appetite. The researcher believes that locations might have different effects on males and females, so wants to make sure both are equally represented in each treatment. The treatments are by the ocean, indoors, and in amusement parks.</a:t>
            </a:r>
          </a:p>
          <a:p>
            <a:r>
              <a:rPr lang="en-US" b="1" dirty="0"/>
              <a:t>(a) What is the response variable?</a:t>
            </a:r>
          </a:p>
          <a:p>
            <a:r>
              <a:rPr lang="en-US" dirty="0">
                <a:solidFill>
                  <a:schemeClr val="accent2"/>
                </a:solidFill>
              </a:rPr>
              <a:t>Response Variable (aka dependent variable): main variable of interest that is suspected to be influenced by another variable (the explanatory variable)</a:t>
            </a:r>
          </a:p>
          <a:p>
            <a:r>
              <a:rPr lang="en-US" b="1" dirty="0"/>
              <a:t>Solution: </a:t>
            </a:r>
            <a:r>
              <a:rPr lang="en-US" dirty="0"/>
              <a:t>people’s appetite.</a:t>
            </a:r>
          </a:p>
        </p:txBody>
      </p:sp>
    </p:spTree>
    <p:extLst>
      <p:ext uri="{BB962C8B-B14F-4D97-AF65-F5344CB8AC3E}">
        <p14:creationId xmlns:p14="http://schemas.microsoft.com/office/powerpoint/2010/main" val="86380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DCE3-D790-13BF-6F99-F612B34DD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738EC-C423-5083-40C2-8449B04EB30B}"/>
              </a:ext>
            </a:extLst>
          </p:cNvPr>
          <p:cNvSpPr>
            <a:spLocks noGrp="1"/>
          </p:cNvSpPr>
          <p:nvPr>
            <p:ph type="title"/>
          </p:nvPr>
        </p:nvSpPr>
        <p:spPr/>
        <p:txBody>
          <a:bodyPr/>
          <a:lstStyle/>
          <a:p>
            <a:r>
              <a:rPr lang="en-US" dirty="0"/>
              <a:t>Problem 5: Response and explanatory variables, blocking</a:t>
            </a:r>
          </a:p>
        </p:txBody>
      </p:sp>
      <p:sp>
        <p:nvSpPr>
          <p:cNvPr id="3" name="Content Placeholder 2">
            <a:extLst>
              <a:ext uri="{FF2B5EF4-FFF2-40B4-BE49-F238E27FC236}">
                <a16:creationId xmlns:a16="http://schemas.microsoft.com/office/drawing/2014/main" id="{FA5BBE11-D58E-FDC9-92A7-20E4AEA4744A}"/>
              </a:ext>
            </a:extLst>
          </p:cNvPr>
          <p:cNvSpPr>
            <a:spLocks noGrp="1"/>
          </p:cNvSpPr>
          <p:nvPr>
            <p:ph idx="1"/>
          </p:nvPr>
        </p:nvSpPr>
        <p:spPr/>
        <p:txBody>
          <a:bodyPr/>
          <a:lstStyle/>
          <a:p>
            <a:r>
              <a:rPr lang="en-US" dirty="0"/>
              <a:t>A study is designed to test whether different types of locations would have different effects on people’s appetite. The researcher believes that locations might have different effects on males and females, so wants to make sure both are equally represented in each treatment. The treatments are by the ocean, indoors, and in amusement parks.</a:t>
            </a:r>
          </a:p>
          <a:p>
            <a:r>
              <a:rPr lang="en-US" b="1" dirty="0"/>
              <a:t>(b) What is the explanatory variable? What are its levels?</a:t>
            </a:r>
          </a:p>
          <a:p>
            <a:r>
              <a:rPr lang="en-US" dirty="0">
                <a:solidFill>
                  <a:schemeClr val="accent2"/>
                </a:solidFill>
              </a:rPr>
              <a:t>Explanatory Variable (aka independent variable): variable that is observed or manipulated to determine its effect on the response variable</a:t>
            </a:r>
          </a:p>
          <a:p>
            <a:r>
              <a:rPr lang="en-US" dirty="0">
                <a:solidFill>
                  <a:schemeClr val="accent2"/>
                </a:solidFill>
              </a:rPr>
              <a:t>Levels: the actual categories of the variable</a:t>
            </a:r>
          </a:p>
          <a:p>
            <a:r>
              <a:rPr lang="en-US" b="1" dirty="0"/>
              <a:t>Solution: </a:t>
            </a:r>
            <a:r>
              <a:rPr lang="en-US" dirty="0"/>
              <a:t>Locations: by the ocean, indoors, and in amusement parks.</a:t>
            </a:r>
          </a:p>
        </p:txBody>
      </p:sp>
    </p:spTree>
    <p:extLst>
      <p:ext uri="{BB962C8B-B14F-4D97-AF65-F5344CB8AC3E}">
        <p14:creationId xmlns:p14="http://schemas.microsoft.com/office/powerpoint/2010/main" val="98843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ABF45-FF88-9FE3-9A68-E720528CF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B0331F-5B60-69EC-FEF9-33BAEF29D970}"/>
              </a:ext>
            </a:extLst>
          </p:cNvPr>
          <p:cNvSpPr>
            <a:spLocks noGrp="1"/>
          </p:cNvSpPr>
          <p:nvPr>
            <p:ph type="title"/>
          </p:nvPr>
        </p:nvSpPr>
        <p:spPr/>
        <p:txBody>
          <a:bodyPr/>
          <a:lstStyle/>
          <a:p>
            <a:r>
              <a:rPr lang="en-US" dirty="0"/>
              <a:t>Problem 5: Response and explanatory variables, blocking</a:t>
            </a:r>
          </a:p>
        </p:txBody>
      </p:sp>
      <p:sp>
        <p:nvSpPr>
          <p:cNvPr id="3" name="Content Placeholder 2">
            <a:extLst>
              <a:ext uri="{FF2B5EF4-FFF2-40B4-BE49-F238E27FC236}">
                <a16:creationId xmlns:a16="http://schemas.microsoft.com/office/drawing/2014/main" id="{4C793813-E93B-C4FA-75D6-CF5649E5F18F}"/>
              </a:ext>
            </a:extLst>
          </p:cNvPr>
          <p:cNvSpPr>
            <a:spLocks noGrp="1"/>
          </p:cNvSpPr>
          <p:nvPr>
            <p:ph idx="1"/>
          </p:nvPr>
        </p:nvSpPr>
        <p:spPr/>
        <p:txBody>
          <a:bodyPr/>
          <a:lstStyle/>
          <a:p>
            <a:r>
              <a:rPr lang="en-US" dirty="0"/>
              <a:t>A study is designed to test whether different types of locations would have different effects on people’s appetite. The researcher believes that locations might have different effects on males and females, so wants to make sure both are equally represented in each treatment. The treatments are by the ocean, indoors, and in amusement parks.</a:t>
            </a:r>
          </a:p>
          <a:p>
            <a:r>
              <a:rPr lang="en-US" b="1" dirty="0"/>
              <a:t>(c) What is the blocking variable? What are its levels?</a:t>
            </a:r>
          </a:p>
          <a:p>
            <a:r>
              <a:rPr lang="en-US" dirty="0">
                <a:solidFill>
                  <a:schemeClr val="accent2"/>
                </a:solidFill>
              </a:rPr>
              <a:t>Blocking Variable: groups with similar characteristics</a:t>
            </a:r>
          </a:p>
          <a:p>
            <a:r>
              <a:rPr lang="en-US" dirty="0">
                <a:solidFill>
                  <a:schemeClr val="accent2"/>
                </a:solidFill>
              </a:rPr>
              <a:t>Levels: the actual categories</a:t>
            </a:r>
          </a:p>
          <a:p>
            <a:r>
              <a:rPr lang="en-US" b="1" dirty="0"/>
              <a:t>Solution: </a:t>
            </a:r>
            <a:r>
              <a:rPr lang="en-US" dirty="0"/>
              <a:t>Sex: male, female.</a:t>
            </a:r>
          </a:p>
        </p:txBody>
      </p:sp>
    </p:spTree>
    <p:extLst>
      <p:ext uri="{BB962C8B-B14F-4D97-AF65-F5344CB8AC3E}">
        <p14:creationId xmlns:p14="http://schemas.microsoft.com/office/powerpoint/2010/main" val="2374452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CB63-93B8-B226-81CF-8F4BF80853F5}"/>
              </a:ext>
            </a:extLst>
          </p:cNvPr>
          <p:cNvSpPr>
            <a:spLocks noGrp="1"/>
          </p:cNvSpPr>
          <p:nvPr>
            <p:ph type="title"/>
          </p:nvPr>
        </p:nvSpPr>
        <p:spPr/>
        <p:txBody>
          <a:bodyPr/>
          <a:lstStyle/>
          <a:p>
            <a:r>
              <a:rPr lang="en-US" dirty="0"/>
              <a:t>Problem #: Key topics from problem</a:t>
            </a:r>
          </a:p>
        </p:txBody>
      </p:sp>
      <p:sp>
        <p:nvSpPr>
          <p:cNvPr id="3" name="Content Placeholder 2">
            <a:extLst>
              <a:ext uri="{FF2B5EF4-FFF2-40B4-BE49-F238E27FC236}">
                <a16:creationId xmlns:a16="http://schemas.microsoft.com/office/drawing/2014/main" id="{94DD978B-A33C-38F3-6909-06C3DD78EC3D}"/>
              </a:ext>
            </a:extLst>
          </p:cNvPr>
          <p:cNvSpPr>
            <a:spLocks noGrp="1"/>
          </p:cNvSpPr>
          <p:nvPr>
            <p:ph idx="1"/>
          </p:nvPr>
        </p:nvSpPr>
        <p:spPr/>
        <p:txBody>
          <a:bodyPr/>
          <a:lstStyle/>
          <a:p>
            <a:r>
              <a:rPr lang="en-US" dirty="0"/>
              <a:t>Problem setup and description.</a:t>
            </a:r>
          </a:p>
          <a:p>
            <a:r>
              <a:rPr lang="en-US" b="1" dirty="0"/>
              <a:t>Question</a:t>
            </a:r>
          </a:p>
          <a:p>
            <a:r>
              <a:rPr lang="en-US" dirty="0">
                <a:solidFill>
                  <a:schemeClr val="accent2"/>
                </a:solidFill>
              </a:rPr>
              <a:t>Key notes from readings/lectures needed to answer the question</a:t>
            </a:r>
          </a:p>
          <a:p>
            <a:r>
              <a:rPr lang="en-US" b="1" dirty="0"/>
              <a:t>Solution: </a:t>
            </a:r>
            <a:r>
              <a:rPr lang="en-US" dirty="0"/>
              <a:t>written with as much detail as we expect you to give on </a:t>
            </a:r>
            <a:r>
              <a:rPr lang="en-US"/>
              <a:t>your homework sets</a:t>
            </a:r>
            <a:endParaRPr lang="en-US" b="1" dirty="0"/>
          </a:p>
        </p:txBody>
      </p:sp>
    </p:spTree>
    <p:extLst>
      <p:ext uri="{BB962C8B-B14F-4D97-AF65-F5344CB8AC3E}">
        <p14:creationId xmlns:p14="http://schemas.microsoft.com/office/powerpoint/2010/main" val="205816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9983-710B-CFD4-2079-6E2E4B2C5267}"/>
              </a:ext>
            </a:extLst>
          </p:cNvPr>
          <p:cNvSpPr>
            <a:spLocks noGrp="1"/>
          </p:cNvSpPr>
          <p:nvPr>
            <p:ph type="title"/>
          </p:nvPr>
        </p:nvSpPr>
        <p:spPr/>
        <p:txBody>
          <a:bodyPr/>
          <a:lstStyle/>
          <a:p>
            <a:r>
              <a:rPr lang="en-US" dirty="0"/>
              <a:t>Problem 6: Blind randomized control trial</a:t>
            </a:r>
          </a:p>
        </p:txBody>
      </p:sp>
      <p:sp>
        <p:nvSpPr>
          <p:cNvPr id="3" name="Content Placeholder 2">
            <a:extLst>
              <a:ext uri="{FF2B5EF4-FFF2-40B4-BE49-F238E27FC236}">
                <a16:creationId xmlns:a16="http://schemas.microsoft.com/office/drawing/2014/main" id="{C7D88913-B77C-EE8E-5AF1-67FB3DB2BB2C}"/>
              </a:ext>
            </a:extLst>
          </p:cNvPr>
          <p:cNvSpPr>
            <a:spLocks noGrp="1"/>
          </p:cNvSpPr>
          <p:nvPr>
            <p:ph idx="1"/>
          </p:nvPr>
        </p:nvSpPr>
        <p:spPr/>
        <p:txBody>
          <a:bodyPr>
            <a:normAutofit/>
          </a:bodyPr>
          <a:lstStyle/>
          <a:p>
            <a:r>
              <a:rPr lang="en-US" dirty="0"/>
              <a:t>Briefly outline a design for a blind randomized control trial using your classmates as participants to determine preference for the taste of Mountain Dew or Diet Mountain Dew.</a:t>
            </a:r>
          </a:p>
          <a:p>
            <a:r>
              <a:rPr lang="en-US" b="1" dirty="0"/>
              <a:t>One possible Solution: </a:t>
            </a:r>
            <a:r>
              <a:rPr lang="en-US" dirty="0"/>
              <a:t>(1) Prepare two cups for each participant, one containing Mountain Dew and the other containing Diet Mountain Dew. Make sure the cups are identical and contain equal amounts of soda. Label the cups A (Mountain Dew) and B (Diet Mountain Dew). (Be sure to randomize A and B for each trial!)</a:t>
            </a:r>
          </a:p>
          <a:p>
            <a:r>
              <a:rPr lang="en-US" dirty="0"/>
              <a:t>(2) Give each participant the two cups, one cup at a time, in random order, and ask the participant to record a value that indicates how much they liked the beverage. Be sure that neither the participant nor the person handing out the cups knows the identity of the beverage to make this a double-blind experiment.</a:t>
            </a:r>
          </a:p>
        </p:txBody>
      </p:sp>
    </p:spTree>
    <p:extLst>
      <p:ext uri="{BB962C8B-B14F-4D97-AF65-F5344CB8AC3E}">
        <p14:creationId xmlns:p14="http://schemas.microsoft.com/office/powerpoint/2010/main" val="243017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4FE8-20E6-9D27-8DA7-DE7B1E1C738C}"/>
              </a:ext>
            </a:extLst>
          </p:cNvPr>
          <p:cNvSpPr>
            <a:spLocks noGrp="1"/>
          </p:cNvSpPr>
          <p:nvPr>
            <p:ph type="title"/>
          </p:nvPr>
        </p:nvSpPr>
        <p:spPr/>
        <p:txBody>
          <a:bodyPr/>
          <a:lstStyle/>
          <a:p>
            <a:r>
              <a:rPr lang="en-US" dirty="0"/>
              <a:t>Problem 7: Scatterplot</a:t>
            </a:r>
          </a:p>
        </p:txBody>
      </p:sp>
      <p:sp>
        <p:nvSpPr>
          <p:cNvPr id="3" name="Content Placeholder 2">
            <a:extLst>
              <a:ext uri="{FF2B5EF4-FFF2-40B4-BE49-F238E27FC236}">
                <a16:creationId xmlns:a16="http://schemas.microsoft.com/office/drawing/2014/main" id="{DB2E3B0C-B844-E52A-0EE1-4C12E31CD87D}"/>
              </a:ext>
            </a:extLst>
          </p:cNvPr>
          <p:cNvSpPr>
            <a:spLocks noGrp="1"/>
          </p:cNvSpPr>
          <p:nvPr>
            <p:ph sz="half" idx="1"/>
          </p:nvPr>
        </p:nvSpPr>
        <p:spPr/>
        <p:txBody>
          <a:bodyPr>
            <a:normAutofit/>
          </a:bodyPr>
          <a:lstStyle/>
          <a:p>
            <a:r>
              <a:rPr lang="en-US" sz="1800" dirty="0"/>
              <a:t>The scatterplot below shows the relationship between the sale price versus house size for the full Sacramento housing data.</a:t>
            </a:r>
          </a:p>
        </p:txBody>
      </p:sp>
      <p:sp>
        <p:nvSpPr>
          <p:cNvPr id="4" name="Content Placeholder 3">
            <a:extLst>
              <a:ext uri="{FF2B5EF4-FFF2-40B4-BE49-F238E27FC236}">
                <a16:creationId xmlns:a16="http://schemas.microsoft.com/office/drawing/2014/main" id="{B9A00996-80E1-8B25-7B5C-363C81E83C78}"/>
              </a:ext>
            </a:extLst>
          </p:cNvPr>
          <p:cNvSpPr>
            <a:spLocks noGrp="1"/>
          </p:cNvSpPr>
          <p:nvPr>
            <p:ph sz="half" idx="2"/>
          </p:nvPr>
        </p:nvSpPr>
        <p:spPr/>
        <p:txBody>
          <a:bodyPr/>
          <a:lstStyle/>
          <a:p>
            <a:r>
              <a:rPr lang="en-US" b="1" dirty="0"/>
              <a:t>(a) What are the explanatory and response variables?</a:t>
            </a:r>
          </a:p>
          <a:p>
            <a:r>
              <a:rPr lang="en-US" dirty="0">
                <a:solidFill>
                  <a:schemeClr val="accent2"/>
                </a:solidFill>
              </a:rPr>
              <a:t>Explanatory Variable: typically on the x-axis</a:t>
            </a:r>
          </a:p>
          <a:p>
            <a:r>
              <a:rPr lang="en-US" dirty="0">
                <a:solidFill>
                  <a:schemeClr val="accent2"/>
                </a:solidFill>
              </a:rPr>
              <a:t>Response Variable: typically on the y-axis</a:t>
            </a:r>
          </a:p>
          <a:p>
            <a:r>
              <a:rPr lang="en-US" b="1" dirty="0"/>
              <a:t>Solution: </a:t>
            </a:r>
            <a:r>
              <a:rPr lang="en-US" dirty="0"/>
              <a:t>The explanatory variable is the house size (in square feet), while the response variable is the price (in USD).</a:t>
            </a:r>
          </a:p>
          <a:p>
            <a:endParaRPr lang="en-US" dirty="0">
              <a:solidFill>
                <a:schemeClr val="accent2"/>
              </a:solidFill>
            </a:endParaRPr>
          </a:p>
          <a:p>
            <a:endParaRPr lang="en-US" b="1" dirty="0"/>
          </a:p>
        </p:txBody>
      </p:sp>
      <p:pic>
        <p:nvPicPr>
          <p:cNvPr id="6" name="Picture 5">
            <a:extLst>
              <a:ext uri="{FF2B5EF4-FFF2-40B4-BE49-F238E27FC236}">
                <a16:creationId xmlns:a16="http://schemas.microsoft.com/office/drawing/2014/main" id="{F7C8A574-66C2-7CF9-0A15-ED8BDDCB5536}"/>
              </a:ext>
            </a:extLst>
          </p:cNvPr>
          <p:cNvPicPr>
            <a:picLocks noChangeAspect="1"/>
          </p:cNvPicPr>
          <p:nvPr/>
        </p:nvPicPr>
        <p:blipFill>
          <a:blip r:embed="rId2"/>
          <a:stretch>
            <a:fillRect/>
          </a:stretch>
        </p:blipFill>
        <p:spPr>
          <a:xfrm>
            <a:off x="813814" y="3149885"/>
            <a:ext cx="4736178" cy="3549619"/>
          </a:xfrm>
          <a:prstGeom prst="rect">
            <a:avLst/>
          </a:prstGeom>
        </p:spPr>
      </p:pic>
    </p:spTree>
    <p:extLst>
      <p:ext uri="{BB962C8B-B14F-4D97-AF65-F5344CB8AC3E}">
        <p14:creationId xmlns:p14="http://schemas.microsoft.com/office/powerpoint/2010/main" val="13060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AEA3F-934E-1D4E-AAD6-703537474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EA906-A766-B6FD-B548-0BF97D7712B7}"/>
              </a:ext>
            </a:extLst>
          </p:cNvPr>
          <p:cNvSpPr>
            <a:spLocks noGrp="1"/>
          </p:cNvSpPr>
          <p:nvPr>
            <p:ph type="title"/>
          </p:nvPr>
        </p:nvSpPr>
        <p:spPr/>
        <p:txBody>
          <a:bodyPr/>
          <a:lstStyle/>
          <a:p>
            <a:r>
              <a:rPr lang="en-US" dirty="0"/>
              <a:t>Problem 7: Scatterplot</a:t>
            </a:r>
          </a:p>
        </p:txBody>
      </p:sp>
      <p:sp>
        <p:nvSpPr>
          <p:cNvPr id="3" name="Content Placeholder 2">
            <a:extLst>
              <a:ext uri="{FF2B5EF4-FFF2-40B4-BE49-F238E27FC236}">
                <a16:creationId xmlns:a16="http://schemas.microsoft.com/office/drawing/2014/main" id="{48BB2E0D-1A27-5CF4-7772-4CBCF3CF9EAA}"/>
              </a:ext>
            </a:extLst>
          </p:cNvPr>
          <p:cNvSpPr>
            <a:spLocks noGrp="1"/>
          </p:cNvSpPr>
          <p:nvPr>
            <p:ph sz="half" idx="1"/>
          </p:nvPr>
        </p:nvSpPr>
        <p:spPr/>
        <p:txBody>
          <a:bodyPr>
            <a:normAutofit/>
          </a:bodyPr>
          <a:lstStyle/>
          <a:p>
            <a:r>
              <a:rPr lang="en-US" sz="1800" dirty="0"/>
              <a:t>The scatterplot below shows the relationship between the sale price versus house size for the full Sacramento housing data.</a:t>
            </a:r>
          </a:p>
        </p:txBody>
      </p:sp>
      <p:sp>
        <p:nvSpPr>
          <p:cNvPr id="4" name="Content Placeholder 3">
            <a:extLst>
              <a:ext uri="{FF2B5EF4-FFF2-40B4-BE49-F238E27FC236}">
                <a16:creationId xmlns:a16="http://schemas.microsoft.com/office/drawing/2014/main" id="{DB5D6FEF-2383-A283-D67D-E76551B232C6}"/>
              </a:ext>
            </a:extLst>
          </p:cNvPr>
          <p:cNvSpPr>
            <a:spLocks noGrp="1"/>
          </p:cNvSpPr>
          <p:nvPr>
            <p:ph sz="half" idx="2"/>
          </p:nvPr>
        </p:nvSpPr>
        <p:spPr/>
        <p:txBody>
          <a:bodyPr/>
          <a:lstStyle/>
          <a:p>
            <a:r>
              <a:rPr lang="en-US" b="1" dirty="0"/>
              <a:t>(b) Describe the relationship between the two variables. Make sure to identify unusual observations, if any.</a:t>
            </a:r>
          </a:p>
          <a:p>
            <a:r>
              <a:rPr lang="en-US" b="1" dirty="0"/>
              <a:t>Solution: </a:t>
            </a:r>
            <a:r>
              <a:rPr lang="en-US" dirty="0"/>
              <a:t>There is a strong positive relationship between these two variables. There doesn’t seem to be any extremely unusual observations from the scatterplot except for an influential point with coordinates ≈(1600, 850000).</a:t>
            </a:r>
            <a:endParaRPr lang="en-US" dirty="0">
              <a:solidFill>
                <a:schemeClr val="accent2"/>
              </a:solidFill>
            </a:endParaRPr>
          </a:p>
          <a:p>
            <a:endParaRPr lang="en-US" b="1" dirty="0"/>
          </a:p>
        </p:txBody>
      </p:sp>
      <p:pic>
        <p:nvPicPr>
          <p:cNvPr id="6" name="Picture 5">
            <a:extLst>
              <a:ext uri="{FF2B5EF4-FFF2-40B4-BE49-F238E27FC236}">
                <a16:creationId xmlns:a16="http://schemas.microsoft.com/office/drawing/2014/main" id="{1C8ADF42-2C5A-BA17-AA56-69ADBB98627A}"/>
              </a:ext>
            </a:extLst>
          </p:cNvPr>
          <p:cNvPicPr>
            <a:picLocks noChangeAspect="1"/>
          </p:cNvPicPr>
          <p:nvPr/>
        </p:nvPicPr>
        <p:blipFill>
          <a:blip r:embed="rId2"/>
          <a:stretch>
            <a:fillRect/>
          </a:stretch>
        </p:blipFill>
        <p:spPr>
          <a:xfrm>
            <a:off x="813814" y="3149885"/>
            <a:ext cx="4736178" cy="3549619"/>
          </a:xfrm>
          <a:prstGeom prst="rect">
            <a:avLst/>
          </a:prstGeom>
        </p:spPr>
      </p:pic>
    </p:spTree>
    <p:extLst>
      <p:ext uri="{BB962C8B-B14F-4D97-AF65-F5344CB8AC3E}">
        <p14:creationId xmlns:p14="http://schemas.microsoft.com/office/powerpoint/2010/main" val="105728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06E53-80AD-8855-4D95-4DD0435D1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40061-8DD4-ACD5-1D7B-9EAF2711FD1F}"/>
              </a:ext>
            </a:extLst>
          </p:cNvPr>
          <p:cNvSpPr>
            <a:spLocks noGrp="1"/>
          </p:cNvSpPr>
          <p:nvPr>
            <p:ph type="title"/>
          </p:nvPr>
        </p:nvSpPr>
        <p:spPr/>
        <p:txBody>
          <a:bodyPr/>
          <a:lstStyle/>
          <a:p>
            <a:r>
              <a:rPr lang="en-US" dirty="0"/>
              <a:t>Problem 7: Scatterplot</a:t>
            </a:r>
          </a:p>
        </p:txBody>
      </p:sp>
      <p:sp>
        <p:nvSpPr>
          <p:cNvPr id="3" name="Content Placeholder 2">
            <a:extLst>
              <a:ext uri="{FF2B5EF4-FFF2-40B4-BE49-F238E27FC236}">
                <a16:creationId xmlns:a16="http://schemas.microsoft.com/office/drawing/2014/main" id="{F096B106-9157-13B2-5069-C73E6E38DE8C}"/>
              </a:ext>
            </a:extLst>
          </p:cNvPr>
          <p:cNvSpPr>
            <a:spLocks noGrp="1"/>
          </p:cNvSpPr>
          <p:nvPr>
            <p:ph sz="half" idx="1"/>
          </p:nvPr>
        </p:nvSpPr>
        <p:spPr/>
        <p:txBody>
          <a:bodyPr>
            <a:normAutofit/>
          </a:bodyPr>
          <a:lstStyle/>
          <a:p>
            <a:r>
              <a:rPr lang="en-US" sz="1800" dirty="0"/>
              <a:t>The scatterplot below shows the relationship between the sale price versus house size for the full Sacramento housing data.</a:t>
            </a:r>
          </a:p>
        </p:txBody>
      </p:sp>
      <p:sp>
        <p:nvSpPr>
          <p:cNvPr id="4" name="Content Placeholder 3">
            <a:extLst>
              <a:ext uri="{FF2B5EF4-FFF2-40B4-BE49-F238E27FC236}">
                <a16:creationId xmlns:a16="http://schemas.microsoft.com/office/drawing/2014/main" id="{E24F2F07-41BF-96F4-7021-15394DDBD969}"/>
              </a:ext>
            </a:extLst>
          </p:cNvPr>
          <p:cNvSpPr>
            <a:spLocks noGrp="1"/>
          </p:cNvSpPr>
          <p:nvPr>
            <p:ph sz="half" idx="2"/>
          </p:nvPr>
        </p:nvSpPr>
        <p:spPr/>
        <p:txBody>
          <a:bodyPr/>
          <a:lstStyle/>
          <a:p>
            <a:r>
              <a:rPr lang="en-US" b="1" dirty="0"/>
              <a:t>(c) Can we conclude that if the house size is bigger, then they also tend to have a higher price?</a:t>
            </a:r>
          </a:p>
          <a:p>
            <a:r>
              <a:rPr lang="en-US" dirty="0">
                <a:solidFill>
                  <a:schemeClr val="accent2"/>
                </a:solidFill>
              </a:rPr>
              <a:t>Correlation ≠ Causation</a:t>
            </a:r>
          </a:p>
          <a:p>
            <a:r>
              <a:rPr lang="en-US" b="1" dirty="0"/>
              <a:t>Solution: </a:t>
            </a:r>
            <a:r>
              <a:rPr lang="en-US" dirty="0"/>
              <a:t>You cannot conclude this because correlation does not imply causation.</a:t>
            </a:r>
            <a:endParaRPr lang="en-US" dirty="0">
              <a:solidFill>
                <a:schemeClr val="accent2"/>
              </a:solidFill>
            </a:endParaRPr>
          </a:p>
          <a:p>
            <a:endParaRPr lang="en-US" b="1" dirty="0"/>
          </a:p>
        </p:txBody>
      </p:sp>
      <p:pic>
        <p:nvPicPr>
          <p:cNvPr id="6" name="Picture 5">
            <a:extLst>
              <a:ext uri="{FF2B5EF4-FFF2-40B4-BE49-F238E27FC236}">
                <a16:creationId xmlns:a16="http://schemas.microsoft.com/office/drawing/2014/main" id="{794E1A35-0118-B519-24C5-93884420757D}"/>
              </a:ext>
            </a:extLst>
          </p:cNvPr>
          <p:cNvPicPr>
            <a:picLocks noChangeAspect="1"/>
          </p:cNvPicPr>
          <p:nvPr/>
        </p:nvPicPr>
        <p:blipFill>
          <a:blip r:embed="rId2"/>
          <a:stretch>
            <a:fillRect/>
          </a:stretch>
        </p:blipFill>
        <p:spPr>
          <a:xfrm>
            <a:off x="813814" y="3149885"/>
            <a:ext cx="4736178" cy="3549619"/>
          </a:xfrm>
          <a:prstGeom prst="rect">
            <a:avLst/>
          </a:prstGeom>
        </p:spPr>
      </p:pic>
    </p:spTree>
    <p:extLst>
      <p:ext uri="{BB962C8B-B14F-4D97-AF65-F5344CB8AC3E}">
        <p14:creationId xmlns:p14="http://schemas.microsoft.com/office/powerpoint/2010/main" val="321615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5B161A-FA06-C85F-6CD4-5E9B7645D04E}"/>
              </a:ext>
            </a:extLst>
          </p:cNvPr>
          <p:cNvSpPr>
            <a:spLocks noGrp="1"/>
          </p:cNvSpPr>
          <p:nvPr>
            <p:ph type="title"/>
          </p:nvPr>
        </p:nvSpPr>
        <p:spPr/>
        <p:txBody>
          <a:bodyPr/>
          <a:lstStyle/>
          <a:p>
            <a:r>
              <a:rPr lang="en-US" dirty="0"/>
              <a:t>Problem 8: Drawing conclusions from studies</a:t>
            </a:r>
          </a:p>
        </p:txBody>
      </p:sp>
      <p:sp>
        <p:nvSpPr>
          <p:cNvPr id="6" name="Content Placeholder 5">
            <a:extLst>
              <a:ext uri="{FF2B5EF4-FFF2-40B4-BE49-F238E27FC236}">
                <a16:creationId xmlns:a16="http://schemas.microsoft.com/office/drawing/2014/main" id="{5E0ED1D7-3BEF-D7DA-0F71-69B14B6B5F6A}"/>
              </a:ext>
            </a:extLst>
          </p:cNvPr>
          <p:cNvSpPr>
            <a:spLocks noGrp="1"/>
          </p:cNvSpPr>
          <p:nvPr>
            <p:ph idx="1"/>
          </p:nvPr>
        </p:nvSpPr>
        <p:spPr/>
        <p:txBody>
          <a:bodyPr>
            <a:normAutofit fontScale="85000" lnSpcReduction="20000"/>
          </a:bodyPr>
          <a:lstStyle/>
          <a:p>
            <a:r>
              <a:rPr lang="en-US" dirty="0"/>
              <a:t>Suppose researchers want to investigate whether having physical activities would increase one’s appetite. In an article they published, it states the following: </a:t>
            </a:r>
          </a:p>
          <a:p>
            <a:r>
              <a:rPr lang="en-US" dirty="0"/>
              <a:t>“Researchers analyzed data from 1,000 people who participated voluntarily. Among the participants, some always have physical activities before taking meals, while others don’t. Physical activity was measured using a multi-sensor </a:t>
            </a:r>
            <a:r>
              <a:rPr lang="en-US" dirty="0" err="1"/>
              <a:t>actigraph</a:t>
            </a:r>
            <a:r>
              <a:rPr lang="en-US" dirty="0"/>
              <a:t> along with a self rated scale. Appetite was measured using the Council on Nutrition Appetite Questionnaire. The researchers followed up with these participants for 18 months and found that about 20% of these people had improvements in appetites. Among these, some had significant improvements while others didn’t. After adjusting for other factors, the researchers concluded that people who take some form of physical activities were 35% more likely to score better than those who didn’t.”</a:t>
            </a:r>
          </a:p>
          <a:p>
            <a:r>
              <a:rPr lang="en-US" b="1" dirty="0"/>
              <a:t>Based on this study, can we conclude that doing physical activities would improve one’s appetite? Explain your reasoning.</a:t>
            </a:r>
          </a:p>
          <a:p>
            <a:r>
              <a:rPr lang="en-US" dirty="0">
                <a:solidFill>
                  <a:schemeClr val="accent2"/>
                </a:solidFill>
              </a:rPr>
              <a:t>Conclusions can only be drawn from experiments. Experiments must have treatment and control groups.</a:t>
            </a:r>
          </a:p>
          <a:p>
            <a:r>
              <a:rPr lang="en-US" b="1" dirty="0"/>
              <a:t>Solution: </a:t>
            </a:r>
            <a:r>
              <a:rPr lang="en-US" dirty="0"/>
              <a:t>No, this is an observational study.</a:t>
            </a:r>
          </a:p>
        </p:txBody>
      </p:sp>
    </p:spTree>
    <p:extLst>
      <p:ext uri="{BB962C8B-B14F-4D97-AF65-F5344CB8AC3E}">
        <p14:creationId xmlns:p14="http://schemas.microsoft.com/office/powerpoint/2010/main" val="187486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0044B-D575-944C-04F9-F9FB351DDA3B}"/>
              </a:ext>
            </a:extLst>
          </p:cNvPr>
          <p:cNvSpPr>
            <a:spLocks noGrp="1"/>
          </p:cNvSpPr>
          <p:nvPr>
            <p:ph type="title"/>
          </p:nvPr>
        </p:nvSpPr>
        <p:spPr/>
        <p:txBody>
          <a:bodyPr/>
          <a:lstStyle/>
          <a:p>
            <a:r>
              <a:rPr lang="en-US" dirty="0"/>
              <a:t>Problem 1: Cases and variables</a:t>
            </a:r>
          </a:p>
        </p:txBody>
      </p:sp>
      <p:sp>
        <p:nvSpPr>
          <p:cNvPr id="3" name="Content Placeholder 2">
            <a:extLst>
              <a:ext uri="{FF2B5EF4-FFF2-40B4-BE49-F238E27FC236}">
                <a16:creationId xmlns:a16="http://schemas.microsoft.com/office/drawing/2014/main" id="{FC2AAB39-F752-733E-AD48-D84665037FAC}"/>
              </a:ext>
            </a:extLst>
          </p:cNvPr>
          <p:cNvSpPr>
            <a:spLocks noGrp="1"/>
          </p:cNvSpPr>
          <p:nvPr>
            <p:ph idx="1"/>
          </p:nvPr>
        </p:nvSpPr>
        <p:spPr/>
        <p:txBody>
          <a:bodyPr/>
          <a:lstStyle/>
          <a:p>
            <a:r>
              <a:rPr lang="en-US" dirty="0"/>
              <a:t>Shawn is interested in dogs and one day he decided to study a data set of three types of dogs: Husky, Bulldog, and Chihuahua that contains their weights, lengths of fur, and heights. There are 60 dogs from each type in the data set.</a:t>
            </a:r>
          </a:p>
          <a:p>
            <a:r>
              <a:rPr lang="en-US" b="1" dirty="0"/>
              <a:t>(a) How many cases are included in the data?</a:t>
            </a:r>
          </a:p>
          <a:p>
            <a:r>
              <a:rPr lang="en-US" dirty="0">
                <a:solidFill>
                  <a:schemeClr val="accent2"/>
                </a:solidFill>
              </a:rPr>
              <a:t>Cases: observational units</a:t>
            </a:r>
          </a:p>
          <a:p>
            <a:r>
              <a:rPr lang="en-US" b="1" dirty="0"/>
              <a:t>Solution: </a:t>
            </a:r>
            <a:r>
              <a:rPr lang="en-US" dirty="0"/>
              <a:t>There are three species with 60 in each; hence 60 × 3 = 180 cases were included in the data.</a:t>
            </a:r>
          </a:p>
          <a:p>
            <a:endParaRPr lang="en-US" dirty="0"/>
          </a:p>
          <a:p>
            <a:endParaRPr lang="en-US" dirty="0"/>
          </a:p>
        </p:txBody>
      </p:sp>
    </p:spTree>
    <p:custDataLst>
      <p:tags r:id="rId1"/>
    </p:custDataLst>
    <p:extLst>
      <p:ext uri="{BB962C8B-B14F-4D97-AF65-F5344CB8AC3E}">
        <p14:creationId xmlns:p14="http://schemas.microsoft.com/office/powerpoint/2010/main" val="12172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7332-F86B-2A50-E349-5CC2144F1905}"/>
              </a:ext>
            </a:extLst>
          </p:cNvPr>
          <p:cNvSpPr>
            <a:spLocks noGrp="1"/>
          </p:cNvSpPr>
          <p:nvPr>
            <p:ph type="title"/>
          </p:nvPr>
        </p:nvSpPr>
        <p:spPr/>
        <p:txBody>
          <a:bodyPr/>
          <a:lstStyle/>
          <a:p>
            <a:r>
              <a:rPr lang="en-US" dirty="0"/>
              <a:t>Problem 1: Cases and Variables</a:t>
            </a:r>
          </a:p>
        </p:txBody>
      </p:sp>
      <p:sp>
        <p:nvSpPr>
          <p:cNvPr id="3" name="Content Placeholder 2">
            <a:extLst>
              <a:ext uri="{FF2B5EF4-FFF2-40B4-BE49-F238E27FC236}">
                <a16:creationId xmlns:a16="http://schemas.microsoft.com/office/drawing/2014/main" id="{008838A4-2BFF-441E-2714-73D831FDEE4B}"/>
              </a:ext>
            </a:extLst>
          </p:cNvPr>
          <p:cNvSpPr>
            <a:spLocks noGrp="1"/>
          </p:cNvSpPr>
          <p:nvPr>
            <p:ph idx="1"/>
          </p:nvPr>
        </p:nvSpPr>
        <p:spPr/>
        <p:txBody>
          <a:bodyPr>
            <a:normAutofit/>
          </a:bodyPr>
          <a:lstStyle/>
          <a:p>
            <a:r>
              <a:rPr lang="en-US" dirty="0"/>
              <a:t>Shawn is interested in dogs and one day he decided to study a data set of three types of dogs: Husky, Bulldog, and Chihuahua that contains their weights, lengths of fur, and heights. There are 60 dogs from each type in the data set.</a:t>
            </a:r>
          </a:p>
          <a:p>
            <a:r>
              <a:rPr lang="en-US" b="1" dirty="0"/>
              <a:t>(b) How many numerical variables are included in the data? Indicate what they are, and if they are continuous or discrete.</a:t>
            </a:r>
          </a:p>
          <a:p>
            <a:r>
              <a:rPr lang="en-US" dirty="0">
                <a:solidFill>
                  <a:schemeClr val="accent2"/>
                </a:solidFill>
              </a:rPr>
              <a:t>Numerical Variables: takes number values</a:t>
            </a:r>
          </a:p>
          <a:p>
            <a:r>
              <a:rPr lang="en-US" dirty="0">
                <a:solidFill>
                  <a:schemeClr val="accent2"/>
                </a:solidFill>
              </a:rPr>
              <a:t>Continuous Variables: can take any value in a range, and can be infinitely divided</a:t>
            </a:r>
          </a:p>
          <a:p>
            <a:r>
              <a:rPr lang="en-US" dirty="0">
                <a:solidFill>
                  <a:schemeClr val="accent2"/>
                </a:solidFill>
              </a:rPr>
              <a:t>Discrete Variables: values are distinct numbers/counts, and cannot be divided further</a:t>
            </a:r>
          </a:p>
          <a:p>
            <a:r>
              <a:rPr lang="en-US" b="1" dirty="0"/>
              <a:t>Solution: </a:t>
            </a:r>
            <a:r>
              <a:rPr lang="en-US" dirty="0"/>
              <a:t>Three continuous numerical variables are included: Length of fur, weights, and heights of the dogs.</a:t>
            </a:r>
          </a:p>
          <a:p>
            <a:endParaRPr lang="en-US" dirty="0"/>
          </a:p>
        </p:txBody>
      </p:sp>
    </p:spTree>
    <p:custDataLst>
      <p:tags r:id="rId1"/>
    </p:custDataLst>
    <p:extLst>
      <p:ext uri="{BB962C8B-B14F-4D97-AF65-F5344CB8AC3E}">
        <p14:creationId xmlns:p14="http://schemas.microsoft.com/office/powerpoint/2010/main" val="416034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FA758-EC66-B6B5-1EBD-0F4DC73CB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7494A-98CB-3C5C-F7C8-C677A0B66E03}"/>
              </a:ext>
            </a:extLst>
          </p:cNvPr>
          <p:cNvSpPr>
            <a:spLocks noGrp="1"/>
          </p:cNvSpPr>
          <p:nvPr>
            <p:ph type="title"/>
          </p:nvPr>
        </p:nvSpPr>
        <p:spPr/>
        <p:txBody>
          <a:bodyPr/>
          <a:lstStyle/>
          <a:p>
            <a:r>
              <a:rPr lang="en-US" dirty="0"/>
              <a:t>Problem 1: Cases and Variables</a:t>
            </a:r>
          </a:p>
        </p:txBody>
      </p:sp>
      <p:sp>
        <p:nvSpPr>
          <p:cNvPr id="3" name="Content Placeholder 2">
            <a:extLst>
              <a:ext uri="{FF2B5EF4-FFF2-40B4-BE49-F238E27FC236}">
                <a16:creationId xmlns:a16="http://schemas.microsoft.com/office/drawing/2014/main" id="{FC09F746-0197-1772-39D2-00140B5932DF}"/>
              </a:ext>
            </a:extLst>
          </p:cNvPr>
          <p:cNvSpPr>
            <a:spLocks noGrp="1"/>
          </p:cNvSpPr>
          <p:nvPr>
            <p:ph idx="1"/>
          </p:nvPr>
        </p:nvSpPr>
        <p:spPr/>
        <p:txBody>
          <a:bodyPr>
            <a:normAutofit/>
          </a:bodyPr>
          <a:lstStyle/>
          <a:p>
            <a:r>
              <a:rPr lang="en-US" dirty="0"/>
              <a:t>Shawn is interested in dogs and one day he decided to study a data set of three types of dogs: Husky, Bulldog, and Chihuahua that contains their weights, lengths of fur, and heights. There are 60 dogs from each type in the data set.</a:t>
            </a:r>
          </a:p>
          <a:p>
            <a:r>
              <a:rPr lang="en-US" b="1" dirty="0"/>
              <a:t>(c) How many categorical variables are included in the data, and what are they? List the corresponding levels (categories).</a:t>
            </a:r>
          </a:p>
          <a:p>
            <a:r>
              <a:rPr lang="en-US" dirty="0">
                <a:solidFill>
                  <a:schemeClr val="accent2"/>
                </a:solidFill>
              </a:rPr>
              <a:t>Categorical Variables: values represent distinct categories or groups, rather than numerical values</a:t>
            </a:r>
          </a:p>
          <a:p>
            <a:r>
              <a:rPr lang="en-US" dirty="0">
                <a:solidFill>
                  <a:schemeClr val="accent2"/>
                </a:solidFill>
              </a:rPr>
              <a:t>Levels: the actual category</a:t>
            </a:r>
          </a:p>
          <a:p>
            <a:r>
              <a:rPr lang="en-US" b="1" dirty="0"/>
              <a:t>Solution:</a:t>
            </a:r>
            <a:r>
              <a:rPr lang="en-US" dirty="0"/>
              <a:t> One categorical variable, types of dog, with three levels: Husky, Bulldog, and Chihuahua.</a:t>
            </a:r>
          </a:p>
          <a:p>
            <a:endParaRPr lang="en-US" dirty="0"/>
          </a:p>
        </p:txBody>
      </p:sp>
    </p:spTree>
    <p:custDataLst>
      <p:tags r:id="rId1"/>
    </p:custDataLst>
    <p:extLst>
      <p:ext uri="{BB962C8B-B14F-4D97-AF65-F5344CB8AC3E}">
        <p14:creationId xmlns:p14="http://schemas.microsoft.com/office/powerpoint/2010/main" val="274051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36F11-FB5D-EC69-F999-F3B9D4CE5DC9}"/>
              </a:ext>
            </a:extLst>
          </p:cNvPr>
          <p:cNvSpPr>
            <a:spLocks noGrp="1"/>
          </p:cNvSpPr>
          <p:nvPr>
            <p:ph type="title"/>
          </p:nvPr>
        </p:nvSpPr>
        <p:spPr/>
        <p:txBody>
          <a:bodyPr/>
          <a:lstStyle/>
          <a:p>
            <a:r>
              <a:rPr lang="en-US" dirty="0"/>
              <a:t>Problem 2: Census surveys </a:t>
            </a:r>
          </a:p>
        </p:txBody>
      </p:sp>
      <p:sp>
        <p:nvSpPr>
          <p:cNvPr id="3" name="Content Placeholder 2">
            <a:extLst>
              <a:ext uri="{FF2B5EF4-FFF2-40B4-BE49-F238E27FC236}">
                <a16:creationId xmlns:a16="http://schemas.microsoft.com/office/drawing/2014/main" id="{01AB2718-3ABF-3670-13BA-D2FE21868A7B}"/>
              </a:ext>
            </a:extLst>
          </p:cNvPr>
          <p:cNvSpPr>
            <a:spLocks noGrp="1"/>
          </p:cNvSpPr>
          <p:nvPr>
            <p:ph idx="1"/>
          </p:nvPr>
        </p:nvSpPr>
        <p:spPr/>
        <p:txBody>
          <a:bodyPr>
            <a:normAutofit fontScale="92500"/>
          </a:bodyPr>
          <a:lstStyle/>
          <a:p>
            <a:r>
              <a:rPr lang="en-US" dirty="0"/>
              <a:t>In a Statistics class at UCSD, the professor took a survey on all 50 students in the class to determine what proportion participates in voluntary work. The professor then asked four students in the class to analyze the results. They made the following statements:</a:t>
            </a:r>
          </a:p>
          <a:p>
            <a:r>
              <a:rPr lang="en-US" dirty="0"/>
              <a:t>Student A: The professor can use this result to prove that studying in this class causes students to participate in voluntary work.</a:t>
            </a:r>
          </a:p>
          <a:p>
            <a:r>
              <a:rPr lang="en-US" dirty="0"/>
              <a:t>Student B: The professor can determine the proportion because this survey was already a census of all students.</a:t>
            </a:r>
          </a:p>
          <a:p>
            <a:r>
              <a:rPr lang="en-US" dirty="0"/>
              <a:t>Student C: The professor should not use this data because this is an observational study.</a:t>
            </a:r>
          </a:p>
          <a:p>
            <a:r>
              <a:rPr lang="en-US" dirty="0"/>
              <a:t>Student D: The professor did not select a random sample of students, so the survey will not provide the professor with any useful information.</a:t>
            </a:r>
          </a:p>
          <a:p>
            <a:r>
              <a:rPr lang="en-US" b="1" dirty="0"/>
              <a:t>Which of the students’ response is true?</a:t>
            </a:r>
          </a:p>
          <a:p>
            <a:endParaRPr lang="en-US" dirty="0"/>
          </a:p>
        </p:txBody>
      </p:sp>
    </p:spTree>
    <p:extLst>
      <p:ext uri="{BB962C8B-B14F-4D97-AF65-F5344CB8AC3E}">
        <p14:creationId xmlns:p14="http://schemas.microsoft.com/office/powerpoint/2010/main" val="2326191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031CB-7E4A-3313-6E6A-313536F33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7FE58-8FCE-74D3-EA0D-FC09F30D7D29}"/>
              </a:ext>
            </a:extLst>
          </p:cNvPr>
          <p:cNvSpPr>
            <a:spLocks noGrp="1"/>
          </p:cNvSpPr>
          <p:nvPr>
            <p:ph type="title"/>
          </p:nvPr>
        </p:nvSpPr>
        <p:spPr/>
        <p:txBody>
          <a:bodyPr/>
          <a:lstStyle/>
          <a:p>
            <a:r>
              <a:rPr lang="en-US" dirty="0"/>
              <a:t>Problem 2: Census surveys </a:t>
            </a:r>
          </a:p>
        </p:txBody>
      </p:sp>
      <p:sp>
        <p:nvSpPr>
          <p:cNvPr id="3" name="Content Placeholder 2">
            <a:extLst>
              <a:ext uri="{FF2B5EF4-FFF2-40B4-BE49-F238E27FC236}">
                <a16:creationId xmlns:a16="http://schemas.microsoft.com/office/drawing/2014/main" id="{BA644AC5-AD01-BCC3-C666-47415E2A400E}"/>
              </a:ext>
            </a:extLst>
          </p:cNvPr>
          <p:cNvSpPr>
            <a:spLocks noGrp="1"/>
          </p:cNvSpPr>
          <p:nvPr>
            <p:ph idx="1"/>
          </p:nvPr>
        </p:nvSpPr>
        <p:spPr/>
        <p:txBody>
          <a:bodyPr>
            <a:normAutofit/>
          </a:bodyPr>
          <a:lstStyle/>
          <a:p>
            <a:r>
              <a:rPr lang="en-US" dirty="0"/>
              <a:t>In a Statistics class at UCSD, the professor took a survey on all 50 students in the class to determine what proportion participates in voluntary work. The professor then asked four students in the class to analyze the results. They made the following statements:</a:t>
            </a:r>
          </a:p>
          <a:p>
            <a:r>
              <a:rPr lang="en-US" dirty="0"/>
              <a:t>Student A: The professor can use this result to prove that studying in this class causes students to participate in voluntary work.</a:t>
            </a:r>
          </a:p>
          <a:p>
            <a:r>
              <a:rPr lang="en-US" dirty="0">
                <a:solidFill>
                  <a:schemeClr val="accent2"/>
                </a:solidFill>
              </a:rPr>
              <a:t>Correlation does not imply causation. Even if the data showed a high proportion of students participating in voluntary work, it doesn’t mean that studying in this class causes this participation. Other factors could influence both studying and voluntary work, and without a controlled experiment, causation cannot be established.</a:t>
            </a:r>
          </a:p>
          <a:p>
            <a:r>
              <a:rPr lang="en-US" dirty="0"/>
              <a:t>Thus, Student A is incorrect.</a:t>
            </a:r>
          </a:p>
        </p:txBody>
      </p:sp>
    </p:spTree>
    <p:custDataLst>
      <p:tags r:id="rId1"/>
    </p:custDataLst>
    <p:extLst>
      <p:ext uri="{BB962C8B-B14F-4D97-AF65-F5344CB8AC3E}">
        <p14:creationId xmlns:p14="http://schemas.microsoft.com/office/powerpoint/2010/main" val="64719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1AA63-6566-00CE-947D-CF069EAD8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C0F97-AAB0-6F4D-D6E4-7CB4DC78EC11}"/>
              </a:ext>
            </a:extLst>
          </p:cNvPr>
          <p:cNvSpPr>
            <a:spLocks noGrp="1"/>
          </p:cNvSpPr>
          <p:nvPr>
            <p:ph type="title"/>
          </p:nvPr>
        </p:nvSpPr>
        <p:spPr/>
        <p:txBody>
          <a:bodyPr/>
          <a:lstStyle/>
          <a:p>
            <a:r>
              <a:rPr lang="en-US" dirty="0"/>
              <a:t>Problem 2: Census surveys </a:t>
            </a:r>
          </a:p>
        </p:txBody>
      </p:sp>
      <p:sp>
        <p:nvSpPr>
          <p:cNvPr id="3" name="Content Placeholder 2">
            <a:extLst>
              <a:ext uri="{FF2B5EF4-FFF2-40B4-BE49-F238E27FC236}">
                <a16:creationId xmlns:a16="http://schemas.microsoft.com/office/drawing/2014/main" id="{8039BFE9-FBDA-1015-F79D-F392BA08D8A9}"/>
              </a:ext>
            </a:extLst>
          </p:cNvPr>
          <p:cNvSpPr>
            <a:spLocks noGrp="1"/>
          </p:cNvSpPr>
          <p:nvPr>
            <p:ph idx="1"/>
          </p:nvPr>
        </p:nvSpPr>
        <p:spPr/>
        <p:txBody>
          <a:bodyPr>
            <a:normAutofit/>
          </a:bodyPr>
          <a:lstStyle/>
          <a:p>
            <a:r>
              <a:rPr lang="en-US" dirty="0"/>
              <a:t>In a Statistics class at UCSD, the professor took a survey on all 50 students in the class to determine what proportion participates in voluntary work. The professor then asked four students in the class to analyze the results. They made the following statements:</a:t>
            </a:r>
          </a:p>
          <a:p>
            <a:r>
              <a:rPr lang="en-US" dirty="0"/>
              <a:t>Student B: The professor can determine the proportion because this survey was already a census of all students.</a:t>
            </a:r>
          </a:p>
          <a:p>
            <a:r>
              <a:rPr lang="en-US" dirty="0">
                <a:solidFill>
                  <a:schemeClr val="accent2"/>
                </a:solidFill>
              </a:rPr>
              <a:t>Since the survey was conducted with all 50 students in the class, it represents a complete census. This means the professor has accurate data on the participation in voluntary work for the entire population of interest (the students in that class). Therefore, the proportion can be calculated directly from the data collected.</a:t>
            </a:r>
          </a:p>
          <a:p>
            <a:r>
              <a:rPr lang="en-US" dirty="0"/>
              <a:t>Thus, Student B is correct.</a:t>
            </a:r>
          </a:p>
        </p:txBody>
      </p:sp>
    </p:spTree>
    <p:extLst>
      <p:ext uri="{BB962C8B-B14F-4D97-AF65-F5344CB8AC3E}">
        <p14:creationId xmlns:p14="http://schemas.microsoft.com/office/powerpoint/2010/main" val="348422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9B35C-0FA0-69F5-2331-01A6EED1C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BDA3C-0E8D-F27A-2D40-5DCAFE973215}"/>
              </a:ext>
            </a:extLst>
          </p:cNvPr>
          <p:cNvSpPr>
            <a:spLocks noGrp="1"/>
          </p:cNvSpPr>
          <p:nvPr>
            <p:ph type="title"/>
          </p:nvPr>
        </p:nvSpPr>
        <p:spPr/>
        <p:txBody>
          <a:bodyPr/>
          <a:lstStyle/>
          <a:p>
            <a:r>
              <a:rPr lang="en-US" dirty="0"/>
              <a:t>Problem 2: Census surveys </a:t>
            </a:r>
          </a:p>
        </p:txBody>
      </p:sp>
      <p:sp>
        <p:nvSpPr>
          <p:cNvPr id="3" name="Content Placeholder 2">
            <a:extLst>
              <a:ext uri="{FF2B5EF4-FFF2-40B4-BE49-F238E27FC236}">
                <a16:creationId xmlns:a16="http://schemas.microsoft.com/office/drawing/2014/main" id="{338075EF-A04A-35E0-4616-2E07B5802FB3}"/>
              </a:ext>
            </a:extLst>
          </p:cNvPr>
          <p:cNvSpPr>
            <a:spLocks noGrp="1"/>
          </p:cNvSpPr>
          <p:nvPr>
            <p:ph idx="1"/>
          </p:nvPr>
        </p:nvSpPr>
        <p:spPr/>
        <p:txBody>
          <a:bodyPr>
            <a:normAutofit/>
          </a:bodyPr>
          <a:lstStyle/>
          <a:p>
            <a:r>
              <a:rPr lang="en-US" dirty="0"/>
              <a:t>In a Statistics class at UCSD, the professor took a survey on all 50 students in the class to determine what proportion participates in voluntary work. The professor then asked four students in the class to analyze the results. They made the following statements:</a:t>
            </a:r>
          </a:p>
          <a:p>
            <a:r>
              <a:rPr lang="en-US" dirty="0"/>
              <a:t>Student C: The professor should not use this data because this is an observational study.</a:t>
            </a:r>
          </a:p>
          <a:p>
            <a:r>
              <a:rPr lang="en-US" dirty="0">
                <a:solidFill>
                  <a:schemeClr val="accent2"/>
                </a:solidFill>
              </a:rPr>
              <a:t>While it’s true that the data collected is observational (the professor is observing responses without manipulating conditions), this does not invalidate the data for determining proportions. Observational studies can provide useful information about characteristics within a population.</a:t>
            </a:r>
          </a:p>
          <a:p>
            <a:r>
              <a:rPr lang="en-US" dirty="0"/>
              <a:t>Thus, Student C is incorrect.</a:t>
            </a:r>
          </a:p>
        </p:txBody>
      </p:sp>
    </p:spTree>
    <p:extLst>
      <p:ext uri="{BB962C8B-B14F-4D97-AF65-F5344CB8AC3E}">
        <p14:creationId xmlns:p14="http://schemas.microsoft.com/office/powerpoint/2010/main" val="181626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2|6.3"/>
</p:tagLst>
</file>

<file path=ppt/tags/tag2.xml><?xml version="1.0" encoding="utf-8"?>
<p:tagLst xmlns:a="http://schemas.openxmlformats.org/drawingml/2006/main" xmlns:r="http://schemas.openxmlformats.org/officeDocument/2006/relationships" xmlns:p="http://schemas.openxmlformats.org/presentationml/2006/main">
  <p:tag name="TIMING" val="|14.5|15.9"/>
</p:tagLst>
</file>

<file path=ppt/tags/tag3.xml><?xml version="1.0" encoding="utf-8"?>
<p:tagLst xmlns:a="http://schemas.openxmlformats.org/drawingml/2006/main" xmlns:r="http://schemas.openxmlformats.org/officeDocument/2006/relationships" xmlns:p="http://schemas.openxmlformats.org/presentationml/2006/main">
  <p:tag name="TIMING" val="|15.2|17.7"/>
</p:tagLst>
</file>

<file path=ppt/tags/tag4.xml><?xml version="1.0" encoding="utf-8"?>
<p:tagLst xmlns:a="http://schemas.openxmlformats.org/drawingml/2006/main" xmlns:r="http://schemas.openxmlformats.org/officeDocument/2006/relationships" xmlns:p="http://schemas.openxmlformats.org/presentationml/2006/main">
  <p:tag name="TIMING" val="|13.8"/>
</p:tagLst>
</file>

<file path=ppt/tags/tag5.xml><?xml version="1.0" encoding="utf-8"?>
<p:tagLst xmlns:a="http://schemas.openxmlformats.org/drawingml/2006/main" xmlns:r="http://schemas.openxmlformats.org/officeDocument/2006/relationships" xmlns:p="http://schemas.openxmlformats.org/presentationml/2006/main">
  <p:tag name="TIMING" val="|2.7|0.8"/>
</p:tagLst>
</file>

<file path=ppt/tags/tag6.xml><?xml version="1.0" encoding="utf-8"?>
<p:tagLst xmlns:a="http://schemas.openxmlformats.org/drawingml/2006/main" xmlns:r="http://schemas.openxmlformats.org/officeDocument/2006/relationships" xmlns:p="http://schemas.openxmlformats.org/presentationml/2006/main">
  <p:tag name="TIMING" val="|0.6|0.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305</TotalTime>
  <Words>3325</Words>
  <Application>Microsoft Macintosh PowerPoint</Application>
  <PresentationFormat>Widescreen</PresentationFormat>
  <Paragraphs>139</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Lato Extended</vt:lpstr>
      <vt:lpstr>Tw Cen MT</vt:lpstr>
      <vt:lpstr>Tw Cen MT Condensed</vt:lpstr>
      <vt:lpstr>Wingdings 3</vt:lpstr>
      <vt:lpstr>Integral</vt:lpstr>
      <vt:lpstr>Module 1 Examples</vt:lpstr>
      <vt:lpstr>Problem #: Key topics from problem</vt:lpstr>
      <vt:lpstr>Problem 1: Cases and variables</vt:lpstr>
      <vt:lpstr>Problem 1: Cases and Variables</vt:lpstr>
      <vt:lpstr>Problem 1: Cases and Variables</vt:lpstr>
      <vt:lpstr>Problem 2: Census surveys </vt:lpstr>
      <vt:lpstr>Problem 2: Census surveys </vt:lpstr>
      <vt:lpstr>Problem 2: Census surveys </vt:lpstr>
      <vt:lpstr>Problem 2: Census surveys </vt:lpstr>
      <vt:lpstr>Problem 2: Census surveys </vt:lpstr>
      <vt:lpstr>Problem 3: Observations, Variables, Sample statistics, and population parameters</vt:lpstr>
      <vt:lpstr>Problem 4: Experiments, Blocking, and Blinding</vt:lpstr>
      <vt:lpstr>Problem 4: Experiments, Treatments, Controls, Blocking, and Blinding</vt:lpstr>
      <vt:lpstr>Problem 4: Experiments, Treatments, Controls, Blocking, and Blinding</vt:lpstr>
      <vt:lpstr>Problem 4: Experiments, Treatments, Controls, Blocking, and Blinding</vt:lpstr>
      <vt:lpstr>Problem 4: Experiments, Treatments, Controls, Blocking, and Blinding</vt:lpstr>
      <vt:lpstr>Problem 5: Response and explanatory variables, blocking</vt:lpstr>
      <vt:lpstr>Problem 5: Response and explanatory variables, blocking</vt:lpstr>
      <vt:lpstr>Problem 5: Response and explanatory variables, blocking</vt:lpstr>
      <vt:lpstr>Problem 6: Blind randomized control trial</vt:lpstr>
      <vt:lpstr>Problem 7: Scatterplot</vt:lpstr>
      <vt:lpstr>Problem 7: Scatterplot</vt:lpstr>
      <vt:lpstr>Problem 7: Scatterplot</vt:lpstr>
      <vt:lpstr>Problem 8: Drawing conclusions from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 A Fleischer</dc:creator>
  <cp:lastModifiedBy>Reddy, Nihal</cp:lastModifiedBy>
  <cp:revision>12</cp:revision>
  <dcterms:created xsi:type="dcterms:W3CDTF">2024-09-25T17:50:36Z</dcterms:created>
  <dcterms:modified xsi:type="dcterms:W3CDTF">2024-12-22T00:48:00Z</dcterms:modified>
</cp:coreProperties>
</file>