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9"/>
  </p:notes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35"/>
    <p:restoredTop sz="94658"/>
  </p:normalViewPr>
  <p:slideViewPr>
    <p:cSldViewPr snapToGrid="0">
      <p:cViewPr varScale="1">
        <p:scale>
          <a:sx n="120" d="100"/>
          <a:sy n="12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2613-9685-4D44-8768-FF917E663B37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C284-8D0C-794E-812F-0E9E3B9E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79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52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06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3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52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6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1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8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8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4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reddy@ucs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F0-F8DA-09F3-064F-A4BD600C8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3 Examples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EA1A22D-7D18-0D71-FCDD-C41D5653E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TAs: Nihal Reddy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nireddy@ucsd.edu</a:t>
            </a:r>
            <a:endParaRPr lang="en-US" dirty="0"/>
          </a:p>
          <a:p>
            <a:r>
              <a:rPr lang="en-US" dirty="0"/>
              <a:t>OH: Thursdays 6-7pm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Slide Credits: Kira Fleischer</a:t>
            </a: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976CB-3133-498E-C1CE-EF9296E3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5E30-34FA-960B-D1F9-08DCF2A6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probabilities from 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19B8-6E95-9E44-38B4-2F59BF1B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Stanford School of Medicine Blood Center, 44% of Americans have type O blood, 42% have type A blood, 10% have type B blood, and the rest are of type AB.</a:t>
            </a:r>
          </a:p>
          <a:p>
            <a:r>
              <a:rPr lang="en-US" b="1" dirty="0"/>
              <a:t>(c) What is the probability that one randomly chosen American is of blood type A or AB?</a:t>
            </a:r>
          </a:p>
          <a:p>
            <a:r>
              <a:rPr lang="en-US" b="1" dirty="0"/>
              <a:t>Solution: </a:t>
            </a:r>
            <a:r>
              <a:rPr lang="en-US" dirty="0"/>
              <a:t>P(one American has blood type A or AB) </a:t>
            </a:r>
          </a:p>
          <a:p>
            <a:r>
              <a:rPr lang="en-US" dirty="0"/>
              <a:t>          = P(they have type A) + P(they have type AB) </a:t>
            </a:r>
          </a:p>
          <a:p>
            <a:r>
              <a:rPr lang="en-US" dirty="0"/>
              <a:t>          = 0.42 + [1 – (0.44 + 0.42 + 0.10)] </a:t>
            </a:r>
          </a:p>
          <a:p>
            <a:r>
              <a:rPr lang="en-US" dirty="0"/>
              <a:t>          = 0.42 + 0.04 = 0.46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045F-A274-94AB-7C0D-E4EC229D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6: probability density functions for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95D23-F2BB-E774-A4D0-8D684A7A6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a function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:r>
                  <a:rPr lang="en-US" b="1" dirty="0"/>
                  <a:t>(a) Show that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(b) Consider a random variable Y whose density function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b="1" dirty="0"/>
                  <a:t>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1/2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795D23-F2BB-E774-A4D0-8D684A7A6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4732" b="-13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60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DC4D-181E-1E34-CBCE-A785D98B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7: expectation and variance of continuous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7112-44FF-56CE-E829-C61A4169529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a random variable X has the density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(a) Find the expectation of X.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/>
              </a:p>
              <a:p>
                <a:r>
                  <a:rPr lang="en-US" b="0" dirty="0"/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=−40.5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=4.5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87112-44FF-56CE-E829-C61A41695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713" t="-25868" b="-1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B63CE-027A-0BA9-1567-D4EB3132A4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(b) Find the variance of X.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=−81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=27−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=6.75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CB63CE-027A-0BA9-1567-D4EB3132A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660" t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00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B4E4-6820-2223-64B0-8572B689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8: cumulative density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CF90A-5052-E5CC-63A5-7C4AF2E00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173524" cy="4023360"/>
              </a:xfrm>
            </p:spPr>
            <p:txBody>
              <a:bodyPr/>
              <a:lstStyle/>
              <a:p>
                <a:r>
                  <a:rPr lang="en-US" dirty="0"/>
                  <a:t>Consider a random variable Y whose density function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(a) Find the CDF of Y.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CDF: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(b) Compute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Given a CDF of a random variable Y: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6CF90A-5052-E5CC-63A5-7C4AF2E00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173524" cy="4023360"/>
              </a:xfrm>
              <a:blipFill>
                <a:blip r:embed="rId2"/>
                <a:stretch>
                  <a:fillRect l="-249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A927-165A-2234-E09F-09A08A3C4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9: expectation for discrete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E6BF0-D72F-FB93-517B-34286164C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the probability that you receive 0 calls in a day is 0.1, 1 call is 0.3, 2 calls is 0.4, and 3 calls is 0.2. </a:t>
                </a:r>
              </a:p>
              <a:p>
                <a:r>
                  <a:rPr lang="en-US" b="1" dirty="0"/>
                  <a:t>(a) What is your expected number of calls received per day?</a:t>
                </a:r>
              </a:p>
              <a:p>
                <a:r>
                  <a:rPr lang="en-US" b="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For discrete random 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0∗0.1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1∗0.3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2∗0.4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3∗0.2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(b) What is the standard deviation of number of calls received per day?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(0−1.7)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∗0.3+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∗0.4+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−1.7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∗0.2=0.81</m:t>
                    </m:r>
                  </m:oMath>
                </a14:m>
                <a:r>
                  <a:rPr lang="en-US" dirty="0"/>
                  <a:t>, thus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0.81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0.9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DE6BF0-D72F-FB93-517B-34286164C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9" y="2286000"/>
                <a:ext cx="9720072" cy="4023360"/>
              </a:xfrm>
              <a:blipFill>
                <a:blip r:embed="rId2"/>
                <a:stretch>
                  <a:fillRect l="-1173" t="-2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3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FE1B-C222-3E7F-D8AC-6746C0C8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10: linearity of expectation, independent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467D2-E93B-901D-4A49-47B55DEB01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6245354" cy="44119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X and Y are independent random variables. We know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=144,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What is the mean and standard deviation of:</a:t>
                </a:r>
              </a:p>
              <a:p>
                <a:r>
                  <a:rPr lang="en-US" b="1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, (b)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,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Linearity of expectation: For any two random variables (not necessariliy independent), we have: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independent random variables, we have: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A467D2-E93B-901D-4A49-47B55DEB0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6245354" cy="4411980"/>
              </a:xfrm>
              <a:blipFill>
                <a:blip r:embed="rId2"/>
                <a:stretch>
                  <a:fillRect l="-1623" t="-2586" r="-202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829411-C20B-152A-BC75-67F0BCD0CCE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69480" y="2308860"/>
                <a:ext cx="4754880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100+150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144+169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Thus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4829411-C20B-152A-BC75-67F0BCD0C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69480" y="2308860"/>
                <a:ext cx="4754880" cy="4023360"/>
              </a:xfrm>
              <a:blipFill>
                <a:blip r:embed="rId3"/>
                <a:stretch>
                  <a:fillRect l="-2128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4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9EBEA-8CDE-0584-A6A2-B58D4D1E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ADE8-D9E4-2A6E-C84F-D5F28D13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10: linearity of expectation, independent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CC488-D468-C8D1-0D37-37A145BE0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6245354" cy="44119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X and Y are independent random variables. We know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=144,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What is the mean and standard deviation of:</a:t>
                </a:r>
              </a:p>
              <a:p>
                <a:r>
                  <a:rPr lang="en-US" b="1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, (b)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,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Linearity of expectation: For any two random variables (not necessariliy independent), we have: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independent random variables, we have: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CC488-D468-C8D1-0D37-37A145BE0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6245354" cy="4411980"/>
              </a:xfrm>
              <a:blipFill>
                <a:blip r:embed="rId2"/>
                <a:stretch>
                  <a:fillRect l="-1623" t="-2586" r="-2028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C176A0-D32E-C6CB-DD00-F371D9AF1FD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269480" y="2308860"/>
                <a:ext cx="4754880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(b) X – 5</a:t>
                </a:r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100−5=95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=144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Thus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DC176A0-D32E-C6CB-DD00-F371D9AF1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269480" y="2308860"/>
                <a:ext cx="4754880" cy="4023360"/>
              </a:xfrm>
              <a:blipFill>
                <a:blip r:embed="rId3"/>
                <a:stretch>
                  <a:fillRect l="-2128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19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1F5E3-349F-1A7B-51A7-415E17C7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6F0E-A1B0-D9B7-180D-ACB4040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10: linearity of expectation, independent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7C812-8041-D40D-35CC-4CF17282114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4126" y="2286000"/>
                <a:ext cx="5993894" cy="44119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Suppose X and Y are independent random variables. We know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=144,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What is the mean and standard deviation of:</a:t>
                </a:r>
              </a:p>
              <a:p>
                <a:r>
                  <a:rPr lang="en-US" b="1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1" dirty="0"/>
                  <a:t>, (b)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, 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Linearity of expectation: For any two random variables (not necessariliy independent), we have: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independent random variables, we have: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A7C812-8041-D40D-35CC-4CF172821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4126" y="2286000"/>
                <a:ext cx="5993894" cy="4411980"/>
              </a:xfrm>
              <a:blipFill>
                <a:blip r:embed="rId2"/>
                <a:stretch>
                  <a:fillRect l="-1691" t="-2586" r="-296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89485E-ABDC-B0B4-668C-E4ADBA77CF1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018020" y="2308860"/>
                <a:ext cx="5173980" cy="40233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−150=−125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+169=178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Thus standard deviation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178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989485E-ABDC-B0B4-668C-E4ADBA77CF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18020" y="2308860"/>
                <a:ext cx="5173980" cy="4023360"/>
              </a:xfrm>
              <a:blipFill>
                <a:blip r:embed="rId3"/>
                <a:stretch>
                  <a:fillRect l="-2200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04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CB63-93B8-B226-81CF-8F4BF80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#: Key topics from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78B-A33C-38F3-6909-06C3DD78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 and description.</a:t>
            </a:r>
          </a:p>
          <a:p>
            <a:r>
              <a:rPr lang="en-US" b="1" dirty="0"/>
              <a:t>Question</a:t>
            </a:r>
          </a:p>
          <a:p>
            <a:r>
              <a:rPr lang="en-US" dirty="0">
                <a:solidFill>
                  <a:schemeClr val="accent2"/>
                </a:solidFill>
              </a:rPr>
              <a:t>Key notes from readings/lectures needed to answer the question</a:t>
            </a:r>
          </a:p>
          <a:p>
            <a:r>
              <a:rPr lang="en-US" b="1" dirty="0"/>
              <a:t>Solution: </a:t>
            </a:r>
            <a:r>
              <a:rPr lang="en-US" dirty="0"/>
              <a:t>written with as much detail as we expect you to give on </a:t>
            </a:r>
            <a:r>
              <a:rPr lang="en-US"/>
              <a:t>your homework 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1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0C9A-D1C1-8AFF-6D4D-17B5399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sample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5867-9F99-75B0-5147-B572147C5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this problem, consider a standard deck of 52 cards. (A deck of 52 cards has 4 suits: diamonds, hearts, spades, and clubs. There are 13 cards in each suit: Ace, Two–Ten, Jack, Queen, King.) </a:t>
            </a:r>
            <a:r>
              <a:rPr lang="en-US" b="1" dirty="0"/>
              <a:t>What is the sample space associated with:</a:t>
            </a:r>
          </a:p>
          <a:p>
            <a:r>
              <a:rPr lang="en-US" b="1" dirty="0"/>
              <a:t>(a) drawing two cards and recording their sum (assume Ace has a value of 1, and Jack, Queen, King all have a value of 10)</a:t>
            </a:r>
          </a:p>
          <a:p>
            <a:r>
              <a:rPr lang="en-US" dirty="0">
                <a:solidFill>
                  <a:schemeClr val="accent2"/>
                </a:solidFill>
              </a:rPr>
              <a:t>Sample Space: The set of all possible outcomes associated with the event</a:t>
            </a:r>
          </a:p>
          <a:p>
            <a:r>
              <a:rPr lang="en-US" b="1" dirty="0"/>
              <a:t>Solution: </a:t>
            </a:r>
            <a:r>
              <a:rPr lang="en-US" dirty="0"/>
              <a:t>{2, 3, 4, 5, 6, 7, 8, 9, 10, 11, 12, 13, 14, 15, 16, 17, 18, 19, 20}</a:t>
            </a:r>
          </a:p>
          <a:p>
            <a:r>
              <a:rPr lang="en-US" b="1" dirty="0"/>
              <a:t>(b) the number of cards with the suit spades when drawing five cards</a:t>
            </a:r>
          </a:p>
          <a:p>
            <a:r>
              <a:rPr lang="en-US" b="1" dirty="0"/>
              <a:t>Solution: </a:t>
            </a:r>
            <a:r>
              <a:rPr lang="en-US" dirty="0"/>
              <a:t>{0, 1, 2, 3, 4, 5}</a:t>
            </a:r>
          </a:p>
        </p:txBody>
      </p:sp>
    </p:spTree>
    <p:extLst>
      <p:ext uri="{BB962C8B-B14F-4D97-AF65-F5344CB8AC3E}">
        <p14:creationId xmlns:p14="http://schemas.microsoft.com/office/powerpoint/2010/main" val="22242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D455-920C-0D96-8E94-CD4BE51F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36B6-D29E-026C-E4B9-355CC637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EFEB-C01D-5560-D497-E56E590E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86772" cy="4023360"/>
          </a:xfrm>
        </p:spPr>
        <p:txBody>
          <a:bodyPr>
            <a:normAutofit/>
          </a:bodyPr>
          <a:lstStyle/>
          <a:p>
            <a:r>
              <a:rPr lang="en-US" dirty="0"/>
              <a:t>Suppose that a fair 6-sided die is rolled. The probability space is S = {1, 2, 3, 4, 5, 6}. We then define the following events:</a:t>
            </a:r>
          </a:p>
          <a:p>
            <a:r>
              <a:rPr lang="en-US" dirty="0"/>
              <a:t>A : The number rolled is odd.</a:t>
            </a:r>
          </a:p>
          <a:p>
            <a:r>
              <a:rPr lang="en-US" dirty="0"/>
              <a:t>B : The number rolled is greater than or equal to 4.</a:t>
            </a:r>
          </a:p>
          <a:p>
            <a:r>
              <a:rPr lang="en-US" dirty="0"/>
              <a:t>C : The number rolled doesn’t start with the letters “f” or “t”.</a:t>
            </a:r>
          </a:p>
          <a:p>
            <a:r>
              <a:rPr lang="en-US" b="1" dirty="0"/>
              <a:t>(a) Determine the events A, B, C in terms of a set.</a:t>
            </a:r>
          </a:p>
          <a:p>
            <a:r>
              <a:rPr lang="en-US" b="1" dirty="0"/>
              <a:t>Solution: </a:t>
            </a:r>
            <a:r>
              <a:rPr lang="en-US" dirty="0"/>
              <a:t>A : {1, 3, 5}; B : {4, 5, 6}; C : {1, 6}.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566F-C886-66F5-42B9-DE530CCE1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2950-2CEB-9D63-CE6F-A75B57B1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7ABA7-1995-CF5B-5396-7A882A72C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3890773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that a fair 6-sided die is rolled. The probability space is S = {1, 2, 3, 4, 5, 6}. We then define the following events:</a:t>
            </a:r>
          </a:p>
          <a:p>
            <a:r>
              <a:rPr lang="en-US" dirty="0"/>
              <a:t>A : The number rolled is odd.</a:t>
            </a:r>
          </a:p>
          <a:p>
            <a:r>
              <a:rPr lang="en-US" dirty="0"/>
              <a:t>B : The number rolled is greater than or equal to 4.</a:t>
            </a:r>
          </a:p>
          <a:p>
            <a:r>
              <a:rPr lang="en-US" dirty="0"/>
              <a:t>C : The number rolled doesn’t start with the letters “f” or “t”.</a:t>
            </a:r>
          </a:p>
          <a:p>
            <a:r>
              <a:rPr lang="en-US" b="1" dirty="0"/>
              <a:t>(b) Decide whether A and C are independent.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4071BB-F6FE-1C0A-B1A9-ED79E0381D7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914900" y="2286000"/>
                <a:ext cx="7105650" cy="44005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There are two methods we can use to show independence: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Method 1: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Method 2: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Using what we found in part (a), we get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𝑜𝑢𝑡𝑐𝑜𝑚𝑒𝑠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Let’s plug these values in for both methods:</a:t>
                </a:r>
              </a:p>
              <a:p>
                <a:r>
                  <a:rPr lang="en-US" dirty="0"/>
                  <a:t>Method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1,3,5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1,6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)⇒</m:t>
                    </m:r>
                  </m:oMath>
                </a14:m>
                <a:r>
                  <a:rPr lang="en-US" dirty="0"/>
                  <a:t> A and C are independent</a:t>
                </a:r>
              </a:p>
              <a:p>
                <a:r>
                  <a:rPr lang="en-US" dirty="0"/>
                  <a:t>Method 2: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1/6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1/3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and C are independent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4071BB-F6FE-1C0A-B1A9-ED79E0381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914900" y="2286000"/>
                <a:ext cx="7105650" cy="4400550"/>
              </a:xfrm>
              <a:blipFill>
                <a:blip r:embed="rId2"/>
                <a:stretch>
                  <a:fillRect l="-1426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87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604C6C-4670-0815-5AB8-EFB3258E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using complements to find probabilities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6443D0-5842-B80C-45D0-27ABA0C22D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72522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What is the probability of getting at most 5 tails when you toss a coin 6 times? [Hint: think of the complement event.]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Sometimes calculating the complement of an event is easier than calculating the event itself if the main event has many outcomes in its sample space.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Complement: the outcomes in the entire sample space that are not in the event under consideration.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Let’s define the event we’re interested in and its complement: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getting at most 5 tails in 6 coin tosses: {HHHHHH, THHHHH, HTHHHH, …, TTTTTH, …, HTTTTT}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-US" dirty="0"/>
                  <a:t>: getting all tails in 6 tosses: {TTTTTT}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tails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6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tosses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6443D0-5842-B80C-45D0-27ABA0C22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72522" cy="4023360"/>
              </a:xfrm>
              <a:blipFill>
                <a:blip r:embed="rId2"/>
                <a:stretch>
                  <a:fillRect l="-988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5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D607-658F-A5D9-6E6A-19390367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independence and conditional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0C86-A117-D1DB-B2DC-B7F635330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385400" cy="402336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We know that for two events A and B (not necessarily independent), the definition of conditional probability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independent events,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>
                  <a:solidFill>
                    <a:schemeClr val="accent2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Thus when finding conditional probability of independent events, we have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, and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Also consider if event A = event B,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so consider the cases in which it holds that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groupChr>
                      <m:groupChrPr>
                        <m:chr m:val="⇔"/>
                        <m:vertJc m:val="bot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𝑛𝑑𝑒𝑝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040C86-A117-D1DB-B2DC-B7F635330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385400" cy="4023360"/>
              </a:xfrm>
              <a:blipFill>
                <a:blip r:embed="rId2"/>
                <a:stretch>
                  <a:fillRect l="-977" t="-1893" r="-611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3B5B-5297-56CF-C0EB-B281B6E5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probabilities from 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049F-FEC9-103F-6E47-E50851F0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Stanford School of Medicine Blood Center, 44% of Americans have type O blood, 42% have type A blood, 10% have type B blood, and the rest are of type AB.</a:t>
            </a:r>
          </a:p>
          <a:p>
            <a:r>
              <a:rPr lang="en-US" b="1" dirty="0"/>
              <a:t>(a) If you were to chose one random American, what is the probability that their blood type is not A?</a:t>
            </a:r>
          </a:p>
          <a:p>
            <a:r>
              <a:rPr lang="en-US" b="1" dirty="0"/>
              <a:t>Solution: </a:t>
            </a:r>
            <a:r>
              <a:rPr lang="en-US" dirty="0"/>
              <a:t>P(one American is not of blood type A) = 1 – P(one American IS of blood type A) = 1 – 0.42 = 0.58.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C7C4-2B57-3C19-23A9-DD700BCB2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E39C-E0E2-5D74-B827-7D942B2A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probabilities from a population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3D2EE-9A34-A8DD-6602-C58B4CA5E3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According to the Stanford School of Medicine Blood Center, 44% of Americans have type O blood, 42% have type A blood, 10% have type B blood, and the rest are of type AB.</a:t>
                </a:r>
              </a:p>
              <a:p>
                <a:r>
                  <a:rPr lang="en-US" b="1" dirty="0"/>
                  <a:t>(b) If I were to randomly choose two potential donors, what is the probability that they both have type O blood?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P(both Americans are of type O)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0.1936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73D2EE-9A34-A8DD-6602-C58B4CA5E3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2752</TotalTime>
  <Words>2104</Words>
  <Application>Microsoft Macintosh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Cambria Math</vt:lpstr>
      <vt:lpstr>Lato Extended</vt:lpstr>
      <vt:lpstr>Tw Cen MT</vt:lpstr>
      <vt:lpstr>Tw Cen MT Condensed</vt:lpstr>
      <vt:lpstr>Wingdings 3</vt:lpstr>
      <vt:lpstr>Integral</vt:lpstr>
      <vt:lpstr>Module 3 Examples</vt:lpstr>
      <vt:lpstr>Problem #: Key topics from problem</vt:lpstr>
      <vt:lpstr>Problem 1: sample spaces</vt:lpstr>
      <vt:lpstr>Problem 2: independent events</vt:lpstr>
      <vt:lpstr>Problem 2: independent events</vt:lpstr>
      <vt:lpstr>Problem 3: using complements to find probabilities of interest</vt:lpstr>
      <vt:lpstr>Problem 4: independence and conditional probability </vt:lpstr>
      <vt:lpstr>Problem 5: probabilities from a population</vt:lpstr>
      <vt:lpstr>Problem 5: probabilities from a population</vt:lpstr>
      <vt:lpstr>Problem 5: probabilities from a population</vt:lpstr>
      <vt:lpstr>Problem 6: probability density functions for continuous random variables</vt:lpstr>
      <vt:lpstr>Problem 7: expectation and variance of continuous random variables</vt:lpstr>
      <vt:lpstr>Problem 8: cumulative density functions</vt:lpstr>
      <vt:lpstr>Problem 9: expectation for discrete random variables</vt:lpstr>
      <vt:lpstr>Problem 10: linearity of expectation, independent random variables</vt:lpstr>
      <vt:lpstr>Problem 10: linearity of expectation, independent random variables</vt:lpstr>
      <vt:lpstr>Problem 10: linearity of expectation, independent random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 A Fleischer</dc:creator>
  <cp:lastModifiedBy>Reddy, Nihal</cp:lastModifiedBy>
  <cp:revision>26</cp:revision>
  <dcterms:created xsi:type="dcterms:W3CDTF">2024-09-25T17:50:36Z</dcterms:created>
  <dcterms:modified xsi:type="dcterms:W3CDTF">2025-01-25T23:23:17Z</dcterms:modified>
</cp:coreProperties>
</file>