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9"/>
  </p:notesMasterIdLst>
  <p:sldIdLst>
    <p:sldId id="256" r:id="rId2"/>
    <p:sldId id="257" r:id="rId3"/>
    <p:sldId id="258" r:id="rId4"/>
    <p:sldId id="288" r:id="rId5"/>
    <p:sldId id="259" r:id="rId6"/>
    <p:sldId id="275" r:id="rId7"/>
    <p:sldId id="274" r:id="rId8"/>
    <p:sldId id="276" r:id="rId9"/>
    <p:sldId id="278" r:id="rId10"/>
    <p:sldId id="279" r:id="rId11"/>
    <p:sldId id="280" r:id="rId12"/>
    <p:sldId id="281" r:id="rId13"/>
    <p:sldId id="282" r:id="rId14"/>
    <p:sldId id="283" r:id="rId15"/>
    <p:sldId id="291" r:id="rId16"/>
    <p:sldId id="270" r:id="rId17"/>
    <p:sldId id="289" r:id="rId18"/>
    <p:sldId id="290" r:id="rId19"/>
    <p:sldId id="263" r:id="rId20"/>
    <p:sldId id="285" r:id="rId21"/>
    <p:sldId id="284" r:id="rId22"/>
    <p:sldId id="286" r:id="rId23"/>
    <p:sldId id="271" r:id="rId24"/>
    <p:sldId id="296" r:id="rId25"/>
    <p:sldId id="297" r:id="rId26"/>
    <p:sldId id="265" r:id="rId27"/>
    <p:sldId id="261" r:id="rId28"/>
    <p:sldId id="267" r:id="rId29"/>
    <p:sldId id="269" r:id="rId30"/>
    <p:sldId id="292" r:id="rId31"/>
    <p:sldId id="293" r:id="rId32"/>
    <p:sldId id="294" r:id="rId33"/>
    <p:sldId id="295" r:id="rId34"/>
    <p:sldId id="268" r:id="rId35"/>
    <p:sldId id="287" r:id="rId36"/>
    <p:sldId id="300" r:id="rId37"/>
    <p:sldId id="29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83677-BD15-4C7A-9BFE-12609E9320A5}" v="35" dt="2024-08-23T08:40:15.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59" d="100"/>
          <a:sy n="59" d="100"/>
        </p:scale>
        <p:origin x="9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Mekala" userId="3e9d6b6c5c74eefd" providerId="LiveId" clId="{EEC423DD-B610-49E1-A3B8-63C06D70609E}"/>
    <pc:docChg chg="custSel modSld">
      <pc:chgData name="Bhavana Mekala" userId="3e9d6b6c5c74eefd" providerId="LiveId" clId="{EEC423DD-B610-49E1-A3B8-63C06D70609E}" dt="2024-08-24T03:22:12.870" v="4" actId="27636"/>
      <pc:docMkLst>
        <pc:docMk/>
      </pc:docMkLst>
      <pc:sldChg chg="modSp mod">
        <pc:chgData name="Bhavana Mekala" userId="3e9d6b6c5c74eefd" providerId="LiveId" clId="{EEC423DD-B610-49E1-A3B8-63C06D70609E}" dt="2024-08-24T03:22:12.870" v="4" actId="27636"/>
        <pc:sldMkLst>
          <pc:docMk/>
          <pc:sldMk cId="3407344491" sldId="300"/>
        </pc:sldMkLst>
        <pc:spChg chg="mod">
          <ac:chgData name="Bhavana Mekala" userId="3e9d6b6c5c74eefd" providerId="LiveId" clId="{EEC423DD-B610-49E1-A3B8-63C06D70609E}" dt="2024-08-24T03:22:12.870" v="4" actId="27636"/>
          <ac:spMkLst>
            <pc:docMk/>
            <pc:sldMk cId="3407344491" sldId="300"/>
            <ac:spMk id="3" creationId="{5114B9BB-D912-0F40-226F-1CC2942C4C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E2C12-FE09-4A49-AEAD-950286EC2158}"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1240B-2D46-464E-8114-4091828F6588}" type="slidenum">
              <a:rPr lang="en-IN" smtClean="0"/>
              <a:t>‹#›</a:t>
            </a:fld>
            <a:endParaRPr lang="en-IN"/>
          </a:p>
        </p:txBody>
      </p:sp>
    </p:spTree>
    <p:extLst>
      <p:ext uri="{BB962C8B-B14F-4D97-AF65-F5344CB8AC3E}">
        <p14:creationId xmlns:p14="http://schemas.microsoft.com/office/powerpoint/2010/main" val="303467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51240B-2D46-464E-8114-4091828F6588}" type="slidenum">
              <a:rPr lang="en-IN" smtClean="0"/>
              <a:t>37</a:t>
            </a:fld>
            <a:endParaRPr lang="en-IN"/>
          </a:p>
        </p:txBody>
      </p:sp>
    </p:spTree>
    <p:extLst>
      <p:ext uri="{BB962C8B-B14F-4D97-AF65-F5344CB8AC3E}">
        <p14:creationId xmlns:p14="http://schemas.microsoft.com/office/powerpoint/2010/main" val="97518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0A240-419F-4614-B7B4-188948814CE8}"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80849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0A240-419F-4614-B7B4-188948814CE8}"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63613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0A240-419F-4614-B7B4-188948814CE8}"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218074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0A240-419F-4614-B7B4-188948814CE8}"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247786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0A240-419F-4614-B7B4-188948814CE8}"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266962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E40A240-419F-4614-B7B4-188948814CE8}" type="datetimeFigureOut">
              <a:rPr lang="en-IN" smtClean="0"/>
              <a:t>24-08-2024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178247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E40A240-419F-4614-B7B4-188948814CE8}" type="datetimeFigureOut">
              <a:rPr lang="en-IN" smtClean="0"/>
              <a:t>24-08-2024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144172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E40A240-419F-4614-B7B4-188948814CE8}" type="datetimeFigureOut">
              <a:rPr lang="en-IN" smtClean="0"/>
              <a:t>24-08-2024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343600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40A240-419F-4614-B7B4-188948814CE8}"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129088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40A240-419F-4614-B7B4-188948814CE8}" type="datetimeFigureOut">
              <a:rPr lang="en-IN" smtClean="0"/>
              <a:t>24-08-2024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339224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40A240-419F-4614-B7B4-188948814CE8}" type="datetimeFigureOut">
              <a:rPr lang="en-IN" smtClean="0"/>
              <a:t>24-08-2024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DDBFA06E-DC59-4281-B620-D281AC7B905B}" type="slidenum">
              <a:rPr lang="en-IN" smtClean="0"/>
              <a:t>‹#›</a:t>
            </a:fld>
            <a:endParaRPr lang="en-IN"/>
          </a:p>
        </p:txBody>
      </p:sp>
    </p:spTree>
    <p:extLst>
      <p:ext uri="{BB962C8B-B14F-4D97-AF65-F5344CB8AC3E}">
        <p14:creationId xmlns:p14="http://schemas.microsoft.com/office/powerpoint/2010/main" val="390864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E40A240-419F-4614-B7B4-188948814CE8}" type="datetimeFigureOut">
              <a:rPr lang="en-IN" smtClean="0"/>
              <a:t>24-08-2024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DBFA06E-DC59-4281-B620-D281AC7B905B}" type="slidenum">
              <a:rPr lang="en-IN" smtClean="0"/>
              <a:t>‹#›</a:t>
            </a:fld>
            <a:endParaRPr lang="en-IN"/>
          </a:p>
        </p:txBody>
      </p:sp>
    </p:spTree>
    <p:extLst>
      <p:ext uri="{BB962C8B-B14F-4D97-AF65-F5344CB8AC3E}">
        <p14:creationId xmlns:p14="http://schemas.microsoft.com/office/powerpoint/2010/main" val="130523742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0DAC-9344-B579-F8F6-0A3B9FE44132}"/>
              </a:ext>
            </a:extLst>
          </p:cNvPr>
          <p:cNvSpPr>
            <a:spLocks noGrp="1"/>
          </p:cNvSpPr>
          <p:nvPr>
            <p:ph type="ctrTitle"/>
          </p:nvPr>
        </p:nvSpPr>
        <p:spPr>
          <a:xfrm>
            <a:off x="599585" y="868680"/>
            <a:ext cx="7315200" cy="3255264"/>
          </a:xfrm>
        </p:spPr>
        <p:txBody>
          <a:bodyPr>
            <a:normAutofit/>
          </a:bodyPr>
          <a:lstStyle/>
          <a:p>
            <a:r>
              <a:rPr lang="en-IN" dirty="0"/>
              <a:t>Extracting Actionable Insights from User </a:t>
            </a:r>
            <a:br>
              <a:rPr lang="en-IN" dirty="0"/>
            </a:br>
            <a:r>
              <a:rPr lang="en-IN" dirty="0"/>
              <a:t>Movie Reviews</a:t>
            </a:r>
          </a:p>
        </p:txBody>
      </p:sp>
      <p:sp>
        <p:nvSpPr>
          <p:cNvPr id="3" name="Subtitle 2">
            <a:extLst>
              <a:ext uri="{FF2B5EF4-FFF2-40B4-BE49-F238E27FC236}">
                <a16:creationId xmlns:a16="http://schemas.microsoft.com/office/drawing/2014/main" id="{398A0C71-71FE-5D2E-FE50-8ACA4D71FC76}"/>
              </a:ext>
            </a:extLst>
          </p:cNvPr>
          <p:cNvSpPr>
            <a:spLocks noGrp="1"/>
          </p:cNvSpPr>
          <p:nvPr>
            <p:ph type="subTitle" idx="1"/>
          </p:nvPr>
        </p:nvSpPr>
        <p:spPr>
          <a:xfrm>
            <a:off x="6514012" y="4446769"/>
            <a:ext cx="9144000" cy="1655762"/>
          </a:xfrm>
        </p:spPr>
        <p:txBody>
          <a:bodyPr/>
          <a:lstStyle/>
          <a:p>
            <a:r>
              <a:rPr lang="en-IN" dirty="0"/>
              <a:t>Submitted By :</a:t>
            </a:r>
          </a:p>
          <a:p>
            <a:r>
              <a:rPr lang="en-IN" dirty="0"/>
              <a:t>BHAVANA MEKALA</a:t>
            </a:r>
          </a:p>
          <a:p>
            <a:r>
              <a:rPr lang="en-IN" dirty="0"/>
              <a:t>2021BCS-041</a:t>
            </a:r>
          </a:p>
        </p:txBody>
      </p:sp>
      <p:sp>
        <p:nvSpPr>
          <p:cNvPr id="4" name="TextBox 3">
            <a:extLst>
              <a:ext uri="{FF2B5EF4-FFF2-40B4-BE49-F238E27FC236}">
                <a16:creationId xmlns:a16="http://schemas.microsoft.com/office/drawing/2014/main" id="{E3B76F0E-FC1C-EF5E-7187-3C6D6888E8F5}"/>
              </a:ext>
            </a:extLst>
          </p:cNvPr>
          <p:cNvSpPr txBox="1"/>
          <p:nvPr/>
        </p:nvSpPr>
        <p:spPr>
          <a:xfrm>
            <a:off x="1175657" y="4669971"/>
            <a:ext cx="4170116" cy="369332"/>
          </a:xfrm>
          <a:prstGeom prst="rect">
            <a:avLst/>
          </a:prstGeom>
          <a:noFill/>
        </p:spPr>
        <p:txBody>
          <a:bodyPr wrap="none" rtlCol="0">
            <a:spAutoFit/>
          </a:bodyPr>
          <a:lstStyle/>
          <a:p>
            <a:r>
              <a:rPr lang="en-IN" dirty="0">
                <a:solidFill>
                  <a:schemeClr val="bg1"/>
                </a:solidFill>
              </a:rPr>
              <a:t>Submitted to </a:t>
            </a:r>
            <a:r>
              <a:rPr lang="en-IN" dirty="0" err="1">
                <a:solidFill>
                  <a:schemeClr val="bg1"/>
                </a:solidFill>
              </a:rPr>
              <a:t>Dr.</a:t>
            </a:r>
            <a:r>
              <a:rPr lang="en-IN" dirty="0">
                <a:solidFill>
                  <a:schemeClr val="bg1"/>
                </a:solidFill>
              </a:rPr>
              <a:t> Santosh Singh Rathore </a:t>
            </a:r>
          </a:p>
        </p:txBody>
      </p:sp>
    </p:spTree>
    <p:extLst>
      <p:ext uri="{BB962C8B-B14F-4D97-AF65-F5344CB8AC3E}">
        <p14:creationId xmlns:p14="http://schemas.microsoft.com/office/powerpoint/2010/main" val="365185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45A7-1789-37DD-A7BA-09281B02C5A9}"/>
              </a:ext>
            </a:extLst>
          </p:cNvPr>
          <p:cNvSpPr>
            <a:spLocks noGrp="1"/>
          </p:cNvSpPr>
          <p:nvPr>
            <p:ph type="title"/>
          </p:nvPr>
        </p:nvSpPr>
        <p:spPr>
          <a:xfrm>
            <a:off x="514176" y="1383565"/>
            <a:ext cx="2947482" cy="4601183"/>
          </a:xfrm>
        </p:spPr>
        <p:txBody>
          <a:bodyPr/>
          <a:lstStyle/>
          <a:p>
            <a:r>
              <a:rPr lang="en-IN" dirty="0"/>
              <a:t>Alternative ML-Based Methods</a:t>
            </a:r>
          </a:p>
        </p:txBody>
      </p:sp>
      <p:sp>
        <p:nvSpPr>
          <p:cNvPr id="3" name="Content Placeholder 2">
            <a:extLst>
              <a:ext uri="{FF2B5EF4-FFF2-40B4-BE49-F238E27FC236}">
                <a16:creationId xmlns:a16="http://schemas.microsoft.com/office/drawing/2014/main" id="{9CE2F6B3-5D48-0035-D936-91B2C9A4451F}"/>
              </a:ext>
            </a:extLst>
          </p:cNvPr>
          <p:cNvSpPr>
            <a:spLocks noGrp="1"/>
          </p:cNvSpPr>
          <p:nvPr>
            <p:ph idx="1"/>
          </p:nvPr>
        </p:nvSpPr>
        <p:spPr/>
        <p:txBody>
          <a:bodyPr/>
          <a:lstStyle/>
          <a:p>
            <a:r>
              <a:rPr lang="en-IN" dirty="0"/>
              <a:t>Support Vector Machines (SVM)</a:t>
            </a:r>
          </a:p>
          <a:p>
            <a:r>
              <a:rPr lang="en-IN" dirty="0"/>
              <a:t>Naïve Bayes</a:t>
            </a:r>
          </a:p>
          <a:p>
            <a:r>
              <a:rPr lang="en-IN" dirty="0"/>
              <a:t>Logistic Regression</a:t>
            </a:r>
          </a:p>
          <a:p>
            <a:r>
              <a:rPr lang="en-IN" dirty="0"/>
              <a:t>Random Forests</a:t>
            </a:r>
          </a:p>
        </p:txBody>
      </p:sp>
    </p:spTree>
    <p:extLst>
      <p:ext uri="{BB962C8B-B14F-4D97-AF65-F5344CB8AC3E}">
        <p14:creationId xmlns:p14="http://schemas.microsoft.com/office/powerpoint/2010/main" val="27610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4321-5B7F-E2C7-08FD-6266FD441042}"/>
              </a:ext>
            </a:extLst>
          </p:cNvPr>
          <p:cNvSpPr>
            <a:spLocks noGrp="1"/>
          </p:cNvSpPr>
          <p:nvPr>
            <p:ph type="title"/>
          </p:nvPr>
        </p:nvSpPr>
        <p:spPr>
          <a:xfrm>
            <a:off x="921786" y="1123836"/>
            <a:ext cx="2947482" cy="4601183"/>
          </a:xfrm>
        </p:spPr>
        <p:txBody>
          <a:bodyPr/>
          <a:lstStyle/>
          <a:p>
            <a:r>
              <a:rPr lang="en-IN" dirty="0"/>
              <a:t>SVM</a:t>
            </a:r>
          </a:p>
        </p:txBody>
      </p:sp>
      <p:sp>
        <p:nvSpPr>
          <p:cNvPr id="3" name="Content Placeholder 2">
            <a:extLst>
              <a:ext uri="{FF2B5EF4-FFF2-40B4-BE49-F238E27FC236}">
                <a16:creationId xmlns:a16="http://schemas.microsoft.com/office/drawing/2014/main" id="{67263AED-6BCB-EF88-2D61-326566F1F748}"/>
              </a:ext>
            </a:extLst>
          </p:cNvPr>
          <p:cNvSpPr>
            <a:spLocks noGrp="1"/>
          </p:cNvSpPr>
          <p:nvPr>
            <p:ph idx="1"/>
          </p:nvPr>
        </p:nvSpPr>
        <p:spPr/>
        <p:txBody>
          <a:bodyPr/>
          <a:lstStyle/>
          <a:p>
            <a:pPr marL="0" indent="0">
              <a:buNone/>
            </a:pPr>
            <a:r>
              <a:rPr lang="en-IN" dirty="0"/>
              <a:t>Advantages :</a:t>
            </a:r>
          </a:p>
          <a:p>
            <a:r>
              <a:rPr lang="en-IN" dirty="0"/>
              <a:t>Works well with small data </a:t>
            </a:r>
          </a:p>
          <a:p>
            <a:r>
              <a:rPr lang="en-IN" dirty="0"/>
              <a:t>Works well with a clear margin of separation</a:t>
            </a:r>
          </a:p>
          <a:p>
            <a:pPr marL="0" indent="0">
              <a:buNone/>
            </a:pPr>
            <a:r>
              <a:rPr lang="en-IN" dirty="0"/>
              <a:t>Drawbacks :</a:t>
            </a:r>
          </a:p>
          <a:p>
            <a:r>
              <a:rPr lang="en-IN" dirty="0"/>
              <a:t>SVMs can be slow to train especially with large datasets.</a:t>
            </a:r>
          </a:p>
          <a:p>
            <a:r>
              <a:rPr lang="en-IN" dirty="0"/>
              <a:t>Requires extensive preprocessing  </a:t>
            </a:r>
          </a:p>
          <a:p>
            <a:r>
              <a:rPr lang="en-IN" dirty="0"/>
              <a:t>Less interpretability </a:t>
            </a:r>
          </a:p>
          <a:p>
            <a:pPr marL="0" indent="0">
              <a:buNone/>
            </a:pPr>
            <a:r>
              <a:rPr lang="en-IN" dirty="0"/>
              <a:t>Performance :</a:t>
            </a:r>
          </a:p>
          <a:p>
            <a:r>
              <a:rPr lang="en-US" b="0" i="0" u="none" strike="noStrike" dirty="0">
                <a:effectLst/>
              </a:rPr>
              <a:t>Can outperform VADER when trained on a large and representative dataset, capturing nuances that rule-based systems miss.</a:t>
            </a:r>
            <a:endParaRPr lang="en-IN" dirty="0"/>
          </a:p>
        </p:txBody>
      </p:sp>
    </p:spTree>
    <p:extLst>
      <p:ext uri="{BB962C8B-B14F-4D97-AF65-F5344CB8AC3E}">
        <p14:creationId xmlns:p14="http://schemas.microsoft.com/office/powerpoint/2010/main" val="181924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AF7D-9BFE-DD17-3D18-C532818E4C17}"/>
              </a:ext>
            </a:extLst>
          </p:cNvPr>
          <p:cNvSpPr>
            <a:spLocks noGrp="1"/>
          </p:cNvSpPr>
          <p:nvPr>
            <p:ph type="title"/>
          </p:nvPr>
        </p:nvSpPr>
        <p:spPr/>
        <p:txBody>
          <a:bodyPr/>
          <a:lstStyle/>
          <a:p>
            <a:r>
              <a:rPr lang="en-IN" dirty="0"/>
              <a:t>Naïve Bayes</a:t>
            </a:r>
          </a:p>
        </p:txBody>
      </p:sp>
      <p:sp>
        <p:nvSpPr>
          <p:cNvPr id="3" name="Content Placeholder 2">
            <a:extLst>
              <a:ext uri="{FF2B5EF4-FFF2-40B4-BE49-F238E27FC236}">
                <a16:creationId xmlns:a16="http://schemas.microsoft.com/office/drawing/2014/main" id="{F882F752-F969-A416-3CC2-85BDC185A392}"/>
              </a:ext>
            </a:extLst>
          </p:cNvPr>
          <p:cNvSpPr>
            <a:spLocks noGrp="1"/>
          </p:cNvSpPr>
          <p:nvPr>
            <p:ph idx="1"/>
          </p:nvPr>
        </p:nvSpPr>
        <p:spPr/>
        <p:txBody>
          <a:bodyPr/>
          <a:lstStyle/>
          <a:p>
            <a:pPr marL="0" indent="0">
              <a:buNone/>
            </a:pPr>
            <a:r>
              <a:rPr lang="en-IN" dirty="0"/>
              <a:t>Advantages :</a:t>
            </a:r>
          </a:p>
          <a:p>
            <a:r>
              <a:rPr lang="en-IN" dirty="0"/>
              <a:t>Simple and fast</a:t>
            </a:r>
          </a:p>
          <a:p>
            <a:r>
              <a:rPr lang="en-IN" dirty="0"/>
              <a:t>Performs well with small and medium-sized datasets</a:t>
            </a:r>
          </a:p>
          <a:p>
            <a:pPr marL="0" indent="0">
              <a:buNone/>
            </a:pPr>
            <a:r>
              <a:rPr lang="en-IN" dirty="0"/>
              <a:t>Drawbacks :</a:t>
            </a:r>
          </a:p>
          <a:p>
            <a:r>
              <a:rPr lang="en-IN" dirty="0"/>
              <a:t>Assumes independence between features, which is rarely true in text data</a:t>
            </a:r>
          </a:p>
          <a:p>
            <a:pPr marL="0" indent="0">
              <a:buNone/>
            </a:pPr>
            <a:r>
              <a:rPr lang="en-IN" dirty="0"/>
              <a:t>Performance :</a:t>
            </a:r>
          </a:p>
          <a:p>
            <a:r>
              <a:rPr lang="en-US" dirty="0"/>
              <a:t>Often performs competitively with VADER straightforward sentiment analysis tasks. May struggle with more complex sentiment nuances</a:t>
            </a:r>
            <a:endParaRPr lang="en-IN" dirty="0"/>
          </a:p>
          <a:p>
            <a:endParaRPr lang="en-IN" dirty="0"/>
          </a:p>
        </p:txBody>
      </p:sp>
    </p:spTree>
    <p:extLst>
      <p:ext uri="{BB962C8B-B14F-4D97-AF65-F5344CB8AC3E}">
        <p14:creationId xmlns:p14="http://schemas.microsoft.com/office/powerpoint/2010/main" val="262186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AF7D-9BFE-DD17-3D18-C532818E4C17}"/>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F882F752-F969-A416-3CC2-85BDC185A392}"/>
              </a:ext>
            </a:extLst>
          </p:cNvPr>
          <p:cNvSpPr>
            <a:spLocks noGrp="1"/>
          </p:cNvSpPr>
          <p:nvPr>
            <p:ph idx="1"/>
          </p:nvPr>
        </p:nvSpPr>
        <p:spPr/>
        <p:txBody>
          <a:bodyPr/>
          <a:lstStyle/>
          <a:p>
            <a:pPr marL="0" indent="0">
              <a:buNone/>
            </a:pPr>
            <a:r>
              <a:rPr lang="en-IN" dirty="0"/>
              <a:t>Advantages :</a:t>
            </a:r>
          </a:p>
          <a:p>
            <a:r>
              <a:rPr lang="en-IN" dirty="0"/>
              <a:t>Simple and interpretable</a:t>
            </a:r>
          </a:p>
          <a:p>
            <a:r>
              <a:rPr lang="en-IN" dirty="0"/>
              <a:t>Effective for binary classification</a:t>
            </a:r>
          </a:p>
          <a:p>
            <a:pPr marL="0" indent="0">
              <a:buNone/>
            </a:pPr>
            <a:r>
              <a:rPr lang="en-IN" dirty="0"/>
              <a:t>Drawbacks :</a:t>
            </a:r>
          </a:p>
          <a:p>
            <a:r>
              <a:rPr lang="en-IN" dirty="0"/>
              <a:t>Requires good feature engineering </a:t>
            </a:r>
          </a:p>
          <a:p>
            <a:r>
              <a:rPr lang="en-IN" dirty="0"/>
              <a:t>Assumes Linearity which might not capture complex patterns</a:t>
            </a:r>
          </a:p>
          <a:p>
            <a:pPr marL="0" indent="0">
              <a:buNone/>
            </a:pPr>
            <a:r>
              <a:rPr lang="en-IN" dirty="0"/>
              <a:t>Performance :</a:t>
            </a:r>
          </a:p>
          <a:p>
            <a:r>
              <a:rPr lang="en-US" dirty="0"/>
              <a:t>Can perform better than VADER, especially with good feature extraction. Struggles with very complex sentiment contexts</a:t>
            </a:r>
            <a:endParaRPr lang="en-IN" dirty="0"/>
          </a:p>
          <a:p>
            <a:endParaRPr lang="en-IN" dirty="0"/>
          </a:p>
        </p:txBody>
      </p:sp>
    </p:spTree>
    <p:extLst>
      <p:ext uri="{BB962C8B-B14F-4D97-AF65-F5344CB8AC3E}">
        <p14:creationId xmlns:p14="http://schemas.microsoft.com/office/powerpoint/2010/main" val="257215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AF7D-9BFE-DD17-3D18-C532818E4C17}"/>
              </a:ext>
            </a:extLst>
          </p:cNvPr>
          <p:cNvSpPr>
            <a:spLocks noGrp="1"/>
          </p:cNvSpPr>
          <p:nvPr>
            <p:ph type="title"/>
          </p:nvPr>
        </p:nvSpPr>
        <p:spPr/>
        <p:txBody>
          <a:bodyPr/>
          <a:lstStyle/>
          <a:p>
            <a:r>
              <a:rPr lang="en-IN" dirty="0"/>
              <a:t>Random Forests</a:t>
            </a:r>
          </a:p>
        </p:txBody>
      </p:sp>
      <p:sp>
        <p:nvSpPr>
          <p:cNvPr id="3" name="Content Placeholder 2">
            <a:extLst>
              <a:ext uri="{FF2B5EF4-FFF2-40B4-BE49-F238E27FC236}">
                <a16:creationId xmlns:a16="http://schemas.microsoft.com/office/drawing/2014/main" id="{F882F752-F969-A416-3CC2-85BDC185A392}"/>
              </a:ext>
            </a:extLst>
          </p:cNvPr>
          <p:cNvSpPr>
            <a:spLocks noGrp="1"/>
          </p:cNvSpPr>
          <p:nvPr>
            <p:ph idx="1"/>
          </p:nvPr>
        </p:nvSpPr>
        <p:spPr/>
        <p:txBody>
          <a:bodyPr/>
          <a:lstStyle/>
          <a:p>
            <a:pPr marL="0" indent="0">
              <a:buNone/>
            </a:pPr>
            <a:r>
              <a:rPr lang="en-IN" dirty="0"/>
              <a:t>Advantages :</a:t>
            </a:r>
          </a:p>
          <a:p>
            <a:r>
              <a:rPr lang="en-IN" dirty="0"/>
              <a:t>Robust to overfitting with a large number of trees</a:t>
            </a:r>
          </a:p>
          <a:p>
            <a:r>
              <a:rPr lang="en-IN" dirty="0"/>
              <a:t>Can handle non-linear data</a:t>
            </a:r>
          </a:p>
          <a:p>
            <a:r>
              <a:rPr lang="en-IN" dirty="0"/>
              <a:t>Provides insights into which features are most important</a:t>
            </a:r>
          </a:p>
          <a:p>
            <a:pPr marL="0" indent="0">
              <a:buNone/>
            </a:pPr>
            <a:r>
              <a:rPr lang="en-IN" dirty="0"/>
              <a:t>Drawbacks :</a:t>
            </a:r>
          </a:p>
          <a:p>
            <a:r>
              <a:rPr lang="en-IN" dirty="0"/>
              <a:t>Computationally Intensive</a:t>
            </a:r>
          </a:p>
          <a:p>
            <a:r>
              <a:rPr lang="en-IN" dirty="0"/>
              <a:t>Less interpretable</a:t>
            </a:r>
          </a:p>
          <a:p>
            <a:pPr marL="0" indent="0">
              <a:buNone/>
            </a:pPr>
            <a:r>
              <a:rPr lang="en-IN" dirty="0"/>
              <a:t>Performance :</a:t>
            </a:r>
          </a:p>
          <a:p>
            <a:r>
              <a:rPr lang="en-US" dirty="0"/>
              <a:t>Often performs VADER by capturing complex patterns in data, provided sufficient training data</a:t>
            </a:r>
            <a:endParaRPr lang="en-IN" dirty="0"/>
          </a:p>
          <a:p>
            <a:endParaRPr lang="en-IN" dirty="0"/>
          </a:p>
        </p:txBody>
      </p:sp>
    </p:spTree>
    <p:extLst>
      <p:ext uri="{BB962C8B-B14F-4D97-AF65-F5344CB8AC3E}">
        <p14:creationId xmlns:p14="http://schemas.microsoft.com/office/powerpoint/2010/main" val="64626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4DEB-BB77-3039-0057-4337EA60E93B}"/>
              </a:ext>
            </a:extLst>
          </p:cNvPr>
          <p:cNvSpPr>
            <a:spLocks noGrp="1"/>
          </p:cNvSpPr>
          <p:nvPr>
            <p:ph type="title"/>
          </p:nvPr>
        </p:nvSpPr>
        <p:spPr/>
        <p:txBody>
          <a:bodyPr>
            <a:normAutofit/>
          </a:bodyPr>
          <a:lstStyle/>
          <a:p>
            <a:r>
              <a:rPr lang="en-IN" sz="2800" b="1" dirty="0"/>
              <a:t>Which is Better?</a:t>
            </a:r>
          </a:p>
        </p:txBody>
      </p:sp>
      <p:sp>
        <p:nvSpPr>
          <p:cNvPr id="3" name="Content Placeholder 2">
            <a:extLst>
              <a:ext uri="{FF2B5EF4-FFF2-40B4-BE49-F238E27FC236}">
                <a16:creationId xmlns:a16="http://schemas.microsoft.com/office/drawing/2014/main" id="{B9357DB4-BCAF-F340-E831-3E0A767983BF}"/>
              </a:ext>
            </a:extLst>
          </p:cNvPr>
          <p:cNvSpPr>
            <a:spLocks noGrp="1"/>
          </p:cNvSpPr>
          <p:nvPr>
            <p:ph idx="1"/>
          </p:nvPr>
        </p:nvSpPr>
        <p:spPr/>
        <p:txBody>
          <a:bodyPr/>
          <a:lstStyle/>
          <a:p>
            <a:pPr algn="just"/>
            <a:r>
              <a:rPr lang="en-IN" dirty="0"/>
              <a:t>Naïve Bayes is a solid choice if we need a balance between simplicity, speed and reasonable accuracy. Its particularly strong if you have a large dataset and want something interpretable</a:t>
            </a:r>
          </a:p>
          <a:p>
            <a:pPr algn="just"/>
            <a:r>
              <a:rPr lang="en-IN" dirty="0"/>
              <a:t>SVM is a good option if we prioritize accuracy and have computational resources to handle the training process</a:t>
            </a:r>
          </a:p>
          <a:p>
            <a:pPr algn="just"/>
            <a:r>
              <a:rPr lang="en-IN" dirty="0"/>
              <a:t>Logistic Regression is preferable if we have interpretability and a straightforward probabilistic model</a:t>
            </a:r>
          </a:p>
          <a:p>
            <a:pPr algn="just"/>
            <a:r>
              <a:rPr lang="en-IN" dirty="0"/>
              <a:t>Random forests are ideal for achieving the highest accuracy, especially in cases where the relationship between features are complex, but at the cost of increased computational resources and interpretability </a:t>
            </a:r>
          </a:p>
        </p:txBody>
      </p:sp>
    </p:spTree>
    <p:extLst>
      <p:ext uri="{BB962C8B-B14F-4D97-AF65-F5344CB8AC3E}">
        <p14:creationId xmlns:p14="http://schemas.microsoft.com/office/powerpoint/2010/main" val="224373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5001C-EBAD-81CE-EBC9-DDD25D32456E}"/>
              </a:ext>
            </a:extLst>
          </p:cNvPr>
          <p:cNvSpPr>
            <a:spLocks noGrp="1"/>
          </p:cNvSpPr>
          <p:nvPr>
            <p:ph idx="1"/>
          </p:nvPr>
        </p:nvSpPr>
        <p:spPr>
          <a:xfrm>
            <a:off x="3744686" y="888274"/>
            <a:ext cx="7785463" cy="4075612"/>
          </a:xfrm>
        </p:spPr>
        <p:txBody>
          <a:bodyPr>
            <a:normAutofit/>
          </a:bodyPr>
          <a:lstStyle/>
          <a:p>
            <a:pPr marL="0" indent="0" algn="just">
              <a:buNone/>
            </a:pPr>
            <a:r>
              <a:rPr lang="en-IN" b="1" dirty="0"/>
              <a:t>Bayesian Classifier</a:t>
            </a:r>
          </a:p>
          <a:p>
            <a:pPr algn="just"/>
            <a:r>
              <a:rPr lang="en-US" sz="1800" b="0" i="0" u="none" strike="noStrike" baseline="0" dirty="0"/>
              <a:t>Naive Bayes is a probabilistic classifier based on Bayes’ theorem, which assumes independence between predictors. Bayes Theorem is a mathematical formula used to determine the conditional probability of events.</a:t>
            </a:r>
          </a:p>
          <a:p>
            <a:pPr algn="just"/>
            <a:r>
              <a:rPr lang="en-US" sz="1800" b="0" i="0" u="none" strike="noStrike" baseline="0" dirty="0"/>
              <a:t> Each feature in the text is considered independent of others. Features</a:t>
            </a:r>
            <a:r>
              <a:rPr lang="en-US" sz="1800" dirty="0"/>
              <a:t> </a:t>
            </a:r>
            <a:r>
              <a:rPr lang="en-US" sz="1800" b="0" i="0" u="none" strike="noStrike" baseline="0" dirty="0"/>
              <a:t>are words in the review. A word not seen in training data might make P(word/class) = 0. To handle this use Laplace smoothing to ensure no probability is zero.</a:t>
            </a:r>
          </a:p>
          <a:p>
            <a:pPr algn="just"/>
            <a:r>
              <a:rPr lang="en-US" sz="1800" b="0" i="0" u="none" strike="noStrike" baseline="0" dirty="0"/>
              <a:t>P(word/class) = (count of word in class + 1) / (total words in</a:t>
            </a:r>
            <a:r>
              <a:rPr lang="en-IN" sz="1800" b="0" i="0" u="none" strike="noStrike" baseline="0" dirty="0"/>
              <a:t>class + V)</a:t>
            </a:r>
          </a:p>
          <a:p>
            <a:pPr algn="just"/>
            <a:r>
              <a:rPr lang="en-US" sz="1800" b="0" i="0" u="none" strike="noStrike" baseline="0" dirty="0"/>
              <a:t>V is the unique word in the corpus.</a:t>
            </a:r>
            <a:endParaRPr lang="en-IN" dirty="0"/>
          </a:p>
        </p:txBody>
      </p:sp>
      <p:sp>
        <p:nvSpPr>
          <p:cNvPr id="4" name="TextBox 3">
            <a:extLst>
              <a:ext uri="{FF2B5EF4-FFF2-40B4-BE49-F238E27FC236}">
                <a16:creationId xmlns:a16="http://schemas.microsoft.com/office/drawing/2014/main" id="{02421E2C-8774-BB84-BC34-9D448AFB67C8}"/>
              </a:ext>
            </a:extLst>
          </p:cNvPr>
          <p:cNvSpPr txBox="1"/>
          <p:nvPr/>
        </p:nvSpPr>
        <p:spPr>
          <a:xfrm>
            <a:off x="382113" y="2769389"/>
            <a:ext cx="2239716" cy="1077218"/>
          </a:xfrm>
          <a:prstGeom prst="rect">
            <a:avLst/>
          </a:prstGeom>
          <a:noFill/>
        </p:spPr>
        <p:txBody>
          <a:bodyPr wrap="none" rtlCol="0">
            <a:spAutoFit/>
          </a:bodyPr>
          <a:lstStyle/>
          <a:p>
            <a:r>
              <a:rPr lang="en-IN" sz="3200" b="1" dirty="0">
                <a:solidFill>
                  <a:schemeClr val="bg1"/>
                </a:solidFill>
                <a:latin typeface="+mj-lt"/>
              </a:rPr>
              <a:t>Approach-1</a:t>
            </a:r>
          </a:p>
          <a:p>
            <a:endParaRPr lang="en-IN" sz="3200" dirty="0">
              <a:solidFill>
                <a:schemeClr val="bg1"/>
              </a:solidFill>
              <a:latin typeface="+mj-lt"/>
            </a:endParaRPr>
          </a:p>
        </p:txBody>
      </p:sp>
      <p:sp>
        <p:nvSpPr>
          <p:cNvPr id="2" name="TextBox 1">
            <a:extLst>
              <a:ext uri="{FF2B5EF4-FFF2-40B4-BE49-F238E27FC236}">
                <a16:creationId xmlns:a16="http://schemas.microsoft.com/office/drawing/2014/main" id="{3962291F-B045-116D-5527-40E800AA583F}"/>
              </a:ext>
            </a:extLst>
          </p:cNvPr>
          <p:cNvSpPr txBox="1"/>
          <p:nvPr/>
        </p:nvSpPr>
        <p:spPr>
          <a:xfrm>
            <a:off x="392434" y="3587930"/>
            <a:ext cx="2769326" cy="923330"/>
          </a:xfrm>
          <a:prstGeom prst="rect">
            <a:avLst/>
          </a:prstGeom>
          <a:noFill/>
        </p:spPr>
        <p:txBody>
          <a:bodyPr wrap="square" rtlCol="0">
            <a:spAutoFit/>
          </a:bodyPr>
          <a:lstStyle/>
          <a:p>
            <a:pPr algn="l"/>
            <a:r>
              <a:rPr lang="en-US" sz="1800" b="1" i="0" u="none" strike="noStrike" baseline="0" dirty="0">
                <a:solidFill>
                  <a:schemeClr val="bg1"/>
                </a:solidFill>
                <a:latin typeface="+mj-lt"/>
              </a:rPr>
              <a:t>Sentiment Analysis by Naive Bayes followed</a:t>
            </a:r>
          </a:p>
          <a:p>
            <a:pPr algn="l"/>
            <a:r>
              <a:rPr lang="en-US" sz="1800" b="1" i="0" u="none" strike="noStrike" baseline="0" dirty="0">
                <a:solidFill>
                  <a:schemeClr val="bg1"/>
                </a:solidFill>
                <a:latin typeface="+mj-lt"/>
              </a:rPr>
              <a:t>by LDA for Topic Modeling</a:t>
            </a:r>
            <a:endParaRPr lang="en-IN" dirty="0">
              <a:solidFill>
                <a:schemeClr val="bg1"/>
              </a:solidFill>
              <a:latin typeface="+mj-lt"/>
            </a:endParaRPr>
          </a:p>
        </p:txBody>
      </p:sp>
    </p:spTree>
    <p:extLst>
      <p:ext uri="{BB962C8B-B14F-4D97-AF65-F5344CB8AC3E}">
        <p14:creationId xmlns:p14="http://schemas.microsoft.com/office/powerpoint/2010/main" val="163844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F57C-AEE0-6998-3F26-6DC124A5DB34}"/>
              </a:ext>
            </a:extLst>
          </p:cNvPr>
          <p:cNvSpPr>
            <a:spLocks noGrp="1"/>
          </p:cNvSpPr>
          <p:nvPr>
            <p:ph type="title"/>
          </p:nvPr>
        </p:nvSpPr>
        <p:spPr>
          <a:xfrm>
            <a:off x="658033" y="1128408"/>
            <a:ext cx="2947482" cy="4601183"/>
          </a:xfrm>
        </p:spPr>
        <p:txBody>
          <a:bodyPr/>
          <a:lstStyle/>
          <a:p>
            <a:r>
              <a:rPr lang="en-IN" dirty="0"/>
              <a:t>Example</a:t>
            </a:r>
          </a:p>
        </p:txBody>
      </p:sp>
      <p:graphicFrame>
        <p:nvGraphicFramePr>
          <p:cNvPr id="5" name="Content Placeholder 4">
            <a:extLst>
              <a:ext uri="{FF2B5EF4-FFF2-40B4-BE49-F238E27FC236}">
                <a16:creationId xmlns:a16="http://schemas.microsoft.com/office/drawing/2014/main" id="{055BFFEB-A5E5-7292-C9A3-636013E9FF9D}"/>
              </a:ext>
            </a:extLst>
          </p:cNvPr>
          <p:cNvGraphicFramePr>
            <a:graphicFrameLocks noGrp="1"/>
          </p:cNvGraphicFramePr>
          <p:nvPr>
            <p:ph idx="1"/>
            <p:extLst>
              <p:ext uri="{D42A27DB-BD31-4B8C-83A1-F6EECF244321}">
                <p14:modId xmlns:p14="http://schemas.microsoft.com/office/powerpoint/2010/main" val="170751127"/>
              </p:ext>
            </p:extLst>
          </p:nvPr>
        </p:nvGraphicFramePr>
        <p:xfrm>
          <a:off x="3868738" y="863599"/>
          <a:ext cx="7456989" cy="4601183"/>
        </p:xfrm>
        <a:graphic>
          <a:graphicData uri="http://schemas.openxmlformats.org/drawingml/2006/table">
            <a:tbl>
              <a:tblPr firstRow="1" bandRow="1">
                <a:tableStyleId>{5C22544A-7EE6-4342-B048-85BDC9FD1C3A}</a:tableStyleId>
              </a:tblPr>
              <a:tblGrid>
                <a:gridCol w="2485663">
                  <a:extLst>
                    <a:ext uri="{9D8B030D-6E8A-4147-A177-3AD203B41FA5}">
                      <a16:colId xmlns:a16="http://schemas.microsoft.com/office/drawing/2014/main" val="2172342986"/>
                    </a:ext>
                  </a:extLst>
                </a:gridCol>
                <a:gridCol w="2485663">
                  <a:extLst>
                    <a:ext uri="{9D8B030D-6E8A-4147-A177-3AD203B41FA5}">
                      <a16:colId xmlns:a16="http://schemas.microsoft.com/office/drawing/2014/main" val="1589086182"/>
                    </a:ext>
                  </a:extLst>
                </a:gridCol>
                <a:gridCol w="2485663">
                  <a:extLst>
                    <a:ext uri="{9D8B030D-6E8A-4147-A177-3AD203B41FA5}">
                      <a16:colId xmlns:a16="http://schemas.microsoft.com/office/drawing/2014/main" val="92304866"/>
                    </a:ext>
                  </a:extLst>
                </a:gridCol>
              </a:tblGrid>
              <a:tr h="501323">
                <a:tc>
                  <a:txBody>
                    <a:bodyPr/>
                    <a:lstStyle/>
                    <a:p>
                      <a:endParaRPr lang="en-IN" dirty="0"/>
                    </a:p>
                  </a:txBody>
                  <a:tcPr/>
                </a:tc>
                <a:tc>
                  <a:txBody>
                    <a:bodyPr/>
                    <a:lstStyle/>
                    <a:p>
                      <a:r>
                        <a:rPr lang="en-IN" dirty="0"/>
                        <a:t>Category</a:t>
                      </a:r>
                    </a:p>
                  </a:txBody>
                  <a:tcPr/>
                </a:tc>
                <a:tc>
                  <a:txBody>
                    <a:bodyPr/>
                    <a:lstStyle/>
                    <a:p>
                      <a:r>
                        <a:rPr lang="en-IN" dirty="0"/>
                        <a:t>Documents</a:t>
                      </a:r>
                    </a:p>
                  </a:txBody>
                  <a:tcPr/>
                </a:tc>
                <a:extLst>
                  <a:ext uri="{0D108BD9-81ED-4DB2-BD59-A6C34878D82A}">
                    <a16:rowId xmlns:a16="http://schemas.microsoft.com/office/drawing/2014/main" val="982784764"/>
                  </a:ext>
                </a:extLst>
              </a:tr>
              <a:tr h="501323">
                <a:tc>
                  <a:txBody>
                    <a:bodyPr/>
                    <a:lstStyle/>
                    <a:p>
                      <a:r>
                        <a:rPr lang="en-IN" dirty="0"/>
                        <a:t>Training</a:t>
                      </a:r>
                    </a:p>
                  </a:txBody>
                  <a:tcPr/>
                </a:tc>
                <a:tc>
                  <a:txBody>
                    <a:bodyPr/>
                    <a:lstStyle/>
                    <a:p>
                      <a:r>
                        <a:rPr lang="en-IN" dirty="0"/>
                        <a:t>-</a:t>
                      </a:r>
                    </a:p>
                  </a:txBody>
                  <a:tcPr/>
                </a:tc>
                <a:tc>
                  <a:txBody>
                    <a:bodyPr/>
                    <a:lstStyle/>
                    <a:p>
                      <a:r>
                        <a:rPr lang="en-IN" dirty="0"/>
                        <a:t>Just plain boring</a:t>
                      </a:r>
                    </a:p>
                  </a:txBody>
                  <a:tcPr/>
                </a:tc>
                <a:extLst>
                  <a:ext uri="{0D108BD9-81ED-4DB2-BD59-A6C34878D82A}">
                    <a16:rowId xmlns:a16="http://schemas.microsoft.com/office/drawing/2014/main" val="4034909457"/>
                  </a:ext>
                </a:extLst>
              </a:tr>
              <a:tr h="865297">
                <a:tc>
                  <a:txBody>
                    <a:bodyPr/>
                    <a:lstStyle/>
                    <a:p>
                      <a:endParaRPr lang="en-IN" dirty="0"/>
                    </a:p>
                  </a:txBody>
                  <a:tcPr/>
                </a:tc>
                <a:tc>
                  <a:txBody>
                    <a:bodyPr/>
                    <a:lstStyle/>
                    <a:p>
                      <a:r>
                        <a:rPr lang="en-IN" dirty="0"/>
                        <a:t>-</a:t>
                      </a:r>
                    </a:p>
                  </a:txBody>
                  <a:tcPr/>
                </a:tc>
                <a:tc>
                  <a:txBody>
                    <a:bodyPr/>
                    <a:lstStyle/>
                    <a:p>
                      <a:r>
                        <a:rPr lang="en-IN" dirty="0"/>
                        <a:t>Entirely predictable and lacks energy</a:t>
                      </a:r>
                    </a:p>
                  </a:txBody>
                  <a:tcPr/>
                </a:tc>
                <a:extLst>
                  <a:ext uri="{0D108BD9-81ED-4DB2-BD59-A6C34878D82A}">
                    <a16:rowId xmlns:a16="http://schemas.microsoft.com/office/drawing/2014/main" val="4188331061"/>
                  </a:ext>
                </a:extLst>
              </a:tr>
              <a:tr h="865297">
                <a:tc>
                  <a:txBody>
                    <a:bodyPr/>
                    <a:lstStyle/>
                    <a:p>
                      <a:endParaRPr lang="en-IN" dirty="0"/>
                    </a:p>
                  </a:txBody>
                  <a:tcPr/>
                </a:tc>
                <a:tc>
                  <a:txBody>
                    <a:bodyPr/>
                    <a:lstStyle/>
                    <a:p>
                      <a:r>
                        <a:rPr lang="en-IN" dirty="0"/>
                        <a:t>-</a:t>
                      </a:r>
                    </a:p>
                  </a:txBody>
                  <a:tcPr/>
                </a:tc>
                <a:tc>
                  <a:txBody>
                    <a:bodyPr/>
                    <a:lstStyle/>
                    <a:p>
                      <a:r>
                        <a:rPr lang="en-IN" dirty="0"/>
                        <a:t>No surprises and very few laughs</a:t>
                      </a:r>
                    </a:p>
                  </a:txBody>
                  <a:tcPr/>
                </a:tc>
                <a:extLst>
                  <a:ext uri="{0D108BD9-81ED-4DB2-BD59-A6C34878D82A}">
                    <a16:rowId xmlns:a16="http://schemas.microsoft.com/office/drawing/2014/main" val="2275860741"/>
                  </a:ext>
                </a:extLst>
              </a:tr>
              <a:tr h="501323">
                <a:tc>
                  <a:txBody>
                    <a:bodyPr/>
                    <a:lstStyle/>
                    <a:p>
                      <a:endParaRPr lang="en-IN" dirty="0"/>
                    </a:p>
                  </a:txBody>
                  <a:tcPr/>
                </a:tc>
                <a:tc>
                  <a:txBody>
                    <a:bodyPr/>
                    <a:lstStyle/>
                    <a:p>
                      <a:r>
                        <a:rPr lang="en-IN" dirty="0"/>
                        <a:t>+</a:t>
                      </a:r>
                    </a:p>
                  </a:txBody>
                  <a:tcPr/>
                </a:tc>
                <a:tc>
                  <a:txBody>
                    <a:bodyPr/>
                    <a:lstStyle/>
                    <a:p>
                      <a:r>
                        <a:rPr lang="en-IN" dirty="0"/>
                        <a:t>Very powerful</a:t>
                      </a:r>
                    </a:p>
                  </a:txBody>
                  <a:tcPr/>
                </a:tc>
                <a:extLst>
                  <a:ext uri="{0D108BD9-81ED-4DB2-BD59-A6C34878D82A}">
                    <a16:rowId xmlns:a16="http://schemas.microsoft.com/office/drawing/2014/main" val="3340138431"/>
                  </a:ext>
                </a:extLst>
              </a:tr>
              <a:tr h="865297">
                <a:tc>
                  <a:txBody>
                    <a:bodyPr/>
                    <a:lstStyle/>
                    <a:p>
                      <a:endParaRPr lang="en-IN" dirty="0"/>
                    </a:p>
                  </a:txBody>
                  <a:tcPr/>
                </a:tc>
                <a:tc>
                  <a:txBody>
                    <a:bodyPr/>
                    <a:lstStyle/>
                    <a:p>
                      <a:r>
                        <a:rPr lang="en-IN" dirty="0"/>
                        <a:t>+</a:t>
                      </a:r>
                    </a:p>
                  </a:txBody>
                  <a:tcPr/>
                </a:tc>
                <a:tc>
                  <a:txBody>
                    <a:bodyPr/>
                    <a:lstStyle/>
                    <a:p>
                      <a:r>
                        <a:rPr lang="en-IN" dirty="0"/>
                        <a:t>The most fun film of the summer</a:t>
                      </a:r>
                    </a:p>
                  </a:txBody>
                  <a:tcPr/>
                </a:tc>
                <a:extLst>
                  <a:ext uri="{0D108BD9-81ED-4DB2-BD59-A6C34878D82A}">
                    <a16:rowId xmlns:a16="http://schemas.microsoft.com/office/drawing/2014/main" val="934269591"/>
                  </a:ext>
                </a:extLst>
              </a:tr>
              <a:tr h="501323">
                <a:tc>
                  <a:txBody>
                    <a:bodyPr/>
                    <a:lstStyle/>
                    <a:p>
                      <a:r>
                        <a:rPr lang="en-IN" dirty="0"/>
                        <a:t>Test</a:t>
                      </a:r>
                    </a:p>
                  </a:txBody>
                  <a:tcPr/>
                </a:tc>
                <a:tc>
                  <a:txBody>
                    <a:bodyPr/>
                    <a:lstStyle/>
                    <a:p>
                      <a:r>
                        <a:rPr lang="en-IN" dirty="0"/>
                        <a:t>?</a:t>
                      </a:r>
                    </a:p>
                  </a:txBody>
                  <a:tcPr/>
                </a:tc>
                <a:tc>
                  <a:txBody>
                    <a:bodyPr/>
                    <a:lstStyle/>
                    <a:p>
                      <a:r>
                        <a:rPr lang="en-IN" dirty="0"/>
                        <a:t>Predictable with no fun</a:t>
                      </a:r>
                    </a:p>
                  </a:txBody>
                  <a:tcPr/>
                </a:tc>
                <a:extLst>
                  <a:ext uri="{0D108BD9-81ED-4DB2-BD59-A6C34878D82A}">
                    <a16:rowId xmlns:a16="http://schemas.microsoft.com/office/drawing/2014/main" val="877838955"/>
                  </a:ext>
                </a:extLst>
              </a:tr>
            </a:tbl>
          </a:graphicData>
        </a:graphic>
      </p:graphicFrame>
    </p:spTree>
    <p:extLst>
      <p:ext uri="{BB962C8B-B14F-4D97-AF65-F5344CB8AC3E}">
        <p14:creationId xmlns:p14="http://schemas.microsoft.com/office/powerpoint/2010/main" val="288546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4DA49-C6AA-CC2E-00E9-A78C7AB88268}"/>
              </a:ext>
            </a:extLst>
          </p:cNvPr>
          <p:cNvSpPr>
            <a:spLocks noGrp="1"/>
          </p:cNvSpPr>
          <p:nvPr>
            <p:ph idx="1"/>
          </p:nvPr>
        </p:nvSpPr>
        <p:spPr/>
        <p:txBody>
          <a:bodyPr/>
          <a:lstStyle/>
          <a:p>
            <a:r>
              <a:rPr lang="en-IN" dirty="0"/>
              <a:t>Prior from training : </a:t>
            </a:r>
          </a:p>
          <a:p>
            <a:pPr marL="0" indent="0">
              <a:buNone/>
            </a:pPr>
            <a:r>
              <a:rPr lang="en-IN" dirty="0"/>
              <a:t>    P(-) = 3/5   and P(+) = 2/5</a:t>
            </a:r>
          </a:p>
          <a:p>
            <a:r>
              <a:rPr lang="en-IN" dirty="0"/>
              <a:t>Drop with</a:t>
            </a:r>
          </a:p>
          <a:p>
            <a:r>
              <a:rPr lang="en-IN" dirty="0"/>
              <a:t>Likelihoods from training :</a:t>
            </a:r>
          </a:p>
          <a:p>
            <a:pPr marL="0" indent="0">
              <a:buNone/>
            </a:pPr>
            <a:r>
              <a:rPr lang="en-IN" dirty="0"/>
              <a:t>P(predictable/ - ) =  1 + 1/ 14 + 20         P(predictable / +) =  0 + 1/ 9 + 20</a:t>
            </a:r>
          </a:p>
          <a:p>
            <a:pPr marL="0" indent="0">
              <a:buNone/>
            </a:pPr>
            <a:r>
              <a:rPr lang="en-IN" dirty="0"/>
              <a:t>P(no/-) = 1 + 1/ 14 + 20                               P(no/+) = 0 + 1/ 9 + 20</a:t>
            </a:r>
          </a:p>
          <a:p>
            <a:pPr marL="0" indent="0">
              <a:buNone/>
            </a:pPr>
            <a:r>
              <a:rPr lang="en-IN" dirty="0"/>
              <a:t>P(fun/ -) = 0 +  1 / 14+20                            P(fun/ +) = 1 + 1/ 9+20</a:t>
            </a:r>
          </a:p>
          <a:p>
            <a:r>
              <a:rPr lang="en-IN" dirty="0"/>
              <a:t>Scoring the test set :</a:t>
            </a:r>
          </a:p>
          <a:p>
            <a:pPr marL="0" indent="0">
              <a:buNone/>
            </a:pPr>
            <a:r>
              <a:rPr lang="en-IN" dirty="0"/>
              <a:t>  P(-)P(s/-) = 3/5 *  2*2*1/ 34* 34*34  = 6.1 * 10 -5</a:t>
            </a:r>
          </a:p>
          <a:p>
            <a:pPr marL="0" indent="0">
              <a:buNone/>
            </a:pPr>
            <a:r>
              <a:rPr lang="en-IN" dirty="0"/>
              <a:t>  P(+)P(s/+) = 2/5 *  1*1*2/ 34* 34*34  = 3.2 * 10 -5</a:t>
            </a:r>
          </a:p>
          <a:p>
            <a:endParaRPr lang="en-IN" dirty="0"/>
          </a:p>
          <a:p>
            <a:endParaRPr lang="en-IN" dirty="0"/>
          </a:p>
        </p:txBody>
      </p:sp>
    </p:spTree>
    <p:extLst>
      <p:ext uri="{BB962C8B-B14F-4D97-AF65-F5344CB8AC3E}">
        <p14:creationId xmlns:p14="http://schemas.microsoft.com/office/powerpoint/2010/main" val="90886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7AF2D-2828-5E5B-244A-CA7478955F8F}"/>
              </a:ext>
            </a:extLst>
          </p:cNvPr>
          <p:cNvSpPr>
            <a:spLocks noGrp="1"/>
          </p:cNvSpPr>
          <p:nvPr>
            <p:ph idx="1"/>
          </p:nvPr>
        </p:nvSpPr>
        <p:spPr>
          <a:xfrm>
            <a:off x="3659230" y="3167869"/>
            <a:ext cx="7401909" cy="733097"/>
          </a:xfrm>
        </p:spPr>
        <p:txBody>
          <a:bodyPr>
            <a:noAutofit/>
          </a:bodyPr>
          <a:lstStyle/>
          <a:p>
            <a:pPr marL="0" indent="0" algn="just">
              <a:buNone/>
            </a:pPr>
            <a:endParaRPr lang="en-IN" sz="1800" b="1" dirty="0"/>
          </a:p>
          <a:p>
            <a:pPr algn="just"/>
            <a:r>
              <a:rPr lang="en-US" sz="1800" b="0" i="0" u="none" strike="noStrike" baseline="0" dirty="0"/>
              <a:t>Multinomial NB (Bayesian Classifier) is used for discrete data, particularly word counts in text. Assumes features are the frequencies or counts of words. </a:t>
            </a:r>
            <a:r>
              <a:rPr lang="en-US" sz="1800" dirty="0"/>
              <a:t>It is used to estimate the likelihood of seeing a specific set of word counts in a document</a:t>
            </a:r>
            <a:r>
              <a:rPr lang="en-US" sz="1800" b="0" i="0" u="none" strike="noStrike" baseline="0" dirty="0"/>
              <a:t>. Widely </a:t>
            </a:r>
            <a:r>
              <a:rPr lang="en-IN" sz="1800" b="0" i="0" u="none" strike="noStrike" baseline="0" dirty="0"/>
              <a:t>applied for document classification and sentiment analysis.</a:t>
            </a:r>
          </a:p>
          <a:p>
            <a:pPr algn="just"/>
            <a:r>
              <a:rPr lang="en-US" sz="1800" b="0" i="0" u="none" strike="noStrike" baseline="0" dirty="0"/>
              <a:t>Complement NB is particularly suited  to address imbalances in the class distribution. A variant of Multinomial NB, this model adjusts the calculation to complement the existing model, reducing bias towards majority classes. Instead of calculating the probability of an item belonging to a certain class, we calculate the probability of the item belonging to all the classes.</a:t>
            </a:r>
          </a:p>
          <a:p>
            <a:pPr algn="just"/>
            <a:r>
              <a:rPr lang="en-US" sz="1800" b="0" i="0" u="none" strike="noStrike" baseline="0" dirty="0"/>
              <a:t>Bernoulli NB is used for binary data, representing the presence or absence of words. Assumes features are binary indicators (0 or 1) of whether a word occurs in a document. Effective for document classification tasks that use binary features </a:t>
            </a:r>
            <a:r>
              <a:rPr lang="en-IN" sz="1800" b="0" i="0" u="none" strike="noStrike" baseline="0" dirty="0"/>
              <a:t>and spam detection.</a:t>
            </a:r>
            <a:endParaRPr lang="en-IN" sz="1800" b="1" dirty="0"/>
          </a:p>
          <a:p>
            <a:pPr algn="just"/>
            <a:endParaRPr lang="en-IN" sz="1800" b="1" dirty="0"/>
          </a:p>
          <a:p>
            <a:pPr algn="just"/>
            <a:endParaRPr lang="en-US" sz="1800" b="0" i="0" u="none" strike="noStrike" baseline="0" dirty="0"/>
          </a:p>
        </p:txBody>
      </p:sp>
      <p:sp>
        <p:nvSpPr>
          <p:cNvPr id="2" name="TextBox 1">
            <a:extLst>
              <a:ext uri="{FF2B5EF4-FFF2-40B4-BE49-F238E27FC236}">
                <a16:creationId xmlns:a16="http://schemas.microsoft.com/office/drawing/2014/main" id="{BDB9234B-4797-A88A-3B1D-0B82B2CE7124}"/>
              </a:ext>
            </a:extLst>
          </p:cNvPr>
          <p:cNvSpPr txBox="1"/>
          <p:nvPr/>
        </p:nvSpPr>
        <p:spPr>
          <a:xfrm>
            <a:off x="878868" y="2934252"/>
            <a:ext cx="2780362" cy="1200329"/>
          </a:xfrm>
          <a:prstGeom prst="rect">
            <a:avLst/>
          </a:prstGeom>
          <a:noFill/>
        </p:spPr>
        <p:txBody>
          <a:bodyPr wrap="square" rtlCol="0">
            <a:spAutoFit/>
          </a:bodyPr>
          <a:lstStyle/>
          <a:p>
            <a:r>
              <a:rPr lang="en-IN" sz="2400" b="1" dirty="0">
                <a:solidFill>
                  <a:schemeClr val="bg1"/>
                </a:solidFill>
                <a:latin typeface="+mj-lt"/>
              </a:rPr>
              <a:t>Naïve Bayes Variants</a:t>
            </a:r>
          </a:p>
          <a:p>
            <a:endParaRPr lang="en-IN" sz="2400" b="1" dirty="0">
              <a:solidFill>
                <a:schemeClr val="bg1"/>
              </a:solidFill>
              <a:latin typeface="+mj-lt"/>
            </a:endParaRPr>
          </a:p>
        </p:txBody>
      </p:sp>
    </p:spTree>
    <p:extLst>
      <p:ext uri="{BB962C8B-B14F-4D97-AF65-F5344CB8AC3E}">
        <p14:creationId xmlns:p14="http://schemas.microsoft.com/office/powerpoint/2010/main" val="366274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7BFB0-BCF5-8B69-498D-2C8C191729FC}"/>
              </a:ext>
            </a:extLst>
          </p:cNvPr>
          <p:cNvSpPr>
            <a:spLocks noGrp="1"/>
          </p:cNvSpPr>
          <p:nvPr>
            <p:ph idx="1"/>
          </p:nvPr>
        </p:nvSpPr>
        <p:spPr>
          <a:xfrm>
            <a:off x="4165360" y="896983"/>
            <a:ext cx="7315200" cy="5244519"/>
          </a:xfrm>
        </p:spPr>
        <p:txBody>
          <a:bodyPr/>
          <a:lstStyle/>
          <a:p>
            <a:pPr marL="0" indent="0">
              <a:buNone/>
            </a:pPr>
            <a:r>
              <a:rPr lang="en-IN" sz="4000" b="1" dirty="0">
                <a:latin typeface="+mj-lt"/>
              </a:rPr>
              <a:t>TABLE OF CONTENTS</a:t>
            </a:r>
          </a:p>
          <a:p>
            <a:r>
              <a:rPr lang="en-IN" dirty="0">
                <a:latin typeface="+mj-lt"/>
              </a:rPr>
              <a:t>INTRODUCTION</a:t>
            </a:r>
          </a:p>
          <a:p>
            <a:r>
              <a:rPr lang="en-IN" dirty="0">
                <a:latin typeface="+mj-lt"/>
              </a:rPr>
              <a:t>METHODOLOGY</a:t>
            </a:r>
          </a:p>
          <a:p>
            <a:r>
              <a:rPr lang="en-IN" dirty="0">
                <a:latin typeface="+mj-lt"/>
              </a:rPr>
              <a:t> APPROACH - 1</a:t>
            </a:r>
          </a:p>
          <a:p>
            <a:r>
              <a:rPr lang="en-IN" dirty="0">
                <a:latin typeface="+mj-lt"/>
              </a:rPr>
              <a:t>APPROACH – 2</a:t>
            </a:r>
          </a:p>
          <a:p>
            <a:r>
              <a:rPr lang="en-IN" dirty="0">
                <a:latin typeface="+mj-lt"/>
              </a:rPr>
              <a:t>COMPARISON</a:t>
            </a:r>
          </a:p>
          <a:p>
            <a:pPr marL="0" indent="0">
              <a:buNone/>
            </a:pPr>
            <a:endParaRPr lang="en-IN" dirty="0">
              <a:latin typeface="+mj-lt"/>
            </a:endParaRPr>
          </a:p>
        </p:txBody>
      </p:sp>
    </p:spTree>
    <p:extLst>
      <p:ext uri="{BB962C8B-B14F-4D97-AF65-F5344CB8AC3E}">
        <p14:creationId xmlns:p14="http://schemas.microsoft.com/office/powerpoint/2010/main" val="262810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B640-AA4F-CCD9-D843-5D5ACF5A14A2}"/>
              </a:ext>
            </a:extLst>
          </p:cNvPr>
          <p:cNvSpPr>
            <a:spLocks noGrp="1"/>
          </p:cNvSpPr>
          <p:nvPr>
            <p:ph type="title"/>
          </p:nvPr>
        </p:nvSpPr>
        <p:spPr>
          <a:xfrm>
            <a:off x="472839" y="1128408"/>
            <a:ext cx="2947482" cy="4601183"/>
          </a:xfrm>
        </p:spPr>
        <p:txBody>
          <a:bodyPr>
            <a:normAutofit/>
          </a:bodyPr>
          <a:lstStyle/>
          <a:p>
            <a:r>
              <a:rPr lang="en-IN" sz="2800" b="1" dirty="0"/>
              <a:t>Complement NB</a:t>
            </a:r>
            <a:br>
              <a:rPr lang="en-IN" sz="2800" b="1" dirty="0"/>
            </a:br>
            <a:r>
              <a:rPr lang="en-IN" sz="2800" b="1" dirty="0"/>
              <a:t>         </a:t>
            </a:r>
          </a:p>
        </p:txBody>
      </p:sp>
      <p:pic>
        <p:nvPicPr>
          <p:cNvPr id="5" name="Content Placeholder 4">
            <a:extLst>
              <a:ext uri="{FF2B5EF4-FFF2-40B4-BE49-F238E27FC236}">
                <a16:creationId xmlns:a16="http://schemas.microsoft.com/office/drawing/2014/main" id="{025BA4F5-7962-7280-3ED7-A4F39452D5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220" y="1550081"/>
            <a:ext cx="7952597" cy="3415457"/>
          </a:xfrm>
        </p:spPr>
      </p:pic>
    </p:spTree>
    <p:extLst>
      <p:ext uri="{BB962C8B-B14F-4D97-AF65-F5344CB8AC3E}">
        <p14:creationId xmlns:p14="http://schemas.microsoft.com/office/powerpoint/2010/main" val="319794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7366-9457-7870-99BE-255A9E9F3499}"/>
              </a:ext>
            </a:extLst>
          </p:cNvPr>
          <p:cNvSpPr>
            <a:spLocks noGrp="1"/>
          </p:cNvSpPr>
          <p:nvPr>
            <p:ph type="title"/>
          </p:nvPr>
        </p:nvSpPr>
        <p:spPr>
          <a:xfrm>
            <a:off x="366324" y="1244154"/>
            <a:ext cx="2947482" cy="4601183"/>
          </a:xfrm>
        </p:spPr>
        <p:txBody>
          <a:bodyPr>
            <a:normAutofit/>
          </a:bodyPr>
          <a:lstStyle/>
          <a:p>
            <a:r>
              <a:rPr lang="en-IN" sz="2800" b="1" dirty="0"/>
              <a:t>Multinomial NB</a:t>
            </a:r>
            <a:br>
              <a:rPr lang="en-IN" sz="2800" b="1" dirty="0"/>
            </a:br>
            <a:r>
              <a:rPr lang="en-IN" sz="2800" b="1" dirty="0"/>
              <a:t> </a:t>
            </a:r>
            <a:endParaRPr lang="en-IN" sz="2800" dirty="0"/>
          </a:p>
        </p:txBody>
      </p:sp>
      <p:pic>
        <p:nvPicPr>
          <p:cNvPr id="19" name="Content Placeholder 18">
            <a:extLst>
              <a:ext uri="{FF2B5EF4-FFF2-40B4-BE49-F238E27FC236}">
                <a16:creationId xmlns:a16="http://schemas.microsoft.com/office/drawing/2014/main" id="{2D675CBA-5331-D5B2-AACC-78FE7115E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438" y="1793620"/>
            <a:ext cx="7968527" cy="3270759"/>
          </a:xfrm>
        </p:spPr>
      </p:pic>
    </p:spTree>
    <p:extLst>
      <p:ext uri="{BB962C8B-B14F-4D97-AF65-F5344CB8AC3E}">
        <p14:creationId xmlns:p14="http://schemas.microsoft.com/office/powerpoint/2010/main" val="312322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E9F6-60B9-0A54-A263-7347FB0CDD35}"/>
              </a:ext>
            </a:extLst>
          </p:cNvPr>
          <p:cNvSpPr>
            <a:spLocks noGrp="1"/>
          </p:cNvSpPr>
          <p:nvPr>
            <p:ph type="title"/>
          </p:nvPr>
        </p:nvSpPr>
        <p:spPr>
          <a:xfrm>
            <a:off x="623309" y="1260524"/>
            <a:ext cx="2947482" cy="4601183"/>
          </a:xfrm>
        </p:spPr>
        <p:txBody>
          <a:bodyPr>
            <a:normAutofit/>
          </a:bodyPr>
          <a:lstStyle/>
          <a:p>
            <a:r>
              <a:rPr lang="en-IN" sz="2800" b="1" dirty="0"/>
              <a:t>Bernoulli NB</a:t>
            </a:r>
            <a:br>
              <a:rPr lang="en-IN" sz="2800" b="1" dirty="0"/>
            </a:br>
            <a:r>
              <a:rPr lang="en-IN" sz="2800" b="1" dirty="0"/>
              <a:t> </a:t>
            </a:r>
            <a:endParaRPr lang="en-IN" sz="2800" dirty="0"/>
          </a:p>
        </p:txBody>
      </p:sp>
      <p:pic>
        <p:nvPicPr>
          <p:cNvPr id="5" name="Content Placeholder 4">
            <a:extLst>
              <a:ext uri="{FF2B5EF4-FFF2-40B4-BE49-F238E27FC236}">
                <a16:creationId xmlns:a16="http://schemas.microsoft.com/office/drawing/2014/main" id="{FF2FEB4C-A1DD-73C0-4280-DCFFF60D1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687" y="1618573"/>
            <a:ext cx="7754067" cy="3057598"/>
          </a:xfrm>
        </p:spPr>
      </p:pic>
    </p:spTree>
    <p:extLst>
      <p:ext uri="{BB962C8B-B14F-4D97-AF65-F5344CB8AC3E}">
        <p14:creationId xmlns:p14="http://schemas.microsoft.com/office/powerpoint/2010/main" val="1064374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5001C-EBAD-81CE-EBC9-DDD25D32456E}"/>
              </a:ext>
            </a:extLst>
          </p:cNvPr>
          <p:cNvSpPr>
            <a:spLocks noGrp="1"/>
          </p:cNvSpPr>
          <p:nvPr>
            <p:ph idx="1"/>
          </p:nvPr>
        </p:nvSpPr>
        <p:spPr>
          <a:xfrm>
            <a:off x="3538922" y="1539111"/>
            <a:ext cx="8119678" cy="3751345"/>
          </a:xfrm>
        </p:spPr>
        <p:txBody>
          <a:bodyPr>
            <a:noAutofit/>
          </a:bodyPr>
          <a:lstStyle/>
          <a:p>
            <a:pPr algn="just"/>
            <a:r>
              <a:rPr lang="en-US" sz="1800" b="0" i="0" u="none" strike="noStrike" baseline="0" dirty="0"/>
              <a:t>The Latent Dirichlet Allocation (LDA) model identified distinct topics from the negative reviews after sentiment analysis.</a:t>
            </a:r>
          </a:p>
          <a:p>
            <a:pPr algn="just"/>
            <a:r>
              <a:rPr lang="en-US" sz="1800" b="0" i="0" u="none" strike="noStrike" baseline="0" dirty="0"/>
              <a:t> Each topic is represented by a collection of words that frequently appear together in the reviews. </a:t>
            </a:r>
          </a:p>
          <a:p>
            <a:pPr algn="just"/>
            <a:r>
              <a:rPr lang="en-US" sz="1800" b="0" i="0" u="none" strike="noStrike" baseline="0" dirty="0"/>
              <a:t>These words help to form a coherent theme or subject that the reviews focus on. </a:t>
            </a:r>
          </a:p>
          <a:p>
            <a:pPr algn="just"/>
            <a:r>
              <a:rPr lang="en-US" sz="1800" b="0" i="0" u="none" strike="noStrike" baseline="0" dirty="0"/>
              <a:t>For instance, some topics might revolve around specific issues such as "poor acting,“ "weak storyline," or "bad visual effects.“</a:t>
            </a:r>
          </a:p>
          <a:p>
            <a:pPr algn="just"/>
            <a:r>
              <a:rPr lang="en-US" sz="1800" b="0" i="0" u="none" strike="noStrike" baseline="0" dirty="0"/>
              <a:t> These topics were automatically generated by the LDA model based on the patterns of word co-occurrence within the dataset.</a:t>
            </a:r>
            <a:endParaRPr lang="en-IN" sz="1800" dirty="0"/>
          </a:p>
          <a:p>
            <a:pPr algn="just"/>
            <a:endParaRPr lang="en-IN" sz="1800" dirty="0"/>
          </a:p>
        </p:txBody>
      </p:sp>
      <p:sp>
        <p:nvSpPr>
          <p:cNvPr id="4" name="TextBox 3">
            <a:extLst>
              <a:ext uri="{FF2B5EF4-FFF2-40B4-BE49-F238E27FC236}">
                <a16:creationId xmlns:a16="http://schemas.microsoft.com/office/drawing/2014/main" id="{02421E2C-8774-BB84-BC34-9D448AFB67C8}"/>
              </a:ext>
            </a:extLst>
          </p:cNvPr>
          <p:cNvSpPr txBox="1"/>
          <p:nvPr/>
        </p:nvSpPr>
        <p:spPr>
          <a:xfrm>
            <a:off x="991713" y="3139503"/>
            <a:ext cx="957313" cy="1077218"/>
          </a:xfrm>
          <a:prstGeom prst="rect">
            <a:avLst/>
          </a:prstGeom>
          <a:noFill/>
        </p:spPr>
        <p:txBody>
          <a:bodyPr wrap="none" rtlCol="0">
            <a:spAutoFit/>
          </a:bodyPr>
          <a:lstStyle/>
          <a:p>
            <a:r>
              <a:rPr lang="en-IN" sz="3200" b="1" dirty="0">
                <a:solidFill>
                  <a:schemeClr val="bg1"/>
                </a:solidFill>
                <a:latin typeface="+mj-lt"/>
              </a:rPr>
              <a:t>LDA</a:t>
            </a:r>
          </a:p>
          <a:p>
            <a:endParaRPr lang="en-IN" sz="3200" dirty="0">
              <a:solidFill>
                <a:schemeClr val="bg1"/>
              </a:solidFill>
              <a:latin typeface="+mj-lt"/>
            </a:endParaRPr>
          </a:p>
        </p:txBody>
      </p:sp>
    </p:spTree>
    <p:extLst>
      <p:ext uri="{BB962C8B-B14F-4D97-AF65-F5344CB8AC3E}">
        <p14:creationId xmlns:p14="http://schemas.microsoft.com/office/powerpoint/2010/main" val="354176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F882-9179-4985-0FE4-9EF1A38EFA30}"/>
              </a:ext>
            </a:extLst>
          </p:cNvPr>
          <p:cNvSpPr>
            <a:spLocks noGrp="1"/>
          </p:cNvSpPr>
          <p:nvPr>
            <p:ph type="title"/>
          </p:nvPr>
        </p:nvSpPr>
        <p:spPr>
          <a:xfrm>
            <a:off x="921786" y="1123836"/>
            <a:ext cx="2947482" cy="4601183"/>
          </a:xfrm>
        </p:spPr>
        <p:txBody>
          <a:bodyPr>
            <a:normAutofit/>
          </a:bodyPr>
          <a:lstStyle/>
          <a:p>
            <a:r>
              <a:rPr lang="en-IN" sz="2400" b="1" dirty="0"/>
              <a:t>Example</a:t>
            </a:r>
          </a:p>
        </p:txBody>
      </p:sp>
      <p:sp>
        <p:nvSpPr>
          <p:cNvPr id="3" name="Content Placeholder 2">
            <a:extLst>
              <a:ext uri="{FF2B5EF4-FFF2-40B4-BE49-F238E27FC236}">
                <a16:creationId xmlns:a16="http://schemas.microsoft.com/office/drawing/2014/main" id="{382C6489-B814-EA09-8E91-90757674A2F3}"/>
              </a:ext>
            </a:extLst>
          </p:cNvPr>
          <p:cNvSpPr>
            <a:spLocks noGrp="1"/>
          </p:cNvSpPr>
          <p:nvPr>
            <p:ph idx="1"/>
          </p:nvPr>
        </p:nvSpPr>
        <p:spPr/>
        <p:txBody>
          <a:bodyPr/>
          <a:lstStyle/>
          <a:p>
            <a:pPr marL="0" indent="0">
              <a:buNone/>
            </a:pPr>
            <a:r>
              <a:rPr lang="en-IN" dirty="0"/>
              <a:t>1. First, the reviews are tokenized into words, and a word count matrix is created.</a:t>
            </a:r>
          </a:p>
          <a:p>
            <a:pPr marL="0" indent="0">
              <a:buNone/>
            </a:pPr>
            <a:r>
              <a:rPr lang="en-IN" dirty="0"/>
              <a:t>2. </a:t>
            </a:r>
            <a:r>
              <a:rPr lang="en-US" dirty="0"/>
              <a:t>LDA then analyzes the patterns in which these words appear together across the reviews. It tries to find groups (topics) of words that frequently co-occur.</a:t>
            </a:r>
          </a:p>
          <a:p>
            <a:pPr marL="0" indent="0">
              <a:buNone/>
            </a:pPr>
            <a:r>
              <a:rPr lang="en-US" dirty="0"/>
              <a:t>Let’s say LDA identifies three topics from the negative reviews:</a:t>
            </a:r>
          </a:p>
          <a:p>
            <a:pPr>
              <a:buFont typeface="Arial" panose="020B0604020202020204" pitchFamily="34" charset="0"/>
              <a:buChar char="•"/>
            </a:pPr>
            <a:r>
              <a:rPr lang="en-US" b="1" dirty="0"/>
              <a:t>Topic 1:</a:t>
            </a:r>
            <a:r>
              <a:rPr lang="en-US" dirty="0"/>
              <a:t> Words related to </a:t>
            </a:r>
            <a:r>
              <a:rPr lang="en-US" b="1" dirty="0"/>
              <a:t>plot and story issues</a:t>
            </a:r>
            <a:r>
              <a:rPr lang="en-US" dirty="0"/>
              <a:t>.</a:t>
            </a:r>
          </a:p>
          <a:p>
            <a:pPr>
              <a:buFont typeface="Arial" panose="020B0604020202020204" pitchFamily="34" charset="0"/>
              <a:buChar char="•"/>
            </a:pPr>
            <a:r>
              <a:rPr lang="en-US" b="1" dirty="0"/>
              <a:t>Topic 2:</a:t>
            </a:r>
            <a:r>
              <a:rPr lang="en-US" dirty="0"/>
              <a:t> Words related to </a:t>
            </a:r>
            <a:r>
              <a:rPr lang="en-US" b="1" dirty="0"/>
              <a:t>acting and character development</a:t>
            </a:r>
            <a:r>
              <a:rPr lang="en-US" dirty="0"/>
              <a:t>.</a:t>
            </a:r>
          </a:p>
          <a:p>
            <a:pPr>
              <a:buFont typeface="Arial" panose="020B0604020202020204" pitchFamily="34" charset="0"/>
              <a:buChar char="•"/>
            </a:pPr>
            <a:r>
              <a:rPr lang="en-US" b="1" dirty="0"/>
              <a:t>Topic 3:</a:t>
            </a:r>
            <a:r>
              <a:rPr lang="en-US" dirty="0"/>
              <a:t> Words related to </a:t>
            </a:r>
            <a:r>
              <a:rPr lang="en-US" b="1" dirty="0"/>
              <a:t>technical aspects (e.g., special effects, direction)</a:t>
            </a:r>
            <a:endParaRPr lang="en-US" dirty="0"/>
          </a:p>
          <a:p>
            <a:pPr marL="0" indent="0">
              <a:buNone/>
            </a:pPr>
            <a:r>
              <a:rPr lang="en-IN" dirty="0"/>
              <a:t>3. </a:t>
            </a:r>
            <a:r>
              <a:rPr lang="en-US" dirty="0"/>
              <a:t>LDA will assign probabilities to each word, indicating how strongly each word is associated with each topic.</a:t>
            </a:r>
            <a:endParaRPr lang="en-IN" dirty="0"/>
          </a:p>
          <a:p>
            <a:endParaRPr lang="en-IN" dirty="0"/>
          </a:p>
        </p:txBody>
      </p:sp>
    </p:spTree>
    <p:extLst>
      <p:ext uri="{BB962C8B-B14F-4D97-AF65-F5344CB8AC3E}">
        <p14:creationId xmlns:p14="http://schemas.microsoft.com/office/powerpoint/2010/main" val="2920753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60FC3-E0FB-40F5-8F3A-40BBA41994E8}"/>
              </a:ext>
            </a:extLst>
          </p:cNvPr>
          <p:cNvSpPr>
            <a:spLocks noGrp="1"/>
          </p:cNvSpPr>
          <p:nvPr>
            <p:ph idx="1"/>
          </p:nvPr>
        </p:nvSpPr>
        <p:spPr/>
        <p:txBody>
          <a:bodyPr/>
          <a:lstStyle/>
          <a:p>
            <a:pPr marL="0" indent="0">
              <a:buNone/>
            </a:pPr>
            <a:r>
              <a:rPr lang="en-US" dirty="0"/>
              <a:t>Now, LDA determines how much of each topic is present in each review:</a:t>
            </a:r>
          </a:p>
          <a:p>
            <a:pPr>
              <a:buFont typeface="Arial" panose="020B0604020202020204" pitchFamily="34" charset="0"/>
              <a:buChar char="•"/>
            </a:pPr>
            <a:r>
              <a:rPr lang="en-US" b="1" dirty="0"/>
              <a:t>Review 1:</a:t>
            </a:r>
            <a:r>
              <a:rPr lang="en-US" dirty="0"/>
              <a:t> Mostly about </a:t>
            </a:r>
            <a:r>
              <a:rPr lang="en-US" b="1" dirty="0"/>
              <a:t>Topic 2</a:t>
            </a:r>
            <a:r>
              <a:rPr lang="en-US" dirty="0"/>
              <a:t> (Acting &amp; Characters) with a bit of </a:t>
            </a:r>
            <a:r>
              <a:rPr lang="en-US" b="1" dirty="0"/>
              <a:t>Topic 1</a:t>
            </a:r>
            <a:r>
              <a:rPr lang="en-US" dirty="0"/>
              <a:t> (Plot Issues).</a:t>
            </a:r>
          </a:p>
          <a:p>
            <a:pPr>
              <a:buFont typeface="Arial" panose="020B0604020202020204" pitchFamily="34" charset="0"/>
              <a:buChar char="•"/>
            </a:pPr>
            <a:r>
              <a:rPr lang="en-US" b="1" dirty="0"/>
              <a:t>Review 2:</a:t>
            </a:r>
            <a:r>
              <a:rPr lang="en-US" dirty="0"/>
              <a:t> Mostly </a:t>
            </a:r>
            <a:r>
              <a:rPr lang="en-US" b="1" dirty="0"/>
              <a:t>Topic 3</a:t>
            </a:r>
            <a:r>
              <a:rPr lang="en-US" dirty="0"/>
              <a:t> (Technical Flaws) with some </a:t>
            </a:r>
            <a:r>
              <a:rPr lang="en-US" b="1" dirty="0"/>
              <a:t>Topic 1</a:t>
            </a:r>
            <a:r>
              <a:rPr lang="en-US" dirty="0"/>
              <a:t> (Plot Issues).</a:t>
            </a:r>
          </a:p>
          <a:p>
            <a:pPr>
              <a:buFont typeface="Arial" panose="020B0604020202020204" pitchFamily="34" charset="0"/>
              <a:buChar char="•"/>
            </a:pPr>
            <a:r>
              <a:rPr lang="en-US" b="1" dirty="0"/>
              <a:t>Review 3:</a:t>
            </a:r>
            <a:r>
              <a:rPr lang="en-US" dirty="0"/>
              <a:t> Predominantly </a:t>
            </a:r>
            <a:r>
              <a:rPr lang="en-US" b="1" dirty="0"/>
              <a:t>Topic 2</a:t>
            </a:r>
            <a:r>
              <a:rPr lang="en-US" dirty="0"/>
              <a:t> (Acting &amp; Characters).</a:t>
            </a:r>
          </a:p>
          <a:p>
            <a:pPr>
              <a:buFont typeface="Arial" panose="020B0604020202020204" pitchFamily="34" charset="0"/>
              <a:buChar char="•"/>
            </a:pPr>
            <a:r>
              <a:rPr lang="en-US" b="1" dirty="0"/>
              <a:t>Review 4:</a:t>
            </a:r>
            <a:r>
              <a:rPr lang="en-US" dirty="0"/>
              <a:t> Strongly </a:t>
            </a:r>
            <a:r>
              <a:rPr lang="en-US" b="1" dirty="0"/>
              <a:t>Topic 3</a:t>
            </a:r>
            <a:r>
              <a:rPr lang="en-US" dirty="0"/>
              <a:t> (Technical Flaws).</a:t>
            </a:r>
          </a:p>
          <a:p>
            <a:pPr>
              <a:buFont typeface="Arial" panose="020B0604020202020204" pitchFamily="34" charset="0"/>
              <a:buChar char="•"/>
            </a:pPr>
            <a:r>
              <a:rPr lang="en-US" b="1" dirty="0"/>
              <a:t>Review 5:</a:t>
            </a:r>
            <a:r>
              <a:rPr lang="en-US" dirty="0"/>
              <a:t> Primarily </a:t>
            </a:r>
            <a:r>
              <a:rPr lang="en-US" b="1" dirty="0"/>
              <a:t>Topic 1</a:t>
            </a:r>
            <a:r>
              <a:rPr lang="en-US" dirty="0"/>
              <a:t> (Plot Issues).</a:t>
            </a:r>
          </a:p>
          <a:p>
            <a:endParaRPr lang="en-IN" dirty="0"/>
          </a:p>
        </p:txBody>
      </p:sp>
    </p:spTree>
    <p:extLst>
      <p:ext uri="{BB962C8B-B14F-4D97-AF65-F5344CB8AC3E}">
        <p14:creationId xmlns:p14="http://schemas.microsoft.com/office/powerpoint/2010/main" val="4285593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7AF2D-2828-5E5B-244A-CA7478955F8F}"/>
              </a:ext>
            </a:extLst>
          </p:cNvPr>
          <p:cNvSpPr>
            <a:spLocks noGrp="1"/>
          </p:cNvSpPr>
          <p:nvPr>
            <p:ph idx="1"/>
          </p:nvPr>
        </p:nvSpPr>
        <p:spPr>
          <a:xfrm>
            <a:off x="281365" y="2845557"/>
            <a:ext cx="2766635" cy="855586"/>
          </a:xfrm>
        </p:spPr>
        <p:txBody>
          <a:bodyPr>
            <a:noAutofit/>
          </a:bodyPr>
          <a:lstStyle/>
          <a:p>
            <a:r>
              <a:rPr lang="en-IN" sz="2400" b="1" dirty="0">
                <a:solidFill>
                  <a:schemeClr val="bg1"/>
                </a:solidFill>
              </a:rPr>
              <a:t>Topic of Negative Reviews by LDA</a:t>
            </a:r>
          </a:p>
        </p:txBody>
      </p:sp>
      <p:pic>
        <p:nvPicPr>
          <p:cNvPr id="4" name="Picture 3">
            <a:extLst>
              <a:ext uri="{FF2B5EF4-FFF2-40B4-BE49-F238E27FC236}">
                <a16:creationId xmlns:a16="http://schemas.microsoft.com/office/drawing/2014/main" id="{FA4D046D-D33B-8DA1-5196-FA24F3A8A26F}"/>
              </a:ext>
            </a:extLst>
          </p:cNvPr>
          <p:cNvPicPr>
            <a:picLocks noChangeAspect="1"/>
          </p:cNvPicPr>
          <p:nvPr/>
        </p:nvPicPr>
        <p:blipFill>
          <a:blip r:embed="rId2"/>
          <a:stretch>
            <a:fillRect/>
          </a:stretch>
        </p:blipFill>
        <p:spPr>
          <a:xfrm>
            <a:off x="3464503" y="2381386"/>
            <a:ext cx="8048733" cy="2052834"/>
          </a:xfrm>
          <a:prstGeom prst="rect">
            <a:avLst/>
          </a:prstGeom>
        </p:spPr>
      </p:pic>
    </p:spTree>
    <p:extLst>
      <p:ext uri="{BB962C8B-B14F-4D97-AF65-F5344CB8AC3E}">
        <p14:creationId xmlns:p14="http://schemas.microsoft.com/office/powerpoint/2010/main" val="894297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5001C-EBAD-81CE-EBC9-DDD25D32456E}"/>
              </a:ext>
            </a:extLst>
          </p:cNvPr>
          <p:cNvSpPr>
            <a:spLocks noGrp="1"/>
          </p:cNvSpPr>
          <p:nvPr>
            <p:ph idx="1"/>
          </p:nvPr>
        </p:nvSpPr>
        <p:spPr>
          <a:xfrm>
            <a:off x="3901440" y="1322321"/>
            <a:ext cx="3021874" cy="384557"/>
          </a:xfrm>
        </p:spPr>
        <p:txBody>
          <a:bodyPr/>
          <a:lstStyle/>
          <a:p>
            <a:r>
              <a:rPr lang="en-IN" dirty="0"/>
              <a:t>Bidirectional LSTM</a:t>
            </a:r>
          </a:p>
        </p:txBody>
      </p:sp>
      <p:sp>
        <p:nvSpPr>
          <p:cNvPr id="4" name="TextBox 3">
            <a:extLst>
              <a:ext uri="{FF2B5EF4-FFF2-40B4-BE49-F238E27FC236}">
                <a16:creationId xmlns:a16="http://schemas.microsoft.com/office/drawing/2014/main" id="{02421E2C-8774-BB84-BC34-9D448AFB67C8}"/>
              </a:ext>
            </a:extLst>
          </p:cNvPr>
          <p:cNvSpPr txBox="1"/>
          <p:nvPr/>
        </p:nvSpPr>
        <p:spPr>
          <a:xfrm>
            <a:off x="382113" y="2769389"/>
            <a:ext cx="2241319" cy="1077218"/>
          </a:xfrm>
          <a:prstGeom prst="rect">
            <a:avLst/>
          </a:prstGeom>
          <a:noFill/>
        </p:spPr>
        <p:txBody>
          <a:bodyPr wrap="none" rtlCol="0">
            <a:spAutoFit/>
          </a:bodyPr>
          <a:lstStyle/>
          <a:p>
            <a:r>
              <a:rPr lang="en-IN" sz="3200" b="1" dirty="0">
                <a:solidFill>
                  <a:schemeClr val="bg1"/>
                </a:solidFill>
                <a:latin typeface="+mj-lt"/>
              </a:rPr>
              <a:t>Approach-2</a:t>
            </a:r>
          </a:p>
          <a:p>
            <a:endParaRPr lang="en-IN" sz="3200" dirty="0">
              <a:solidFill>
                <a:schemeClr val="bg1"/>
              </a:solidFill>
              <a:latin typeface="+mj-lt"/>
            </a:endParaRPr>
          </a:p>
        </p:txBody>
      </p:sp>
      <p:sp>
        <p:nvSpPr>
          <p:cNvPr id="6" name="TextBox 5">
            <a:extLst>
              <a:ext uri="{FF2B5EF4-FFF2-40B4-BE49-F238E27FC236}">
                <a16:creationId xmlns:a16="http://schemas.microsoft.com/office/drawing/2014/main" id="{1894D34E-977E-CF11-018F-71133361C533}"/>
              </a:ext>
            </a:extLst>
          </p:cNvPr>
          <p:cNvSpPr txBox="1"/>
          <p:nvPr/>
        </p:nvSpPr>
        <p:spPr>
          <a:xfrm>
            <a:off x="382113" y="3602767"/>
            <a:ext cx="2500424" cy="1230490"/>
          </a:xfrm>
          <a:prstGeom prst="rect">
            <a:avLst/>
          </a:prstGeom>
          <a:noFill/>
        </p:spPr>
        <p:txBody>
          <a:bodyPr wrap="square">
            <a:spAutoFit/>
          </a:bodyPr>
          <a:lstStyle/>
          <a:p>
            <a:pPr algn="l"/>
            <a:r>
              <a:rPr lang="en-US" sz="1800" b="1" i="0" u="none" strike="noStrike" baseline="0" dirty="0">
                <a:solidFill>
                  <a:schemeClr val="bg1"/>
                </a:solidFill>
                <a:latin typeface="+mj-lt"/>
              </a:rPr>
              <a:t>Sentiment Analysis by Bidirectional LSTM</a:t>
            </a:r>
          </a:p>
          <a:p>
            <a:pPr algn="l"/>
            <a:r>
              <a:rPr lang="en-US" sz="1800" b="1" i="0" u="none" strike="noStrike" baseline="0" dirty="0">
                <a:solidFill>
                  <a:schemeClr val="bg1"/>
                </a:solidFill>
                <a:latin typeface="+mj-lt"/>
              </a:rPr>
              <a:t>followed by LSA for Topic Modeling</a:t>
            </a:r>
            <a:endParaRPr lang="en-IN" dirty="0">
              <a:solidFill>
                <a:schemeClr val="bg1"/>
              </a:solidFill>
              <a:latin typeface="+mj-lt"/>
            </a:endParaRPr>
          </a:p>
        </p:txBody>
      </p:sp>
      <p:pic>
        <p:nvPicPr>
          <p:cNvPr id="8" name="Picture 7">
            <a:extLst>
              <a:ext uri="{FF2B5EF4-FFF2-40B4-BE49-F238E27FC236}">
                <a16:creationId xmlns:a16="http://schemas.microsoft.com/office/drawing/2014/main" id="{E91DBB07-D451-52A4-E585-83C68842AD09}"/>
              </a:ext>
            </a:extLst>
          </p:cNvPr>
          <p:cNvPicPr>
            <a:picLocks noChangeAspect="1"/>
          </p:cNvPicPr>
          <p:nvPr/>
        </p:nvPicPr>
        <p:blipFill>
          <a:blip r:embed="rId2"/>
          <a:stretch>
            <a:fillRect/>
          </a:stretch>
        </p:blipFill>
        <p:spPr>
          <a:xfrm>
            <a:off x="4059423" y="2263044"/>
            <a:ext cx="6412375" cy="2453833"/>
          </a:xfrm>
          <a:prstGeom prst="rect">
            <a:avLst/>
          </a:prstGeom>
        </p:spPr>
      </p:pic>
    </p:spTree>
    <p:extLst>
      <p:ext uri="{BB962C8B-B14F-4D97-AF65-F5344CB8AC3E}">
        <p14:creationId xmlns:p14="http://schemas.microsoft.com/office/powerpoint/2010/main" val="340202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7AF2D-2828-5E5B-244A-CA7478955F8F}"/>
              </a:ext>
            </a:extLst>
          </p:cNvPr>
          <p:cNvSpPr>
            <a:spLocks noGrp="1"/>
          </p:cNvSpPr>
          <p:nvPr>
            <p:ph idx="1"/>
          </p:nvPr>
        </p:nvSpPr>
        <p:spPr>
          <a:xfrm>
            <a:off x="519396" y="3002279"/>
            <a:ext cx="2427029" cy="426721"/>
          </a:xfrm>
        </p:spPr>
        <p:txBody>
          <a:bodyPr>
            <a:noAutofit/>
          </a:bodyPr>
          <a:lstStyle/>
          <a:p>
            <a:r>
              <a:rPr lang="en-IN" sz="2400" b="1" dirty="0">
                <a:solidFill>
                  <a:schemeClr val="bg1"/>
                </a:solidFill>
                <a:latin typeface="+mj-lt"/>
              </a:rPr>
              <a:t>Bidirectional LSTM Model</a:t>
            </a:r>
          </a:p>
        </p:txBody>
      </p:sp>
      <p:pic>
        <p:nvPicPr>
          <p:cNvPr id="4" name="Picture 3">
            <a:extLst>
              <a:ext uri="{FF2B5EF4-FFF2-40B4-BE49-F238E27FC236}">
                <a16:creationId xmlns:a16="http://schemas.microsoft.com/office/drawing/2014/main" id="{05EEE205-4568-D69E-18A0-984F9F635EE7}"/>
              </a:ext>
            </a:extLst>
          </p:cNvPr>
          <p:cNvPicPr>
            <a:picLocks noChangeAspect="1"/>
          </p:cNvPicPr>
          <p:nvPr/>
        </p:nvPicPr>
        <p:blipFill>
          <a:blip r:embed="rId2"/>
          <a:stretch>
            <a:fillRect/>
          </a:stretch>
        </p:blipFill>
        <p:spPr>
          <a:xfrm>
            <a:off x="3617319" y="1545991"/>
            <a:ext cx="7945304" cy="3581594"/>
          </a:xfrm>
          <a:prstGeom prst="rect">
            <a:avLst/>
          </a:prstGeom>
        </p:spPr>
      </p:pic>
    </p:spTree>
    <p:extLst>
      <p:ext uri="{BB962C8B-B14F-4D97-AF65-F5344CB8AC3E}">
        <p14:creationId xmlns:p14="http://schemas.microsoft.com/office/powerpoint/2010/main" val="3894888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5001C-EBAD-81CE-EBC9-DDD25D32456E}"/>
              </a:ext>
            </a:extLst>
          </p:cNvPr>
          <p:cNvSpPr>
            <a:spLocks noGrp="1"/>
          </p:cNvSpPr>
          <p:nvPr>
            <p:ph idx="1"/>
          </p:nvPr>
        </p:nvSpPr>
        <p:spPr>
          <a:xfrm>
            <a:off x="3660841" y="1232660"/>
            <a:ext cx="7550332" cy="4392679"/>
          </a:xfrm>
        </p:spPr>
        <p:txBody>
          <a:bodyPr>
            <a:noAutofit/>
          </a:bodyPr>
          <a:lstStyle/>
          <a:p>
            <a:pPr algn="just"/>
            <a:r>
              <a:rPr lang="en-US" sz="1800" b="0" i="0" u="none" strike="noStrike" baseline="0" dirty="0"/>
              <a:t>Latent Semantic Analysis (LSA) approaches topic modeling differently by capturing the underlying structure in the text data through singular value decomposition (SVD). </a:t>
            </a:r>
          </a:p>
          <a:p>
            <a:pPr algn="just"/>
            <a:r>
              <a:rPr lang="en-US" sz="1800" b="0" i="0" u="none" strike="noStrike" baseline="0" dirty="0"/>
              <a:t>The LSA model generates topics by identifying patterns in the relationships between </a:t>
            </a:r>
            <a:r>
              <a:rPr lang="en-IN" sz="1800" b="0" i="0" u="none" strike="noStrike" baseline="0" dirty="0"/>
              <a:t>terms in the dataset. </a:t>
            </a:r>
          </a:p>
          <a:p>
            <a:pPr algn="just"/>
            <a:r>
              <a:rPr lang="en-US" sz="1800" b="0" i="0" u="none" strike="noStrike" baseline="0" dirty="0"/>
              <a:t>The topics generated by LSA are generally more abstract and may capture broader themes. </a:t>
            </a:r>
          </a:p>
          <a:p>
            <a:pPr algn="just"/>
            <a:r>
              <a:rPr lang="en-US" sz="1800" b="0" i="0" u="none" strike="noStrike" baseline="0" dirty="0"/>
              <a:t>For example, the LSA model might generate topics that encompass general sentiments like "disappointment" or "lack of engagement," which can be attributed to various specific issues such as plot, acting, or pacing.</a:t>
            </a:r>
            <a:endParaRPr lang="en-IN" sz="1800" dirty="0"/>
          </a:p>
          <a:p>
            <a:pPr algn="just"/>
            <a:endParaRPr lang="en-IN" sz="1800" dirty="0"/>
          </a:p>
        </p:txBody>
      </p:sp>
      <p:sp>
        <p:nvSpPr>
          <p:cNvPr id="4" name="TextBox 3">
            <a:extLst>
              <a:ext uri="{FF2B5EF4-FFF2-40B4-BE49-F238E27FC236}">
                <a16:creationId xmlns:a16="http://schemas.microsoft.com/office/drawing/2014/main" id="{02421E2C-8774-BB84-BC34-9D448AFB67C8}"/>
              </a:ext>
            </a:extLst>
          </p:cNvPr>
          <p:cNvSpPr txBox="1"/>
          <p:nvPr/>
        </p:nvSpPr>
        <p:spPr>
          <a:xfrm>
            <a:off x="980827" y="3106846"/>
            <a:ext cx="912429" cy="1077218"/>
          </a:xfrm>
          <a:prstGeom prst="rect">
            <a:avLst/>
          </a:prstGeom>
          <a:noFill/>
        </p:spPr>
        <p:txBody>
          <a:bodyPr wrap="none" rtlCol="0">
            <a:spAutoFit/>
          </a:bodyPr>
          <a:lstStyle/>
          <a:p>
            <a:r>
              <a:rPr lang="en-IN" sz="3200" b="1" dirty="0">
                <a:solidFill>
                  <a:schemeClr val="bg1"/>
                </a:solidFill>
                <a:latin typeface="+mj-lt"/>
              </a:rPr>
              <a:t>LSA</a:t>
            </a:r>
          </a:p>
          <a:p>
            <a:endParaRPr lang="en-IN" sz="3200" dirty="0">
              <a:solidFill>
                <a:schemeClr val="bg1"/>
              </a:solidFill>
              <a:latin typeface="+mj-lt"/>
            </a:endParaRPr>
          </a:p>
        </p:txBody>
      </p:sp>
    </p:spTree>
    <p:extLst>
      <p:ext uri="{BB962C8B-B14F-4D97-AF65-F5344CB8AC3E}">
        <p14:creationId xmlns:p14="http://schemas.microsoft.com/office/powerpoint/2010/main" val="66360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D0F87-2385-47FC-7D90-C0FAF410FB03}"/>
              </a:ext>
            </a:extLst>
          </p:cNvPr>
          <p:cNvSpPr>
            <a:spLocks noGrp="1"/>
          </p:cNvSpPr>
          <p:nvPr>
            <p:ph idx="1"/>
          </p:nvPr>
        </p:nvSpPr>
        <p:spPr/>
        <p:txBody>
          <a:bodyPr>
            <a:normAutofit/>
          </a:bodyPr>
          <a:lstStyle/>
          <a:p>
            <a:pPr marL="0" indent="0">
              <a:buNone/>
            </a:pPr>
            <a:endParaRPr lang="en-IN" b="1" dirty="0"/>
          </a:p>
          <a:p>
            <a:pPr marL="0" indent="0">
              <a:buNone/>
            </a:pPr>
            <a:endParaRPr lang="en-IN" b="1" dirty="0"/>
          </a:p>
          <a:p>
            <a:pPr algn="l"/>
            <a:r>
              <a:rPr lang="en-US" b="0" i="0" u="none" strike="noStrike" baseline="0" dirty="0"/>
              <a:t>Understanding customer sentiments and feedback is crucial for businesses to improve their products and services.</a:t>
            </a:r>
          </a:p>
          <a:p>
            <a:pPr algn="l"/>
            <a:r>
              <a:rPr lang="en-US" b="0" i="0" u="none" strike="noStrike" baseline="0" dirty="0"/>
              <a:t> Movie reviews on platforms like IMDB provide valuable insights into audience opinions.</a:t>
            </a:r>
          </a:p>
          <a:p>
            <a:pPr algn="l"/>
            <a:r>
              <a:rPr lang="en-US" b="0" i="0" u="none" strike="noStrike" baseline="0" dirty="0"/>
              <a:t> Automating the analysis of these reviews can save time and provide actionable insights, helping filmmakers and producers understand audience preferences and improve </a:t>
            </a:r>
            <a:r>
              <a:rPr lang="en-IN" b="0" i="0" u="none" strike="noStrike" baseline="0" dirty="0"/>
              <a:t>future productions.</a:t>
            </a:r>
            <a:endParaRPr lang="en-IN" dirty="0"/>
          </a:p>
          <a:p>
            <a:endParaRPr lang="en-IN" dirty="0"/>
          </a:p>
        </p:txBody>
      </p:sp>
      <p:sp>
        <p:nvSpPr>
          <p:cNvPr id="6" name="TextBox 5">
            <a:extLst>
              <a:ext uri="{FF2B5EF4-FFF2-40B4-BE49-F238E27FC236}">
                <a16:creationId xmlns:a16="http://schemas.microsoft.com/office/drawing/2014/main" id="{FBBC20A4-281C-BC8B-5AE8-E79233995263}"/>
              </a:ext>
            </a:extLst>
          </p:cNvPr>
          <p:cNvSpPr txBox="1"/>
          <p:nvPr/>
        </p:nvSpPr>
        <p:spPr>
          <a:xfrm>
            <a:off x="382113" y="2769389"/>
            <a:ext cx="2401619" cy="1077218"/>
          </a:xfrm>
          <a:prstGeom prst="rect">
            <a:avLst/>
          </a:prstGeom>
          <a:noFill/>
        </p:spPr>
        <p:txBody>
          <a:bodyPr wrap="none" rtlCol="0">
            <a:spAutoFit/>
          </a:bodyPr>
          <a:lstStyle/>
          <a:p>
            <a:r>
              <a:rPr lang="en-IN" sz="3200" b="1" dirty="0">
                <a:solidFill>
                  <a:schemeClr val="bg1"/>
                </a:solidFill>
              </a:rPr>
              <a:t>Introduction</a:t>
            </a:r>
          </a:p>
          <a:p>
            <a:endParaRPr lang="en-IN" sz="3200" dirty="0">
              <a:solidFill>
                <a:schemeClr val="bg1"/>
              </a:solidFill>
            </a:endParaRPr>
          </a:p>
        </p:txBody>
      </p:sp>
    </p:spTree>
    <p:extLst>
      <p:ext uri="{BB962C8B-B14F-4D97-AF65-F5344CB8AC3E}">
        <p14:creationId xmlns:p14="http://schemas.microsoft.com/office/powerpoint/2010/main" val="864103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1CC9-1ECE-9C6C-A5C1-69F526FC0DBA}"/>
              </a:ext>
            </a:extLst>
          </p:cNvPr>
          <p:cNvSpPr>
            <a:spLocks noGrp="1"/>
          </p:cNvSpPr>
          <p:nvPr>
            <p:ph type="title"/>
          </p:nvPr>
        </p:nvSpPr>
        <p:spPr>
          <a:xfrm>
            <a:off x="840747" y="993209"/>
            <a:ext cx="2947482" cy="4601183"/>
          </a:xfrm>
        </p:spPr>
        <p:txBody>
          <a:bodyPr>
            <a:normAutofit/>
          </a:bodyPr>
          <a:lstStyle/>
          <a:p>
            <a:r>
              <a:rPr lang="en-IN" sz="2800" b="1" dirty="0"/>
              <a:t>Example</a:t>
            </a:r>
          </a:p>
        </p:txBody>
      </p:sp>
      <p:sp>
        <p:nvSpPr>
          <p:cNvPr id="3" name="Content Placeholder 2">
            <a:extLst>
              <a:ext uri="{FF2B5EF4-FFF2-40B4-BE49-F238E27FC236}">
                <a16:creationId xmlns:a16="http://schemas.microsoft.com/office/drawing/2014/main" id="{13A59272-7413-881C-46D7-F97A2B00664A}"/>
              </a:ext>
            </a:extLst>
          </p:cNvPr>
          <p:cNvSpPr>
            <a:spLocks noGrp="1"/>
          </p:cNvSpPr>
          <p:nvPr>
            <p:ph idx="1"/>
          </p:nvPr>
        </p:nvSpPr>
        <p:spPr/>
        <p:txBody>
          <a:bodyPr/>
          <a:lstStyle/>
          <a:p>
            <a:r>
              <a:rPr lang="en-US" b="1" dirty="0"/>
              <a:t>Sample Negative Reviews:</a:t>
            </a:r>
          </a:p>
          <a:p>
            <a:pPr>
              <a:buFont typeface="+mj-lt"/>
              <a:buAutoNum type="arabicPeriod"/>
            </a:pPr>
            <a:r>
              <a:rPr lang="en-US" dirty="0"/>
              <a:t> The acting was terrible, and the plot was confusing</a:t>
            </a:r>
          </a:p>
          <a:p>
            <a:pPr>
              <a:buFont typeface="+mj-lt"/>
              <a:buAutoNum type="arabicPeriod"/>
            </a:pPr>
            <a:r>
              <a:rPr lang="en-US" dirty="0"/>
              <a:t> I couldn't stand the love scenes, and the action was boring</a:t>
            </a:r>
          </a:p>
          <a:p>
            <a:pPr>
              <a:buFont typeface="+mj-lt"/>
              <a:buAutoNum type="arabicPeriod"/>
            </a:pPr>
            <a:r>
              <a:rPr lang="en-US" dirty="0"/>
              <a:t> This horror movie was not scary at all, just blood and no story</a:t>
            </a:r>
          </a:p>
          <a:p>
            <a:pPr>
              <a:buFont typeface="+mj-lt"/>
              <a:buAutoNum type="arabicPeriod"/>
            </a:pPr>
            <a:r>
              <a:rPr lang="en-US" dirty="0"/>
              <a:t> The series started off interesting, but the last few episodes were extremely boring</a:t>
            </a:r>
          </a:p>
          <a:p>
            <a:pPr>
              <a:buFont typeface="+mj-lt"/>
              <a:buAutoNum type="arabicPeriod"/>
            </a:pPr>
            <a:r>
              <a:rPr lang="en-US" dirty="0"/>
              <a:t> The characters were one-dimensional, and the dialogue was cringe-worthy</a:t>
            </a:r>
          </a:p>
          <a:p>
            <a:endParaRPr lang="en-IN" dirty="0"/>
          </a:p>
        </p:txBody>
      </p:sp>
    </p:spTree>
    <p:extLst>
      <p:ext uri="{BB962C8B-B14F-4D97-AF65-F5344CB8AC3E}">
        <p14:creationId xmlns:p14="http://schemas.microsoft.com/office/powerpoint/2010/main" val="159702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78D0C-B0C4-D791-608C-7178A396023A}"/>
              </a:ext>
            </a:extLst>
          </p:cNvPr>
          <p:cNvSpPr>
            <a:spLocks noGrp="1"/>
          </p:cNvSpPr>
          <p:nvPr>
            <p:ph idx="1"/>
          </p:nvPr>
        </p:nvSpPr>
        <p:spPr>
          <a:xfrm>
            <a:off x="3494694" y="1539962"/>
            <a:ext cx="4582506" cy="380798"/>
          </a:xfrm>
        </p:spPr>
        <p:txBody>
          <a:bodyPr/>
          <a:lstStyle/>
          <a:p>
            <a:r>
              <a:rPr lang="en-IN" dirty="0"/>
              <a:t>Document-Term Matrix </a:t>
            </a:r>
          </a:p>
          <a:p>
            <a:pPr marL="0" indent="0">
              <a:buNone/>
            </a:pPr>
            <a:endParaRPr lang="en-IN" dirty="0"/>
          </a:p>
        </p:txBody>
      </p:sp>
      <p:graphicFrame>
        <p:nvGraphicFramePr>
          <p:cNvPr id="4" name="Table 3">
            <a:extLst>
              <a:ext uri="{FF2B5EF4-FFF2-40B4-BE49-F238E27FC236}">
                <a16:creationId xmlns:a16="http://schemas.microsoft.com/office/drawing/2014/main" id="{7752EF87-9A1F-DB89-B601-F4E729D4A61F}"/>
              </a:ext>
            </a:extLst>
          </p:cNvPr>
          <p:cNvGraphicFramePr>
            <a:graphicFrameLocks noGrp="1"/>
          </p:cNvGraphicFramePr>
          <p:nvPr>
            <p:extLst>
              <p:ext uri="{D42A27DB-BD31-4B8C-83A1-F6EECF244321}">
                <p14:modId xmlns:p14="http://schemas.microsoft.com/office/powerpoint/2010/main" val="1075304646"/>
              </p:ext>
            </p:extLst>
          </p:nvPr>
        </p:nvGraphicFramePr>
        <p:xfrm>
          <a:off x="257061" y="1920760"/>
          <a:ext cx="11453868" cy="2519036"/>
        </p:xfrm>
        <a:graphic>
          <a:graphicData uri="http://schemas.openxmlformats.org/drawingml/2006/table">
            <a:tbl>
              <a:tblPr firstRow="1" bandRow="1">
                <a:tableStyleId>{5C22544A-7EE6-4342-B048-85BDC9FD1C3A}</a:tableStyleId>
              </a:tblPr>
              <a:tblGrid>
                <a:gridCol w="777789">
                  <a:extLst>
                    <a:ext uri="{9D8B030D-6E8A-4147-A177-3AD203B41FA5}">
                      <a16:colId xmlns:a16="http://schemas.microsoft.com/office/drawing/2014/main" val="225410656"/>
                    </a:ext>
                  </a:extLst>
                </a:gridCol>
                <a:gridCol w="712974">
                  <a:extLst>
                    <a:ext uri="{9D8B030D-6E8A-4147-A177-3AD203B41FA5}">
                      <a16:colId xmlns:a16="http://schemas.microsoft.com/office/drawing/2014/main" val="3031271494"/>
                    </a:ext>
                  </a:extLst>
                </a:gridCol>
                <a:gridCol w="777788">
                  <a:extLst>
                    <a:ext uri="{9D8B030D-6E8A-4147-A177-3AD203B41FA5}">
                      <a16:colId xmlns:a16="http://schemas.microsoft.com/office/drawing/2014/main" val="1178813087"/>
                    </a:ext>
                  </a:extLst>
                </a:gridCol>
                <a:gridCol w="490748">
                  <a:extLst>
                    <a:ext uri="{9D8B030D-6E8A-4147-A177-3AD203B41FA5}">
                      <a16:colId xmlns:a16="http://schemas.microsoft.com/office/drawing/2014/main" val="1910482065"/>
                    </a:ext>
                  </a:extLst>
                </a:gridCol>
                <a:gridCol w="1009274">
                  <a:extLst>
                    <a:ext uri="{9D8B030D-6E8A-4147-A177-3AD203B41FA5}">
                      <a16:colId xmlns:a16="http://schemas.microsoft.com/office/drawing/2014/main" val="228110335"/>
                    </a:ext>
                  </a:extLst>
                </a:gridCol>
                <a:gridCol w="546304">
                  <a:extLst>
                    <a:ext uri="{9D8B030D-6E8A-4147-A177-3AD203B41FA5}">
                      <a16:colId xmlns:a16="http://schemas.microsoft.com/office/drawing/2014/main" val="1843167183"/>
                    </a:ext>
                  </a:extLst>
                </a:gridCol>
                <a:gridCol w="787048">
                  <a:extLst>
                    <a:ext uri="{9D8B030D-6E8A-4147-A177-3AD203B41FA5}">
                      <a16:colId xmlns:a16="http://schemas.microsoft.com/office/drawing/2014/main" val="2187091119"/>
                    </a:ext>
                  </a:extLst>
                </a:gridCol>
                <a:gridCol w="731492">
                  <a:extLst>
                    <a:ext uri="{9D8B030D-6E8A-4147-A177-3AD203B41FA5}">
                      <a16:colId xmlns:a16="http://schemas.microsoft.com/office/drawing/2014/main" val="3100860858"/>
                    </a:ext>
                  </a:extLst>
                </a:gridCol>
                <a:gridCol w="750012">
                  <a:extLst>
                    <a:ext uri="{9D8B030D-6E8A-4147-A177-3AD203B41FA5}">
                      <a16:colId xmlns:a16="http://schemas.microsoft.com/office/drawing/2014/main" val="1990228816"/>
                    </a:ext>
                  </a:extLst>
                </a:gridCol>
                <a:gridCol w="675935">
                  <a:extLst>
                    <a:ext uri="{9D8B030D-6E8A-4147-A177-3AD203B41FA5}">
                      <a16:colId xmlns:a16="http://schemas.microsoft.com/office/drawing/2014/main" val="1855417277"/>
                    </a:ext>
                  </a:extLst>
                </a:gridCol>
                <a:gridCol w="601860">
                  <a:extLst>
                    <a:ext uri="{9D8B030D-6E8A-4147-A177-3AD203B41FA5}">
                      <a16:colId xmlns:a16="http://schemas.microsoft.com/office/drawing/2014/main" val="3367101152"/>
                    </a:ext>
                  </a:extLst>
                </a:gridCol>
                <a:gridCol w="680928">
                  <a:extLst>
                    <a:ext uri="{9D8B030D-6E8A-4147-A177-3AD203B41FA5}">
                      <a16:colId xmlns:a16="http://schemas.microsoft.com/office/drawing/2014/main" val="1591577661"/>
                    </a:ext>
                  </a:extLst>
                </a:gridCol>
                <a:gridCol w="726501">
                  <a:extLst>
                    <a:ext uri="{9D8B030D-6E8A-4147-A177-3AD203B41FA5}">
                      <a16:colId xmlns:a16="http://schemas.microsoft.com/office/drawing/2014/main" val="330342000"/>
                    </a:ext>
                  </a:extLst>
                </a:gridCol>
                <a:gridCol w="1018534">
                  <a:extLst>
                    <a:ext uri="{9D8B030D-6E8A-4147-A177-3AD203B41FA5}">
                      <a16:colId xmlns:a16="http://schemas.microsoft.com/office/drawing/2014/main" val="1792616179"/>
                    </a:ext>
                  </a:extLst>
                </a:gridCol>
                <a:gridCol w="1166681">
                  <a:extLst>
                    <a:ext uri="{9D8B030D-6E8A-4147-A177-3AD203B41FA5}">
                      <a16:colId xmlns:a16="http://schemas.microsoft.com/office/drawing/2014/main" val="1925966719"/>
                    </a:ext>
                  </a:extLst>
                </a:gridCol>
              </a:tblGrid>
              <a:tr h="647181">
                <a:tc>
                  <a:txBody>
                    <a:bodyPr/>
                    <a:lstStyle/>
                    <a:p>
                      <a:r>
                        <a:rPr lang="en-IN" dirty="0"/>
                        <a:t>Review</a:t>
                      </a:r>
                    </a:p>
                  </a:txBody>
                  <a:tcPr/>
                </a:tc>
                <a:tc>
                  <a:txBody>
                    <a:bodyPr/>
                    <a:lstStyle/>
                    <a:p>
                      <a:r>
                        <a:rPr lang="en-IN" dirty="0"/>
                        <a:t>acting</a:t>
                      </a:r>
                    </a:p>
                  </a:txBody>
                  <a:tcPr/>
                </a:tc>
                <a:tc>
                  <a:txBody>
                    <a:bodyPr/>
                    <a:lstStyle/>
                    <a:p>
                      <a:r>
                        <a:rPr lang="en-IN" dirty="0"/>
                        <a:t>terrible</a:t>
                      </a:r>
                    </a:p>
                  </a:txBody>
                  <a:tcPr/>
                </a:tc>
                <a:tc>
                  <a:txBody>
                    <a:bodyPr/>
                    <a:lstStyle/>
                    <a:p>
                      <a:r>
                        <a:rPr lang="en-IN" dirty="0"/>
                        <a:t>plot</a:t>
                      </a:r>
                    </a:p>
                  </a:txBody>
                  <a:tcPr/>
                </a:tc>
                <a:tc>
                  <a:txBody>
                    <a:bodyPr/>
                    <a:lstStyle/>
                    <a:p>
                      <a:r>
                        <a:rPr lang="en-IN" dirty="0"/>
                        <a:t>confusing</a:t>
                      </a:r>
                    </a:p>
                  </a:txBody>
                  <a:tcPr/>
                </a:tc>
                <a:tc>
                  <a:txBody>
                    <a:bodyPr/>
                    <a:lstStyle/>
                    <a:p>
                      <a:r>
                        <a:rPr lang="en-IN" dirty="0"/>
                        <a:t>love</a:t>
                      </a:r>
                    </a:p>
                  </a:txBody>
                  <a:tcPr/>
                </a:tc>
                <a:tc>
                  <a:txBody>
                    <a:bodyPr/>
                    <a:lstStyle/>
                    <a:p>
                      <a:r>
                        <a:rPr lang="en-IN" dirty="0"/>
                        <a:t>scenes</a:t>
                      </a:r>
                    </a:p>
                  </a:txBody>
                  <a:tcPr/>
                </a:tc>
                <a:tc>
                  <a:txBody>
                    <a:bodyPr/>
                    <a:lstStyle/>
                    <a:p>
                      <a:r>
                        <a:rPr lang="en-IN" dirty="0"/>
                        <a:t>action</a:t>
                      </a:r>
                    </a:p>
                  </a:txBody>
                  <a:tcPr/>
                </a:tc>
                <a:tc>
                  <a:txBody>
                    <a:bodyPr/>
                    <a:lstStyle/>
                    <a:p>
                      <a:r>
                        <a:rPr lang="en-IN" dirty="0"/>
                        <a:t>boring</a:t>
                      </a:r>
                    </a:p>
                  </a:txBody>
                  <a:tcPr/>
                </a:tc>
                <a:tc>
                  <a:txBody>
                    <a:bodyPr/>
                    <a:lstStyle/>
                    <a:p>
                      <a:r>
                        <a:rPr lang="en-IN" dirty="0"/>
                        <a:t>horror</a:t>
                      </a:r>
                    </a:p>
                  </a:txBody>
                  <a:tcPr/>
                </a:tc>
                <a:tc>
                  <a:txBody>
                    <a:bodyPr/>
                    <a:lstStyle/>
                    <a:p>
                      <a:r>
                        <a:rPr lang="en-IN" dirty="0"/>
                        <a:t>scary</a:t>
                      </a:r>
                    </a:p>
                  </a:txBody>
                  <a:tcPr/>
                </a:tc>
                <a:tc>
                  <a:txBody>
                    <a:bodyPr/>
                    <a:lstStyle/>
                    <a:p>
                      <a:r>
                        <a:rPr lang="en-IN" dirty="0"/>
                        <a:t>Blood </a:t>
                      </a:r>
                    </a:p>
                  </a:txBody>
                  <a:tcPr/>
                </a:tc>
                <a:tc>
                  <a:txBody>
                    <a:bodyPr/>
                    <a:lstStyle/>
                    <a:p>
                      <a:r>
                        <a:rPr lang="en-IN" dirty="0"/>
                        <a:t>Story</a:t>
                      </a:r>
                    </a:p>
                  </a:txBody>
                  <a:tcPr/>
                </a:tc>
                <a:tc>
                  <a:txBody>
                    <a:bodyPr/>
                    <a:lstStyle/>
                    <a:p>
                      <a:r>
                        <a:rPr lang="en-IN" dirty="0"/>
                        <a:t>characters</a:t>
                      </a:r>
                    </a:p>
                  </a:txBody>
                  <a:tcPr/>
                </a:tc>
                <a:tc>
                  <a:txBody>
                    <a:bodyPr/>
                    <a:lstStyle/>
                    <a:p>
                      <a:r>
                        <a:rPr lang="en-IN" dirty="0"/>
                        <a:t>dialogue</a:t>
                      </a:r>
                    </a:p>
                  </a:txBody>
                  <a:tcPr/>
                </a:tc>
                <a:extLst>
                  <a:ext uri="{0D108BD9-81ED-4DB2-BD59-A6C34878D82A}">
                    <a16:rowId xmlns:a16="http://schemas.microsoft.com/office/drawing/2014/main" val="1077150528"/>
                  </a:ext>
                </a:extLst>
              </a:tr>
              <a:tr h="374371">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48991652"/>
                  </a:ext>
                </a:extLst>
              </a:tr>
              <a:tr h="374371">
                <a:tc>
                  <a:txBody>
                    <a:bodyPr/>
                    <a:lstStyle/>
                    <a:p>
                      <a:r>
                        <a:rPr lang="en-IN" dirty="0"/>
                        <a:t>2</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885907674"/>
                  </a:ext>
                </a:extLst>
              </a:tr>
              <a:tr h="374371">
                <a:tc>
                  <a:txBody>
                    <a:bodyPr/>
                    <a:lstStyle/>
                    <a:p>
                      <a:r>
                        <a:rPr lang="en-IN" dirty="0"/>
                        <a:t>3</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291937007"/>
                  </a:ext>
                </a:extLst>
              </a:tr>
              <a:tr h="374371">
                <a:tc>
                  <a:txBody>
                    <a:bodyPr/>
                    <a:lstStyle/>
                    <a:p>
                      <a:r>
                        <a:rPr lang="en-IN" dirty="0"/>
                        <a:t>4</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270204675"/>
                  </a:ext>
                </a:extLst>
              </a:tr>
              <a:tr h="374371">
                <a:tc>
                  <a:txBody>
                    <a:bodyPr/>
                    <a:lstStyle/>
                    <a:p>
                      <a:r>
                        <a:rPr lang="en-IN" dirty="0"/>
                        <a:t>5</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3088210812"/>
                  </a:ext>
                </a:extLst>
              </a:tr>
            </a:tbl>
          </a:graphicData>
        </a:graphic>
      </p:graphicFrame>
      <p:sp>
        <p:nvSpPr>
          <p:cNvPr id="2" name="Content Placeholder 2">
            <a:extLst>
              <a:ext uri="{FF2B5EF4-FFF2-40B4-BE49-F238E27FC236}">
                <a16:creationId xmlns:a16="http://schemas.microsoft.com/office/drawing/2014/main" id="{B630F01D-0A3B-BA9A-2E0D-8A585A030CD8}"/>
              </a:ext>
            </a:extLst>
          </p:cNvPr>
          <p:cNvSpPr txBox="1">
            <a:spLocks/>
          </p:cNvSpPr>
          <p:nvPr/>
        </p:nvSpPr>
        <p:spPr>
          <a:xfrm>
            <a:off x="3494694" y="4942316"/>
            <a:ext cx="6705220" cy="1088370"/>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IN" dirty="0"/>
              <a:t> Applying Singular Value Decomposition (SVD)</a:t>
            </a:r>
          </a:p>
          <a:p>
            <a:r>
              <a:rPr lang="en-IN" dirty="0"/>
              <a:t>Dimensionality Reduction</a:t>
            </a:r>
          </a:p>
          <a:p>
            <a:pPr marL="0" indent="0">
              <a:buFont typeface="Wingdings 2" pitchFamily="18" charset="2"/>
              <a:buNone/>
            </a:pPr>
            <a:endParaRPr lang="en-IN" dirty="0"/>
          </a:p>
        </p:txBody>
      </p:sp>
    </p:spTree>
    <p:extLst>
      <p:ext uri="{BB962C8B-B14F-4D97-AF65-F5344CB8AC3E}">
        <p14:creationId xmlns:p14="http://schemas.microsoft.com/office/powerpoint/2010/main" val="1924650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33F8-BA9B-76C3-867C-24F044C49E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0E007E-C865-0894-11F9-927B9603D231}"/>
              </a:ext>
            </a:extLst>
          </p:cNvPr>
          <p:cNvSpPr>
            <a:spLocks noGrp="1"/>
          </p:cNvSpPr>
          <p:nvPr>
            <p:ph idx="1"/>
          </p:nvPr>
        </p:nvSpPr>
        <p:spPr/>
        <p:txBody>
          <a:bodyPr/>
          <a:lstStyle/>
          <a:p>
            <a:pPr algn="just"/>
            <a:r>
              <a:rPr lang="en-US" dirty="0"/>
              <a:t>LSA uses Singular Value Decomposition (SVD) to reduce the dimensionality of the DTM. This means it breaks down the matrix into three smaller matrices (U, Σ, and V^T), capturing the relationships between terms and documents in a more compact form.</a:t>
            </a:r>
          </a:p>
          <a:p>
            <a:pPr algn="just">
              <a:buFont typeface="Arial" panose="020B0604020202020204" pitchFamily="34" charset="0"/>
              <a:buChar char="•"/>
            </a:pPr>
            <a:r>
              <a:rPr lang="en-US" b="1" dirty="0"/>
              <a:t>Matrix U</a:t>
            </a:r>
            <a:r>
              <a:rPr lang="en-US" dirty="0"/>
              <a:t>: Represents the document-topic relationships.</a:t>
            </a:r>
          </a:p>
          <a:p>
            <a:pPr algn="just">
              <a:buFont typeface="Arial" panose="020B0604020202020204" pitchFamily="34" charset="0"/>
              <a:buChar char="•"/>
            </a:pPr>
            <a:r>
              <a:rPr lang="en-US" b="1" dirty="0"/>
              <a:t>Matrix Σ</a:t>
            </a:r>
            <a:r>
              <a:rPr lang="en-US" dirty="0"/>
              <a:t>: Contains the singular values, which indicate the strength of each topic.</a:t>
            </a:r>
          </a:p>
          <a:p>
            <a:pPr algn="just">
              <a:buFont typeface="Arial" panose="020B0604020202020204" pitchFamily="34" charset="0"/>
              <a:buChar char="•"/>
            </a:pPr>
            <a:r>
              <a:rPr lang="en-US" b="1" dirty="0"/>
              <a:t>Matrix V^T</a:t>
            </a:r>
            <a:r>
              <a:rPr lang="en-US" dirty="0"/>
              <a:t>: Represents the term-topic relationships.</a:t>
            </a:r>
          </a:p>
          <a:p>
            <a:pPr algn="just"/>
            <a:r>
              <a:rPr lang="en-US" dirty="0"/>
              <a:t>This step identifies the most significant patterns in how terms co-occur across the documents.</a:t>
            </a:r>
          </a:p>
        </p:txBody>
      </p:sp>
    </p:spTree>
    <p:extLst>
      <p:ext uri="{BB962C8B-B14F-4D97-AF65-F5344CB8AC3E}">
        <p14:creationId xmlns:p14="http://schemas.microsoft.com/office/powerpoint/2010/main" val="3105401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2666-FF0F-A295-BA3F-58173E475DEC}"/>
              </a:ext>
            </a:extLst>
          </p:cNvPr>
          <p:cNvSpPr>
            <a:spLocks noGrp="1"/>
          </p:cNvSpPr>
          <p:nvPr>
            <p:ph type="title"/>
          </p:nvPr>
        </p:nvSpPr>
        <p:spPr/>
        <p:txBody>
          <a:bodyPr/>
          <a:lstStyle/>
          <a:p>
            <a:pPr algn="just"/>
            <a:endParaRPr lang="en-IN"/>
          </a:p>
        </p:txBody>
      </p:sp>
      <p:sp>
        <p:nvSpPr>
          <p:cNvPr id="3" name="Content Placeholder 2">
            <a:extLst>
              <a:ext uri="{FF2B5EF4-FFF2-40B4-BE49-F238E27FC236}">
                <a16:creationId xmlns:a16="http://schemas.microsoft.com/office/drawing/2014/main" id="{990027B2-9B11-D406-6ADA-F689C5EFFCD8}"/>
              </a:ext>
            </a:extLst>
          </p:cNvPr>
          <p:cNvSpPr>
            <a:spLocks noGrp="1"/>
          </p:cNvSpPr>
          <p:nvPr>
            <p:ph idx="1"/>
          </p:nvPr>
        </p:nvSpPr>
        <p:spPr/>
        <p:txBody>
          <a:bodyPr/>
          <a:lstStyle/>
          <a:p>
            <a:pPr algn="just"/>
            <a:r>
              <a:rPr lang="en-US" dirty="0"/>
              <a:t>After SVD, you can choose to keep only the most significant components (topics) that capture the most important relationships in the data. For example, you might decide to keep only the top 2 or 3 topics if they capture the majority of the variance in the data.</a:t>
            </a:r>
          </a:p>
          <a:p>
            <a:pPr algn="just"/>
            <a:endParaRPr lang="en-IN" dirty="0"/>
          </a:p>
        </p:txBody>
      </p:sp>
    </p:spTree>
    <p:extLst>
      <p:ext uri="{BB962C8B-B14F-4D97-AF65-F5344CB8AC3E}">
        <p14:creationId xmlns:p14="http://schemas.microsoft.com/office/powerpoint/2010/main" val="956936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7AF2D-2828-5E5B-244A-CA7478955F8F}"/>
              </a:ext>
            </a:extLst>
          </p:cNvPr>
          <p:cNvSpPr>
            <a:spLocks noGrp="1"/>
          </p:cNvSpPr>
          <p:nvPr>
            <p:ph idx="1"/>
          </p:nvPr>
        </p:nvSpPr>
        <p:spPr>
          <a:xfrm>
            <a:off x="346385" y="3002279"/>
            <a:ext cx="3263052" cy="426721"/>
          </a:xfrm>
        </p:spPr>
        <p:txBody>
          <a:bodyPr>
            <a:noAutofit/>
          </a:bodyPr>
          <a:lstStyle/>
          <a:p>
            <a:r>
              <a:rPr lang="en-IN" sz="2400" b="1" dirty="0">
                <a:solidFill>
                  <a:schemeClr val="bg1"/>
                </a:solidFill>
              </a:rPr>
              <a:t>Topic of Negative Reviews by LSA</a:t>
            </a:r>
          </a:p>
        </p:txBody>
      </p:sp>
      <p:pic>
        <p:nvPicPr>
          <p:cNvPr id="5" name="Picture 4">
            <a:extLst>
              <a:ext uri="{FF2B5EF4-FFF2-40B4-BE49-F238E27FC236}">
                <a16:creationId xmlns:a16="http://schemas.microsoft.com/office/drawing/2014/main" id="{568A2127-5E76-36DE-0345-EB19E41040B9}"/>
              </a:ext>
            </a:extLst>
          </p:cNvPr>
          <p:cNvPicPr>
            <a:picLocks noChangeAspect="1"/>
          </p:cNvPicPr>
          <p:nvPr/>
        </p:nvPicPr>
        <p:blipFill>
          <a:blip r:embed="rId2"/>
          <a:stretch>
            <a:fillRect/>
          </a:stretch>
        </p:blipFill>
        <p:spPr>
          <a:xfrm>
            <a:off x="3528414" y="776310"/>
            <a:ext cx="6529986" cy="2986108"/>
          </a:xfrm>
          <a:prstGeom prst="rect">
            <a:avLst/>
          </a:prstGeom>
        </p:spPr>
      </p:pic>
      <p:pic>
        <p:nvPicPr>
          <p:cNvPr id="9" name="Picture 8">
            <a:extLst>
              <a:ext uri="{FF2B5EF4-FFF2-40B4-BE49-F238E27FC236}">
                <a16:creationId xmlns:a16="http://schemas.microsoft.com/office/drawing/2014/main" id="{EB83432A-E883-ED82-27C7-AB369D13694F}"/>
              </a:ext>
            </a:extLst>
          </p:cNvPr>
          <p:cNvPicPr>
            <a:picLocks noChangeAspect="1"/>
          </p:cNvPicPr>
          <p:nvPr/>
        </p:nvPicPr>
        <p:blipFill>
          <a:blip r:embed="rId3"/>
          <a:stretch>
            <a:fillRect/>
          </a:stretch>
        </p:blipFill>
        <p:spPr>
          <a:xfrm>
            <a:off x="3766913" y="3824627"/>
            <a:ext cx="3865944" cy="2257063"/>
          </a:xfrm>
          <a:prstGeom prst="rect">
            <a:avLst/>
          </a:prstGeom>
        </p:spPr>
      </p:pic>
    </p:spTree>
    <p:extLst>
      <p:ext uri="{BB962C8B-B14F-4D97-AF65-F5344CB8AC3E}">
        <p14:creationId xmlns:p14="http://schemas.microsoft.com/office/powerpoint/2010/main" val="1342369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213D-2EA1-F3AC-FF6C-565B5735908E}"/>
              </a:ext>
            </a:extLst>
          </p:cNvPr>
          <p:cNvSpPr>
            <a:spLocks noGrp="1"/>
          </p:cNvSpPr>
          <p:nvPr>
            <p:ph type="title"/>
          </p:nvPr>
        </p:nvSpPr>
        <p:spPr>
          <a:xfrm>
            <a:off x="404046" y="950532"/>
            <a:ext cx="2947482" cy="4601183"/>
          </a:xfrm>
        </p:spPr>
        <p:txBody>
          <a:bodyPr>
            <a:normAutofit/>
          </a:bodyPr>
          <a:lstStyle/>
          <a:p>
            <a:r>
              <a:rPr lang="en-IN" sz="2800" b="1" dirty="0"/>
              <a:t>Comparisons</a:t>
            </a:r>
          </a:p>
        </p:txBody>
      </p:sp>
      <p:pic>
        <p:nvPicPr>
          <p:cNvPr id="5" name="Content Placeholder 4">
            <a:extLst>
              <a:ext uri="{FF2B5EF4-FFF2-40B4-BE49-F238E27FC236}">
                <a16:creationId xmlns:a16="http://schemas.microsoft.com/office/drawing/2014/main" id="{AA488FC8-604D-DB17-031E-3B32A156734D}"/>
              </a:ext>
            </a:extLst>
          </p:cNvPr>
          <p:cNvPicPr>
            <a:picLocks noGrp="1" noChangeAspect="1"/>
          </p:cNvPicPr>
          <p:nvPr>
            <p:ph idx="1"/>
          </p:nvPr>
        </p:nvPicPr>
        <p:blipFill>
          <a:blip r:embed="rId2"/>
          <a:stretch>
            <a:fillRect/>
          </a:stretch>
        </p:blipFill>
        <p:spPr>
          <a:xfrm>
            <a:off x="3572669" y="1251857"/>
            <a:ext cx="7986079" cy="1902996"/>
          </a:xfrm>
        </p:spPr>
      </p:pic>
      <p:pic>
        <p:nvPicPr>
          <p:cNvPr id="7" name="Picture 6">
            <a:extLst>
              <a:ext uri="{FF2B5EF4-FFF2-40B4-BE49-F238E27FC236}">
                <a16:creationId xmlns:a16="http://schemas.microsoft.com/office/drawing/2014/main" id="{CA4189DA-4C4B-6352-5544-8D3852AC2EE2}"/>
              </a:ext>
            </a:extLst>
          </p:cNvPr>
          <p:cNvPicPr>
            <a:picLocks noChangeAspect="1"/>
          </p:cNvPicPr>
          <p:nvPr/>
        </p:nvPicPr>
        <p:blipFill>
          <a:blip r:embed="rId3"/>
          <a:stretch>
            <a:fillRect/>
          </a:stretch>
        </p:blipFill>
        <p:spPr>
          <a:xfrm>
            <a:off x="5393324" y="3703148"/>
            <a:ext cx="4920889" cy="1430591"/>
          </a:xfrm>
          <a:prstGeom prst="rect">
            <a:avLst/>
          </a:prstGeom>
        </p:spPr>
      </p:pic>
    </p:spTree>
    <p:extLst>
      <p:ext uri="{BB962C8B-B14F-4D97-AF65-F5344CB8AC3E}">
        <p14:creationId xmlns:p14="http://schemas.microsoft.com/office/powerpoint/2010/main" val="26258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B490-1067-A5B2-026B-3520F6C99B14}"/>
              </a:ext>
            </a:extLst>
          </p:cNvPr>
          <p:cNvSpPr>
            <a:spLocks noGrp="1"/>
          </p:cNvSpPr>
          <p:nvPr>
            <p:ph type="title"/>
          </p:nvPr>
        </p:nvSpPr>
        <p:spPr>
          <a:xfrm>
            <a:off x="601262" y="1004094"/>
            <a:ext cx="2947482" cy="4601183"/>
          </a:xfrm>
        </p:spPr>
        <p:txBody>
          <a:bodyPr/>
          <a:lstStyle/>
          <a:p>
            <a:r>
              <a:rPr lang="en-IN" b="1" dirty="0"/>
              <a:t>References</a:t>
            </a:r>
          </a:p>
        </p:txBody>
      </p:sp>
      <p:sp>
        <p:nvSpPr>
          <p:cNvPr id="3" name="Content Placeholder 2">
            <a:extLst>
              <a:ext uri="{FF2B5EF4-FFF2-40B4-BE49-F238E27FC236}">
                <a16:creationId xmlns:a16="http://schemas.microsoft.com/office/drawing/2014/main" id="{5114B9BB-D912-0F40-226F-1CC2942C4CB1}"/>
              </a:ext>
            </a:extLst>
          </p:cNvPr>
          <p:cNvSpPr>
            <a:spLocks noGrp="1"/>
          </p:cNvSpPr>
          <p:nvPr>
            <p:ph idx="1"/>
          </p:nvPr>
        </p:nvSpPr>
        <p:spPr/>
        <p:txBody>
          <a:bodyPr>
            <a:normAutofit/>
          </a:bodyPr>
          <a:lstStyle/>
          <a:p>
            <a:pPr algn="just"/>
            <a:r>
              <a:rPr lang="en-IN" sz="1600" b="0" i="0" u="none" strike="noStrike" baseline="0" dirty="0"/>
              <a:t>[1] Feng Li, </a:t>
            </a:r>
            <a:r>
              <a:rPr lang="en-IN" sz="1600" b="0" i="0" u="none" strike="noStrike" baseline="0" dirty="0" err="1"/>
              <a:t>Minlie</a:t>
            </a:r>
            <a:r>
              <a:rPr lang="en-IN" sz="1600" b="0" i="0" u="none" strike="noStrike" baseline="0" dirty="0"/>
              <a:t> Huang, and </a:t>
            </a:r>
            <a:r>
              <a:rPr lang="en-IN" sz="1600" b="0" i="0" u="none" strike="noStrike" baseline="0" dirty="0" err="1"/>
              <a:t>Xiaoyan</a:t>
            </a:r>
            <a:r>
              <a:rPr lang="en-IN" sz="1600" b="0" i="0" u="none" strike="noStrike" baseline="0" dirty="0"/>
              <a:t> Zhu. Sentiment analysis with global topics</a:t>
            </a:r>
            <a:r>
              <a:rPr lang="en-US" sz="1600" b="0" i="0" u="none" strike="noStrike" baseline="0" dirty="0"/>
              <a:t>and local dependency. In Proceedings of AAAI, pages 1371–1376, 2010.</a:t>
            </a:r>
          </a:p>
          <a:p>
            <a:pPr algn="just"/>
            <a:r>
              <a:rPr lang="en-US" sz="1600" b="0" i="0" u="none" strike="noStrike" baseline="0" dirty="0"/>
              <a:t>[2] Chia-Hsiu Lin, </a:t>
            </a:r>
            <a:r>
              <a:rPr lang="en-US" sz="1600" b="0" i="0" u="none" strike="noStrike" baseline="0" dirty="0" err="1"/>
              <a:t>Yifan</a:t>
            </a:r>
            <a:r>
              <a:rPr lang="en-US" sz="1600" b="0" i="0" u="none" strike="noStrike" baseline="0" dirty="0"/>
              <a:t> He, Richard Everson, and Simon Ruger. Weakly supervised joint sentiment-topic detection from text. IEEE Transactions on Knowledge and Data Engineering, 24(6):1134–1145, 2012.</a:t>
            </a:r>
          </a:p>
          <a:p>
            <a:pPr algn="just"/>
            <a:r>
              <a:rPr lang="en-US" sz="1600" b="0" i="0" u="none" strike="noStrike" baseline="0" dirty="0"/>
              <a:t>[3] Tariq A. Rana, Y.-N. Cheah, and S. </a:t>
            </a:r>
            <a:r>
              <a:rPr lang="en-US" sz="1600" b="0" i="0" u="none" strike="noStrike" baseline="0" dirty="0" err="1"/>
              <a:t>Letchmunan</a:t>
            </a:r>
            <a:r>
              <a:rPr lang="en-US" sz="1600" b="0" i="0" u="none" strike="noStrike" baseline="0" dirty="0"/>
              <a:t>. Topic modeling in sentiment analysis: A systematic review. Journal of ICT Research and Applications, 10(1):76–93,</a:t>
            </a:r>
            <a:r>
              <a:rPr lang="en-IN" sz="1600" b="0" i="0" u="none" strike="noStrike" baseline="0" dirty="0"/>
              <a:t>2016.</a:t>
            </a:r>
          </a:p>
          <a:p>
            <a:pPr algn="just"/>
            <a:r>
              <a:rPr lang="nl-NL" sz="1600" b="0" i="0" u="none" strike="noStrike" baseline="0" dirty="0"/>
              <a:t>[4] Qiaozhu Mei, Xue Ling, Michael Wondra, Hongfang Su, and ChengXiang Zhai. </a:t>
            </a:r>
            <a:r>
              <a:rPr lang="en-US" sz="1600" b="0" i="0" u="none" strike="noStrike" baseline="0" dirty="0"/>
              <a:t>Topic-sentiment mixture: Modelling facets and opinions in weblogs. In Proceedings of the Conference on Empirical Methods in Natural Language Processing </a:t>
            </a:r>
            <a:r>
              <a:rPr lang="en-IN" sz="1600" b="0" i="0" u="none" strike="noStrike" baseline="0" dirty="0"/>
              <a:t>(EMNLP), pages 171–180, 2007.</a:t>
            </a:r>
          </a:p>
          <a:p>
            <a:pPr algn="just"/>
            <a:r>
              <a:rPr lang="en-IN" sz="1600" b="0" i="0" u="none" strike="noStrike" baseline="0" dirty="0"/>
              <a:t>[5] Chao Xue, Wei Tang, Hong Xu, and Xian Hu. Double </a:t>
            </a:r>
            <a:r>
              <a:rPr lang="en-IN" sz="1600" b="0" i="0" u="none" strike="noStrike" baseline="0" dirty="0" err="1"/>
              <a:t>lda</a:t>
            </a:r>
            <a:r>
              <a:rPr lang="en-IN" sz="1600" b="0" i="0" u="none" strike="noStrike" baseline="0" dirty="0"/>
              <a:t>: A sentiment analysis </a:t>
            </a:r>
            <a:r>
              <a:rPr lang="en-US" sz="1600" b="0" i="0" u="none" strike="noStrike" baseline="0" dirty="0"/>
              <a:t>model based on topic model. In Proceedings of the 2014 10th International Conference on Semantics, Knowledge and Grids, pages 49–56. IEEE Computer Society, </a:t>
            </a:r>
            <a:r>
              <a:rPr lang="en-IN" sz="1600" b="0" i="0" u="none" strike="noStrike" baseline="0" dirty="0"/>
              <a:t>2014.</a:t>
            </a:r>
          </a:p>
          <a:p>
            <a:pPr algn="just"/>
            <a:r>
              <a:rPr lang="en-US" sz="1600" b="0" i="0" u="none" strike="noStrike" baseline="0" dirty="0"/>
              <a:t>[6] Daniel </a:t>
            </a:r>
            <a:r>
              <a:rPr lang="en-US" sz="1600" b="0" i="0" u="none" strike="noStrike" baseline="0" dirty="0" err="1"/>
              <a:t>Jurafsky</a:t>
            </a:r>
            <a:r>
              <a:rPr lang="en-US" sz="1600" b="0" i="0" u="none" strike="noStrike" baseline="0" dirty="0"/>
              <a:t> and James H. Martin. Speech and Language Processing. Draft of August 20, 2024, 2024. Copyright c 2024. All rights reserved.</a:t>
            </a:r>
            <a:endParaRPr lang="en-IN" sz="1600" dirty="0"/>
          </a:p>
        </p:txBody>
      </p:sp>
    </p:spTree>
    <p:extLst>
      <p:ext uri="{BB962C8B-B14F-4D97-AF65-F5344CB8AC3E}">
        <p14:creationId xmlns:p14="http://schemas.microsoft.com/office/powerpoint/2010/main" val="340734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06B9-8352-670C-D141-A7A6E5B33B31}"/>
              </a:ext>
            </a:extLst>
          </p:cNvPr>
          <p:cNvSpPr>
            <a:spLocks noGrp="1"/>
          </p:cNvSpPr>
          <p:nvPr>
            <p:ph type="title"/>
          </p:nvPr>
        </p:nvSpPr>
        <p:spPr>
          <a:xfrm>
            <a:off x="3776705" y="1358012"/>
            <a:ext cx="7909774" cy="3671187"/>
          </a:xfrm>
        </p:spPr>
        <p:txBody>
          <a:bodyPr/>
          <a:lstStyle/>
          <a:p>
            <a:r>
              <a:rPr lang="en-IN" b="1" dirty="0">
                <a:solidFill>
                  <a:schemeClr val="accent1">
                    <a:lumMod val="60000"/>
                    <a:lumOff val="40000"/>
                  </a:schemeClr>
                </a:solidFill>
              </a:rPr>
              <a:t>                    THANK YOU</a:t>
            </a:r>
          </a:p>
        </p:txBody>
      </p:sp>
    </p:spTree>
    <p:extLst>
      <p:ext uri="{BB962C8B-B14F-4D97-AF65-F5344CB8AC3E}">
        <p14:creationId xmlns:p14="http://schemas.microsoft.com/office/powerpoint/2010/main" val="197187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3932-40D1-9A22-8EA7-51F7675AC57D}"/>
              </a:ext>
            </a:extLst>
          </p:cNvPr>
          <p:cNvSpPr>
            <a:spLocks noGrp="1"/>
          </p:cNvSpPr>
          <p:nvPr>
            <p:ph type="title"/>
          </p:nvPr>
        </p:nvSpPr>
        <p:spPr>
          <a:xfrm>
            <a:off x="668295" y="1103262"/>
            <a:ext cx="2947482" cy="4601183"/>
          </a:xfrm>
        </p:spPr>
        <p:txBody>
          <a:bodyPr>
            <a:normAutofit/>
          </a:bodyPr>
          <a:lstStyle/>
          <a:p>
            <a:pPr algn="just"/>
            <a:r>
              <a:rPr lang="en-IN" sz="2800" b="1" dirty="0"/>
              <a:t>Objective</a:t>
            </a:r>
          </a:p>
        </p:txBody>
      </p:sp>
      <p:sp>
        <p:nvSpPr>
          <p:cNvPr id="3" name="Content Placeholder 2">
            <a:extLst>
              <a:ext uri="{FF2B5EF4-FFF2-40B4-BE49-F238E27FC236}">
                <a16:creationId xmlns:a16="http://schemas.microsoft.com/office/drawing/2014/main" id="{2451BA20-69CA-2E56-ECFF-88099DC8F543}"/>
              </a:ext>
            </a:extLst>
          </p:cNvPr>
          <p:cNvSpPr>
            <a:spLocks noGrp="1"/>
          </p:cNvSpPr>
          <p:nvPr>
            <p:ph idx="1"/>
          </p:nvPr>
        </p:nvSpPr>
        <p:spPr>
          <a:xfrm>
            <a:off x="3869268" y="864108"/>
            <a:ext cx="7059989" cy="5079492"/>
          </a:xfrm>
        </p:spPr>
        <p:txBody>
          <a:bodyPr/>
          <a:lstStyle/>
          <a:p>
            <a:pPr algn="just"/>
            <a:r>
              <a:rPr lang="en-US" sz="1800" b="0" i="0" u="none" strike="noStrike" baseline="0" dirty="0">
                <a:latin typeface="NimbusRomNo9L-Regu"/>
              </a:rPr>
              <a:t>To develop a sentiment classification model which classifies the movie reviews into positive and negative sentiments.</a:t>
            </a:r>
          </a:p>
          <a:p>
            <a:pPr algn="just"/>
            <a:r>
              <a:rPr lang="en-US" sz="1800" b="0" i="0" u="none" strike="noStrike" baseline="0" dirty="0">
                <a:latin typeface="NimbusRomNo9L-Regu"/>
              </a:rPr>
              <a:t>To apply topic modeling techniques to the subset of negative reviews in order to uncover recurring themes and concerns expressed by users.</a:t>
            </a:r>
            <a:endParaRPr lang="en-IN" dirty="0"/>
          </a:p>
        </p:txBody>
      </p:sp>
    </p:spTree>
    <p:extLst>
      <p:ext uri="{BB962C8B-B14F-4D97-AF65-F5344CB8AC3E}">
        <p14:creationId xmlns:p14="http://schemas.microsoft.com/office/powerpoint/2010/main" val="290596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CD43B-D713-489D-7E9D-34F9E41FCAFF}"/>
              </a:ext>
            </a:extLst>
          </p:cNvPr>
          <p:cNvSpPr>
            <a:spLocks noGrp="1"/>
          </p:cNvSpPr>
          <p:nvPr>
            <p:ph idx="1"/>
          </p:nvPr>
        </p:nvSpPr>
        <p:spPr/>
        <p:txBody>
          <a:bodyPr>
            <a:normAutofit/>
          </a:bodyPr>
          <a:lstStyle/>
          <a:p>
            <a:pPr marL="0" indent="0" algn="just">
              <a:buNone/>
            </a:pPr>
            <a:r>
              <a:rPr lang="en-IN" dirty="0"/>
              <a:t>Data preprocessing</a:t>
            </a:r>
          </a:p>
          <a:p>
            <a:pPr algn="just"/>
            <a:r>
              <a:rPr lang="en-US" sz="1800" b="0" i="0" u="none" strike="noStrike" baseline="0" dirty="0"/>
              <a:t>Converting all text to lowercase to ensure uniformity. Removing URLs, digits, HTML tags, punctuation, and stop words to eliminate noise in the data. Reducing words to their base forms to consolidate variations and improve analysis quality. Eliminating common and frequent words that do not add significant meaning to the text, further refining the dataset.</a:t>
            </a:r>
            <a:endParaRPr lang="en-IN" dirty="0"/>
          </a:p>
          <a:p>
            <a:pPr marL="0" indent="0" algn="just">
              <a:buNone/>
            </a:pPr>
            <a:r>
              <a:rPr lang="en-IN" dirty="0"/>
              <a:t>  Sentiment Analysis</a:t>
            </a:r>
          </a:p>
          <a:p>
            <a:pPr algn="just"/>
            <a:r>
              <a:rPr lang="en-US" sz="1800" b="0" i="0" u="none" strike="noStrike" baseline="0" dirty="0"/>
              <a:t>After preprocessing, we perform sentiment analysis to classify the reviews into positive and negative sentiments. This classification helps in understanding the overall user sentiment </a:t>
            </a:r>
            <a:r>
              <a:rPr lang="en-IN" sz="1800" b="0" i="0" u="none" strike="noStrike" baseline="0" dirty="0"/>
              <a:t>toward the films.</a:t>
            </a:r>
            <a:endParaRPr lang="en-IN" dirty="0"/>
          </a:p>
          <a:p>
            <a:pPr marL="0" indent="0" algn="just">
              <a:buNone/>
            </a:pPr>
            <a:r>
              <a:rPr lang="en-IN" dirty="0"/>
              <a:t> Topic Modelling</a:t>
            </a:r>
          </a:p>
          <a:p>
            <a:pPr algn="just"/>
            <a:r>
              <a:rPr lang="en-US" sz="1800" b="0" i="0" u="none" strike="noStrike" baseline="0" dirty="0"/>
              <a:t>Following sentiment analysis, we perform Topic modeling specifically on the negative reviews. This aims to identify common themes and topics, providing deeper insights into the issues highlighted by users. We evaluate its performance using </a:t>
            </a:r>
            <a:r>
              <a:rPr lang="en-IN" sz="1800" b="0" i="0" u="none" strike="noStrike" baseline="0" dirty="0"/>
              <a:t>the coherence score.</a:t>
            </a:r>
            <a:endParaRPr lang="en-IN" dirty="0"/>
          </a:p>
        </p:txBody>
      </p:sp>
      <p:sp>
        <p:nvSpPr>
          <p:cNvPr id="4" name="TextBox 3">
            <a:extLst>
              <a:ext uri="{FF2B5EF4-FFF2-40B4-BE49-F238E27FC236}">
                <a16:creationId xmlns:a16="http://schemas.microsoft.com/office/drawing/2014/main" id="{A9CC885C-1059-D132-501C-5D4FA7748601}"/>
              </a:ext>
            </a:extLst>
          </p:cNvPr>
          <p:cNvSpPr txBox="1"/>
          <p:nvPr/>
        </p:nvSpPr>
        <p:spPr>
          <a:xfrm>
            <a:off x="382113" y="2769389"/>
            <a:ext cx="2573140" cy="1077218"/>
          </a:xfrm>
          <a:prstGeom prst="rect">
            <a:avLst/>
          </a:prstGeom>
          <a:noFill/>
        </p:spPr>
        <p:txBody>
          <a:bodyPr wrap="none" rtlCol="0">
            <a:spAutoFit/>
          </a:bodyPr>
          <a:lstStyle/>
          <a:p>
            <a:r>
              <a:rPr lang="en-IN" sz="3200" b="1" dirty="0">
                <a:solidFill>
                  <a:schemeClr val="bg1"/>
                </a:solidFill>
              </a:rPr>
              <a:t>Methodology</a:t>
            </a:r>
          </a:p>
          <a:p>
            <a:endParaRPr lang="en-IN" sz="3200" dirty="0">
              <a:solidFill>
                <a:schemeClr val="bg1"/>
              </a:solidFill>
            </a:endParaRPr>
          </a:p>
        </p:txBody>
      </p:sp>
    </p:spTree>
    <p:extLst>
      <p:ext uri="{BB962C8B-B14F-4D97-AF65-F5344CB8AC3E}">
        <p14:creationId xmlns:p14="http://schemas.microsoft.com/office/powerpoint/2010/main" val="81165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41D7-9312-3052-B02D-307B2A06BAAD}"/>
              </a:ext>
            </a:extLst>
          </p:cNvPr>
          <p:cNvSpPr>
            <a:spLocks noGrp="1"/>
          </p:cNvSpPr>
          <p:nvPr>
            <p:ph type="title"/>
          </p:nvPr>
        </p:nvSpPr>
        <p:spPr/>
        <p:txBody>
          <a:bodyPr/>
          <a:lstStyle/>
          <a:p>
            <a:r>
              <a:rPr lang="en-IN" dirty="0"/>
              <a:t>How VADER works?</a:t>
            </a:r>
          </a:p>
        </p:txBody>
      </p:sp>
      <p:sp>
        <p:nvSpPr>
          <p:cNvPr id="3" name="Content Placeholder 2">
            <a:extLst>
              <a:ext uri="{FF2B5EF4-FFF2-40B4-BE49-F238E27FC236}">
                <a16:creationId xmlns:a16="http://schemas.microsoft.com/office/drawing/2014/main" id="{F2B92753-1DF2-FA4B-6D78-40C900900015}"/>
              </a:ext>
            </a:extLst>
          </p:cNvPr>
          <p:cNvSpPr>
            <a:spLocks noGrp="1"/>
          </p:cNvSpPr>
          <p:nvPr>
            <p:ph idx="1"/>
          </p:nvPr>
        </p:nvSpPr>
        <p:spPr>
          <a:xfrm>
            <a:off x="3585881" y="864108"/>
            <a:ext cx="8139953" cy="5120640"/>
          </a:xfrm>
        </p:spPr>
        <p:txBody>
          <a:bodyPr>
            <a:normAutofit/>
          </a:bodyPr>
          <a:lstStyle/>
          <a:p>
            <a:pPr marL="0" indent="0" algn="just" rtl="0">
              <a:spcBef>
                <a:spcPts val="0"/>
              </a:spcBef>
              <a:spcAft>
                <a:spcPts val="0"/>
              </a:spcAft>
              <a:buNone/>
            </a:pPr>
            <a:endParaRPr lang="en-US" sz="1800" b="1" i="0" u="none" strike="noStrike" dirty="0">
              <a:effectLst/>
            </a:endParaRPr>
          </a:p>
          <a:p>
            <a:pPr marL="0" indent="0" algn="just" rtl="0">
              <a:spcBef>
                <a:spcPts val="0"/>
              </a:spcBef>
              <a:spcAft>
                <a:spcPts val="0"/>
              </a:spcAft>
              <a:buNone/>
            </a:pPr>
            <a:endParaRPr lang="en-US" b="0" dirty="0">
              <a:effectLst/>
            </a:endParaRPr>
          </a:p>
          <a:p>
            <a:pPr algn="just" rtl="0">
              <a:spcBef>
                <a:spcPts val="0"/>
              </a:spcBef>
              <a:spcAft>
                <a:spcPts val="0"/>
              </a:spcAft>
            </a:pPr>
            <a:r>
              <a:rPr lang="en-US" sz="1800" b="0" i="0" u="none" strike="noStrike" dirty="0">
                <a:effectLst/>
              </a:rPr>
              <a:t>It has a pre-defined list of words (lexicon), each associated with a sentiment score.</a:t>
            </a:r>
            <a:r>
              <a:rPr lang="en-US" dirty="0"/>
              <a:t> </a:t>
            </a:r>
            <a:r>
              <a:rPr lang="en-US" sz="1800" b="0" i="0" u="none" strike="noStrike" dirty="0">
                <a:effectLst/>
              </a:rPr>
              <a:t>Positive words (</a:t>
            </a:r>
            <a:r>
              <a:rPr lang="en-US" sz="1800" b="0" i="0" u="none" strike="noStrike" dirty="0" err="1">
                <a:effectLst/>
              </a:rPr>
              <a:t>e.g."happy</a:t>
            </a:r>
            <a:r>
              <a:rPr lang="en-US" sz="1800" b="0" i="0" u="none" strike="noStrike" dirty="0">
                <a:effectLst/>
              </a:rPr>
              <a:t>") have positive scores, negative words (e.g. "sad") have negative scores, and neutral words have scores close to zero. When analyzing text, VADER looks up each word in this lexicon to get its sentiment score.</a:t>
            </a:r>
          </a:p>
          <a:p>
            <a:pPr marL="0" indent="0" algn="just" rtl="0">
              <a:spcBef>
                <a:spcPts val="0"/>
              </a:spcBef>
              <a:spcAft>
                <a:spcPts val="0"/>
              </a:spcAft>
              <a:buNone/>
            </a:pPr>
            <a:endParaRPr lang="en-US" b="0" dirty="0">
              <a:effectLst/>
            </a:endParaRPr>
          </a:p>
          <a:p>
            <a:pPr algn="just" rtl="0">
              <a:spcBef>
                <a:spcPts val="0"/>
              </a:spcBef>
              <a:spcAft>
                <a:spcPts val="0"/>
              </a:spcAft>
            </a:pPr>
            <a:r>
              <a:rPr lang="en-US" sz="1800" b="0" i="0" u="none" strike="noStrike" dirty="0">
                <a:effectLst/>
              </a:rPr>
              <a:t>Exclamation marks increase the intensity of the sentiment. Example, "great!!!" is more positive than just "great". Uppercase words are considered to have more emphasis. For example, "GREAT" is stronger than "great".</a:t>
            </a:r>
          </a:p>
          <a:p>
            <a:pPr marL="0" indent="0" algn="just" rtl="0">
              <a:spcBef>
                <a:spcPts val="0"/>
              </a:spcBef>
              <a:spcAft>
                <a:spcPts val="0"/>
              </a:spcAft>
              <a:buNone/>
            </a:pPr>
            <a:endParaRPr lang="en-US" b="0" dirty="0">
              <a:effectLst/>
            </a:endParaRPr>
          </a:p>
          <a:p>
            <a:pPr algn="just" rtl="0">
              <a:spcBef>
                <a:spcPts val="0"/>
              </a:spcBef>
              <a:spcAft>
                <a:spcPts val="0"/>
              </a:spcAft>
            </a:pPr>
            <a:r>
              <a:rPr lang="en-US" sz="1800" b="0" i="0" u="none" strike="noStrike" dirty="0">
                <a:effectLst/>
              </a:rPr>
              <a:t>It has rules to handle negation words like "not" and "never". For instance, "not good" would flip the sentiment of "good" from positive to negative. It looks at words around the negation to understand its effect.</a:t>
            </a:r>
          </a:p>
          <a:p>
            <a:pPr algn="just" rtl="0">
              <a:spcBef>
                <a:spcPts val="0"/>
              </a:spcBef>
              <a:spcAft>
                <a:spcPts val="0"/>
              </a:spcAft>
            </a:pPr>
            <a:endParaRPr lang="en-US" b="0" dirty="0">
              <a:effectLst/>
            </a:endParaRPr>
          </a:p>
          <a:p>
            <a:pPr algn="just" rtl="0">
              <a:spcBef>
                <a:spcPts val="0"/>
              </a:spcBef>
              <a:spcAft>
                <a:spcPts val="0"/>
              </a:spcAft>
            </a:pPr>
            <a:r>
              <a:rPr lang="en-US" sz="1800" b="0" i="0" u="none" strike="noStrike" dirty="0">
                <a:effectLst/>
              </a:rPr>
              <a:t>Words that amplify or dampen sentiment (like "very", "extremely", "slightly") are taken into account. </a:t>
            </a:r>
            <a:r>
              <a:rPr lang="en-US" sz="1800" dirty="0"/>
              <a:t>E</a:t>
            </a:r>
            <a:r>
              <a:rPr lang="en-US" sz="1800" b="0" i="0" u="none" strike="noStrike" dirty="0">
                <a:effectLst/>
              </a:rPr>
              <a:t>xample, "very happy" would have a higher positive score than just "happy“. VADER adjusts the sentiment score based on these modifiers.</a:t>
            </a:r>
            <a:br>
              <a:rPr lang="en-US" b="0" dirty="0">
                <a:effectLst/>
              </a:rPr>
            </a:br>
            <a:endParaRPr lang="en-IN" dirty="0"/>
          </a:p>
        </p:txBody>
      </p:sp>
      <p:sp>
        <p:nvSpPr>
          <p:cNvPr id="4" name="TextBox 3">
            <a:extLst>
              <a:ext uri="{FF2B5EF4-FFF2-40B4-BE49-F238E27FC236}">
                <a16:creationId xmlns:a16="http://schemas.microsoft.com/office/drawing/2014/main" id="{2C238833-C260-FA52-489F-B293A8F3A2F0}"/>
              </a:ext>
            </a:extLst>
          </p:cNvPr>
          <p:cNvSpPr txBox="1"/>
          <p:nvPr/>
        </p:nvSpPr>
        <p:spPr>
          <a:xfrm>
            <a:off x="3727815" y="878716"/>
            <a:ext cx="6138796" cy="646331"/>
          </a:xfrm>
          <a:prstGeom prst="rect">
            <a:avLst/>
          </a:prstGeom>
          <a:noFill/>
        </p:spPr>
        <p:txBody>
          <a:bodyPr wrap="none" rtlCol="0">
            <a:spAutoFit/>
          </a:bodyPr>
          <a:lstStyle/>
          <a:p>
            <a:r>
              <a:rPr lang="en-US" sz="1800" b="1" i="0" u="none" strike="noStrike" dirty="0">
                <a:solidFill>
                  <a:schemeClr val="tx1">
                    <a:lumMod val="65000"/>
                    <a:lumOff val="35000"/>
                  </a:schemeClr>
                </a:solidFill>
                <a:effectLst/>
                <a:latin typeface="+mj-lt"/>
              </a:rPr>
              <a:t>VADER - Valence Aware Dictionary for </a:t>
            </a:r>
            <a:r>
              <a:rPr lang="en-US" sz="1800" b="1" dirty="0">
                <a:solidFill>
                  <a:schemeClr val="tx1">
                    <a:lumMod val="65000"/>
                    <a:lumOff val="35000"/>
                  </a:schemeClr>
                </a:solidFill>
                <a:latin typeface="+mj-lt"/>
              </a:rPr>
              <a:t> </a:t>
            </a:r>
            <a:r>
              <a:rPr lang="en-US" sz="1800" b="1" dirty="0" err="1">
                <a:solidFill>
                  <a:schemeClr val="tx1">
                    <a:lumMod val="65000"/>
                    <a:lumOff val="35000"/>
                  </a:schemeClr>
                </a:solidFill>
                <a:latin typeface="+mj-lt"/>
              </a:rPr>
              <a:t>s</a:t>
            </a:r>
            <a:r>
              <a:rPr lang="en-US" sz="1800" b="1" i="0" u="none" strike="noStrike" dirty="0" err="1">
                <a:solidFill>
                  <a:schemeClr val="tx1">
                    <a:lumMod val="65000"/>
                    <a:lumOff val="35000"/>
                  </a:schemeClr>
                </a:solidFill>
                <a:effectLst/>
                <a:latin typeface="+mj-lt"/>
              </a:rPr>
              <a:t>Entiment</a:t>
            </a:r>
            <a:r>
              <a:rPr lang="en-US" sz="1800" b="1" i="0" u="none" strike="noStrike" dirty="0">
                <a:solidFill>
                  <a:schemeClr val="tx1">
                    <a:lumMod val="65000"/>
                    <a:lumOff val="35000"/>
                  </a:schemeClr>
                </a:solidFill>
                <a:effectLst/>
                <a:latin typeface="+mj-lt"/>
              </a:rPr>
              <a:t> Reasoning</a:t>
            </a:r>
          </a:p>
          <a:p>
            <a:endParaRPr lang="en-IN" dirty="0">
              <a:solidFill>
                <a:schemeClr val="tx1">
                  <a:lumMod val="65000"/>
                  <a:lumOff val="35000"/>
                </a:schemeClr>
              </a:solidFill>
              <a:latin typeface="+mj-lt"/>
            </a:endParaRPr>
          </a:p>
        </p:txBody>
      </p:sp>
    </p:spTree>
    <p:extLst>
      <p:ext uri="{BB962C8B-B14F-4D97-AF65-F5344CB8AC3E}">
        <p14:creationId xmlns:p14="http://schemas.microsoft.com/office/powerpoint/2010/main" val="143719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39D0-EA8B-640C-BF67-99B7BADF82A7}"/>
              </a:ext>
            </a:extLst>
          </p:cNvPr>
          <p:cNvSpPr>
            <a:spLocks noGrp="1"/>
          </p:cNvSpPr>
          <p:nvPr>
            <p:ph type="title"/>
          </p:nvPr>
        </p:nvSpPr>
        <p:spPr/>
        <p:txBody>
          <a:bodyPr/>
          <a:lstStyle/>
          <a:p>
            <a:r>
              <a:rPr lang="en-IN" dirty="0"/>
              <a:t>Step-By-Step</a:t>
            </a:r>
            <a:br>
              <a:rPr lang="en-IN" dirty="0"/>
            </a:br>
            <a:r>
              <a:rPr lang="en-IN" dirty="0"/>
              <a:t>Process</a:t>
            </a:r>
          </a:p>
        </p:txBody>
      </p:sp>
      <p:sp>
        <p:nvSpPr>
          <p:cNvPr id="3" name="Content Placeholder 2">
            <a:extLst>
              <a:ext uri="{FF2B5EF4-FFF2-40B4-BE49-F238E27FC236}">
                <a16:creationId xmlns:a16="http://schemas.microsoft.com/office/drawing/2014/main" id="{469E2854-C7D6-5295-F517-47FF78733DC6}"/>
              </a:ext>
            </a:extLst>
          </p:cNvPr>
          <p:cNvSpPr>
            <a:spLocks noGrp="1"/>
          </p:cNvSpPr>
          <p:nvPr>
            <p:ph idx="1"/>
          </p:nvPr>
        </p:nvSpPr>
        <p:spPr/>
        <p:txBody>
          <a:bodyPr>
            <a:normAutofit/>
          </a:bodyPr>
          <a:lstStyle/>
          <a:p>
            <a:pPr marL="0" indent="0" algn="just" rtl="0">
              <a:spcBef>
                <a:spcPts val="0"/>
              </a:spcBef>
              <a:spcAft>
                <a:spcPts val="0"/>
              </a:spcAft>
              <a:buNone/>
            </a:pPr>
            <a:endParaRPr lang="en-US" sz="1800" b="0" dirty="0">
              <a:effectLst/>
            </a:endParaRPr>
          </a:p>
          <a:p>
            <a:pPr algn="just" rtl="0">
              <a:spcBef>
                <a:spcPts val="0"/>
              </a:spcBef>
              <a:spcAft>
                <a:spcPts val="0"/>
              </a:spcAft>
            </a:pPr>
            <a:r>
              <a:rPr lang="en-US" sz="1800" b="0" i="0" u="none" strike="noStrike" dirty="0">
                <a:effectLst/>
              </a:rPr>
              <a:t>The text is split into individual words or tokens. Each token is then analyzed using the lexicon. </a:t>
            </a:r>
          </a:p>
          <a:p>
            <a:pPr algn="just" rtl="0">
              <a:spcBef>
                <a:spcPts val="0"/>
              </a:spcBef>
              <a:spcAft>
                <a:spcPts val="0"/>
              </a:spcAft>
            </a:pPr>
            <a:r>
              <a:rPr lang="en-US" sz="1800" b="0" i="0" u="none" strike="noStrike" dirty="0">
                <a:effectLst/>
              </a:rPr>
              <a:t>VADER assigns a sentiment score to each word based on the lexicon.</a:t>
            </a:r>
          </a:p>
          <a:p>
            <a:pPr algn="just" rtl="0">
              <a:spcBef>
                <a:spcPts val="0"/>
              </a:spcBef>
              <a:spcAft>
                <a:spcPts val="0"/>
              </a:spcAft>
            </a:pPr>
            <a:r>
              <a:rPr lang="en-US" sz="1800" b="0" i="0" u="none" strike="noStrike" dirty="0">
                <a:effectLst/>
              </a:rPr>
              <a:t> Scores are then adjusted based on punctuation, capitalization, negation, and degree modifiers. </a:t>
            </a:r>
          </a:p>
          <a:p>
            <a:pPr algn="just" rtl="0">
              <a:spcBef>
                <a:spcPts val="0"/>
              </a:spcBef>
              <a:spcAft>
                <a:spcPts val="0"/>
              </a:spcAft>
            </a:pPr>
            <a:r>
              <a:rPr lang="en-US" sz="1800" b="0" i="0" u="none" strike="noStrike" dirty="0">
                <a:effectLst/>
              </a:rPr>
              <a:t>After scoring each word, VADER combines these scores to give an overall sentiment score for the entire text. </a:t>
            </a:r>
          </a:p>
          <a:p>
            <a:pPr algn="just" rtl="0">
              <a:spcBef>
                <a:spcPts val="0"/>
              </a:spcBef>
              <a:spcAft>
                <a:spcPts val="0"/>
              </a:spcAft>
            </a:pPr>
            <a:r>
              <a:rPr lang="en-US" sz="1800" b="0" i="0" u="none" strike="noStrike" dirty="0">
                <a:effectLst/>
              </a:rPr>
              <a:t>The overall sentiment score is a combination of positive, negative, and neutral scores. </a:t>
            </a:r>
          </a:p>
          <a:p>
            <a:pPr algn="just" rtl="0">
              <a:spcBef>
                <a:spcPts val="0"/>
              </a:spcBef>
              <a:spcAft>
                <a:spcPts val="0"/>
              </a:spcAft>
            </a:pPr>
            <a:r>
              <a:rPr lang="en-US" sz="1800" b="0" i="0" u="none" strike="noStrike" dirty="0">
                <a:effectLst/>
              </a:rPr>
              <a:t>VADER outputs the final sentiment as a compound score (a single number that indicates overall sentiment) and also provides individual positive, negative, and neutral scores.</a:t>
            </a:r>
            <a:endParaRPr lang="en-US" sz="1800" b="0" dirty="0">
              <a:effectLst/>
            </a:endParaRPr>
          </a:p>
        </p:txBody>
      </p:sp>
    </p:spTree>
    <p:extLst>
      <p:ext uri="{BB962C8B-B14F-4D97-AF65-F5344CB8AC3E}">
        <p14:creationId xmlns:p14="http://schemas.microsoft.com/office/powerpoint/2010/main" val="21744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39D0-EA8B-640C-BF67-99B7BADF82A7}"/>
              </a:ext>
            </a:extLst>
          </p:cNvPr>
          <p:cNvSpPr>
            <a:spLocks noGrp="1"/>
          </p:cNvSpPr>
          <p:nvPr>
            <p:ph type="title"/>
          </p:nvPr>
        </p:nvSpPr>
        <p:spPr/>
        <p:txBody>
          <a:bodyPr/>
          <a:lstStyle/>
          <a:p>
            <a:r>
              <a:rPr lang="en-IN" b="1" dirty="0"/>
              <a:t>     Example</a:t>
            </a:r>
          </a:p>
        </p:txBody>
      </p:sp>
      <p:sp>
        <p:nvSpPr>
          <p:cNvPr id="3" name="Content Placeholder 2">
            <a:extLst>
              <a:ext uri="{FF2B5EF4-FFF2-40B4-BE49-F238E27FC236}">
                <a16:creationId xmlns:a16="http://schemas.microsoft.com/office/drawing/2014/main" id="{469E2854-C7D6-5295-F517-47FF78733DC6}"/>
              </a:ext>
            </a:extLst>
          </p:cNvPr>
          <p:cNvSpPr>
            <a:spLocks noGrp="1"/>
          </p:cNvSpPr>
          <p:nvPr>
            <p:ph idx="1"/>
          </p:nvPr>
        </p:nvSpPr>
        <p:spPr>
          <a:xfrm>
            <a:off x="3487271" y="864108"/>
            <a:ext cx="8265457" cy="5120640"/>
          </a:xfrm>
        </p:spPr>
        <p:txBody>
          <a:bodyPr>
            <a:normAutofit fontScale="92500" lnSpcReduction="20000"/>
          </a:bodyPr>
          <a:lstStyle/>
          <a:p>
            <a:pPr marL="0" indent="0" rtl="0">
              <a:spcBef>
                <a:spcPts val="0"/>
              </a:spcBef>
              <a:spcAft>
                <a:spcPts val="0"/>
              </a:spcAft>
              <a:buNone/>
            </a:pP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000000"/>
                </a:solidFill>
                <a:effectLst/>
              </a:rPr>
              <a:t>"I am VERY happy with this product!!!“</a:t>
            </a:r>
          </a:p>
          <a:p>
            <a:pPr marL="0" indent="0" rtl="0">
              <a:spcBef>
                <a:spcPts val="0"/>
              </a:spcBef>
              <a:spcAft>
                <a:spcPts val="0"/>
              </a:spcAft>
              <a:buNone/>
            </a:pPr>
            <a:endParaRPr lang="en-US" b="0" dirty="0">
              <a:effectLst/>
            </a:endParaRPr>
          </a:p>
          <a:p>
            <a:pPr rtl="0">
              <a:spcBef>
                <a:spcPts val="0"/>
              </a:spcBef>
              <a:spcAft>
                <a:spcPts val="0"/>
              </a:spcAft>
            </a:pPr>
            <a:r>
              <a:rPr lang="en-US" sz="1800" b="0" i="0" u="none" strike="noStrike" dirty="0">
                <a:solidFill>
                  <a:srgbClr val="000000"/>
                </a:solidFill>
                <a:effectLst/>
              </a:rPr>
              <a:t>Tokenization: ["I", "am", "VERY", "happy", "with", "this", "product", "!!!"]</a:t>
            </a:r>
          </a:p>
          <a:p>
            <a:pPr marL="0" indent="0" rtl="0">
              <a:spcBef>
                <a:spcPts val="0"/>
              </a:spcBef>
              <a:spcAft>
                <a:spcPts val="0"/>
              </a:spcAft>
              <a:buNone/>
            </a:pPr>
            <a:endParaRPr lang="en-US" b="0" dirty="0">
              <a:effectLst/>
            </a:endParaRPr>
          </a:p>
          <a:p>
            <a:pPr rtl="0">
              <a:spcBef>
                <a:spcPts val="0"/>
              </a:spcBef>
              <a:spcAft>
                <a:spcPts val="0"/>
              </a:spcAft>
            </a:pPr>
            <a:r>
              <a:rPr lang="en-US" sz="1800" b="0" i="0" u="none" strike="noStrike" dirty="0">
                <a:solidFill>
                  <a:srgbClr val="000000"/>
                </a:solidFill>
                <a:effectLst/>
              </a:rPr>
              <a:t>Lexicon Lookup:</a:t>
            </a:r>
          </a:p>
          <a:p>
            <a:pPr rtl="0">
              <a:spcBef>
                <a:spcPts val="0"/>
              </a:spcBef>
              <a:spcAft>
                <a:spcPts val="0"/>
              </a:spcAft>
            </a:pPr>
            <a:endParaRPr lang="en-US" dirty="0"/>
          </a:p>
          <a:p>
            <a:pPr marL="0" indent="0" rtl="0">
              <a:spcBef>
                <a:spcPts val="0"/>
              </a:spcBef>
              <a:spcAft>
                <a:spcPts val="0"/>
              </a:spcAft>
              <a:buNone/>
            </a:pPr>
            <a:r>
              <a:rPr lang="en-US" sz="1800" b="0" i="0" u="none" strike="noStrike" dirty="0">
                <a:solidFill>
                  <a:srgbClr val="000000"/>
                </a:solidFill>
                <a:effectLst/>
              </a:rPr>
              <a:t>        - "happy" has a positive score.</a:t>
            </a:r>
          </a:p>
          <a:p>
            <a:pPr marL="0" indent="0" rtl="0">
              <a:spcBef>
                <a:spcPts val="0"/>
              </a:spcBef>
              <a:spcAft>
                <a:spcPts val="0"/>
              </a:spcAft>
              <a:buNone/>
            </a:pPr>
            <a:endParaRPr lang="en-US" dirty="0"/>
          </a:p>
          <a:p>
            <a:pPr marL="0" indent="0" rtl="0">
              <a:spcBef>
                <a:spcPts val="0"/>
              </a:spcBef>
              <a:spcAft>
                <a:spcPts val="0"/>
              </a:spcAft>
              <a:buNone/>
            </a:pPr>
            <a:r>
              <a:rPr lang="en-US" sz="1800" b="0" i="0" u="none" strike="noStrike" dirty="0">
                <a:solidFill>
                  <a:srgbClr val="000000"/>
                </a:solidFill>
                <a:effectLst/>
              </a:rPr>
              <a:t>        - "VERY" is a degree modifier that amplifies "happy".</a:t>
            </a:r>
          </a:p>
          <a:p>
            <a:pPr marL="0" indent="0" rtl="0">
              <a:spcBef>
                <a:spcPts val="0"/>
              </a:spcBef>
              <a:spcAft>
                <a:spcPts val="0"/>
              </a:spcAft>
              <a:buNone/>
            </a:pPr>
            <a:endParaRPr lang="en-US" b="0" dirty="0">
              <a:effectLst/>
            </a:endParaRPr>
          </a:p>
          <a:p>
            <a:pPr rtl="0">
              <a:spcBef>
                <a:spcPts val="0"/>
              </a:spcBef>
              <a:spcAft>
                <a:spcPts val="0"/>
              </a:spcAft>
            </a:pPr>
            <a:r>
              <a:rPr lang="en-US" sz="1800" b="0" i="0" u="none" strike="noStrike" dirty="0">
                <a:solidFill>
                  <a:srgbClr val="000000"/>
                </a:solidFill>
                <a:effectLst/>
              </a:rPr>
              <a:t>Punctuation:</a:t>
            </a:r>
          </a:p>
          <a:p>
            <a:pPr rtl="0">
              <a:spcBef>
                <a:spcPts val="0"/>
              </a:spcBef>
              <a:spcAft>
                <a:spcPts val="0"/>
              </a:spcAft>
            </a:pPr>
            <a:endParaRPr lang="en-US" dirty="0"/>
          </a:p>
          <a:p>
            <a:pPr marL="0" indent="0" rtl="0">
              <a:spcBef>
                <a:spcPts val="0"/>
              </a:spcBef>
              <a:spcAft>
                <a:spcPts val="0"/>
              </a:spcAft>
              <a:buNone/>
            </a:pPr>
            <a:r>
              <a:rPr lang="en-US" sz="1800" dirty="0">
                <a:solidFill>
                  <a:srgbClr val="000000"/>
                </a:solidFill>
              </a:rPr>
              <a:t>       </a:t>
            </a:r>
            <a:r>
              <a:rPr lang="en-US" sz="1800" b="0" i="0" u="none" strike="noStrike" dirty="0">
                <a:solidFill>
                  <a:srgbClr val="000000"/>
                </a:solidFill>
                <a:effectLst/>
              </a:rPr>
              <a:t>- The exclamation marks "!!!" increase the intensity of "happy".</a:t>
            </a:r>
          </a:p>
          <a:p>
            <a:pPr marL="0" indent="0" rtl="0">
              <a:spcBef>
                <a:spcPts val="0"/>
              </a:spcBef>
              <a:spcAft>
                <a:spcPts val="0"/>
              </a:spcAft>
              <a:buNone/>
            </a:pPr>
            <a:endParaRPr lang="en-US" b="0" dirty="0">
              <a:effectLst/>
            </a:endParaRPr>
          </a:p>
          <a:p>
            <a:pPr rtl="0">
              <a:spcBef>
                <a:spcPts val="0"/>
              </a:spcBef>
              <a:spcAft>
                <a:spcPts val="0"/>
              </a:spcAft>
            </a:pPr>
            <a:r>
              <a:rPr lang="en-US" sz="1800" b="0" i="0" u="none" strike="noStrike" dirty="0">
                <a:solidFill>
                  <a:srgbClr val="000000"/>
                </a:solidFill>
                <a:effectLst/>
              </a:rPr>
              <a:t>Combining Scores:</a:t>
            </a:r>
          </a:p>
          <a:p>
            <a:pPr rtl="0">
              <a:spcBef>
                <a:spcPts val="0"/>
              </a:spcBef>
              <a:spcAft>
                <a:spcPts val="0"/>
              </a:spcAft>
            </a:pPr>
            <a:endParaRPr lang="en-US" b="0" dirty="0">
              <a:effectLst/>
            </a:endParaRPr>
          </a:p>
          <a:p>
            <a:pPr rtl="0">
              <a:spcBef>
                <a:spcPts val="0"/>
              </a:spcBef>
              <a:spcAft>
                <a:spcPts val="0"/>
              </a:spcAft>
            </a:pPr>
            <a:r>
              <a:rPr lang="en-US" sz="1800" dirty="0">
                <a:solidFill>
                  <a:srgbClr val="000000"/>
                </a:solidFill>
              </a:rPr>
              <a:t>       </a:t>
            </a:r>
            <a:r>
              <a:rPr lang="en-US" sz="1800" b="0" i="0" u="none" strike="noStrike" dirty="0">
                <a:solidFill>
                  <a:srgbClr val="000000"/>
                </a:solidFill>
                <a:effectLst/>
              </a:rPr>
              <a:t>- The positive score for "happy" is increased by "VERY" and the exclamation marks.</a:t>
            </a:r>
          </a:p>
          <a:p>
            <a:pPr marL="0" indent="0" rtl="0">
              <a:spcBef>
                <a:spcPts val="0"/>
              </a:spcBef>
              <a:spcAft>
                <a:spcPts val="0"/>
              </a:spcAft>
              <a:buNone/>
            </a:pPr>
            <a:endParaRPr lang="en-US" b="0" dirty="0">
              <a:effectLst/>
            </a:endParaRPr>
          </a:p>
          <a:p>
            <a:pPr rtl="0">
              <a:spcBef>
                <a:spcPts val="0"/>
              </a:spcBef>
              <a:spcAft>
                <a:spcPts val="0"/>
              </a:spcAft>
            </a:pPr>
            <a:r>
              <a:rPr lang="en-US" sz="1800" b="0" i="0" u="none" strike="noStrike" dirty="0">
                <a:solidFill>
                  <a:srgbClr val="000000"/>
                </a:solidFill>
                <a:effectLst/>
              </a:rPr>
              <a:t>Final Sentiment:</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rPr>
              <a:t>   - The overall sentiment is strongly positive.</a:t>
            </a:r>
            <a:br>
              <a:rPr lang="en-US" dirty="0"/>
            </a:br>
            <a:endParaRPr lang="en-US" b="0" dirty="0">
              <a:effectLst/>
            </a:endParaRPr>
          </a:p>
        </p:txBody>
      </p:sp>
    </p:spTree>
    <p:extLst>
      <p:ext uri="{BB962C8B-B14F-4D97-AF65-F5344CB8AC3E}">
        <p14:creationId xmlns:p14="http://schemas.microsoft.com/office/powerpoint/2010/main" val="5844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39D0-EA8B-640C-BF67-99B7BADF82A7}"/>
              </a:ext>
            </a:extLst>
          </p:cNvPr>
          <p:cNvSpPr>
            <a:spLocks noGrp="1"/>
          </p:cNvSpPr>
          <p:nvPr>
            <p:ph type="title"/>
          </p:nvPr>
        </p:nvSpPr>
        <p:spPr>
          <a:xfrm>
            <a:off x="195046" y="1239584"/>
            <a:ext cx="2947482" cy="4601183"/>
          </a:xfrm>
        </p:spPr>
        <p:txBody>
          <a:bodyPr>
            <a:normAutofit/>
          </a:bodyPr>
          <a:lstStyle/>
          <a:p>
            <a:r>
              <a:rPr lang="en-IN" sz="2800" b="1" dirty="0"/>
              <a:t>  Issues with VADER</a:t>
            </a:r>
          </a:p>
        </p:txBody>
      </p:sp>
      <p:sp>
        <p:nvSpPr>
          <p:cNvPr id="3" name="Content Placeholder 2">
            <a:extLst>
              <a:ext uri="{FF2B5EF4-FFF2-40B4-BE49-F238E27FC236}">
                <a16:creationId xmlns:a16="http://schemas.microsoft.com/office/drawing/2014/main" id="{469E2854-C7D6-5295-F517-47FF78733DC6}"/>
              </a:ext>
            </a:extLst>
          </p:cNvPr>
          <p:cNvSpPr>
            <a:spLocks noGrp="1"/>
          </p:cNvSpPr>
          <p:nvPr>
            <p:ph idx="1"/>
          </p:nvPr>
        </p:nvSpPr>
        <p:spPr>
          <a:xfrm>
            <a:off x="3487271" y="458993"/>
            <a:ext cx="8265457" cy="5652439"/>
          </a:xfrm>
        </p:spPr>
        <p:txBody>
          <a:bodyPr>
            <a:normAutofit/>
          </a:bodyPr>
          <a:lstStyle/>
          <a:p>
            <a:pPr>
              <a:spcBef>
                <a:spcPts val="0"/>
              </a:spcBef>
            </a:pPr>
            <a:endParaRPr lang="en-US" sz="1600" b="0" dirty="0">
              <a:effectLst/>
            </a:endParaRPr>
          </a:p>
          <a:p>
            <a:pPr fontAlgn="base">
              <a:spcBef>
                <a:spcPts val="0"/>
              </a:spcBef>
            </a:pPr>
            <a:r>
              <a:rPr lang="en-US" sz="1600" i="0" u="none" strike="noStrike" dirty="0">
                <a:solidFill>
                  <a:srgbClr val="000000"/>
                </a:solidFill>
              </a:rPr>
              <a:t> </a:t>
            </a:r>
            <a:r>
              <a:rPr lang="en-US" sz="1600" b="0" i="0" u="none" strike="noStrike" dirty="0">
                <a:solidFill>
                  <a:srgbClr val="000000"/>
                </a:solidFill>
                <a:effectLst/>
              </a:rPr>
              <a:t>VADER uses a fixed list of words to understand sentiment. If the text has words or phrases not on this list</a:t>
            </a:r>
            <a:r>
              <a:rPr lang="en-US" sz="1600" dirty="0">
                <a:solidFill>
                  <a:srgbClr val="000000"/>
                </a:solidFill>
              </a:rPr>
              <a:t> it</a:t>
            </a:r>
            <a:r>
              <a:rPr lang="en-US" sz="1600" b="0" i="0" u="none" strike="noStrike" dirty="0">
                <a:solidFill>
                  <a:srgbClr val="000000"/>
                </a:solidFill>
                <a:effectLst/>
              </a:rPr>
              <a:t> might not understand the sentiment correctly.</a:t>
            </a:r>
          </a:p>
          <a:p>
            <a:pPr marL="0" indent="0" fontAlgn="base">
              <a:spcBef>
                <a:spcPts val="0"/>
              </a:spcBef>
              <a:buNone/>
            </a:pPr>
            <a:endParaRPr lang="en-US" sz="1600" b="1" i="0" u="none" strike="noStrike" dirty="0">
              <a:solidFill>
                <a:srgbClr val="000000"/>
              </a:solidFill>
              <a:effectLst/>
            </a:endParaRPr>
          </a:p>
          <a:p>
            <a:pPr fontAlgn="base">
              <a:spcBef>
                <a:spcPts val="0"/>
              </a:spcBef>
            </a:pPr>
            <a:r>
              <a:rPr lang="en-US" sz="1600" b="1" i="0" u="none" strike="noStrike" dirty="0">
                <a:solidFill>
                  <a:srgbClr val="000000"/>
                </a:solidFill>
                <a:effectLst/>
              </a:rPr>
              <a:t> </a:t>
            </a:r>
            <a:r>
              <a:rPr lang="en-US" sz="1600" dirty="0">
                <a:solidFill>
                  <a:srgbClr val="000000"/>
                </a:solidFill>
              </a:rPr>
              <a:t>It</a:t>
            </a:r>
            <a:r>
              <a:rPr lang="en-US" sz="1600" b="0" i="0" u="none" strike="noStrike" dirty="0">
                <a:solidFill>
                  <a:srgbClr val="000000"/>
                </a:solidFill>
                <a:effectLst/>
              </a:rPr>
              <a:t> looks at words individually or in small groups without understanding the bigger picture. This means it can miss the meaning of words that change based on context.</a:t>
            </a:r>
          </a:p>
          <a:p>
            <a:pPr fontAlgn="base">
              <a:spcBef>
                <a:spcPts val="0"/>
              </a:spcBef>
            </a:pPr>
            <a:endParaRPr lang="en-US" sz="1600" b="0" i="0" u="none" strike="noStrike" dirty="0">
              <a:solidFill>
                <a:srgbClr val="000000"/>
              </a:solidFill>
              <a:effectLst/>
            </a:endParaRPr>
          </a:p>
          <a:p>
            <a:pPr fontAlgn="base">
              <a:spcBef>
                <a:spcPts val="0"/>
              </a:spcBef>
            </a:pPr>
            <a:r>
              <a:rPr lang="en-US" sz="1600" dirty="0">
                <a:solidFill>
                  <a:srgbClr val="000000"/>
                </a:solidFill>
              </a:rPr>
              <a:t>It</a:t>
            </a:r>
            <a:r>
              <a:rPr lang="en-US" sz="1600" b="0" i="0" u="none" strike="noStrike" dirty="0">
                <a:solidFill>
                  <a:srgbClr val="000000"/>
                </a:solidFill>
                <a:effectLst/>
              </a:rPr>
              <a:t> has rules to handle negation (like "not good"), but it can struggle with more complicated or subtle negations.</a:t>
            </a:r>
          </a:p>
          <a:p>
            <a:pPr fontAlgn="base">
              <a:spcBef>
                <a:spcPts val="0"/>
              </a:spcBef>
            </a:pPr>
            <a:endParaRPr lang="en-US" sz="1600" b="0" i="0" u="none" strike="noStrike" dirty="0">
              <a:solidFill>
                <a:srgbClr val="000000"/>
              </a:solidFill>
              <a:effectLst/>
            </a:endParaRPr>
          </a:p>
          <a:p>
            <a:pPr fontAlgn="base">
              <a:spcBef>
                <a:spcPts val="0"/>
              </a:spcBef>
            </a:pPr>
            <a:r>
              <a:rPr lang="en-US" sz="1600" b="0" i="0" u="none" strike="noStrike" dirty="0">
                <a:solidFill>
                  <a:srgbClr val="000000"/>
                </a:solidFill>
                <a:effectLst/>
              </a:rPr>
              <a:t> </a:t>
            </a:r>
            <a:r>
              <a:rPr lang="en-US" sz="1600" dirty="0">
                <a:solidFill>
                  <a:srgbClr val="000000"/>
                </a:solidFill>
              </a:rPr>
              <a:t>It</a:t>
            </a:r>
            <a:r>
              <a:rPr lang="en-US" sz="1600" b="0" i="0" u="none" strike="noStrike" dirty="0">
                <a:solidFill>
                  <a:srgbClr val="000000"/>
                </a:solidFill>
                <a:effectLst/>
              </a:rPr>
              <a:t> has a hard time recognizing sarcasm and irony, often leading to wrong sentiment scores.</a:t>
            </a:r>
          </a:p>
          <a:p>
            <a:pPr fontAlgn="base">
              <a:spcBef>
                <a:spcPts val="0"/>
              </a:spcBef>
            </a:pPr>
            <a:endParaRPr lang="en-US" sz="1600" b="0" i="0" u="none" strike="noStrike" dirty="0">
              <a:solidFill>
                <a:srgbClr val="000000"/>
              </a:solidFill>
              <a:effectLst/>
            </a:endParaRPr>
          </a:p>
          <a:p>
            <a:pPr fontAlgn="base">
              <a:spcBef>
                <a:spcPts val="0"/>
              </a:spcBef>
            </a:pPr>
            <a:r>
              <a:rPr lang="en-US" sz="1600" b="0" i="0" u="none" strike="noStrike" dirty="0">
                <a:solidFill>
                  <a:srgbClr val="000000"/>
                </a:solidFill>
                <a:effectLst/>
              </a:rPr>
              <a:t>VADER is meant for general use and might not work well for specific fields like legal or technical documents.</a:t>
            </a:r>
          </a:p>
          <a:p>
            <a:pPr marL="0" indent="0" fontAlgn="base">
              <a:spcBef>
                <a:spcPts val="0"/>
              </a:spcBef>
              <a:buNone/>
            </a:pPr>
            <a:endParaRPr lang="en-US" sz="1600" b="0" i="0" u="none" strike="noStrike" dirty="0">
              <a:solidFill>
                <a:srgbClr val="000000"/>
              </a:solidFill>
              <a:effectLst/>
            </a:endParaRPr>
          </a:p>
          <a:p>
            <a:pPr fontAlgn="base">
              <a:spcBef>
                <a:spcPts val="0"/>
              </a:spcBef>
            </a:pPr>
            <a:r>
              <a:rPr lang="en-US" sz="1600" b="0" i="0" u="none" strike="noStrike" dirty="0">
                <a:solidFill>
                  <a:srgbClr val="000000"/>
                </a:solidFill>
                <a:effectLst/>
              </a:rPr>
              <a:t>VADER can't learn from new data. It doesn't get better with more information or adapt to new language trends.</a:t>
            </a:r>
            <a:endParaRPr lang="en-US" sz="1600" b="0" dirty="0">
              <a:effectLst/>
            </a:endParaRPr>
          </a:p>
        </p:txBody>
      </p:sp>
    </p:spTree>
    <p:extLst>
      <p:ext uri="{BB962C8B-B14F-4D97-AF65-F5344CB8AC3E}">
        <p14:creationId xmlns:p14="http://schemas.microsoft.com/office/powerpoint/2010/main" val="408381754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737</TotalTime>
  <Words>2691</Words>
  <Application>Microsoft Office PowerPoint</Application>
  <PresentationFormat>Widescreen</PresentationFormat>
  <Paragraphs>320</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Corbel</vt:lpstr>
      <vt:lpstr>NimbusRomNo9L-Regu</vt:lpstr>
      <vt:lpstr>Wingdings 2</vt:lpstr>
      <vt:lpstr>Frame</vt:lpstr>
      <vt:lpstr>Extracting Actionable Insights from User  Movie Reviews</vt:lpstr>
      <vt:lpstr>PowerPoint Presentation</vt:lpstr>
      <vt:lpstr>PowerPoint Presentation</vt:lpstr>
      <vt:lpstr>Objective</vt:lpstr>
      <vt:lpstr>PowerPoint Presentation</vt:lpstr>
      <vt:lpstr>How VADER works?</vt:lpstr>
      <vt:lpstr>Step-By-Step Process</vt:lpstr>
      <vt:lpstr>     Example</vt:lpstr>
      <vt:lpstr>  Issues with VADER</vt:lpstr>
      <vt:lpstr>Alternative ML-Based Methods</vt:lpstr>
      <vt:lpstr>SVM</vt:lpstr>
      <vt:lpstr>Naïve Bayes</vt:lpstr>
      <vt:lpstr>Logistic Regression</vt:lpstr>
      <vt:lpstr>Random Forests</vt:lpstr>
      <vt:lpstr>Which is Better?</vt:lpstr>
      <vt:lpstr>PowerPoint Presentation</vt:lpstr>
      <vt:lpstr>Example</vt:lpstr>
      <vt:lpstr>PowerPoint Presentation</vt:lpstr>
      <vt:lpstr>PowerPoint Presentation</vt:lpstr>
      <vt:lpstr>Complement NB          </vt:lpstr>
      <vt:lpstr>Multinomial NB  </vt:lpstr>
      <vt:lpstr>Bernoulli NB  </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Comparisons</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Mekala</dc:creator>
  <cp:lastModifiedBy>Bhavana Mekala</cp:lastModifiedBy>
  <cp:revision>25</cp:revision>
  <dcterms:created xsi:type="dcterms:W3CDTF">2024-08-18T09:41:43Z</dcterms:created>
  <dcterms:modified xsi:type="dcterms:W3CDTF">2024-08-24T03:22:15Z</dcterms:modified>
</cp:coreProperties>
</file>