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88" r:id="rId5"/>
    <p:sldId id="289" r:id="rId6"/>
    <p:sldId id="263" r:id="rId7"/>
    <p:sldId id="258" r:id="rId8"/>
    <p:sldId id="283" r:id="rId9"/>
    <p:sldId id="284" r:id="rId10"/>
    <p:sldId id="285" r:id="rId11"/>
    <p:sldId id="286" r:id="rId12"/>
    <p:sldId id="287" r:id="rId13"/>
    <p:sldId id="290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5C72"/>
    <a:srgbClr val="0C2449"/>
    <a:srgbClr val="899FB4"/>
    <a:srgbClr val="2465AF"/>
    <a:srgbClr val="195298"/>
    <a:srgbClr val="3B99DC"/>
    <a:srgbClr val="65D4FB"/>
    <a:srgbClr val="D6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18" autoAdjust="0"/>
    <p:restoredTop sz="96224" autoAdjust="0"/>
  </p:normalViewPr>
  <p:slideViewPr>
    <p:cSldViewPr snapToGrid="0">
      <p:cViewPr varScale="1">
        <p:scale>
          <a:sx n="19" d="100"/>
          <a:sy n="19" d="100"/>
        </p:scale>
        <p:origin x="9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(with placehol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4DD8E277-27AB-4717-BE08-583ADB3523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60600" y="1863725"/>
            <a:ext cx="3536950" cy="3760788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7" name="Рисунок 2">
            <a:extLst>
              <a:ext uri="{FF2B5EF4-FFF2-40B4-BE49-F238E27FC236}">
                <a16:creationId xmlns:a16="http://schemas.microsoft.com/office/drawing/2014/main" id="{6A6CC84C-0ECF-4AD9-AD25-BD9A79BE5D8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54750" y="1863725"/>
            <a:ext cx="3536950" cy="3760788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4535AC7C-9D6E-44D0-B693-569B436C7DE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423525" y="1863725"/>
            <a:ext cx="3536950" cy="3760788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0AF08A50-3D29-4E19-8CED-500E7ADAA69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428487" y="6539151"/>
            <a:ext cx="3536950" cy="3760788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7C60BD74-D8AE-4A85-B66E-49D1B189825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29075" y="6539151"/>
            <a:ext cx="3536950" cy="3760788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5" name="Рисунок 2">
            <a:extLst>
              <a:ext uri="{FF2B5EF4-FFF2-40B4-BE49-F238E27FC236}">
                <a16:creationId xmlns:a16="http://schemas.microsoft.com/office/drawing/2014/main" id="{B2409FEC-5533-4A54-8C3A-44DF9897AB0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827899" y="6539151"/>
            <a:ext cx="3536950" cy="3760788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539059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532204087_1355x1355.jpg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532241774_2880x1920.jpg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"/>
          <p:cNvSpPr/>
          <p:nvPr/>
        </p:nvSpPr>
        <p:spPr>
          <a:xfrm rot="10800000">
            <a:off x="19359139" y="8900254"/>
            <a:ext cx="3543533" cy="3543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9" name="Shape"/>
          <p:cNvSpPr/>
          <p:nvPr/>
        </p:nvSpPr>
        <p:spPr>
          <a:xfrm>
            <a:off x="20840466" y="10369295"/>
            <a:ext cx="3543534" cy="3343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0" name="Business Clean"/>
          <p:cNvSpPr txBox="1"/>
          <p:nvPr/>
        </p:nvSpPr>
        <p:spPr>
          <a:xfrm>
            <a:off x="5570927" y="2882521"/>
            <a:ext cx="12604377" cy="305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12000" b="0">
                <a:solidFill>
                  <a:srgbClr val="0D244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 algn="ctr"/>
            <a:r>
              <a:rPr lang="en-IN" sz="9600" dirty="0">
                <a:solidFill>
                  <a:schemeClr val="tx1"/>
                </a:solidFill>
              </a:rPr>
              <a:t>OOPs Project</a:t>
            </a:r>
          </a:p>
          <a:p>
            <a:pPr algn="ctr"/>
            <a:r>
              <a:rPr lang="en-IN" sz="9600" dirty="0">
                <a:solidFill>
                  <a:schemeClr val="tx1"/>
                </a:solidFill>
              </a:rPr>
              <a:t>JOSAA Counselling</a:t>
            </a:r>
            <a:endParaRPr sz="9600" dirty="0">
              <a:solidFill>
                <a:schemeClr val="tx1"/>
              </a:solidFill>
            </a:endParaRPr>
          </a:p>
        </p:txBody>
      </p:sp>
      <p:sp>
        <p:nvSpPr>
          <p:cNvPr id="125" name="Shape"/>
          <p:cNvSpPr/>
          <p:nvPr/>
        </p:nvSpPr>
        <p:spPr>
          <a:xfrm>
            <a:off x="20840466" y="10269491"/>
            <a:ext cx="2062206" cy="2174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9" name="Professional Presentation Template"/>
          <p:cNvSpPr txBox="1"/>
          <p:nvPr/>
        </p:nvSpPr>
        <p:spPr>
          <a:xfrm>
            <a:off x="6780962" y="8444878"/>
            <a:ext cx="10961124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800" b="0" cap="all">
                <a:solidFill>
                  <a:srgbClr val="5697D7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algn="l"/>
            <a:r>
              <a:rPr lang="en-IN" sz="3200" dirty="0">
                <a:solidFill>
                  <a:srgbClr val="4F5C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 by :</a:t>
            </a:r>
          </a:p>
          <a:p>
            <a:pPr algn="l"/>
            <a:r>
              <a:rPr lang="en-IN" sz="3200" dirty="0">
                <a:solidFill>
                  <a:srgbClr val="4F5C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Harsha Vardhan lakavath       2021BCS-31</a:t>
            </a:r>
          </a:p>
          <a:p>
            <a:pPr algn="l"/>
            <a:r>
              <a:rPr lang="en-IN" sz="3200" dirty="0">
                <a:solidFill>
                  <a:srgbClr val="4F5C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Mekala Bhavana                           2021BCS-41</a:t>
            </a:r>
          </a:p>
          <a:p>
            <a:pPr algn="l"/>
            <a:r>
              <a:rPr lang="en-IN" sz="3200" dirty="0">
                <a:solidFill>
                  <a:srgbClr val="4F5C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Narra Abhigna                              2021bcs-48</a:t>
            </a:r>
            <a:endParaRPr sz="3200" dirty="0">
              <a:solidFill>
                <a:srgbClr val="4F5C7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74935-2BBE-FCDF-DAEA-1026B34BCA9C}"/>
              </a:ext>
            </a:extLst>
          </p:cNvPr>
          <p:cNvSpPr txBox="1"/>
          <p:nvPr/>
        </p:nvSpPr>
        <p:spPr>
          <a:xfrm>
            <a:off x="6780962" y="6498927"/>
            <a:ext cx="1057271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4000" dirty="0"/>
              <a:t>Submitted to:- Dr Santosh Singh Rathore</a:t>
            </a:r>
            <a:endParaRPr kumimoji="0" lang="en-IN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B592AAF5-186D-D636-C7F6-2E9DFF78AEFB}"/>
              </a:ext>
            </a:extLst>
          </p:cNvPr>
          <p:cNvSpPr/>
          <p:nvPr/>
        </p:nvSpPr>
        <p:spPr>
          <a:xfrm rot="10800000">
            <a:off x="0" y="0"/>
            <a:ext cx="3543533" cy="3543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037A89E4-B522-A056-3CCC-9F130BF0D2F6}"/>
              </a:ext>
            </a:extLst>
          </p:cNvPr>
          <p:cNvSpPr/>
          <p:nvPr/>
        </p:nvSpPr>
        <p:spPr>
          <a:xfrm>
            <a:off x="1481327" y="1469041"/>
            <a:ext cx="3543534" cy="3343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BFDCB20D-0B7A-9395-9CA8-786EADEF6D34}"/>
              </a:ext>
            </a:extLst>
          </p:cNvPr>
          <p:cNvSpPr/>
          <p:nvPr/>
        </p:nvSpPr>
        <p:spPr>
          <a:xfrm>
            <a:off x="1481327" y="1369237"/>
            <a:ext cx="2062206" cy="2174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"/>
          <p:cNvSpPr/>
          <p:nvPr/>
        </p:nvSpPr>
        <p:spPr>
          <a:xfrm>
            <a:off x="4095465" y="2254743"/>
            <a:ext cx="15042778" cy="4858870"/>
          </a:xfrm>
          <a:prstGeom prst="rect">
            <a:avLst/>
          </a:prstGeom>
          <a:solidFill>
            <a:schemeClr val="accent2">
              <a:lumMod val="60000"/>
              <a:lumOff val="40000"/>
              <a:alpha val="8692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2" name="The road to success and the road to failure are almost exactly the same."/>
          <p:cNvSpPr txBox="1"/>
          <p:nvPr/>
        </p:nvSpPr>
        <p:spPr>
          <a:xfrm>
            <a:off x="2241920" y="5044525"/>
            <a:ext cx="10565725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8000" b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7" name="Shape"/>
          <p:cNvSpPr/>
          <p:nvPr/>
        </p:nvSpPr>
        <p:spPr>
          <a:xfrm>
            <a:off x="21981458" y="10954871"/>
            <a:ext cx="2402541" cy="2761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9" name="Tristique senectus et netus et malesuada"/>
          <p:cNvSpPr txBox="1"/>
          <p:nvPr/>
        </p:nvSpPr>
        <p:spPr>
          <a:xfrm>
            <a:off x="8178397" y="9439389"/>
            <a:ext cx="6876914" cy="58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lnSpc>
                <a:spcPct val="120000"/>
              </a:lnSpc>
              <a:defRPr sz="2800" b="0">
                <a:solidFill>
                  <a:srgbClr val="4F5C7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BE564E6B-534F-565B-DA70-ADAE55CE59B0}"/>
              </a:ext>
            </a:extLst>
          </p:cNvPr>
          <p:cNvSpPr/>
          <p:nvPr/>
        </p:nvSpPr>
        <p:spPr>
          <a:xfrm rot="10800000">
            <a:off x="20745382" y="10470776"/>
            <a:ext cx="2472152" cy="2283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56" y="0"/>
                </a:moveTo>
                <a:lnTo>
                  <a:pt x="18544" y="0"/>
                </a:lnTo>
                <a:cubicBezTo>
                  <a:pt x="18992" y="0"/>
                  <a:pt x="19351" y="0"/>
                  <a:pt x="19643" y="27"/>
                </a:cubicBezTo>
                <a:cubicBezTo>
                  <a:pt x="19934" y="55"/>
                  <a:pt x="20158" y="109"/>
                  <a:pt x="20338" y="219"/>
                </a:cubicBezTo>
                <a:cubicBezTo>
                  <a:pt x="20596" y="356"/>
                  <a:pt x="20827" y="574"/>
                  <a:pt x="21017" y="851"/>
                </a:cubicBezTo>
                <a:cubicBezTo>
                  <a:pt x="21207" y="1129"/>
                  <a:pt x="21356" y="1467"/>
                  <a:pt x="21450" y="1844"/>
                </a:cubicBezTo>
                <a:cubicBezTo>
                  <a:pt x="21525" y="2106"/>
                  <a:pt x="21563" y="2434"/>
                  <a:pt x="21581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84" y="21600"/>
                </a:lnTo>
                <a:lnTo>
                  <a:pt x="3056" y="21600"/>
                </a:lnTo>
                <a:cubicBezTo>
                  <a:pt x="2608" y="21600"/>
                  <a:pt x="2249" y="21600"/>
                  <a:pt x="1957" y="21573"/>
                </a:cubicBezTo>
                <a:cubicBezTo>
                  <a:pt x="1666" y="21545"/>
                  <a:pt x="1442" y="21491"/>
                  <a:pt x="1262" y="21381"/>
                </a:cubicBezTo>
                <a:cubicBezTo>
                  <a:pt x="1004" y="21244"/>
                  <a:pt x="773" y="21026"/>
                  <a:pt x="583" y="20749"/>
                </a:cubicBezTo>
                <a:cubicBezTo>
                  <a:pt x="393" y="20471"/>
                  <a:pt x="244" y="20133"/>
                  <a:pt x="150" y="19756"/>
                </a:cubicBezTo>
                <a:cubicBezTo>
                  <a:pt x="75" y="19494"/>
                  <a:pt x="37" y="19166"/>
                  <a:pt x="19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19" y="2860"/>
                </a:cubicBezTo>
                <a:cubicBezTo>
                  <a:pt x="37" y="2434"/>
                  <a:pt x="75" y="2106"/>
                  <a:pt x="150" y="1844"/>
                </a:cubicBezTo>
                <a:cubicBezTo>
                  <a:pt x="244" y="1467"/>
                  <a:pt x="393" y="1129"/>
                  <a:pt x="583" y="851"/>
                </a:cubicBezTo>
                <a:cubicBezTo>
                  <a:pt x="773" y="574"/>
                  <a:pt x="1004" y="356"/>
                  <a:pt x="1262" y="219"/>
                </a:cubicBezTo>
                <a:cubicBezTo>
                  <a:pt x="1442" y="109"/>
                  <a:pt x="1666" y="55"/>
                  <a:pt x="1957" y="27"/>
                </a:cubicBezTo>
                <a:cubicBezTo>
                  <a:pt x="2249" y="0"/>
                  <a:pt x="2608" y="0"/>
                  <a:pt x="305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1371C-6589-9914-644A-DC53E129D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859" y="2765770"/>
            <a:ext cx="13809361" cy="3836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63113C-C5A3-BC01-DA61-7F50D1A71A80}"/>
              </a:ext>
            </a:extLst>
          </p:cNvPr>
          <p:cNvSpPr txBox="1"/>
          <p:nvPr/>
        </p:nvSpPr>
        <p:spPr>
          <a:xfrm>
            <a:off x="2615184" y="8224750"/>
            <a:ext cx="1805471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This class is inherited from classes </a:t>
            </a:r>
            <a:r>
              <a:rPr kumimoji="0" lang="en-IN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College_list</a:t>
            </a:r>
            <a:r>
              <a:rPr kumimoji="0" lang="en-I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, </a:t>
            </a:r>
            <a:r>
              <a:rPr kumimoji="0" lang="en-IN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Student </a:t>
            </a:r>
            <a:r>
              <a:rPr kumimoji="0" lang="en-I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and </a:t>
            </a:r>
            <a:r>
              <a:rPr kumimoji="0" lang="en-IN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Admission_process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9AAF6-9147-3F4E-D7BD-085C19E336F9}"/>
              </a:ext>
            </a:extLst>
          </p:cNvPr>
          <p:cNvSpPr txBox="1"/>
          <p:nvPr/>
        </p:nvSpPr>
        <p:spPr>
          <a:xfrm>
            <a:off x="3310128" y="9298101"/>
            <a:ext cx="15848165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CheckEligibility_round1 </a:t>
            </a:r>
            <a:r>
              <a:rPr lang="en-IN" sz="36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CheckEligibility_round2  </a:t>
            </a:r>
            <a:r>
              <a:rPr lang="en-IN" sz="36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 functions used to allot seat to the student based on the choices filled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1435885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BE564E6B-534F-565B-DA70-ADAE55CE59B0}"/>
              </a:ext>
            </a:extLst>
          </p:cNvPr>
          <p:cNvSpPr/>
          <p:nvPr/>
        </p:nvSpPr>
        <p:spPr>
          <a:xfrm rot="10800000">
            <a:off x="20745382" y="10470776"/>
            <a:ext cx="2472152" cy="2283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56" y="0"/>
                </a:moveTo>
                <a:lnTo>
                  <a:pt x="18544" y="0"/>
                </a:lnTo>
                <a:cubicBezTo>
                  <a:pt x="18992" y="0"/>
                  <a:pt x="19351" y="0"/>
                  <a:pt x="19643" y="27"/>
                </a:cubicBezTo>
                <a:cubicBezTo>
                  <a:pt x="19934" y="55"/>
                  <a:pt x="20158" y="109"/>
                  <a:pt x="20338" y="219"/>
                </a:cubicBezTo>
                <a:cubicBezTo>
                  <a:pt x="20596" y="356"/>
                  <a:pt x="20827" y="574"/>
                  <a:pt x="21017" y="851"/>
                </a:cubicBezTo>
                <a:cubicBezTo>
                  <a:pt x="21207" y="1129"/>
                  <a:pt x="21356" y="1467"/>
                  <a:pt x="21450" y="1844"/>
                </a:cubicBezTo>
                <a:cubicBezTo>
                  <a:pt x="21525" y="2106"/>
                  <a:pt x="21563" y="2434"/>
                  <a:pt x="21581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84" y="21600"/>
                </a:lnTo>
                <a:lnTo>
                  <a:pt x="3056" y="21600"/>
                </a:lnTo>
                <a:cubicBezTo>
                  <a:pt x="2608" y="21600"/>
                  <a:pt x="2249" y="21600"/>
                  <a:pt x="1957" y="21573"/>
                </a:cubicBezTo>
                <a:cubicBezTo>
                  <a:pt x="1666" y="21545"/>
                  <a:pt x="1442" y="21491"/>
                  <a:pt x="1262" y="21381"/>
                </a:cubicBezTo>
                <a:cubicBezTo>
                  <a:pt x="1004" y="21244"/>
                  <a:pt x="773" y="21026"/>
                  <a:pt x="583" y="20749"/>
                </a:cubicBezTo>
                <a:cubicBezTo>
                  <a:pt x="393" y="20471"/>
                  <a:pt x="244" y="20133"/>
                  <a:pt x="150" y="19756"/>
                </a:cubicBezTo>
                <a:cubicBezTo>
                  <a:pt x="75" y="19494"/>
                  <a:pt x="37" y="19166"/>
                  <a:pt x="19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19" y="2860"/>
                </a:cubicBezTo>
                <a:cubicBezTo>
                  <a:pt x="37" y="2434"/>
                  <a:pt x="75" y="2106"/>
                  <a:pt x="150" y="1844"/>
                </a:cubicBezTo>
                <a:cubicBezTo>
                  <a:pt x="244" y="1467"/>
                  <a:pt x="393" y="1129"/>
                  <a:pt x="583" y="851"/>
                </a:cubicBezTo>
                <a:cubicBezTo>
                  <a:pt x="773" y="574"/>
                  <a:pt x="1004" y="356"/>
                  <a:pt x="1262" y="219"/>
                </a:cubicBezTo>
                <a:cubicBezTo>
                  <a:pt x="1442" y="109"/>
                  <a:pt x="1666" y="55"/>
                  <a:pt x="1957" y="27"/>
                </a:cubicBezTo>
                <a:cubicBezTo>
                  <a:pt x="2249" y="0"/>
                  <a:pt x="2608" y="0"/>
                  <a:pt x="305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1" name="Rectangle"/>
          <p:cNvSpPr/>
          <p:nvPr/>
        </p:nvSpPr>
        <p:spPr>
          <a:xfrm>
            <a:off x="1005841" y="2141622"/>
            <a:ext cx="21543264" cy="9324954"/>
          </a:xfrm>
          <a:prstGeom prst="rect">
            <a:avLst/>
          </a:prstGeom>
          <a:solidFill>
            <a:schemeClr val="accent2">
              <a:lumMod val="60000"/>
              <a:lumOff val="40000"/>
              <a:alpha val="8692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2" name="The road to success and the road to failure are almost exactly the same."/>
          <p:cNvSpPr txBox="1"/>
          <p:nvPr/>
        </p:nvSpPr>
        <p:spPr>
          <a:xfrm>
            <a:off x="2241920" y="5044525"/>
            <a:ext cx="10565725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8000" b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7" name="Shape"/>
          <p:cNvSpPr/>
          <p:nvPr/>
        </p:nvSpPr>
        <p:spPr>
          <a:xfrm>
            <a:off x="21981458" y="10954871"/>
            <a:ext cx="2402541" cy="2761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9" name="Tristique senectus et netus et malesuada"/>
          <p:cNvSpPr txBox="1"/>
          <p:nvPr/>
        </p:nvSpPr>
        <p:spPr>
          <a:xfrm>
            <a:off x="8178397" y="9439389"/>
            <a:ext cx="6876914" cy="58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lnSpc>
                <a:spcPct val="120000"/>
              </a:lnSpc>
              <a:defRPr sz="2800" b="0">
                <a:solidFill>
                  <a:srgbClr val="4F5C7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B80CF9-7FD9-2966-5602-951A76E52DD2}"/>
              </a:ext>
            </a:extLst>
          </p:cNvPr>
          <p:cNvSpPr txBox="1"/>
          <p:nvPr/>
        </p:nvSpPr>
        <p:spPr>
          <a:xfrm>
            <a:off x="5339378" y="685629"/>
            <a:ext cx="12209930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6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Independent functions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D572E-74DE-EA39-79A3-3C3A692AE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155" y="2584400"/>
            <a:ext cx="20396303" cy="8370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688A12-B621-28CD-9299-91A1B85BA71A}"/>
              </a:ext>
            </a:extLst>
          </p:cNvPr>
          <p:cNvSpPr txBox="1"/>
          <p:nvPr/>
        </p:nvSpPr>
        <p:spPr>
          <a:xfrm>
            <a:off x="5047488" y="12157159"/>
            <a:ext cx="1221943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This function contains the details of events scheduled</a:t>
            </a:r>
          </a:p>
        </p:txBody>
      </p:sp>
    </p:spTree>
    <p:extLst>
      <p:ext uri="{BB962C8B-B14F-4D97-AF65-F5344CB8AC3E}">
        <p14:creationId xmlns:p14="http://schemas.microsoft.com/office/powerpoint/2010/main" val="3857786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BE564E6B-534F-565B-DA70-ADAE55CE59B0}"/>
              </a:ext>
            </a:extLst>
          </p:cNvPr>
          <p:cNvSpPr/>
          <p:nvPr/>
        </p:nvSpPr>
        <p:spPr>
          <a:xfrm rot="10800000">
            <a:off x="20745382" y="10470776"/>
            <a:ext cx="2472152" cy="2283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56" y="0"/>
                </a:moveTo>
                <a:lnTo>
                  <a:pt x="18544" y="0"/>
                </a:lnTo>
                <a:cubicBezTo>
                  <a:pt x="18992" y="0"/>
                  <a:pt x="19351" y="0"/>
                  <a:pt x="19643" y="27"/>
                </a:cubicBezTo>
                <a:cubicBezTo>
                  <a:pt x="19934" y="55"/>
                  <a:pt x="20158" y="109"/>
                  <a:pt x="20338" y="219"/>
                </a:cubicBezTo>
                <a:cubicBezTo>
                  <a:pt x="20596" y="356"/>
                  <a:pt x="20827" y="574"/>
                  <a:pt x="21017" y="851"/>
                </a:cubicBezTo>
                <a:cubicBezTo>
                  <a:pt x="21207" y="1129"/>
                  <a:pt x="21356" y="1467"/>
                  <a:pt x="21450" y="1844"/>
                </a:cubicBezTo>
                <a:cubicBezTo>
                  <a:pt x="21525" y="2106"/>
                  <a:pt x="21563" y="2434"/>
                  <a:pt x="21581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84" y="21600"/>
                </a:lnTo>
                <a:lnTo>
                  <a:pt x="3056" y="21600"/>
                </a:lnTo>
                <a:cubicBezTo>
                  <a:pt x="2608" y="21600"/>
                  <a:pt x="2249" y="21600"/>
                  <a:pt x="1957" y="21573"/>
                </a:cubicBezTo>
                <a:cubicBezTo>
                  <a:pt x="1666" y="21545"/>
                  <a:pt x="1442" y="21491"/>
                  <a:pt x="1262" y="21381"/>
                </a:cubicBezTo>
                <a:cubicBezTo>
                  <a:pt x="1004" y="21244"/>
                  <a:pt x="773" y="21026"/>
                  <a:pt x="583" y="20749"/>
                </a:cubicBezTo>
                <a:cubicBezTo>
                  <a:pt x="393" y="20471"/>
                  <a:pt x="244" y="20133"/>
                  <a:pt x="150" y="19756"/>
                </a:cubicBezTo>
                <a:cubicBezTo>
                  <a:pt x="75" y="19494"/>
                  <a:pt x="37" y="19166"/>
                  <a:pt x="19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19" y="2860"/>
                </a:cubicBezTo>
                <a:cubicBezTo>
                  <a:pt x="37" y="2434"/>
                  <a:pt x="75" y="2106"/>
                  <a:pt x="150" y="1844"/>
                </a:cubicBezTo>
                <a:cubicBezTo>
                  <a:pt x="244" y="1467"/>
                  <a:pt x="393" y="1129"/>
                  <a:pt x="583" y="851"/>
                </a:cubicBezTo>
                <a:cubicBezTo>
                  <a:pt x="773" y="574"/>
                  <a:pt x="1004" y="356"/>
                  <a:pt x="1262" y="219"/>
                </a:cubicBezTo>
                <a:cubicBezTo>
                  <a:pt x="1442" y="109"/>
                  <a:pt x="1666" y="55"/>
                  <a:pt x="1957" y="27"/>
                </a:cubicBezTo>
                <a:cubicBezTo>
                  <a:pt x="2249" y="0"/>
                  <a:pt x="2608" y="0"/>
                  <a:pt x="305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1" name="Rectangle"/>
          <p:cNvSpPr/>
          <p:nvPr/>
        </p:nvSpPr>
        <p:spPr>
          <a:xfrm>
            <a:off x="922125" y="1585124"/>
            <a:ext cx="21572115" cy="8434424"/>
          </a:xfrm>
          <a:prstGeom prst="rect">
            <a:avLst/>
          </a:prstGeom>
          <a:solidFill>
            <a:schemeClr val="accent2">
              <a:lumMod val="60000"/>
              <a:lumOff val="40000"/>
              <a:alpha val="8692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2" name="The road to success and the road to failure are almost exactly the same."/>
          <p:cNvSpPr txBox="1"/>
          <p:nvPr/>
        </p:nvSpPr>
        <p:spPr>
          <a:xfrm>
            <a:off x="2241920" y="5044525"/>
            <a:ext cx="10565725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8000" b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7" name="Shape"/>
          <p:cNvSpPr/>
          <p:nvPr/>
        </p:nvSpPr>
        <p:spPr>
          <a:xfrm>
            <a:off x="21981458" y="10954871"/>
            <a:ext cx="2402541" cy="2761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9" name="Tristique senectus et netus et malesuada"/>
          <p:cNvSpPr txBox="1"/>
          <p:nvPr/>
        </p:nvSpPr>
        <p:spPr>
          <a:xfrm>
            <a:off x="8178397" y="9439389"/>
            <a:ext cx="6876914" cy="58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lnSpc>
                <a:spcPct val="120000"/>
              </a:lnSpc>
              <a:defRPr sz="2800" b="0">
                <a:solidFill>
                  <a:srgbClr val="4F5C7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A8285-C105-91A8-386D-6BF7339A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331" y="2182884"/>
            <a:ext cx="20257702" cy="72389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EF740E-C346-B1F5-DCD1-60015660EC69}"/>
              </a:ext>
            </a:extLst>
          </p:cNvPr>
          <p:cNvSpPr txBox="1"/>
          <p:nvPr/>
        </p:nvSpPr>
        <p:spPr>
          <a:xfrm>
            <a:off x="5980176" y="11204821"/>
            <a:ext cx="1014984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This Function prints the Business rules</a:t>
            </a:r>
          </a:p>
        </p:txBody>
      </p:sp>
    </p:spTree>
    <p:extLst>
      <p:ext uri="{BB962C8B-B14F-4D97-AF65-F5344CB8AC3E}">
        <p14:creationId xmlns:p14="http://schemas.microsoft.com/office/powerpoint/2010/main" val="361566531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896E-6E9A-0063-51FB-09D63C02D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768" y="5521452"/>
            <a:ext cx="20960080" cy="23241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C7922EBD-E630-8142-D515-F8974200F201}"/>
              </a:ext>
            </a:extLst>
          </p:cNvPr>
          <p:cNvSpPr/>
          <p:nvPr/>
        </p:nvSpPr>
        <p:spPr>
          <a:xfrm rot="10800000">
            <a:off x="0" y="0"/>
            <a:ext cx="3543533" cy="3543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6A1B15D7-9A14-EC16-A400-9E37AD8D5EF9}"/>
              </a:ext>
            </a:extLst>
          </p:cNvPr>
          <p:cNvSpPr/>
          <p:nvPr/>
        </p:nvSpPr>
        <p:spPr>
          <a:xfrm>
            <a:off x="1481327" y="1469041"/>
            <a:ext cx="3543534" cy="3343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D4D752BF-869D-9FE4-5544-B11B8A4BCF85}"/>
              </a:ext>
            </a:extLst>
          </p:cNvPr>
          <p:cNvSpPr/>
          <p:nvPr/>
        </p:nvSpPr>
        <p:spPr>
          <a:xfrm>
            <a:off x="1481327" y="1369237"/>
            <a:ext cx="2062206" cy="2174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C1D0481C-0B37-DB89-5255-B9EE7BFB1BFB}"/>
              </a:ext>
            </a:extLst>
          </p:cNvPr>
          <p:cNvSpPr/>
          <p:nvPr/>
        </p:nvSpPr>
        <p:spPr>
          <a:xfrm rot="10800000">
            <a:off x="19359139" y="8903032"/>
            <a:ext cx="3543533" cy="3543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6B5F48C7-F72F-E3A9-000E-1D8E7DBCC3CB}"/>
              </a:ext>
            </a:extLst>
          </p:cNvPr>
          <p:cNvSpPr/>
          <p:nvPr/>
        </p:nvSpPr>
        <p:spPr>
          <a:xfrm>
            <a:off x="20840466" y="10372073"/>
            <a:ext cx="3543534" cy="3343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BB32F867-1C34-E9A8-A848-6CAA96657BCC}"/>
              </a:ext>
            </a:extLst>
          </p:cNvPr>
          <p:cNvSpPr/>
          <p:nvPr/>
        </p:nvSpPr>
        <p:spPr>
          <a:xfrm>
            <a:off x="20840466" y="10272269"/>
            <a:ext cx="2062206" cy="2174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10639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Title Text"/>
          <p:cNvSpPr txBox="1"/>
          <p:nvPr/>
        </p:nvSpPr>
        <p:spPr>
          <a:xfrm>
            <a:off x="9053860" y="2568199"/>
            <a:ext cx="10565725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8000" b="0">
                <a:solidFill>
                  <a:srgbClr val="0D2447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rPr lang="en-IN" dirty="0">
                <a:solidFill>
                  <a:schemeClr val="accent3"/>
                </a:solidFill>
              </a:rPr>
              <a:t>Content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36" name="Tristique senectus et netus et malesuada fames"/>
          <p:cNvSpPr txBox="1"/>
          <p:nvPr/>
        </p:nvSpPr>
        <p:spPr>
          <a:xfrm>
            <a:off x="7426228" y="5228880"/>
            <a:ext cx="8865853" cy="5148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lnSpc>
                <a:spcPct val="120000"/>
              </a:lnSpc>
              <a:defRPr sz="2800" b="0">
                <a:solidFill>
                  <a:srgbClr val="4F5C7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IN" sz="4800" dirty="0">
                <a:solidFill>
                  <a:schemeClr val="accent6">
                    <a:lumMod val="50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4800" dirty="0">
                <a:solidFill>
                  <a:schemeClr val="accent6">
                    <a:lumMod val="50000"/>
                  </a:schemeClr>
                </a:solidFill>
              </a:rPr>
              <a:t>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4800" dirty="0">
                <a:solidFill>
                  <a:schemeClr val="accent6">
                    <a:lumMod val="50000"/>
                  </a:schemeClr>
                </a:solidFill>
              </a:rPr>
              <a:t>Class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4800" dirty="0">
                <a:solidFill>
                  <a:schemeClr val="accent6">
                    <a:lumMod val="50000"/>
                  </a:schemeClr>
                </a:solidFill>
              </a:rPr>
              <a:t>Classes and Objects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4800" dirty="0">
                <a:solidFill>
                  <a:schemeClr val="accent6">
                    <a:lumMod val="50000"/>
                  </a:schemeClr>
                </a:solidFill>
              </a:rPr>
              <a:t>Independent Functions</a:t>
            </a:r>
          </a:p>
          <a:p>
            <a:endParaRPr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AB94A13B-3F56-564F-F518-145640EE0AA4}"/>
              </a:ext>
            </a:extLst>
          </p:cNvPr>
          <p:cNvSpPr/>
          <p:nvPr/>
        </p:nvSpPr>
        <p:spPr>
          <a:xfrm rot="5400000">
            <a:off x="1158861" y="839022"/>
            <a:ext cx="3700778" cy="4274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2AEE4DC6-A790-CA38-F23E-653E372E4D18}"/>
              </a:ext>
            </a:extLst>
          </p:cNvPr>
          <p:cNvSpPr/>
          <p:nvPr/>
        </p:nvSpPr>
        <p:spPr>
          <a:xfrm rot="10800000">
            <a:off x="-1" y="0"/>
            <a:ext cx="3532095" cy="2976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"/>
          <p:cNvSpPr/>
          <p:nvPr/>
        </p:nvSpPr>
        <p:spPr>
          <a:xfrm rot="5400000">
            <a:off x="1158861" y="839022"/>
            <a:ext cx="3700778" cy="4274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49" name="Shape"/>
          <p:cNvSpPr/>
          <p:nvPr/>
        </p:nvSpPr>
        <p:spPr>
          <a:xfrm rot="10800000">
            <a:off x="-1" y="0"/>
            <a:ext cx="3532095" cy="2976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50" name="Placeholder Title Text"/>
          <p:cNvSpPr txBox="1"/>
          <p:nvPr/>
        </p:nvSpPr>
        <p:spPr>
          <a:xfrm>
            <a:off x="8671764" y="2976283"/>
            <a:ext cx="10565725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8000" b="0">
                <a:solidFill>
                  <a:srgbClr val="0D2447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rPr lang="en-IN" dirty="0">
                <a:solidFill>
                  <a:schemeClr val="tx1"/>
                </a:solidFill>
              </a:rPr>
              <a:t>Introduction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52" name="Tristique senectus et netus et malesuada fames"/>
          <p:cNvSpPr txBox="1"/>
          <p:nvPr/>
        </p:nvSpPr>
        <p:spPr>
          <a:xfrm>
            <a:off x="2693592" y="6793426"/>
            <a:ext cx="15379255" cy="337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lnSpc>
                <a:spcPct val="120000"/>
              </a:lnSpc>
              <a:defRPr sz="2800" b="0">
                <a:solidFill>
                  <a:srgbClr val="4F5C7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sz="3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Joint Seat Allocation Authority (JoSAA) 2022 has been set up to manage and regulate the joint seat allocation for admissions to 6 institutes for the academic year 2022-23. This includes 2 IITs, 2 NITs, 2 IIITs. Admission to all the academic programs offered by these Institutes will be made through a single platform.</a:t>
            </a:r>
            <a:endParaRPr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15C0406-C978-4BEE-E2B1-1ED4996E8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" b="9282"/>
          <a:stretch/>
        </p:blipFill>
        <p:spPr bwMode="auto">
          <a:xfrm>
            <a:off x="18896831" y="5654908"/>
            <a:ext cx="5219140" cy="41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BE564E6B-534F-565B-DA70-ADAE55CE59B0}"/>
              </a:ext>
            </a:extLst>
          </p:cNvPr>
          <p:cNvSpPr/>
          <p:nvPr/>
        </p:nvSpPr>
        <p:spPr>
          <a:xfrm rot="10800000">
            <a:off x="20745382" y="10470776"/>
            <a:ext cx="2472152" cy="2283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56" y="0"/>
                </a:moveTo>
                <a:lnTo>
                  <a:pt x="18544" y="0"/>
                </a:lnTo>
                <a:cubicBezTo>
                  <a:pt x="18992" y="0"/>
                  <a:pt x="19351" y="0"/>
                  <a:pt x="19643" y="27"/>
                </a:cubicBezTo>
                <a:cubicBezTo>
                  <a:pt x="19934" y="55"/>
                  <a:pt x="20158" y="109"/>
                  <a:pt x="20338" y="219"/>
                </a:cubicBezTo>
                <a:cubicBezTo>
                  <a:pt x="20596" y="356"/>
                  <a:pt x="20827" y="574"/>
                  <a:pt x="21017" y="851"/>
                </a:cubicBezTo>
                <a:cubicBezTo>
                  <a:pt x="21207" y="1129"/>
                  <a:pt x="21356" y="1467"/>
                  <a:pt x="21450" y="1844"/>
                </a:cubicBezTo>
                <a:cubicBezTo>
                  <a:pt x="21525" y="2106"/>
                  <a:pt x="21563" y="2434"/>
                  <a:pt x="21581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84" y="21600"/>
                </a:lnTo>
                <a:lnTo>
                  <a:pt x="3056" y="21600"/>
                </a:lnTo>
                <a:cubicBezTo>
                  <a:pt x="2608" y="21600"/>
                  <a:pt x="2249" y="21600"/>
                  <a:pt x="1957" y="21573"/>
                </a:cubicBezTo>
                <a:cubicBezTo>
                  <a:pt x="1666" y="21545"/>
                  <a:pt x="1442" y="21491"/>
                  <a:pt x="1262" y="21381"/>
                </a:cubicBezTo>
                <a:cubicBezTo>
                  <a:pt x="1004" y="21244"/>
                  <a:pt x="773" y="21026"/>
                  <a:pt x="583" y="20749"/>
                </a:cubicBezTo>
                <a:cubicBezTo>
                  <a:pt x="393" y="20471"/>
                  <a:pt x="244" y="20133"/>
                  <a:pt x="150" y="19756"/>
                </a:cubicBezTo>
                <a:cubicBezTo>
                  <a:pt x="75" y="19494"/>
                  <a:pt x="37" y="19166"/>
                  <a:pt x="19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19" y="2860"/>
                </a:cubicBezTo>
                <a:cubicBezTo>
                  <a:pt x="37" y="2434"/>
                  <a:pt x="75" y="2106"/>
                  <a:pt x="150" y="1844"/>
                </a:cubicBezTo>
                <a:cubicBezTo>
                  <a:pt x="244" y="1467"/>
                  <a:pt x="393" y="1129"/>
                  <a:pt x="583" y="851"/>
                </a:cubicBezTo>
                <a:cubicBezTo>
                  <a:pt x="773" y="574"/>
                  <a:pt x="1004" y="356"/>
                  <a:pt x="1262" y="219"/>
                </a:cubicBezTo>
                <a:cubicBezTo>
                  <a:pt x="1442" y="109"/>
                  <a:pt x="1666" y="55"/>
                  <a:pt x="1957" y="27"/>
                </a:cubicBezTo>
                <a:cubicBezTo>
                  <a:pt x="2249" y="0"/>
                  <a:pt x="2608" y="0"/>
                  <a:pt x="305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1" name="Rectangle"/>
          <p:cNvSpPr/>
          <p:nvPr/>
        </p:nvSpPr>
        <p:spPr>
          <a:xfrm>
            <a:off x="1468789" y="190621"/>
            <a:ext cx="21537516" cy="1987944"/>
          </a:xfrm>
          <a:prstGeom prst="rect">
            <a:avLst/>
          </a:prstGeom>
          <a:solidFill>
            <a:schemeClr val="accent2">
              <a:lumMod val="60000"/>
              <a:lumOff val="40000"/>
              <a:alpha val="8692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2" name="The road to success and the road to failure are almost exactly the same."/>
          <p:cNvSpPr txBox="1"/>
          <p:nvPr/>
        </p:nvSpPr>
        <p:spPr>
          <a:xfrm>
            <a:off x="2241920" y="5044525"/>
            <a:ext cx="10565725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8000" b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7" name="Shape"/>
          <p:cNvSpPr/>
          <p:nvPr/>
        </p:nvSpPr>
        <p:spPr>
          <a:xfrm>
            <a:off x="21981458" y="10954871"/>
            <a:ext cx="2402541" cy="2761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9" name="Tristique senectus et netus et malesuada"/>
          <p:cNvSpPr txBox="1"/>
          <p:nvPr/>
        </p:nvSpPr>
        <p:spPr>
          <a:xfrm>
            <a:off x="8178397" y="9439389"/>
            <a:ext cx="6876914" cy="58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lnSpc>
                <a:spcPct val="120000"/>
              </a:lnSpc>
              <a:defRPr sz="2800" b="0">
                <a:solidFill>
                  <a:srgbClr val="4F5C7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B0452E-38E9-D587-BEF5-66547F5977E3}"/>
              </a:ext>
            </a:extLst>
          </p:cNvPr>
          <p:cNvSpPr txBox="1"/>
          <p:nvPr/>
        </p:nvSpPr>
        <p:spPr>
          <a:xfrm>
            <a:off x="8796477" y="671632"/>
            <a:ext cx="6455664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6000" dirty="0"/>
              <a:t>Description</a:t>
            </a:r>
            <a:endParaRPr kumimoji="0" lang="en-IN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A0832-DB60-6CE2-9CCD-4C678995E38E}"/>
              </a:ext>
            </a:extLst>
          </p:cNvPr>
          <p:cNvSpPr txBox="1"/>
          <p:nvPr/>
        </p:nvSpPr>
        <p:spPr>
          <a:xfrm>
            <a:off x="2181664" y="3002767"/>
            <a:ext cx="17673712" cy="89357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3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have created a mini replica of the JOSAA counselling system in which we will be able to :</a:t>
            </a: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Apply for JOSAA Counselling</a:t>
            </a: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3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 opening and closing ranks</a:t>
            </a: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Check the Sched</a:t>
            </a:r>
            <a:r>
              <a:rPr lang="en-IN" sz="3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uled Events and Business Rules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sz="3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sz="3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our system we have two Rounds of admission process.</a:t>
            </a: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sz="3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have included reservation for OBC and Physically Handicapped students.</a:t>
            </a: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sz="3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Following is the list of Institutes  and branches we have included in our counselling :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sz="3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IIT Bombay – CSE,ASE(Aerospace Engineering)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sz="3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IIT Madras –  CSE, ME(Mechanical Engineering)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sz="3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NIT Tirchy –  CSE,ECE(Electronics Communication and Engineering)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sz="3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NIT Surathkal – CSE,AI(Artificial Intelligence)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sz="3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IIIT Allahabad – IT, IT-BI(Business Informatics)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sz="3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IIIT Gwalior – CSE, Integrated Mtech IT, Integrated MBA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sz="3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have independent functions to display the Scheduled Events and Business Rules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sz="3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will display opening and closing ranks for the two Rounds based on the candidates choice.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3653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BE564E6B-534F-565B-DA70-ADAE55CE59B0}"/>
              </a:ext>
            </a:extLst>
          </p:cNvPr>
          <p:cNvSpPr/>
          <p:nvPr/>
        </p:nvSpPr>
        <p:spPr>
          <a:xfrm rot="10800000">
            <a:off x="20745382" y="10470776"/>
            <a:ext cx="2472152" cy="2283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56" y="0"/>
                </a:moveTo>
                <a:lnTo>
                  <a:pt x="18544" y="0"/>
                </a:lnTo>
                <a:cubicBezTo>
                  <a:pt x="18992" y="0"/>
                  <a:pt x="19351" y="0"/>
                  <a:pt x="19643" y="27"/>
                </a:cubicBezTo>
                <a:cubicBezTo>
                  <a:pt x="19934" y="55"/>
                  <a:pt x="20158" y="109"/>
                  <a:pt x="20338" y="219"/>
                </a:cubicBezTo>
                <a:cubicBezTo>
                  <a:pt x="20596" y="356"/>
                  <a:pt x="20827" y="574"/>
                  <a:pt x="21017" y="851"/>
                </a:cubicBezTo>
                <a:cubicBezTo>
                  <a:pt x="21207" y="1129"/>
                  <a:pt x="21356" y="1467"/>
                  <a:pt x="21450" y="1844"/>
                </a:cubicBezTo>
                <a:cubicBezTo>
                  <a:pt x="21525" y="2106"/>
                  <a:pt x="21563" y="2434"/>
                  <a:pt x="21581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84" y="21600"/>
                </a:lnTo>
                <a:lnTo>
                  <a:pt x="3056" y="21600"/>
                </a:lnTo>
                <a:cubicBezTo>
                  <a:pt x="2608" y="21600"/>
                  <a:pt x="2249" y="21600"/>
                  <a:pt x="1957" y="21573"/>
                </a:cubicBezTo>
                <a:cubicBezTo>
                  <a:pt x="1666" y="21545"/>
                  <a:pt x="1442" y="21491"/>
                  <a:pt x="1262" y="21381"/>
                </a:cubicBezTo>
                <a:cubicBezTo>
                  <a:pt x="1004" y="21244"/>
                  <a:pt x="773" y="21026"/>
                  <a:pt x="583" y="20749"/>
                </a:cubicBezTo>
                <a:cubicBezTo>
                  <a:pt x="393" y="20471"/>
                  <a:pt x="244" y="20133"/>
                  <a:pt x="150" y="19756"/>
                </a:cubicBezTo>
                <a:cubicBezTo>
                  <a:pt x="75" y="19494"/>
                  <a:pt x="37" y="19166"/>
                  <a:pt x="19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19" y="2860"/>
                </a:cubicBezTo>
                <a:cubicBezTo>
                  <a:pt x="37" y="2434"/>
                  <a:pt x="75" y="2106"/>
                  <a:pt x="150" y="1844"/>
                </a:cubicBezTo>
                <a:cubicBezTo>
                  <a:pt x="244" y="1467"/>
                  <a:pt x="393" y="1129"/>
                  <a:pt x="583" y="851"/>
                </a:cubicBezTo>
                <a:cubicBezTo>
                  <a:pt x="773" y="574"/>
                  <a:pt x="1004" y="356"/>
                  <a:pt x="1262" y="219"/>
                </a:cubicBezTo>
                <a:cubicBezTo>
                  <a:pt x="1442" y="109"/>
                  <a:pt x="1666" y="55"/>
                  <a:pt x="1957" y="27"/>
                </a:cubicBezTo>
                <a:cubicBezTo>
                  <a:pt x="2249" y="0"/>
                  <a:pt x="2608" y="0"/>
                  <a:pt x="305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2" name="The road to success and the road to failure are almost exactly the same."/>
          <p:cNvSpPr txBox="1"/>
          <p:nvPr/>
        </p:nvSpPr>
        <p:spPr>
          <a:xfrm>
            <a:off x="2241920" y="5044525"/>
            <a:ext cx="10565725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8000" b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7" name="Shape"/>
          <p:cNvSpPr/>
          <p:nvPr/>
        </p:nvSpPr>
        <p:spPr>
          <a:xfrm>
            <a:off x="21981458" y="10954871"/>
            <a:ext cx="2402541" cy="2761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9" name="Tristique senectus et netus et malesuada"/>
          <p:cNvSpPr txBox="1"/>
          <p:nvPr/>
        </p:nvSpPr>
        <p:spPr>
          <a:xfrm>
            <a:off x="8178397" y="9439389"/>
            <a:ext cx="6876914" cy="58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lnSpc>
                <a:spcPct val="120000"/>
              </a:lnSpc>
              <a:defRPr sz="2800" b="0">
                <a:solidFill>
                  <a:srgbClr val="4F5C7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A0832-DB60-6CE2-9CCD-4C678995E38E}"/>
              </a:ext>
            </a:extLst>
          </p:cNvPr>
          <p:cNvSpPr txBox="1"/>
          <p:nvPr/>
        </p:nvSpPr>
        <p:spPr>
          <a:xfrm>
            <a:off x="3054096" y="3269508"/>
            <a:ext cx="15709392" cy="92435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IN" sz="36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stored the details of the student.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36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on the candidates qualification we print the list of Eligible Institutes.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36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we store the candidates top 3 choices.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36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 we check whether the candidates rank lies between the opening and closing rank of his preferred choice of Institute and branch for the respective round.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36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on Step 3 and 4 Round 1 seat is allotted to the student.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36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Candidate has to choose whether he wants to Float/Freeze his seat.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36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Freeze is chosen as the option then the seat is  allotted and the candidate will not be allowed to participate in the next round.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36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Float is chosen then based on Step 3 and 4 Round 2 seat is allotted to the student.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36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the final allotted seat</a:t>
            </a:r>
            <a:r>
              <a:rPr lang="en-IN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endParaRPr lang="en-IN" dirty="0"/>
          </a:p>
          <a:p>
            <a:pPr marL="514350" indent="-514350" algn="l">
              <a:buFont typeface="+mj-lt"/>
              <a:buAutoNum type="arabicPeriod"/>
            </a:pPr>
            <a:endParaRPr lang="en-IN" dirty="0"/>
          </a:p>
          <a:p>
            <a:pPr marL="514350" indent="-514350" algn="l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5597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Рисунок 34">
            <a:extLst>
              <a:ext uri="{FF2B5EF4-FFF2-40B4-BE49-F238E27FC236}">
                <a16:creationId xmlns:a16="http://schemas.microsoft.com/office/drawing/2014/main" id="{EDFC7FA0-CDFD-42C8-8F64-DC984BC0BCE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3701" y="2804987"/>
            <a:ext cx="16586860" cy="9261508"/>
          </a:xfrm>
          <a:custGeom>
            <a:avLst/>
            <a:gdLst>
              <a:gd name="connsiteX0" fmla="*/ 571717 w 4230242"/>
              <a:gd name="connsiteY0" fmla="*/ 0 h 4241800"/>
              <a:gd name="connsiteX1" fmla="*/ 1690242 w 4230242"/>
              <a:gd name="connsiteY1" fmla="*/ 0 h 4241800"/>
              <a:gd name="connsiteX2" fmla="*/ 3658525 w 4230242"/>
              <a:gd name="connsiteY2" fmla="*/ 0 h 4241800"/>
              <a:gd name="connsiteX3" fmla="*/ 4230242 w 4230242"/>
              <a:gd name="connsiteY3" fmla="*/ 0 h 4241800"/>
              <a:gd name="connsiteX4" fmla="*/ 4230242 w 4230242"/>
              <a:gd name="connsiteY4" fmla="*/ 571717 h 4241800"/>
              <a:gd name="connsiteX5" fmla="*/ 4230242 w 4230242"/>
              <a:gd name="connsiteY5" fmla="*/ 2564806 h 4241800"/>
              <a:gd name="connsiteX6" fmla="*/ 4230242 w 4230242"/>
              <a:gd name="connsiteY6" fmla="*/ 3670083 h 4241800"/>
              <a:gd name="connsiteX7" fmla="*/ 3658525 w 4230242"/>
              <a:gd name="connsiteY7" fmla="*/ 4241800 h 4241800"/>
              <a:gd name="connsiteX8" fmla="*/ 571717 w 4230242"/>
              <a:gd name="connsiteY8" fmla="*/ 4241800 h 4241800"/>
              <a:gd name="connsiteX9" fmla="*/ 0 w 4230242"/>
              <a:gd name="connsiteY9" fmla="*/ 3670083 h 4241800"/>
              <a:gd name="connsiteX10" fmla="*/ 0 w 4230242"/>
              <a:gd name="connsiteY10" fmla="*/ 571717 h 4241800"/>
              <a:gd name="connsiteX11" fmla="*/ 571717 w 4230242"/>
              <a:gd name="connsiteY11" fmla="*/ 0 h 424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30242" h="4241800">
                <a:moveTo>
                  <a:pt x="571717" y="0"/>
                </a:moveTo>
                <a:lnTo>
                  <a:pt x="1690242" y="0"/>
                </a:lnTo>
                <a:lnTo>
                  <a:pt x="3658525" y="0"/>
                </a:lnTo>
                <a:lnTo>
                  <a:pt x="4230242" y="0"/>
                </a:lnTo>
                <a:lnTo>
                  <a:pt x="4230242" y="571717"/>
                </a:lnTo>
                <a:lnTo>
                  <a:pt x="4230242" y="2564806"/>
                </a:lnTo>
                <a:lnTo>
                  <a:pt x="4230242" y="3670083"/>
                </a:lnTo>
                <a:cubicBezTo>
                  <a:pt x="4230242" y="3985834"/>
                  <a:pt x="3974276" y="4241800"/>
                  <a:pt x="3658525" y="4241800"/>
                </a:cubicBezTo>
                <a:lnTo>
                  <a:pt x="571717" y="4241800"/>
                </a:lnTo>
                <a:cubicBezTo>
                  <a:pt x="255966" y="4241800"/>
                  <a:pt x="0" y="3985834"/>
                  <a:pt x="0" y="3670083"/>
                </a:cubicBezTo>
                <a:lnTo>
                  <a:pt x="0" y="571717"/>
                </a:lnTo>
                <a:cubicBezTo>
                  <a:pt x="0" y="255966"/>
                  <a:pt x="255966" y="0"/>
                  <a:pt x="571717" y="0"/>
                </a:cubicBezTo>
                <a:close/>
              </a:path>
            </a:pathLst>
          </a:custGeom>
        </p:spPr>
      </p:sp>
      <p:sp>
        <p:nvSpPr>
          <p:cNvPr id="229" name="Placeholder Title Text…"/>
          <p:cNvSpPr txBox="1"/>
          <p:nvPr/>
        </p:nvSpPr>
        <p:spPr>
          <a:xfrm>
            <a:off x="7755485" y="626839"/>
            <a:ext cx="1056572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8000" b="0">
                <a:solidFill>
                  <a:srgbClr val="0D2447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rPr lang="en-IN" dirty="0">
                <a:solidFill>
                  <a:schemeClr val="tx1"/>
                </a:solidFill>
              </a:rPr>
              <a:t>Class diagram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43" name="Shape"/>
          <p:cNvSpPr/>
          <p:nvPr/>
        </p:nvSpPr>
        <p:spPr>
          <a:xfrm rot="5400000">
            <a:off x="21076332" y="1723685"/>
            <a:ext cx="3181508" cy="3433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44" name="Shape"/>
          <p:cNvSpPr/>
          <p:nvPr/>
        </p:nvSpPr>
        <p:spPr>
          <a:xfrm rot="10800000">
            <a:off x="19390313" y="0"/>
            <a:ext cx="3433828" cy="3181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"/>
          <p:cNvSpPr/>
          <p:nvPr/>
        </p:nvSpPr>
        <p:spPr>
          <a:xfrm>
            <a:off x="4922329" y="1935466"/>
            <a:ext cx="15903389" cy="6541856"/>
          </a:xfrm>
          <a:prstGeom prst="rect">
            <a:avLst/>
          </a:prstGeom>
          <a:solidFill>
            <a:schemeClr val="accent2">
              <a:lumMod val="60000"/>
              <a:lumOff val="40000"/>
              <a:alpha val="8692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2" name="The road to success and the road to failure are almost exactly the same."/>
          <p:cNvSpPr txBox="1"/>
          <p:nvPr/>
        </p:nvSpPr>
        <p:spPr>
          <a:xfrm>
            <a:off x="2241920" y="5044525"/>
            <a:ext cx="10565725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8000" b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7" name="Shape"/>
          <p:cNvSpPr/>
          <p:nvPr/>
        </p:nvSpPr>
        <p:spPr>
          <a:xfrm>
            <a:off x="21981458" y="10954871"/>
            <a:ext cx="2402541" cy="2761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9" name="Tristique senectus et netus et malesuada"/>
          <p:cNvSpPr txBox="1"/>
          <p:nvPr/>
        </p:nvSpPr>
        <p:spPr>
          <a:xfrm>
            <a:off x="8178397" y="9439389"/>
            <a:ext cx="6876914" cy="58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lnSpc>
                <a:spcPct val="120000"/>
              </a:lnSpc>
              <a:defRPr sz="2800" b="0">
                <a:solidFill>
                  <a:srgbClr val="4F5C7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412AD-8EB7-50AD-56BB-807D1B06E92E}"/>
              </a:ext>
            </a:extLst>
          </p:cNvPr>
          <p:cNvSpPr txBox="1"/>
          <p:nvPr/>
        </p:nvSpPr>
        <p:spPr>
          <a:xfrm>
            <a:off x="7251741" y="488967"/>
            <a:ext cx="12209930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6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Classes and Objects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8B815-C23A-380B-62A7-2BA0F40F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126" y="2863922"/>
            <a:ext cx="14001793" cy="4684944"/>
          </a:xfrm>
          <a:prstGeom prst="rect">
            <a:avLst/>
          </a:prstGeom>
        </p:spPr>
      </p:pic>
      <p:sp>
        <p:nvSpPr>
          <p:cNvPr id="6" name="Shape">
            <a:extLst>
              <a:ext uri="{FF2B5EF4-FFF2-40B4-BE49-F238E27FC236}">
                <a16:creationId xmlns:a16="http://schemas.microsoft.com/office/drawing/2014/main" id="{BE564E6B-534F-565B-DA70-ADAE55CE59B0}"/>
              </a:ext>
            </a:extLst>
          </p:cNvPr>
          <p:cNvSpPr/>
          <p:nvPr/>
        </p:nvSpPr>
        <p:spPr>
          <a:xfrm rot="10800000">
            <a:off x="20745382" y="10470776"/>
            <a:ext cx="2472152" cy="2283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56" y="0"/>
                </a:moveTo>
                <a:lnTo>
                  <a:pt x="18544" y="0"/>
                </a:lnTo>
                <a:cubicBezTo>
                  <a:pt x="18992" y="0"/>
                  <a:pt x="19351" y="0"/>
                  <a:pt x="19643" y="27"/>
                </a:cubicBezTo>
                <a:cubicBezTo>
                  <a:pt x="19934" y="55"/>
                  <a:pt x="20158" y="109"/>
                  <a:pt x="20338" y="219"/>
                </a:cubicBezTo>
                <a:cubicBezTo>
                  <a:pt x="20596" y="356"/>
                  <a:pt x="20827" y="574"/>
                  <a:pt x="21017" y="851"/>
                </a:cubicBezTo>
                <a:cubicBezTo>
                  <a:pt x="21207" y="1129"/>
                  <a:pt x="21356" y="1467"/>
                  <a:pt x="21450" y="1844"/>
                </a:cubicBezTo>
                <a:cubicBezTo>
                  <a:pt x="21525" y="2106"/>
                  <a:pt x="21563" y="2434"/>
                  <a:pt x="21581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84" y="21600"/>
                </a:lnTo>
                <a:lnTo>
                  <a:pt x="3056" y="21600"/>
                </a:lnTo>
                <a:cubicBezTo>
                  <a:pt x="2608" y="21600"/>
                  <a:pt x="2249" y="21600"/>
                  <a:pt x="1957" y="21573"/>
                </a:cubicBezTo>
                <a:cubicBezTo>
                  <a:pt x="1666" y="21545"/>
                  <a:pt x="1442" y="21491"/>
                  <a:pt x="1262" y="21381"/>
                </a:cubicBezTo>
                <a:cubicBezTo>
                  <a:pt x="1004" y="21244"/>
                  <a:pt x="773" y="21026"/>
                  <a:pt x="583" y="20749"/>
                </a:cubicBezTo>
                <a:cubicBezTo>
                  <a:pt x="393" y="20471"/>
                  <a:pt x="244" y="20133"/>
                  <a:pt x="150" y="19756"/>
                </a:cubicBezTo>
                <a:cubicBezTo>
                  <a:pt x="75" y="19494"/>
                  <a:pt x="37" y="19166"/>
                  <a:pt x="19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19" y="2860"/>
                </a:cubicBezTo>
                <a:cubicBezTo>
                  <a:pt x="37" y="2434"/>
                  <a:pt x="75" y="2106"/>
                  <a:pt x="150" y="1844"/>
                </a:cubicBezTo>
                <a:cubicBezTo>
                  <a:pt x="244" y="1467"/>
                  <a:pt x="393" y="1129"/>
                  <a:pt x="583" y="851"/>
                </a:cubicBezTo>
                <a:cubicBezTo>
                  <a:pt x="773" y="574"/>
                  <a:pt x="1004" y="356"/>
                  <a:pt x="1262" y="219"/>
                </a:cubicBezTo>
                <a:cubicBezTo>
                  <a:pt x="1442" y="109"/>
                  <a:pt x="1666" y="55"/>
                  <a:pt x="1957" y="27"/>
                </a:cubicBezTo>
                <a:cubicBezTo>
                  <a:pt x="2249" y="0"/>
                  <a:pt x="2608" y="0"/>
                  <a:pt x="305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01F7E-E56A-5BFD-2181-F97BBE046A15}"/>
              </a:ext>
            </a:extLst>
          </p:cNvPr>
          <p:cNvSpPr txBox="1"/>
          <p:nvPr/>
        </p:nvSpPr>
        <p:spPr>
          <a:xfrm>
            <a:off x="6541934" y="9244551"/>
            <a:ext cx="1014984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This class contains details of Student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564593-B0F1-36DA-593A-78F04794B06A}"/>
              </a:ext>
            </a:extLst>
          </p:cNvPr>
          <p:cNvSpPr txBox="1"/>
          <p:nvPr/>
        </p:nvSpPr>
        <p:spPr>
          <a:xfrm>
            <a:off x="5873126" y="10044712"/>
            <a:ext cx="1316736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</a:t>
            </a:r>
            <a:r>
              <a:rPr lang="en-IN" sz="36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function is used to store the details of the student</a:t>
            </a:r>
            <a:r>
              <a:rPr lang="en-IN" b="0" dirty="0"/>
              <a:t>.</a:t>
            </a:r>
            <a:endParaRPr kumimoji="0" lang="en-IN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"/>
          <p:cNvSpPr/>
          <p:nvPr/>
        </p:nvSpPr>
        <p:spPr>
          <a:xfrm>
            <a:off x="4392706" y="2259106"/>
            <a:ext cx="15939248" cy="5078672"/>
          </a:xfrm>
          <a:prstGeom prst="rect">
            <a:avLst/>
          </a:prstGeom>
          <a:solidFill>
            <a:schemeClr val="accent2">
              <a:lumMod val="60000"/>
              <a:lumOff val="40000"/>
              <a:alpha val="8692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2" name="The road to success and the road to failure are almost exactly the same."/>
          <p:cNvSpPr txBox="1"/>
          <p:nvPr/>
        </p:nvSpPr>
        <p:spPr>
          <a:xfrm>
            <a:off x="2241920" y="5044525"/>
            <a:ext cx="10565725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8000" b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7" name="Shape"/>
          <p:cNvSpPr/>
          <p:nvPr/>
        </p:nvSpPr>
        <p:spPr>
          <a:xfrm>
            <a:off x="21981458" y="10954871"/>
            <a:ext cx="2402541" cy="2761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9" name="Tristique senectus et netus et malesuada"/>
          <p:cNvSpPr txBox="1"/>
          <p:nvPr/>
        </p:nvSpPr>
        <p:spPr>
          <a:xfrm>
            <a:off x="8178397" y="9439389"/>
            <a:ext cx="6876914" cy="58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lnSpc>
                <a:spcPct val="120000"/>
              </a:lnSpc>
              <a:defRPr sz="2800" b="0">
                <a:solidFill>
                  <a:srgbClr val="4F5C7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BE564E6B-534F-565B-DA70-ADAE55CE59B0}"/>
              </a:ext>
            </a:extLst>
          </p:cNvPr>
          <p:cNvSpPr/>
          <p:nvPr/>
        </p:nvSpPr>
        <p:spPr>
          <a:xfrm rot="10800000">
            <a:off x="20745382" y="10470776"/>
            <a:ext cx="2472152" cy="2283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56" y="0"/>
                </a:moveTo>
                <a:lnTo>
                  <a:pt x="18544" y="0"/>
                </a:lnTo>
                <a:cubicBezTo>
                  <a:pt x="18992" y="0"/>
                  <a:pt x="19351" y="0"/>
                  <a:pt x="19643" y="27"/>
                </a:cubicBezTo>
                <a:cubicBezTo>
                  <a:pt x="19934" y="55"/>
                  <a:pt x="20158" y="109"/>
                  <a:pt x="20338" y="219"/>
                </a:cubicBezTo>
                <a:cubicBezTo>
                  <a:pt x="20596" y="356"/>
                  <a:pt x="20827" y="574"/>
                  <a:pt x="21017" y="851"/>
                </a:cubicBezTo>
                <a:cubicBezTo>
                  <a:pt x="21207" y="1129"/>
                  <a:pt x="21356" y="1467"/>
                  <a:pt x="21450" y="1844"/>
                </a:cubicBezTo>
                <a:cubicBezTo>
                  <a:pt x="21525" y="2106"/>
                  <a:pt x="21563" y="2434"/>
                  <a:pt x="21581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84" y="21600"/>
                </a:lnTo>
                <a:lnTo>
                  <a:pt x="3056" y="21600"/>
                </a:lnTo>
                <a:cubicBezTo>
                  <a:pt x="2608" y="21600"/>
                  <a:pt x="2249" y="21600"/>
                  <a:pt x="1957" y="21573"/>
                </a:cubicBezTo>
                <a:cubicBezTo>
                  <a:pt x="1666" y="21545"/>
                  <a:pt x="1442" y="21491"/>
                  <a:pt x="1262" y="21381"/>
                </a:cubicBezTo>
                <a:cubicBezTo>
                  <a:pt x="1004" y="21244"/>
                  <a:pt x="773" y="21026"/>
                  <a:pt x="583" y="20749"/>
                </a:cubicBezTo>
                <a:cubicBezTo>
                  <a:pt x="393" y="20471"/>
                  <a:pt x="244" y="20133"/>
                  <a:pt x="150" y="19756"/>
                </a:cubicBezTo>
                <a:cubicBezTo>
                  <a:pt x="75" y="19494"/>
                  <a:pt x="37" y="19166"/>
                  <a:pt x="19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19" y="2860"/>
                </a:cubicBezTo>
                <a:cubicBezTo>
                  <a:pt x="37" y="2434"/>
                  <a:pt x="75" y="2106"/>
                  <a:pt x="150" y="1844"/>
                </a:cubicBezTo>
                <a:cubicBezTo>
                  <a:pt x="244" y="1467"/>
                  <a:pt x="393" y="1129"/>
                  <a:pt x="583" y="851"/>
                </a:cubicBezTo>
                <a:cubicBezTo>
                  <a:pt x="773" y="574"/>
                  <a:pt x="1004" y="356"/>
                  <a:pt x="1262" y="219"/>
                </a:cubicBezTo>
                <a:cubicBezTo>
                  <a:pt x="1442" y="109"/>
                  <a:pt x="1666" y="55"/>
                  <a:pt x="1957" y="27"/>
                </a:cubicBezTo>
                <a:cubicBezTo>
                  <a:pt x="2249" y="0"/>
                  <a:pt x="2608" y="0"/>
                  <a:pt x="305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976FC-2CEA-369B-83D8-1AF7020C8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702" y="3107429"/>
            <a:ext cx="14498608" cy="3270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E82521-C200-CAA3-98EB-ACF8E331A4A9}"/>
              </a:ext>
            </a:extLst>
          </p:cNvPr>
          <p:cNvSpPr txBox="1"/>
          <p:nvPr/>
        </p:nvSpPr>
        <p:spPr>
          <a:xfrm>
            <a:off x="6541934" y="8782799"/>
            <a:ext cx="1014984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This class gives the list of IITS,NITs and IIITs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6C2ED-DED9-DFCA-E500-CC541D2BBBB6}"/>
              </a:ext>
            </a:extLst>
          </p:cNvPr>
          <p:cNvSpPr txBox="1"/>
          <p:nvPr/>
        </p:nvSpPr>
        <p:spPr>
          <a:xfrm>
            <a:off x="4823730" y="9847768"/>
            <a:ext cx="15581376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print_IIT_list  </a:t>
            </a:r>
            <a:r>
              <a:rPr lang="en-IN" sz="36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 is used to print the list of IITs available.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36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Similarly </a:t>
            </a:r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print_NIT_list </a:t>
            </a:r>
            <a:r>
              <a:rPr lang="en-IN" sz="36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IN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print_IIIT_list </a:t>
            </a:r>
            <a:r>
              <a:rPr lang="en-IN" sz="36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functions are used to print the list of NITs and IIITs respectively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233615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"/>
          <p:cNvSpPr/>
          <p:nvPr/>
        </p:nvSpPr>
        <p:spPr>
          <a:xfrm>
            <a:off x="5020234" y="2259106"/>
            <a:ext cx="15042778" cy="4858870"/>
          </a:xfrm>
          <a:prstGeom prst="rect">
            <a:avLst/>
          </a:prstGeom>
          <a:solidFill>
            <a:schemeClr val="accent2">
              <a:lumMod val="60000"/>
              <a:lumOff val="40000"/>
              <a:alpha val="86926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2" name="The road to success and the road to failure are almost exactly the same."/>
          <p:cNvSpPr txBox="1"/>
          <p:nvPr/>
        </p:nvSpPr>
        <p:spPr>
          <a:xfrm>
            <a:off x="2241920" y="5044525"/>
            <a:ext cx="10565725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8000" b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7" name="Shape"/>
          <p:cNvSpPr/>
          <p:nvPr/>
        </p:nvSpPr>
        <p:spPr>
          <a:xfrm>
            <a:off x="21981458" y="10954871"/>
            <a:ext cx="2402541" cy="2761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5" y="0"/>
                </a:moveTo>
                <a:lnTo>
                  <a:pt x="17135" y="0"/>
                </a:lnTo>
                <a:cubicBezTo>
                  <a:pt x="17790" y="0"/>
                  <a:pt x="18314" y="0"/>
                  <a:pt x="18740" y="27"/>
                </a:cubicBezTo>
                <a:cubicBezTo>
                  <a:pt x="19166" y="55"/>
                  <a:pt x="19494" y="109"/>
                  <a:pt x="19756" y="219"/>
                </a:cubicBezTo>
                <a:cubicBezTo>
                  <a:pt x="20133" y="356"/>
                  <a:pt x="20471" y="574"/>
                  <a:pt x="20749" y="851"/>
                </a:cubicBezTo>
                <a:cubicBezTo>
                  <a:pt x="21026" y="1129"/>
                  <a:pt x="21244" y="1467"/>
                  <a:pt x="21381" y="1844"/>
                </a:cubicBezTo>
                <a:cubicBezTo>
                  <a:pt x="21491" y="2106"/>
                  <a:pt x="21545" y="2434"/>
                  <a:pt x="21573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76" y="21600"/>
                </a:lnTo>
                <a:lnTo>
                  <a:pt x="4465" y="21600"/>
                </a:lnTo>
                <a:cubicBezTo>
                  <a:pt x="3810" y="21600"/>
                  <a:pt x="3286" y="21600"/>
                  <a:pt x="2860" y="21573"/>
                </a:cubicBezTo>
                <a:cubicBezTo>
                  <a:pt x="2434" y="21545"/>
                  <a:pt x="2106" y="21491"/>
                  <a:pt x="1844" y="21381"/>
                </a:cubicBezTo>
                <a:cubicBezTo>
                  <a:pt x="1467" y="21244"/>
                  <a:pt x="1129" y="21026"/>
                  <a:pt x="851" y="20749"/>
                </a:cubicBezTo>
                <a:cubicBezTo>
                  <a:pt x="574" y="20471"/>
                  <a:pt x="356" y="20133"/>
                  <a:pt x="219" y="19756"/>
                </a:cubicBezTo>
                <a:cubicBezTo>
                  <a:pt x="109" y="19494"/>
                  <a:pt x="55" y="19166"/>
                  <a:pt x="27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27" y="2860"/>
                </a:cubicBezTo>
                <a:cubicBezTo>
                  <a:pt x="55" y="2434"/>
                  <a:pt x="109" y="2106"/>
                  <a:pt x="219" y="1844"/>
                </a:cubicBezTo>
                <a:cubicBezTo>
                  <a:pt x="356" y="1467"/>
                  <a:pt x="574" y="1129"/>
                  <a:pt x="851" y="851"/>
                </a:cubicBezTo>
                <a:cubicBezTo>
                  <a:pt x="1129" y="574"/>
                  <a:pt x="1467" y="356"/>
                  <a:pt x="1844" y="219"/>
                </a:cubicBezTo>
                <a:cubicBezTo>
                  <a:pt x="2106" y="109"/>
                  <a:pt x="2434" y="55"/>
                  <a:pt x="2860" y="27"/>
                </a:cubicBezTo>
                <a:cubicBezTo>
                  <a:pt x="3286" y="0"/>
                  <a:pt x="3810" y="0"/>
                  <a:pt x="4465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9" name="Tristique senectus et netus et malesuada"/>
          <p:cNvSpPr txBox="1"/>
          <p:nvPr/>
        </p:nvSpPr>
        <p:spPr>
          <a:xfrm>
            <a:off x="8178397" y="9439389"/>
            <a:ext cx="6876914" cy="58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lnSpc>
                <a:spcPct val="120000"/>
              </a:lnSpc>
              <a:defRPr sz="2800" b="0">
                <a:solidFill>
                  <a:srgbClr val="4F5C7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BE564E6B-534F-565B-DA70-ADAE55CE59B0}"/>
              </a:ext>
            </a:extLst>
          </p:cNvPr>
          <p:cNvSpPr/>
          <p:nvPr/>
        </p:nvSpPr>
        <p:spPr>
          <a:xfrm rot="10800000">
            <a:off x="20745382" y="10470776"/>
            <a:ext cx="2472152" cy="2283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56" y="0"/>
                </a:moveTo>
                <a:lnTo>
                  <a:pt x="18544" y="0"/>
                </a:lnTo>
                <a:cubicBezTo>
                  <a:pt x="18992" y="0"/>
                  <a:pt x="19351" y="0"/>
                  <a:pt x="19643" y="27"/>
                </a:cubicBezTo>
                <a:cubicBezTo>
                  <a:pt x="19934" y="55"/>
                  <a:pt x="20158" y="109"/>
                  <a:pt x="20338" y="219"/>
                </a:cubicBezTo>
                <a:cubicBezTo>
                  <a:pt x="20596" y="356"/>
                  <a:pt x="20827" y="574"/>
                  <a:pt x="21017" y="851"/>
                </a:cubicBezTo>
                <a:cubicBezTo>
                  <a:pt x="21207" y="1129"/>
                  <a:pt x="21356" y="1467"/>
                  <a:pt x="21450" y="1844"/>
                </a:cubicBezTo>
                <a:cubicBezTo>
                  <a:pt x="21525" y="2106"/>
                  <a:pt x="21563" y="2434"/>
                  <a:pt x="21581" y="2860"/>
                </a:cubicBezTo>
                <a:cubicBezTo>
                  <a:pt x="21600" y="3286"/>
                  <a:pt x="21600" y="3810"/>
                  <a:pt x="21600" y="4465"/>
                </a:cubicBezTo>
                <a:lnTo>
                  <a:pt x="21584" y="21600"/>
                </a:lnTo>
                <a:lnTo>
                  <a:pt x="3056" y="21600"/>
                </a:lnTo>
                <a:cubicBezTo>
                  <a:pt x="2608" y="21600"/>
                  <a:pt x="2249" y="21600"/>
                  <a:pt x="1957" y="21573"/>
                </a:cubicBezTo>
                <a:cubicBezTo>
                  <a:pt x="1666" y="21545"/>
                  <a:pt x="1442" y="21491"/>
                  <a:pt x="1262" y="21381"/>
                </a:cubicBezTo>
                <a:cubicBezTo>
                  <a:pt x="1004" y="21244"/>
                  <a:pt x="773" y="21026"/>
                  <a:pt x="583" y="20749"/>
                </a:cubicBezTo>
                <a:cubicBezTo>
                  <a:pt x="393" y="20471"/>
                  <a:pt x="244" y="20133"/>
                  <a:pt x="150" y="19756"/>
                </a:cubicBezTo>
                <a:cubicBezTo>
                  <a:pt x="75" y="19494"/>
                  <a:pt x="37" y="19166"/>
                  <a:pt x="19" y="18740"/>
                </a:cubicBezTo>
                <a:cubicBezTo>
                  <a:pt x="0" y="18314"/>
                  <a:pt x="0" y="17790"/>
                  <a:pt x="0" y="17135"/>
                </a:cubicBezTo>
                <a:lnTo>
                  <a:pt x="0" y="4465"/>
                </a:lnTo>
                <a:cubicBezTo>
                  <a:pt x="0" y="3810"/>
                  <a:pt x="0" y="3286"/>
                  <a:pt x="19" y="2860"/>
                </a:cubicBezTo>
                <a:cubicBezTo>
                  <a:pt x="37" y="2434"/>
                  <a:pt x="75" y="2106"/>
                  <a:pt x="150" y="1844"/>
                </a:cubicBezTo>
                <a:cubicBezTo>
                  <a:pt x="244" y="1467"/>
                  <a:pt x="393" y="1129"/>
                  <a:pt x="583" y="851"/>
                </a:cubicBezTo>
                <a:cubicBezTo>
                  <a:pt x="773" y="574"/>
                  <a:pt x="1004" y="356"/>
                  <a:pt x="1262" y="219"/>
                </a:cubicBezTo>
                <a:cubicBezTo>
                  <a:pt x="1442" y="109"/>
                  <a:pt x="1666" y="55"/>
                  <a:pt x="1957" y="27"/>
                </a:cubicBezTo>
                <a:cubicBezTo>
                  <a:pt x="2249" y="0"/>
                  <a:pt x="2608" y="0"/>
                  <a:pt x="305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6C8106-7FF5-49D2-EAF8-44E8811ED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820" y="2915404"/>
            <a:ext cx="13542946" cy="3462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9D8181-9083-F35E-5FFB-739C6360552B}"/>
              </a:ext>
            </a:extLst>
          </p:cNvPr>
          <p:cNvSpPr txBox="1"/>
          <p:nvPr/>
        </p:nvSpPr>
        <p:spPr>
          <a:xfrm>
            <a:off x="6586728" y="8782799"/>
            <a:ext cx="1121054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Choice filling for seat allotment is done in this </a:t>
            </a:r>
            <a:r>
              <a:rPr lang="en-IN" sz="36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F6481-0002-3B17-B973-7EBF4D718663}"/>
              </a:ext>
            </a:extLst>
          </p:cNvPr>
          <p:cNvSpPr txBox="1"/>
          <p:nvPr/>
        </p:nvSpPr>
        <p:spPr>
          <a:xfrm>
            <a:off x="4021155" y="9729468"/>
            <a:ext cx="1672422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36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ChoiceFilling function is used to store the choices of  colleges the student. 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36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float function is used after Round-1 if the student selects float as an option</a:t>
            </a:r>
            <a:r>
              <a:rPr lang="en-IN" b="0" dirty="0"/>
              <a:t>.</a:t>
            </a:r>
            <a:endParaRPr kumimoji="0" lang="en-IN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026295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HiSlides_M_01">
      <a:dk1>
        <a:srgbClr val="0D2447"/>
      </a:dk1>
      <a:lt1>
        <a:srgbClr val="FFFFFF"/>
      </a:lt1>
      <a:dk2>
        <a:srgbClr val="255193"/>
      </a:dk2>
      <a:lt2>
        <a:srgbClr val="FFFFFF"/>
      </a:lt2>
      <a:accent1>
        <a:srgbClr val="DBF2FD"/>
      </a:accent1>
      <a:accent2>
        <a:srgbClr val="82D1F6"/>
      </a:accent2>
      <a:accent3>
        <a:srgbClr val="5697D6"/>
      </a:accent3>
      <a:accent4>
        <a:srgbClr val="3764A9"/>
      </a:accent4>
      <a:accent5>
        <a:srgbClr val="255193"/>
      </a:accent5>
      <a:accent6>
        <a:srgbClr val="8D9EB2"/>
      </a:accent6>
      <a:hlink>
        <a:srgbClr val="82D1F6"/>
      </a:hlink>
      <a:folHlink>
        <a:srgbClr val="0D2447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575</Words>
  <Application>Microsoft Office PowerPoint</Application>
  <PresentationFormat>Custom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Helvetica Neue</vt:lpstr>
      <vt:lpstr>Helvetica Neue Light</vt:lpstr>
      <vt:lpstr>Helvetica Neue Medium</vt:lpstr>
      <vt:lpstr>Open Sans</vt:lpstr>
      <vt:lpstr>Roboto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Bhavana Mekala</cp:lastModifiedBy>
  <cp:revision>40</cp:revision>
  <dcterms:modified xsi:type="dcterms:W3CDTF">2022-11-01T15:56:07Z</dcterms:modified>
</cp:coreProperties>
</file>