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6" r:id="rId5"/>
    <p:sldId id="286" r:id="rId6"/>
    <p:sldId id="292" r:id="rId7"/>
    <p:sldId id="284" r:id="rId8"/>
    <p:sldId id="285" r:id="rId9"/>
    <p:sldId id="269" r:id="rId10"/>
    <p:sldId id="272" r:id="rId11"/>
    <p:sldId id="279" r:id="rId12"/>
    <p:sldId id="277" r:id="rId13"/>
    <p:sldId id="280" r:id="rId14"/>
    <p:sldId id="290" r:id="rId15"/>
    <p:sldId id="274" r:id="rId16"/>
    <p:sldId id="282" r:id="rId17"/>
    <p:sldId id="291" r:id="rId18"/>
    <p:sldId id="281" r:id="rId19"/>
    <p:sldId id="264" r:id="rId20"/>
    <p:sldId id="265" r:id="rId21"/>
    <p:sldId id="271" r:id="rId22"/>
  </p:sldIdLst>
  <p:sldSz cx="9144000" cy="6858000" type="screen4x3"/>
  <p:notesSz cx="6669088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9" autoAdjust="0"/>
  </p:normalViewPr>
  <p:slideViewPr>
    <p:cSldViewPr>
      <p:cViewPr>
        <p:scale>
          <a:sx n="125" d="100"/>
          <a:sy n="125" d="100"/>
        </p:scale>
        <p:origin x="1020" y="12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7608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4ED8D-45F4-4D53-AD12-6D87846740FE}" type="datetimeFigureOut">
              <a:rPr lang="fr-FR" smtClean="0"/>
              <a:pPr/>
              <a:t>10/06/2012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7608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14CB8-FF5F-4DAF-A513-567FECFD86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27108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8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29CD6-09D4-44D8-AD2B-E077C1D6939D}" type="datetimeFigureOut">
              <a:rPr lang="fr-FR" smtClean="0"/>
              <a:pPr/>
              <a:t>10/06/2012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8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042E7-7E7A-42EE-B460-B8B6375213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1832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1037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1480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4121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8957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7532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7850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9757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956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5321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3370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8622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0C4B-FAAE-4FF2-8A04-9F416E86254C}" type="datetimeFigureOut">
              <a:rPr lang="fr-FR" smtClean="0"/>
              <a:pPr/>
              <a:t>10/06/2012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508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66669" y="1526611"/>
            <a:ext cx="7551174" cy="247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0" rIns="18000" bIns="0">
            <a:prstTxWarp prst="textNoShape">
              <a:avLst/>
            </a:prstTxWarp>
          </a:bodyPr>
          <a:lstStyle/>
          <a:p>
            <a:pPr algn="ctr"/>
            <a:endParaRPr lang="fr-FR" sz="2400" dirty="0" smtClean="0">
              <a:solidFill>
                <a:schemeClr val="tx2"/>
              </a:solidFill>
            </a:endParaRPr>
          </a:p>
          <a:p>
            <a:pPr algn="ctr"/>
            <a:r>
              <a:rPr lang="fr-FR" sz="2400" dirty="0" smtClean="0">
                <a:solidFill>
                  <a:schemeClr val="tx2"/>
                </a:solidFill>
              </a:rPr>
              <a:t>Conception d’une plateforme applicative de type </a:t>
            </a:r>
          </a:p>
          <a:p>
            <a:pPr algn="ctr"/>
            <a:r>
              <a:rPr lang="fr-FR" sz="2400" dirty="0" smtClean="0">
                <a:solidFill>
                  <a:schemeClr val="tx2"/>
                </a:solidFill>
              </a:rPr>
              <a:t>« banc d’essais » dédiée à la gestion de données scientifiques orientées ingénierie des connaissances </a:t>
            </a:r>
          </a:p>
          <a:p>
            <a:endParaRPr lang="en-US" b="1" dirty="0" smtClean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5" name="Rectangle 68"/>
          <p:cNvSpPr>
            <a:spLocks noChangeArrowheads="1"/>
          </p:cNvSpPr>
          <p:nvPr/>
        </p:nvSpPr>
        <p:spPr bwMode="auto">
          <a:xfrm>
            <a:off x="1371600" y="4185080"/>
            <a:ext cx="6400800" cy="82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fr-FR" sz="2000" dirty="0" smtClean="0">
                <a:solidFill>
                  <a:srgbClr val="1E4C7C"/>
                </a:solidFill>
                <a:latin typeface="Arial" charset="0"/>
              </a:rPr>
              <a:t>Dino COSMAS</a:t>
            </a:r>
            <a:endParaRPr lang="fr-FR" sz="20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Rectangle 68"/>
          <p:cNvSpPr>
            <a:spLocks noChangeArrowheads="1"/>
          </p:cNvSpPr>
          <p:nvPr/>
        </p:nvSpPr>
        <p:spPr bwMode="auto">
          <a:xfrm>
            <a:off x="1371600" y="180201"/>
            <a:ext cx="6400800" cy="42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fr-FR" sz="2000" dirty="0" smtClean="0">
                <a:solidFill>
                  <a:srgbClr val="1E4C7C"/>
                </a:solidFill>
                <a:latin typeface="Arial" charset="0"/>
              </a:rPr>
              <a:t>Soutenance de mémoire </a:t>
            </a:r>
          </a:p>
          <a:p>
            <a:pPr marL="342900" indent="-342900" algn="ctr">
              <a:spcBef>
                <a:spcPct val="20000"/>
              </a:spcBef>
            </a:pPr>
            <a:r>
              <a:rPr lang="fr-FR" sz="1600" dirty="0" smtClean="0">
                <a:solidFill>
                  <a:srgbClr val="1E4C7C"/>
                </a:solidFill>
                <a:latin typeface="Arial" charset="0"/>
              </a:rPr>
              <a:t>présenté en vue d’obtenir</a:t>
            </a:r>
          </a:p>
          <a:p>
            <a:pPr marL="342900" indent="-342900" algn="ctr">
              <a:spcBef>
                <a:spcPct val="20000"/>
              </a:spcBef>
            </a:pPr>
            <a:r>
              <a:rPr lang="fr-FR" sz="2000" dirty="0" smtClean="0">
                <a:solidFill>
                  <a:srgbClr val="1E4C7C"/>
                </a:solidFill>
                <a:latin typeface="Arial" charset="0"/>
              </a:rPr>
              <a:t>Le diplôme d’ingénieur CNAM</a:t>
            </a:r>
            <a:endParaRPr lang="fr-FR" sz="20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1371600" y="5280317"/>
            <a:ext cx="6400800" cy="61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fr-FR" sz="1400" dirty="0" smtClean="0">
                <a:solidFill>
                  <a:srgbClr val="1E4C7C"/>
                </a:solidFill>
                <a:latin typeface="Arial" charset="0"/>
              </a:rPr>
              <a:t>Encadrant CNAM : Bertrand DAVID</a:t>
            </a:r>
          </a:p>
          <a:p>
            <a:pPr marL="342900" indent="-342900" algn="ctr">
              <a:spcBef>
                <a:spcPct val="20000"/>
              </a:spcBef>
            </a:pPr>
            <a:r>
              <a:rPr lang="fr-FR" sz="1400" dirty="0" smtClean="0">
                <a:solidFill>
                  <a:srgbClr val="1E4C7C"/>
                </a:solidFill>
                <a:latin typeface="Arial" charset="0"/>
              </a:rPr>
              <a:t>Encadrant LIRIS : Olivier CHAMPALLE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34" y="5693309"/>
            <a:ext cx="2882900" cy="749300"/>
          </a:xfrm>
          <a:prstGeom prst="rect">
            <a:avLst/>
          </a:prstGeom>
        </p:spPr>
      </p:pic>
      <p:pic>
        <p:nvPicPr>
          <p:cNvPr id="23" name="Picture 21" descr="logos_liris_6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17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à coins arrondis 45"/>
          <p:cNvSpPr/>
          <p:nvPr/>
        </p:nvSpPr>
        <p:spPr>
          <a:xfrm>
            <a:off x="209552" y="908720"/>
            <a:ext cx="8695532" cy="5400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3347864" y="3156883"/>
            <a:ext cx="3312368" cy="30084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10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10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6876256" y="548680"/>
            <a:ext cx="2142335" cy="2160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Flèche courbée vers le bas 50"/>
          <p:cNvSpPr/>
          <p:nvPr/>
        </p:nvSpPr>
        <p:spPr>
          <a:xfrm rot="13437184" flipH="1">
            <a:off x="660951" y="3127400"/>
            <a:ext cx="2944010" cy="707890"/>
          </a:xfrm>
          <a:prstGeom prst="curvedDownArrow">
            <a:avLst>
              <a:gd name="adj1" fmla="val 0"/>
              <a:gd name="adj2" fmla="val 25709"/>
              <a:gd name="adj3" fmla="val 25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Flèche courbée vers le bas 51"/>
          <p:cNvSpPr/>
          <p:nvPr/>
        </p:nvSpPr>
        <p:spPr>
          <a:xfrm rot="17898122">
            <a:off x="4524619" y="1806873"/>
            <a:ext cx="2901589" cy="807585"/>
          </a:xfrm>
          <a:prstGeom prst="curvedDownArrow">
            <a:avLst>
              <a:gd name="adj1" fmla="val 0"/>
              <a:gd name="adj2" fmla="val 24150"/>
              <a:gd name="adj3" fmla="val 25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Flèche courbée vers le bas 53"/>
          <p:cNvSpPr/>
          <p:nvPr/>
        </p:nvSpPr>
        <p:spPr>
          <a:xfrm rot="7158103" flipH="1">
            <a:off x="6141067" y="3776127"/>
            <a:ext cx="3261796" cy="1008347"/>
          </a:xfrm>
          <a:prstGeom prst="curvedDownArrow">
            <a:avLst>
              <a:gd name="adj1" fmla="val 0"/>
              <a:gd name="adj2" fmla="val 25709"/>
              <a:gd name="adj3" fmla="val 25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3347864" y="3488240"/>
            <a:ext cx="1256101" cy="2389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Framework MVC: Struts2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5364088" y="3587426"/>
            <a:ext cx="1296144" cy="21458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API kTBS : </a:t>
            </a: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ktbs-4j</a:t>
            </a:r>
          </a:p>
        </p:txBody>
      </p:sp>
      <p:sp>
        <p:nvSpPr>
          <p:cNvPr id="67" name="Flèche courbée vers le bas 66"/>
          <p:cNvSpPr/>
          <p:nvPr/>
        </p:nvSpPr>
        <p:spPr>
          <a:xfrm rot="2955318">
            <a:off x="1735519" y="1818969"/>
            <a:ext cx="2906003" cy="877628"/>
          </a:xfrm>
          <a:prstGeom prst="curvedDownArrow">
            <a:avLst>
              <a:gd name="adj1" fmla="val 0"/>
              <a:gd name="adj2" fmla="val 24150"/>
              <a:gd name="adj3" fmla="val 25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3" name="Organigramme : Disque magnétique 72"/>
          <p:cNvSpPr/>
          <p:nvPr/>
        </p:nvSpPr>
        <p:spPr>
          <a:xfrm>
            <a:off x="7020272" y="755412"/>
            <a:ext cx="928882" cy="17374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k</a:t>
            </a:r>
            <a:r>
              <a:rPr lang="fr-FR" dirty="0" err="1" smtClean="0"/>
              <a:t>TBS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7164288" y="827420"/>
            <a:ext cx="68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SGBT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4008" y="4185322"/>
            <a:ext cx="688116" cy="893658"/>
          </a:xfrm>
          <a:prstGeom prst="rect">
            <a:avLst/>
          </a:prstGeom>
        </p:spPr>
      </p:pic>
      <p:sp>
        <p:nvSpPr>
          <p:cNvPr id="79" name="Ellipse 78"/>
          <p:cNvSpPr/>
          <p:nvPr/>
        </p:nvSpPr>
        <p:spPr>
          <a:xfrm>
            <a:off x="4572000" y="1196752"/>
            <a:ext cx="2100407" cy="10119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u="sng" dirty="0" smtClean="0">
                <a:solidFill>
                  <a:schemeClr val="bg2">
                    <a:lumMod val="25000"/>
                  </a:schemeClr>
                </a:solidFill>
              </a:rPr>
              <a:t>Stockage </a:t>
            </a: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Base, Modèle de trace, M-Trace, Transformation, Observé</a:t>
            </a:r>
          </a:p>
        </p:txBody>
      </p:sp>
      <p:sp>
        <p:nvSpPr>
          <p:cNvPr id="80" name="Ellipse 79"/>
          <p:cNvSpPr/>
          <p:nvPr/>
        </p:nvSpPr>
        <p:spPr>
          <a:xfrm>
            <a:off x="7020272" y="3538170"/>
            <a:ext cx="1794578" cy="8989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u="sng" dirty="0" smtClean="0">
                <a:solidFill>
                  <a:schemeClr val="bg2">
                    <a:lumMod val="25000"/>
                  </a:schemeClr>
                </a:solidFill>
              </a:rPr>
              <a:t>Traitement</a:t>
            </a: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Exécution de </a:t>
            </a:r>
            <a:r>
              <a:rPr lang="fr-FR" sz="1200" b="1" u="sng" dirty="0" smtClean="0">
                <a:solidFill>
                  <a:schemeClr val="bg2">
                    <a:lumMod val="25000"/>
                  </a:schemeClr>
                </a:solidFill>
              </a:rPr>
              <a:t>transformation</a:t>
            </a: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 entre traces</a:t>
            </a:r>
            <a:endParaRPr lang="fr-F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Ellipse 80"/>
          <p:cNvSpPr/>
          <p:nvPr/>
        </p:nvSpPr>
        <p:spPr>
          <a:xfrm>
            <a:off x="2483768" y="1628800"/>
            <a:ext cx="1921555" cy="7522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Chargement de </a:t>
            </a:r>
            <a:r>
              <a:rPr lang="fr-FR" sz="1200" b="1" u="sng" dirty="0" smtClean="0">
                <a:solidFill>
                  <a:schemeClr val="bg2">
                    <a:lumMod val="25000"/>
                  </a:schemeClr>
                </a:solidFill>
              </a:rPr>
              <a:t>données</a:t>
            </a: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 Fichier CSV</a:t>
            </a:r>
            <a:endParaRPr lang="fr-F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Ellipse 81"/>
          <p:cNvSpPr/>
          <p:nvPr/>
        </p:nvSpPr>
        <p:spPr>
          <a:xfrm>
            <a:off x="539552" y="2996952"/>
            <a:ext cx="2736304" cy="8929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u="sng" dirty="0" smtClean="0">
                <a:solidFill>
                  <a:schemeClr val="bg2">
                    <a:lumMod val="25000"/>
                  </a:schemeClr>
                </a:solidFill>
              </a:rPr>
              <a:t>Création</a:t>
            </a: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 à base de critères de règle de </a:t>
            </a:r>
            <a:r>
              <a:rPr lang="fr-FR" sz="1200" b="1" u="sng" dirty="0" smtClean="0">
                <a:solidFill>
                  <a:schemeClr val="bg2">
                    <a:lumMod val="25000"/>
                  </a:schemeClr>
                </a:solidFill>
              </a:rPr>
              <a:t>transformation</a:t>
            </a:r>
            <a:endParaRPr lang="fr-FR" sz="1200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9" name="Groupe 48"/>
          <p:cNvGrpSpPr/>
          <p:nvPr/>
        </p:nvGrpSpPr>
        <p:grpSpPr>
          <a:xfrm>
            <a:off x="107504" y="620688"/>
            <a:ext cx="1944216" cy="1516030"/>
            <a:chOff x="467544" y="620688"/>
            <a:chExt cx="1944216" cy="1516030"/>
          </a:xfrm>
        </p:grpSpPr>
        <p:sp>
          <p:nvSpPr>
            <p:cNvPr id="75" name="Rectangle à coins arrondis 74"/>
            <p:cNvSpPr/>
            <p:nvPr/>
          </p:nvSpPr>
          <p:spPr>
            <a:xfrm>
              <a:off x="467544" y="620688"/>
              <a:ext cx="1944216" cy="151603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1" name="Image 7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19672" y="1356869"/>
              <a:ext cx="597600" cy="597600"/>
            </a:xfrm>
            <a:prstGeom prst="rect">
              <a:avLst/>
            </a:prstGeom>
          </p:spPr>
        </p:pic>
        <p:pic>
          <p:nvPicPr>
            <p:cNvPr id="72" name="Image 7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1560" y="1340768"/>
              <a:ext cx="601200" cy="601200"/>
            </a:xfrm>
            <a:prstGeom prst="rect">
              <a:avLst/>
            </a:prstGeom>
          </p:spPr>
        </p:pic>
        <p:pic>
          <p:nvPicPr>
            <p:cNvPr id="70" name="Image 6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72994" y="692696"/>
              <a:ext cx="618686" cy="600125"/>
            </a:xfrm>
            <a:prstGeom prst="rect">
              <a:avLst/>
            </a:prstGeom>
          </p:spPr>
        </p:pic>
      </p:grpSp>
      <p:sp>
        <p:nvSpPr>
          <p:cNvPr id="53" name="Rectangle à coins arrondis 52"/>
          <p:cNvSpPr/>
          <p:nvPr/>
        </p:nvSpPr>
        <p:spPr>
          <a:xfrm>
            <a:off x="4211960" y="692696"/>
            <a:ext cx="1224136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D3KODE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4117291" y="1889710"/>
            <a:ext cx="288032" cy="2431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6372200" y="1556792"/>
            <a:ext cx="288032" cy="2431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8532440" y="3833926"/>
            <a:ext cx="288032" cy="2431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4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2987824" y="3329870"/>
            <a:ext cx="288032" cy="2431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9" name="Flèche courbée vers le bas 58"/>
          <p:cNvSpPr/>
          <p:nvPr/>
        </p:nvSpPr>
        <p:spPr>
          <a:xfrm rot="13437184">
            <a:off x="-612525" y="3273048"/>
            <a:ext cx="4320436" cy="1536163"/>
          </a:xfrm>
          <a:prstGeom prst="curvedDownArrow">
            <a:avLst>
              <a:gd name="adj1" fmla="val 0"/>
              <a:gd name="adj2" fmla="val 25709"/>
              <a:gd name="adj3" fmla="val 25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251520" y="4661093"/>
            <a:ext cx="2592288" cy="7500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u="sng" dirty="0" smtClean="0">
                <a:solidFill>
                  <a:schemeClr val="bg2">
                    <a:lumMod val="25000"/>
                  </a:schemeClr>
                </a:solidFill>
              </a:rPr>
              <a:t>Visualisation</a:t>
            </a: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M-Trace, Transformation, Observé</a:t>
            </a:r>
            <a:endParaRPr lang="fr-F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Ellipse 57"/>
          <p:cNvSpPr/>
          <p:nvPr/>
        </p:nvSpPr>
        <p:spPr>
          <a:xfrm>
            <a:off x="2555776" y="4914550"/>
            <a:ext cx="288032" cy="2431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5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8216903" y="755412"/>
            <a:ext cx="688182" cy="173748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 rot="16200000">
            <a:off x="7619426" y="1439430"/>
            <a:ext cx="1706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chemeClr val="bg1"/>
                </a:solidFill>
              </a:rPr>
              <a:t>SparqlEngine</a:t>
            </a:r>
            <a:endParaRPr lang="fr-FR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60" name="Tableau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8759946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Conception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Développements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Conclusion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Perspectives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1056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4" grpId="0" animBg="1"/>
      <p:bldP spid="67" grpId="0" animBg="1"/>
      <p:bldP spid="79" grpId="0" animBg="1"/>
      <p:bldP spid="80" grpId="0" animBg="1"/>
      <p:bldP spid="81" grpId="0" animBg="1"/>
      <p:bldP spid="82" grpId="0" animBg="1"/>
      <p:bldP spid="3" grpId="0" animBg="1"/>
      <p:bldP spid="50" grpId="0" animBg="1"/>
      <p:bldP spid="55" grpId="0" animBg="1"/>
      <p:bldP spid="57" grpId="0" animBg="1"/>
      <p:bldP spid="59" grpId="0" animBg="1"/>
      <p:bldP spid="78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426234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Développements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Conclusion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Perspectives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7" name="Rectangle à coins arrondis 86"/>
          <p:cNvSpPr/>
          <p:nvPr/>
        </p:nvSpPr>
        <p:spPr>
          <a:xfrm>
            <a:off x="2555776" y="1052736"/>
            <a:ext cx="5803754" cy="3960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Cube 88"/>
          <p:cNvSpPr/>
          <p:nvPr/>
        </p:nvSpPr>
        <p:spPr>
          <a:xfrm>
            <a:off x="5652120" y="1196752"/>
            <a:ext cx="2232248" cy="34766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Exécution de transformation SPARQL v1.1</a:t>
            </a:r>
            <a:endParaRPr lang="fr-FR" dirty="0"/>
          </a:p>
        </p:txBody>
      </p:sp>
      <p:sp>
        <p:nvSpPr>
          <p:cNvPr id="90" name="ZoneTexte 89"/>
          <p:cNvSpPr txBox="1"/>
          <p:nvPr/>
        </p:nvSpPr>
        <p:spPr>
          <a:xfrm>
            <a:off x="5940152" y="1284729"/>
            <a:ext cx="199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chemeClr val="bg1"/>
                </a:solidFill>
              </a:rPr>
              <a:t>SparqlEngine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91" name="Organigramme : Disque magnétique 90"/>
          <p:cNvSpPr/>
          <p:nvPr/>
        </p:nvSpPr>
        <p:spPr>
          <a:xfrm>
            <a:off x="2879523" y="1124744"/>
            <a:ext cx="1980509" cy="37444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Root</a:t>
            </a:r>
            <a:endParaRPr lang="fr-FR" dirty="0" smtClean="0"/>
          </a:p>
          <a:p>
            <a:r>
              <a:rPr lang="fr-FR" dirty="0" smtClean="0"/>
              <a:t>Base</a:t>
            </a:r>
          </a:p>
          <a:p>
            <a:r>
              <a:rPr lang="fr-FR" dirty="0" smtClean="0"/>
              <a:t>Modèle de trace</a:t>
            </a:r>
          </a:p>
          <a:p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sz="1600" dirty="0" smtClean="0"/>
              <a:t>Type d’observé</a:t>
            </a:r>
          </a:p>
          <a:p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sz="1600" dirty="0" smtClean="0"/>
              <a:t>Type d’attribut</a:t>
            </a:r>
          </a:p>
          <a:p>
            <a:r>
              <a:rPr lang="fr-FR" dirty="0" smtClean="0"/>
              <a:t>Méthode</a:t>
            </a:r>
          </a:p>
          <a:p>
            <a:r>
              <a:rPr lang="fr-FR" dirty="0" smtClean="0"/>
              <a:t>Trace</a:t>
            </a:r>
          </a:p>
          <a:p>
            <a:r>
              <a:rPr lang="fr-FR" dirty="0" smtClean="0"/>
              <a:t>Observé</a:t>
            </a:r>
            <a:endParaRPr lang="fr-FR" dirty="0"/>
          </a:p>
        </p:txBody>
      </p:sp>
      <p:sp>
        <p:nvSpPr>
          <p:cNvPr id="88" name="ZoneTexte 87"/>
          <p:cNvSpPr txBox="1"/>
          <p:nvPr/>
        </p:nvSpPr>
        <p:spPr>
          <a:xfrm>
            <a:off x="3491880" y="147549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chemeClr val="bg1"/>
                </a:solidFill>
              </a:rPr>
              <a:t>kTBS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9" name="Flèche courbée vers la droite 8"/>
          <p:cNvSpPr/>
          <p:nvPr/>
        </p:nvSpPr>
        <p:spPr>
          <a:xfrm rot="10800000">
            <a:off x="4860033" y="2655186"/>
            <a:ext cx="827803" cy="165618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45" name="Tableau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7502197"/>
              </p:ext>
            </p:extLst>
          </p:nvPr>
        </p:nvGraphicFramePr>
        <p:xfrm>
          <a:off x="276885" y="768206"/>
          <a:ext cx="1543656" cy="4022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3656"/>
              </a:tblGrid>
              <a:tr h="28453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D3KODE</a:t>
                      </a:r>
                      <a:endParaRPr lang="fr-FR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SGBT RDF (type kTBS)</a:t>
                      </a:r>
                    </a:p>
                  </a:txBody>
                  <a:tcPr/>
                </a:tc>
              </a:tr>
              <a:tr h="431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Gestion graphique  Modèle</a:t>
                      </a:r>
                      <a:r>
                        <a:rPr lang="fr-FR" sz="1100" baseline="0" dirty="0" smtClean="0"/>
                        <a:t> de trace</a:t>
                      </a:r>
                      <a:endParaRPr lang="fr-FR" sz="1100" dirty="0" smtClean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Création graphique Transformation</a:t>
                      </a:r>
                      <a:endParaRPr lang="fr-FR" sz="1100" dirty="0"/>
                    </a:p>
                  </a:txBody>
                  <a:tcPr/>
                </a:tc>
              </a:tr>
              <a:tr h="48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Création</a:t>
                      </a:r>
                      <a:r>
                        <a:rPr lang="fr-FR" sz="1100" baseline="0" dirty="0" smtClean="0"/>
                        <a:t> de transformation par non-informaticien</a:t>
                      </a:r>
                      <a:endParaRPr lang="fr-FR" sz="1100" dirty="0" smtClean="0"/>
                    </a:p>
                  </a:txBody>
                  <a:tcPr/>
                </a:tc>
              </a:tr>
              <a:tr h="56733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Evolutivité de la création des transformations</a:t>
                      </a:r>
                      <a:endParaRPr lang="fr-FR" sz="1100" dirty="0"/>
                    </a:p>
                  </a:txBody>
                  <a:tcPr/>
                </a:tc>
              </a:tr>
              <a:tr h="5673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Interface</a:t>
                      </a:r>
                      <a:r>
                        <a:rPr lang="fr-FR" sz="1100" baseline="0" dirty="0" smtClean="0"/>
                        <a:t> graphique de</a:t>
                      </a:r>
                      <a:r>
                        <a:rPr lang="fr-FR" sz="1100" dirty="0" smtClean="0"/>
                        <a:t> Visualisation</a:t>
                      </a:r>
                    </a:p>
                  </a:txBody>
                  <a:tcPr/>
                </a:tc>
              </a:tr>
              <a:tr h="387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Interaction</a:t>
                      </a:r>
                      <a:r>
                        <a:rPr lang="fr-FR" sz="1100" baseline="0" dirty="0" smtClean="0"/>
                        <a:t> avec interface de visualisation</a:t>
                      </a:r>
                      <a:endParaRPr lang="fr-FR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Rectangle à coins arrondis 62"/>
          <p:cNvSpPr/>
          <p:nvPr/>
        </p:nvSpPr>
        <p:spPr>
          <a:xfrm>
            <a:off x="153987" y="980728"/>
            <a:ext cx="1753717" cy="5506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23074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4735824"/>
              </p:ext>
            </p:extLst>
          </p:nvPr>
        </p:nvGraphicFramePr>
        <p:xfrm>
          <a:off x="276885" y="768206"/>
          <a:ext cx="1543656" cy="4022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3656"/>
              </a:tblGrid>
              <a:tr h="28453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D3KODE</a:t>
                      </a:r>
                      <a:endParaRPr lang="fr-FR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SGBT RDF (type kTBS)</a:t>
                      </a:r>
                    </a:p>
                  </a:txBody>
                  <a:tcPr/>
                </a:tc>
              </a:tr>
              <a:tr h="431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Gestion graphique  Modèle</a:t>
                      </a:r>
                      <a:r>
                        <a:rPr lang="fr-FR" sz="1100" baseline="0" dirty="0" smtClean="0"/>
                        <a:t> de trace</a:t>
                      </a:r>
                      <a:endParaRPr lang="fr-FR" sz="1100" dirty="0" smtClean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Création graphique Transformation</a:t>
                      </a:r>
                      <a:endParaRPr lang="fr-FR" sz="1100" dirty="0"/>
                    </a:p>
                  </a:txBody>
                  <a:tcPr/>
                </a:tc>
              </a:tr>
              <a:tr h="48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Création</a:t>
                      </a:r>
                      <a:r>
                        <a:rPr lang="fr-FR" sz="1100" baseline="0" dirty="0" smtClean="0"/>
                        <a:t> de transformation par non-informaticien</a:t>
                      </a:r>
                      <a:endParaRPr lang="fr-FR" sz="1100" dirty="0" smtClean="0"/>
                    </a:p>
                  </a:txBody>
                  <a:tcPr/>
                </a:tc>
              </a:tr>
              <a:tr h="56733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Evolutivité de la création des transformations</a:t>
                      </a:r>
                      <a:endParaRPr lang="fr-FR" sz="1100" dirty="0"/>
                    </a:p>
                  </a:txBody>
                  <a:tcPr/>
                </a:tc>
              </a:tr>
              <a:tr h="5673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Interface</a:t>
                      </a:r>
                      <a:r>
                        <a:rPr lang="fr-FR" sz="1100" baseline="0" dirty="0" smtClean="0"/>
                        <a:t> graphique de</a:t>
                      </a:r>
                      <a:r>
                        <a:rPr lang="fr-FR" sz="1100" dirty="0" smtClean="0"/>
                        <a:t> Visualisation</a:t>
                      </a:r>
                    </a:p>
                  </a:txBody>
                  <a:tcPr/>
                </a:tc>
              </a:tr>
              <a:tr h="387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Interaction</a:t>
                      </a:r>
                      <a:r>
                        <a:rPr lang="fr-FR" sz="1100" baseline="0" dirty="0" smtClean="0"/>
                        <a:t> avec interface de visualisation</a:t>
                      </a:r>
                      <a:endParaRPr lang="fr-FR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Rectangle à coins arrondis 45"/>
          <p:cNvSpPr/>
          <p:nvPr/>
        </p:nvSpPr>
        <p:spPr>
          <a:xfrm>
            <a:off x="202697" y="1412776"/>
            <a:ext cx="1705007" cy="5420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6363041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Développements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Conclusion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Perspectives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9542" y="1052736"/>
            <a:ext cx="7144458" cy="34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4511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graphicFrame>
        <p:nvGraphicFramePr>
          <p:cNvPr id="50" name="Tableau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5982610"/>
              </p:ext>
            </p:extLst>
          </p:nvPr>
        </p:nvGraphicFramePr>
        <p:xfrm>
          <a:off x="276885" y="768206"/>
          <a:ext cx="1543656" cy="4022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3656"/>
              </a:tblGrid>
              <a:tr h="28453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D3KODE</a:t>
                      </a:r>
                      <a:endParaRPr lang="fr-FR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SGBT RDF (type kTBS)</a:t>
                      </a:r>
                    </a:p>
                  </a:txBody>
                  <a:tcPr/>
                </a:tc>
              </a:tr>
              <a:tr h="431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Gestion graphique  Modèle</a:t>
                      </a:r>
                      <a:r>
                        <a:rPr lang="fr-FR" sz="1100" baseline="0" dirty="0" smtClean="0"/>
                        <a:t> de trace</a:t>
                      </a:r>
                      <a:endParaRPr lang="fr-FR" sz="1100" dirty="0" smtClean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Création graphique Transformation</a:t>
                      </a:r>
                      <a:endParaRPr lang="fr-FR" sz="1100" dirty="0"/>
                    </a:p>
                  </a:txBody>
                  <a:tcPr/>
                </a:tc>
              </a:tr>
              <a:tr h="48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Création</a:t>
                      </a:r>
                      <a:r>
                        <a:rPr lang="fr-FR" sz="1100" baseline="0" dirty="0" smtClean="0"/>
                        <a:t> de transformation par non-informaticien</a:t>
                      </a:r>
                      <a:endParaRPr lang="fr-FR" sz="1100" dirty="0" smtClean="0"/>
                    </a:p>
                  </a:txBody>
                  <a:tcPr/>
                </a:tc>
              </a:tr>
              <a:tr h="56733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Evolutivité de la création des transformations</a:t>
                      </a:r>
                      <a:endParaRPr lang="fr-FR" sz="1100" dirty="0"/>
                    </a:p>
                  </a:txBody>
                  <a:tcPr/>
                </a:tc>
              </a:tr>
              <a:tr h="5673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Interface</a:t>
                      </a:r>
                      <a:r>
                        <a:rPr lang="fr-FR" sz="1100" baseline="0" dirty="0" smtClean="0"/>
                        <a:t> graphique de</a:t>
                      </a:r>
                      <a:r>
                        <a:rPr lang="fr-FR" sz="1100" dirty="0" smtClean="0"/>
                        <a:t> Visualisation</a:t>
                      </a:r>
                    </a:p>
                  </a:txBody>
                  <a:tcPr/>
                </a:tc>
              </a:tr>
              <a:tr h="387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Interaction</a:t>
                      </a:r>
                      <a:r>
                        <a:rPr lang="fr-FR" sz="1100" baseline="0" dirty="0" smtClean="0"/>
                        <a:t> avec interface de visualisation</a:t>
                      </a:r>
                      <a:endParaRPr lang="fr-FR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à coins arrondis 4"/>
          <p:cNvSpPr/>
          <p:nvPr/>
        </p:nvSpPr>
        <p:spPr>
          <a:xfrm>
            <a:off x="182818" y="1844824"/>
            <a:ext cx="1747652" cy="18722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899592" y="188640"/>
            <a:ext cx="9144000" cy="6686202"/>
            <a:chOff x="946857" y="391262"/>
            <a:chExt cx="9144000" cy="6686202"/>
          </a:xfrm>
        </p:grpSpPr>
        <p:sp>
          <p:nvSpPr>
            <p:cNvPr id="121" name="ZoneTexte 120"/>
            <p:cNvSpPr txBox="1"/>
            <p:nvPr/>
          </p:nvSpPr>
          <p:spPr>
            <a:xfrm>
              <a:off x="3131840" y="5168225"/>
              <a:ext cx="4608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Modèle de transformation (Olivier CHAMPALLE)</a:t>
              </a:r>
            </a:p>
          </p:txBody>
        </p:sp>
        <p:pic>
          <p:nvPicPr>
            <p:cNvPr id="120" name="Image 1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46857" y="391262"/>
              <a:ext cx="9144000" cy="6686202"/>
            </a:xfrm>
            <a:prstGeom prst="rect">
              <a:avLst/>
            </a:prstGeom>
          </p:spPr>
        </p:pic>
      </p:grpSp>
      <p:graphicFrame>
        <p:nvGraphicFramePr>
          <p:cNvPr id="87" name="Tableau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5000991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Développements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Conclusion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Perspectives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90200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50" name="Tableau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5982610"/>
              </p:ext>
            </p:extLst>
          </p:nvPr>
        </p:nvGraphicFramePr>
        <p:xfrm>
          <a:off x="276885" y="768206"/>
          <a:ext cx="1543656" cy="4022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3656"/>
              </a:tblGrid>
              <a:tr h="28453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D3KODE</a:t>
                      </a:r>
                      <a:endParaRPr lang="fr-FR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SGBT RDF (type kTBS)</a:t>
                      </a:r>
                    </a:p>
                  </a:txBody>
                  <a:tcPr/>
                </a:tc>
              </a:tr>
              <a:tr h="431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Gestion graphique  Modèle</a:t>
                      </a:r>
                      <a:r>
                        <a:rPr lang="fr-FR" sz="1100" baseline="0" dirty="0" smtClean="0"/>
                        <a:t> de trace</a:t>
                      </a:r>
                      <a:endParaRPr lang="fr-FR" sz="1100" dirty="0" smtClean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Création graphique Transformation</a:t>
                      </a:r>
                      <a:endParaRPr lang="fr-FR" sz="1100" dirty="0"/>
                    </a:p>
                  </a:txBody>
                  <a:tcPr/>
                </a:tc>
              </a:tr>
              <a:tr h="48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Création</a:t>
                      </a:r>
                      <a:r>
                        <a:rPr lang="fr-FR" sz="1100" baseline="0" dirty="0" smtClean="0"/>
                        <a:t> de transformation par non-informaticien</a:t>
                      </a:r>
                      <a:endParaRPr lang="fr-FR" sz="1100" dirty="0" smtClean="0"/>
                    </a:p>
                  </a:txBody>
                  <a:tcPr/>
                </a:tc>
              </a:tr>
              <a:tr h="56733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Evolutivité de la création des transformations</a:t>
                      </a:r>
                      <a:endParaRPr lang="fr-FR" sz="1100" dirty="0"/>
                    </a:p>
                  </a:txBody>
                  <a:tcPr/>
                </a:tc>
              </a:tr>
              <a:tr h="5673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Interface</a:t>
                      </a:r>
                      <a:r>
                        <a:rPr lang="fr-FR" sz="1100" baseline="0" dirty="0" smtClean="0"/>
                        <a:t> graphique de</a:t>
                      </a:r>
                      <a:r>
                        <a:rPr lang="fr-FR" sz="1100" dirty="0" smtClean="0"/>
                        <a:t> Visualisation</a:t>
                      </a:r>
                    </a:p>
                  </a:txBody>
                  <a:tcPr/>
                </a:tc>
              </a:tr>
              <a:tr h="387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Interaction</a:t>
                      </a:r>
                      <a:r>
                        <a:rPr lang="fr-FR" sz="1100" baseline="0" dirty="0" smtClean="0"/>
                        <a:t> avec interface de visualisation</a:t>
                      </a:r>
                      <a:endParaRPr lang="fr-FR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à coins arrondis 4"/>
          <p:cNvSpPr/>
          <p:nvPr/>
        </p:nvSpPr>
        <p:spPr>
          <a:xfrm>
            <a:off x="182818" y="2420888"/>
            <a:ext cx="1747652" cy="17281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7" name="Tableau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9716101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Développements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Conclusion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Perspectives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193183"/>
          </a:xfrm>
          <a:prstGeom prst="rect">
            <a:avLst/>
          </a:prstGeom>
        </p:spPr>
      </p:pic>
      <p:sp>
        <p:nvSpPr>
          <p:cNvPr id="46" name="Ellipse 45"/>
          <p:cNvSpPr/>
          <p:nvPr/>
        </p:nvSpPr>
        <p:spPr>
          <a:xfrm>
            <a:off x="-36512" y="5480002"/>
            <a:ext cx="1246049" cy="54128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107950" y="1480885"/>
            <a:ext cx="863650" cy="57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79912" y="1984941"/>
            <a:ext cx="1467464" cy="57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2627784" y="4937269"/>
            <a:ext cx="1512168" cy="6519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4139952" y="4869160"/>
            <a:ext cx="237626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3131840" y="4221088"/>
            <a:ext cx="2779918" cy="10081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211960" y="2633013"/>
            <a:ext cx="720080" cy="57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7904" y="3717032"/>
            <a:ext cx="1629541" cy="7312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90200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7" grpId="0" animBg="1"/>
      <p:bldP spid="28" grpId="0" animBg="1"/>
      <p:bldP spid="30" grpId="0" animBg="1"/>
      <p:bldP spid="38" grpId="0" animBg="1"/>
      <p:bldP spid="47" grpId="0" animBg="1"/>
      <p:bldP spid="45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au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6659925"/>
              </p:ext>
            </p:extLst>
          </p:nvPr>
        </p:nvGraphicFramePr>
        <p:xfrm>
          <a:off x="276885" y="768206"/>
          <a:ext cx="1543656" cy="4022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3656"/>
              </a:tblGrid>
              <a:tr h="28453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D3KODE</a:t>
                      </a:r>
                      <a:endParaRPr lang="fr-FR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SGBT RDF (type kTBS)</a:t>
                      </a:r>
                    </a:p>
                  </a:txBody>
                  <a:tcPr/>
                </a:tc>
              </a:tr>
              <a:tr h="431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Gestion graphique  Modèle</a:t>
                      </a:r>
                      <a:r>
                        <a:rPr lang="fr-FR" sz="1100" baseline="0" dirty="0" smtClean="0"/>
                        <a:t> de trace</a:t>
                      </a:r>
                      <a:endParaRPr lang="fr-FR" sz="1100" dirty="0" smtClean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Création graphique Transformation</a:t>
                      </a:r>
                      <a:endParaRPr lang="fr-FR" sz="1100" dirty="0"/>
                    </a:p>
                  </a:txBody>
                  <a:tcPr/>
                </a:tc>
              </a:tr>
              <a:tr h="48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Création</a:t>
                      </a:r>
                      <a:r>
                        <a:rPr lang="fr-FR" sz="1100" baseline="0" dirty="0" smtClean="0"/>
                        <a:t> de transformation par non-informaticien</a:t>
                      </a:r>
                      <a:endParaRPr lang="fr-FR" sz="1100" dirty="0" smtClean="0"/>
                    </a:p>
                  </a:txBody>
                  <a:tcPr/>
                </a:tc>
              </a:tr>
              <a:tr h="56733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Evolutivité de la création des transformations</a:t>
                      </a:r>
                      <a:endParaRPr lang="fr-FR" sz="1100" dirty="0"/>
                    </a:p>
                  </a:txBody>
                  <a:tcPr/>
                </a:tc>
              </a:tr>
              <a:tr h="5673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Interface</a:t>
                      </a:r>
                      <a:r>
                        <a:rPr lang="fr-FR" sz="1100" baseline="0" dirty="0" smtClean="0"/>
                        <a:t> graphique de</a:t>
                      </a:r>
                      <a:r>
                        <a:rPr lang="fr-FR" sz="1100" dirty="0" smtClean="0"/>
                        <a:t> Visualisation</a:t>
                      </a:r>
                    </a:p>
                  </a:txBody>
                  <a:tcPr/>
                </a:tc>
              </a:tr>
              <a:tr h="387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Interaction</a:t>
                      </a:r>
                      <a:r>
                        <a:rPr lang="fr-FR" sz="1100" baseline="0" dirty="0" smtClean="0"/>
                        <a:t> avec interface de visualisation</a:t>
                      </a:r>
                      <a:endParaRPr lang="fr-FR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Rectangle à coins arrondis 64"/>
          <p:cNvSpPr/>
          <p:nvPr/>
        </p:nvSpPr>
        <p:spPr>
          <a:xfrm>
            <a:off x="164981" y="3573016"/>
            <a:ext cx="1753717" cy="12592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6867641" y="1437239"/>
            <a:ext cx="149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Sparql1.1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9651" y="618183"/>
            <a:ext cx="4892759" cy="30164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" y="599991"/>
            <a:ext cx="9144000" cy="563732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7944" y="3640005"/>
            <a:ext cx="4979056" cy="266931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697562"/>
          </a:xfrm>
          <a:prstGeom prst="rect">
            <a:avLst/>
          </a:prstGeom>
        </p:spPr>
      </p:pic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3733631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Développements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Conclusion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Perspectives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89743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6867641" y="1437239"/>
            <a:ext cx="149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Sparql1.1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209553" y="760814"/>
            <a:ext cx="858202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400" b="1" dirty="0" smtClean="0">
                <a:solidFill>
                  <a:schemeClr val="tx2"/>
                </a:solidFill>
                <a:latin typeface="Arial" charset="0"/>
              </a:rPr>
              <a:t> Autres possibilités au sein de D3KODE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Gestion utilisateur : </a:t>
            </a:r>
          </a:p>
          <a:p>
            <a:pPr marL="1257300" lvl="2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Expert : édition de transformation, gestion de modèle</a:t>
            </a:r>
          </a:p>
          <a:p>
            <a:pPr marL="1257300" lvl="2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Stagiaire : consultation de sa trace d’activité</a:t>
            </a:r>
          </a:p>
          <a:p>
            <a:pPr marL="1257300" lvl="2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Administrateur : gestionnaire des éléments du SGBT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Evolutivité :</a:t>
            </a:r>
          </a:p>
          <a:p>
            <a:pPr marL="1257300" lvl="2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Internationalisation : possibilité de traduire D3KODE en plusieurs langues</a:t>
            </a:r>
          </a:p>
          <a:p>
            <a:pPr marL="1257300" lvl="2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Modularité de représentation graphique : possibilité de créer de nouvelles interfaces de visualisation 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endParaRPr lang="fr-FR" sz="2000" b="1" dirty="0" smtClean="0">
              <a:solidFill>
                <a:schemeClr val="tx2"/>
              </a:solidFill>
              <a:latin typeface="Arial" charset="0"/>
            </a:endParaRPr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099268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Développements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Conclusion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Perspectives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3664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1064882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Développements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Conclusion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Perspectives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7308304" y="3614827"/>
            <a:ext cx="182009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00" dirty="0" smtClean="0"/>
              <a:t>Gantt Global du projet D3KODE</a:t>
            </a:r>
            <a:endParaRPr lang="fr-FR" sz="1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" y="541284"/>
            <a:ext cx="9128395" cy="308283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grpSp>
        <p:nvGrpSpPr>
          <p:cNvPr id="23" name="Groupe 48"/>
          <p:cNvGrpSpPr/>
          <p:nvPr/>
        </p:nvGrpSpPr>
        <p:grpSpPr>
          <a:xfrm>
            <a:off x="5952738" y="4063909"/>
            <a:ext cx="2939742" cy="1813363"/>
            <a:chOff x="6147574" y="519181"/>
            <a:chExt cx="2939742" cy="1813363"/>
          </a:xfrm>
        </p:grpSpPr>
        <p:sp>
          <p:nvSpPr>
            <p:cNvPr id="24" name="Rectangle 23"/>
            <p:cNvSpPr/>
            <p:nvPr/>
          </p:nvSpPr>
          <p:spPr>
            <a:xfrm>
              <a:off x="6147574" y="519181"/>
              <a:ext cx="2757232" cy="181336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47"/>
            <p:cNvGrpSpPr/>
            <p:nvPr/>
          </p:nvGrpSpPr>
          <p:grpSpPr>
            <a:xfrm>
              <a:off x="6147852" y="519181"/>
              <a:ext cx="2939464" cy="1740402"/>
              <a:chOff x="6147852" y="519181"/>
              <a:chExt cx="2939464" cy="1740402"/>
            </a:xfrm>
          </p:grpSpPr>
          <p:sp>
            <p:nvSpPr>
              <p:cNvPr id="27" name="ZoneTexte 26"/>
              <p:cNvSpPr txBox="1"/>
              <p:nvPr/>
            </p:nvSpPr>
            <p:spPr>
              <a:xfrm>
                <a:off x="6495028" y="1207614"/>
                <a:ext cx="1224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2. Conception</a:t>
                </a:r>
                <a:endParaRPr lang="fr-FR" sz="1200" dirty="0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7791172" y="1207613"/>
                <a:ext cx="6120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4. Test</a:t>
                </a:r>
                <a:endParaRPr lang="fr-FR" sz="1200" dirty="0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6963195" y="1982584"/>
                <a:ext cx="13765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3. Développement</a:t>
                </a:r>
                <a:endParaRPr lang="fr-FR" sz="1200" dirty="0"/>
              </a:p>
            </p:txBody>
          </p:sp>
          <p:cxnSp>
            <p:nvCxnSpPr>
              <p:cNvPr id="30" name="Connecteur droit avec flèche 4"/>
              <p:cNvCxnSpPr>
                <a:stCxn id="47" idx="2"/>
                <a:endCxn id="27" idx="0"/>
              </p:cNvCxnSpPr>
              <p:nvPr/>
            </p:nvCxnSpPr>
            <p:spPr>
              <a:xfrm>
                <a:off x="6789492" y="796180"/>
                <a:ext cx="317604" cy="411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/>
              <p:cNvCxnSpPr>
                <a:stCxn id="27" idx="2"/>
                <a:endCxn id="29" idx="0"/>
              </p:cNvCxnSpPr>
              <p:nvPr/>
            </p:nvCxnSpPr>
            <p:spPr>
              <a:xfrm>
                <a:off x="7107096" y="1484613"/>
                <a:ext cx="544367" cy="49797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avec flèche 44"/>
              <p:cNvCxnSpPr>
                <a:stCxn id="29" idx="0"/>
                <a:endCxn id="28" idx="2"/>
              </p:cNvCxnSpPr>
              <p:nvPr/>
            </p:nvCxnSpPr>
            <p:spPr>
              <a:xfrm flipV="1">
                <a:off x="7651463" y="1484612"/>
                <a:ext cx="445743" cy="4979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/>
              <p:nvPr/>
            </p:nvCxnSpPr>
            <p:spPr>
              <a:xfrm flipV="1">
                <a:off x="8133210" y="855310"/>
                <a:ext cx="378042" cy="3523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ZoneTexte 46"/>
              <p:cNvSpPr txBox="1"/>
              <p:nvPr/>
            </p:nvSpPr>
            <p:spPr>
              <a:xfrm>
                <a:off x="6147852" y="519181"/>
                <a:ext cx="1283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1. Etude/Analyse</a:t>
                </a:r>
                <a:endParaRPr lang="fr-FR" sz="1200" dirty="0"/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7863180" y="535517"/>
                <a:ext cx="1224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5. Intégration</a:t>
                </a:r>
                <a:endParaRPr lang="fr-FR" sz="1200" dirty="0"/>
              </a:p>
            </p:txBody>
          </p:sp>
        </p:grpSp>
      </p:grp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251521" y="4077072"/>
            <a:ext cx="4104456" cy="164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000" b="1" dirty="0" smtClean="0">
                <a:solidFill>
                  <a:schemeClr val="tx2"/>
                </a:solidFill>
                <a:latin typeface="Arial" charset="0"/>
              </a:rPr>
              <a:t> Jalons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 Toutes les 2 semaines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 Revue de thèse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 Présentation équipe Silex</a:t>
            </a:r>
          </a:p>
        </p:txBody>
      </p:sp>
    </p:spTree>
    <p:extLst>
      <p:ext uri="{BB962C8B-B14F-4D97-AF65-F5344CB8AC3E}">
        <p14:creationId xmlns:p14="http://schemas.microsoft.com/office/powerpoint/2010/main" xmlns="" val="11661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737383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Développements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Conclusion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Perspectives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09553" y="760814"/>
            <a:ext cx="858202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400" b="1" dirty="0" smtClean="0">
                <a:solidFill>
                  <a:schemeClr val="tx2"/>
                </a:solidFill>
                <a:latin typeface="Arial" charset="0"/>
              </a:rPr>
              <a:t> Développements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tx2"/>
                </a:solidFill>
                <a:latin typeface="Arial" charset="0"/>
              </a:rPr>
              <a:t>Plateforme applicative évolutive : D3KODE</a:t>
            </a:r>
            <a:endParaRPr lang="fr-FR" b="1" dirty="0">
              <a:solidFill>
                <a:schemeClr val="tx2"/>
              </a:solidFill>
              <a:latin typeface="Arial" charset="0"/>
            </a:endParaRP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tx2"/>
                </a:solidFill>
                <a:latin typeface="Arial" charset="0"/>
              </a:rPr>
              <a:t>Moteur d’</a:t>
            </a:r>
            <a:r>
              <a:rPr lang="fr-FR" b="1" dirty="0" err="1" smtClean="0">
                <a:solidFill>
                  <a:schemeClr val="tx2"/>
                </a:solidFill>
                <a:latin typeface="Arial" charset="0"/>
              </a:rPr>
              <a:t>execution</a:t>
            </a:r>
            <a:r>
              <a:rPr lang="fr-FR" b="1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fr-FR" b="1" dirty="0" err="1" smtClean="0">
                <a:solidFill>
                  <a:schemeClr val="tx2"/>
                </a:solidFill>
                <a:latin typeface="Arial" charset="0"/>
              </a:rPr>
              <a:t>Sparql</a:t>
            </a:r>
            <a:r>
              <a:rPr lang="fr-FR" b="1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fr-FR" b="1" smtClean="0">
                <a:solidFill>
                  <a:schemeClr val="tx2"/>
                </a:solidFill>
                <a:latin typeface="Arial" charset="0"/>
              </a:rPr>
              <a:t>v1.1: </a:t>
            </a:r>
            <a:r>
              <a:rPr lang="fr-FR" b="1" dirty="0" err="1" smtClean="0">
                <a:solidFill>
                  <a:schemeClr val="tx2"/>
                </a:solidFill>
                <a:latin typeface="Arial" charset="0"/>
              </a:rPr>
              <a:t>SparqlEngine</a:t>
            </a:r>
            <a:endParaRPr lang="fr-FR" b="1" dirty="0" smtClean="0">
              <a:solidFill>
                <a:schemeClr val="tx2"/>
              </a:solidFill>
              <a:latin typeface="Arial" charset="0"/>
            </a:endParaRP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tx2"/>
                </a:solidFill>
                <a:latin typeface="Arial" charset="0"/>
              </a:rPr>
              <a:t>Évolution au sein de l’ API ktbs_4j.jar</a:t>
            </a:r>
            <a:endParaRPr lang="fr-FR" sz="2400" b="1" dirty="0" smtClean="0">
              <a:solidFill>
                <a:schemeClr val="tx2"/>
              </a:solidFill>
              <a:latin typeface="Arial" charset="0"/>
            </a:endParaRP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tx2"/>
                </a:solidFill>
                <a:latin typeface="Arial" charset="0"/>
              </a:rPr>
              <a:t>Mise en place </a:t>
            </a:r>
            <a:r>
              <a:rPr lang="fr-FR" b="1" dirty="0">
                <a:solidFill>
                  <a:schemeClr val="tx2"/>
                </a:solidFill>
                <a:latin typeface="Arial" charset="0"/>
              </a:rPr>
              <a:t>un modèle de transformation à base de </a:t>
            </a:r>
            <a:r>
              <a:rPr lang="fr-FR" b="1" dirty="0" smtClean="0">
                <a:solidFill>
                  <a:schemeClr val="tx2"/>
                </a:solidFill>
                <a:latin typeface="Arial" charset="0"/>
              </a:rPr>
              <a:t>transformation composées de plusieurs règles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endParaRPr lang="fr-FR" sz="2400" b="1" dirty="0" smtClean="0">
              <a:solidFill>
                <a:schemeClr val="tx2"/>
              </a:solidFill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400" b="1" dirty="0" smtClean="0">
                <a:solidFill>
                  <a:schemeClr val="tx2"/>
                </a:solidFill>
                <a:latin typeface="Arial" charset="0"/>
              </a:rPr>
              <a:t> Rédactions 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tx2"/>
                </a:solidFill>
                <a:latin typeface="Arial" charset="0"/>
              </a:rPr>
              <a:t>Guide général d’utilisation de D3KODE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tx2"/>
                </a:solidFill>
                <a:latin typeface="Arial" charset="0"/>
              </a:rPr>
              <a:t>Guide général d’utilisation du kTBS &amp; API ktbs_4j &amp; </a:t>
            </a:r>
            <a:r>
              <a:rPr lang="fr-FR" b="1" dirty="0" err="1" smtClean="0">
                <a:solidFill>
                  <a:schemeClr val="tx2"/>
                </a:solidFill>
                <a:latin typeface="Arial" charset="0"/>
              </a:rPr>
              <a:t>SparqlEngine</a:t>
            </a:r>
            <a:endParaRPr lang="fr-FR" b="1" dirty="0" smtClean="0">
              <a:solidFill>
                <a:schemeClr val="tx2"/>
              </a:solidFill>
              <a:latin typeface="Arial" charset="0"/>
            </a:endParaRP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endParaRPr lang="fr-FR" sz="2000" b="1" dirty="0" smtClean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98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19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19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09553" y="760814"/>
            <a:ext cx="8582026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400" b="1" dirty="0" smtClean="0">
                <a:solidFill>
                  <a:schemeClr val="tx2"/>
                </a:solidFill>
                <a:latin typeface="Arial" charset="0"/>
              </a:rPr>
              <a:t> Cahier des charges respecté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Etude de l’existant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Choix d’implémentation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Gestion ressources traces modélisées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Déploiement multiplateforme </a:t>
            </a:r>
            <a:r>
              <a:rPr lang="fr-FR" sz="1600" dirty="0" smtClean="0">
                <a:solidFill>
                  <a:schemeClr val="tx2"/>
                </a:solidFill>
                <a:latin typeface="Arial" charset="0"/>
              </a:rPr>
              <a:t>(Windows, Mac, Linux)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IHM Transformation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Réutilisation de règle de transformation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Visualisation corpus de M-Trace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400" b="1" dirty="0" smtClean="0">
                <a:solidFill>
                  <a:schemeClr val="tx2"/>
                </a:solidFill>
                <a:latin typeface="Arial" charset="0"/>
              </a:rPr>
              <a:t> Réutilisation de D3KODE dans de nouveaux projets </a:t>
            </a:r>
            <a:r>
              <a:rPr lang="fr-FR" sz="2000" b="1" dirty="0" smtClean="0">
                <a:solidFill>
                  <a:schemeClr val="tx2"/>
                </a:solidFill>
                <a:latin typeface="Arial" charset="0"/>
              </a:rPr>
              <a:t>(LIRIS/SILEX)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400" b="1" dirty="0" smtClean="0">
                <a:solidFill>
                  <a:schemeClr val="tx2"/>
                </a:solidFill>
                <a:latin typeface="Arial" charset="0"/>
              </a:rPr>
              <a:t> Accueil positif EDF et de l’équipe SILEX</a:t>
            </a: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1706215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Développements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Conclusion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Perspectives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46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3059113" y="333375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600" b="1" dirty="0">
                <a:solidFill>
                  <a:srgbClr val="1F497D"/>
                </a:solidFill>
                <a:latin typeface="Arial" charset="0"/>
              </a:rPr>
              <a:t>SOMMAIRE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332003" y="1536030"/>
            <a:ext cx="719922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 smtClean="0">
                <a:solidFill>
                  <a:schemeClr val="tx2"/>
                </a:solidFill>
                <a:latin typeface="Arial" charset="0"/>
              </a:rPr>
              <a:t> Introduction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 smtClean="0">
                <a:solidFill>
                  <a:schemeClr val="tx2"/>
                </a:solidFill>
                <a:latin typeface="Arial" charset="0"/>
              </a:rPr>
              <a:t> Conception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fr-FR" sz="2800" b="1" dirty="0" smtClean="0">
                <a:solidFill>
                  <a:schemeClr val="tx2"/>
                </a:solidFill>
                <a:latin typeface="Arial" charset="0"/>
              </a:rPr>
              <a:t>Développements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 smtClean="0">
                <a:solidFill>
                  <a:schemeClr val="tx2"/>
                </a:solidFill>
                <a:latin typeface="Arial" charset="0"/>
              </a:rPr>
              <a:t> Conclusion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 smtClean="0">
                <a:solidFill>
                  <a:schemeClr val="tx2"/>
                </a:solidFill>
                <a:latin typeface="Arial" charset="0"/>
              </a:rPr>
              <a:t> Perspectives</a:t>
            </a:r>
          </a:p>
        </p:txBody>
      </p:sp>
    </p:spTree>
    <p:extLst>
      <p:ext uri="{BB962C8B-B14F-4D97-AF65-F5344CB8AC3E}">
        <p14:creationId xmlns:p14="http://schemas.microsoft.com/office/powerpoint/2010/main" xmlns="" val="16901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20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20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2026997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Développements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Conclusion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Perspectives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09553" y="760814"/>
            <a:ext cx="8582026" cy="487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000" b="1" dirty="0" smtClean="0">
                <a:solidFill>
                  <a:schemeClr val="tx2"/>
                </a:solidFill>
                <a:latin typeface="Arial" charset="0"/>
              </a:rPr>
              <a:t> D3KODE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b="1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Requête « Ou » et « Ou exclusif » (réflexion faite reste implémentation)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>
                <a:solidFill>
                  <a:schemeClr val="tx2"/>
                </a:solidFill>
                <a:latin typeface="Arial" charset="0"/>
              </a:rPr>
              <a:t> I</a:t>
            </a: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cone adaptative en fonction de la valeur d’un attribut d’un observé</a:t>
            </a:r>
          </a:p>
          <a:p>
            <a:pPr lvl="2">
              <a:spcBef>
                <a:spcPct val="50000"/>
              </a:spcBef>
              <a:buClr>
                <a:schemeClr val="tx2"/>
              </a:buClr>
            </a:pP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     	Attribut réalisation = OK</a:t>
            </a:r>
          </a:p>
          <a:p>
            <a:pPr lvl="2">
              <a:spcBef>
                <a:spcPct val="50000"/>
              </a:spcBef>
              <a:buClr>
                <a:schemeClr val="tx2"/>
              </a:buClr>
            </a:pP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     	Attribut réalisation = KO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 Réflexions technique et cognitive sur l’aide à la création de règles de type « OK » « KO » « ~OK »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000" b="1" dirty="0" smtClean="0">
                <a:solidFill>
                  <a:schemeClr val="tx2"/>
                </a:solidFill>
                <a:latin typeface="Arial" charset="0"/>
              </a:rPr>
              <a:t> kTBS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b="1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Transformation avec règles séquentielles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Gestion de métadonnées d’une trace spécifiées dans un modèle de trace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Permettre une vérification </a:t>
            </a:r>
            <a:r>
              <a:rPr lang="fr-FR" dirty="0">
                <a:solidFill>
                  <a:schemeClr val="tx2"/>
                </a:solidFill>
                <a:latin typeface="Arial" charset="0"/>
              </a:rPr>
              <a:t>paramétrable de </a:t>
            </a: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M-Trace 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 Informations synthétiques automatiques sur une M-Trace</a:t>
            </a:r>
          </a:p>
        </p:txBody>
      </p:sp>
      <p:pic>
        <p:nvPicPr>
          <p:cNvPr id="2052" name="Picture 4" descr="C:\Users\Dino\Dropbox\these_olivier\Memoire Dino\Icones Observés\Icones Diverses\SurveillanceO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3094" y="1966188"/>
            <a:ext cx="469106" cy="38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/>
          <p:cNvGrpSpPr/>
          <p:nvPr/>
        </p:nvGrpSpPr>
        <p:grpSpPr>
          <a:xfrm>
            <a:off x="5889600" y="2377163"/>
            <a:ext cx="482600" cy="403765"/>
            <a:chOff x="4941500" y="2420888"/>
            <a:chExt cx="998652" cy="797465"/>
          </a:xfrm>
        </p:grpSpPr>
        <p:pic>
          <p:nvPicPr>
            <p:cNvPr id="24" name="Picture 4" descr="C:\Users\Dino\Dropbox\these_olivier\Memoire Dino\Icones Observés\Icones Diverses\SurveillanceO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500" y="2430953"/>
              <a:ext cx="965200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Dino\Dropbox\these_olivier\Memoire Dino\Icones Observés\Icones Diverses\K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234" y="2420888"/>
              <a:ext cx="371918" cy="379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3" name="Picture 5" descr="C:\Users\Dino\Dropbox\these_olivier\Memoire Dino\Icones Observés\Icones Diverses\Surveillanc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066" y="2204864"/>
            <a:ext cx="408704" cy="35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V="1">
            <a:off x="1371770" y="2210121"/>
            <a:ext cx="775256" cy="1703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053" idx="3"/>
          </p:cNvCxnSpPr>
          <p:nvPr/>
        </p:nvCxnSpPr>
        <p:spPr>
          <a:xfrm>
            <a:off x="1371770" y="2380479"/>
            <a:ext cx="775256" cy="2868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4860032" y="2593719"/>
            <a:ext cx="9575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4860032" y="2204864"/>
            <a:ext cx="9575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46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16573" y="4969767"/>
            <a:ext cx="8582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buClr>
                <a:schemeClr val="tx2"/>
              </a:buClr>
            </a:pPr>
            <a:r>
              <a:rPr lang="fr-FR" sz="2400" b="1" dirty="0" smtClean="0">
                <a:solidFill>
                  <a:schemeClr val="tx2"/>
                </a:solidFill>
                <a:latin typeface="Arial" charset="0"/>
              </a:rPr>
              <a:t>Merci de votre attention.</a:t>
            </a:r>
          </a:p>
        </p:txBody>
      </p:sp>
      <p:pic>
        <p:nvPicPr>
          <p:cNvPr id="2050" name="Picture 2" descr="C:\Users\Dino\AppData\Local\Microsoft\Windows\Temporary Internet Files\Content.IE5\E7TK1I6S\MP900315598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3455" y="1556792"/>
            <a:ext cx="3657600" cy="26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00025" y="152949"/>
            <a:ext cx="8582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fr-FR" sz="2400" b="1" dirty="0" smtClean="0">
                <a:solidFill>
                  <a:schemeClr val="tx2"/>
                </a:solidFill>
                <a:latin typeface="Arial" charset="0"/>
              </a:rPr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xmlns="" val="32600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05199268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Développements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Conclusion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Perspectives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209553" y="760814"/>
            <a:ext cx="8582026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400" b="1" dirty="0" smtClean="0">
                <a:solidFill>
                  <a:schemeClr val="tx2"/>
                </a:solidFill>
                <a:latin typeface="Arial" charset="0"/>
              </a:rPr>
              <a:t>Contexte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Mémoire ingénieur CNAM </a:t>
            </a:r>
            <a:r>
              <a:rPr lang="fr-FR" sz="2000" dirty="0" smtClean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</a:t>
            </a: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fr-FR" sz="1600" dirty="0" smtClean="0">
                <a:solidFill>
                  <a:schemeClr val="tx2"/>
                </a:solidFill>
                <a:latin typeface="Arial" charset="0"/>
              </a:rPr>
              <a:t>Financement FONGECIF Rhône-Alpes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Thèse CIFRE </a:t>
            </a:r>
            <a:r>
              <a:rPr lang="fr-FR" sz="2000" dirty="0" smtClean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</a:t>
            </a:r>
            <a:r>
              <a:rPr lang="fr-FR" sz="1600" dirty="0" smtClean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 Olivier </a:t>
            </a:r>
            <a:r>
              <a:rPr lang="fr-FR" sz="1600" dirty="0" err="1" smtClean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Champalle</a:t>
            </a:r>
            <a:r>
              <a:rPr lang="fr-FR" sz="1600" dirty="0" smtClean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 &amp; </a:t>
            </a:r>
            <a:r>
              <a:rPr lang="fr-FR" sz="1600" dirty="0" err="1" smtClean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Liris</a:t>
            </a:r>
            <a:r>
              <a:rPr lang="fr-FR" sz="1600" dirty="0" smtClean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/Silex &amp; EDF</a:t>
            </a:r>
            <a:endParaRPr lang="fr-FR" sz="1600" dirty="0" smtClean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400" b="1" dirty="0" smtClean="0">
                <a:solidFill>
                  <a:schemeClr val="tx2"/>
                </a:solidFill>
                <a:latin typeface="Arial" charset="0"/>
              </a:rPr>
              <a:t>Objectif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Concevoir et développer une plateforme applicative permettant d’aider à l’évaluation de formation au sein de simulateur pleine-échelle</a:t>
            </a:r>
          </a:p>
          <a:p>
            <a:pPr marL="1257300" lvl="2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dirty="0" smtClean="0">
                <a:solidFill>
                  <a:schemeClr val="tx2"/>
                </a:solidFill>
                <a:cs typeface="Arial" charset="0"/>
              </a:rPr>
              <a:t>Permettre aux formateurs de se « concentrer » sur certaines observations de type comportemental durant la simulation</a:t>
            </a:r>
          </a:p>
          <a:p>
            <a:pPr marL="1257300" lvl="2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dirty="0" smtClean="0">
                <a:solidFill>
                  <a:schemeClr val="tx2"/>
                </a:solidFill>
                <a:cs typeface="Arial" charset="0"/>
              </a:rPr>
              <a:t>F</a:t>
            </a:r>
            <a:r>
              <a:rPr lang="fr-FR" dirty="0" smtClean="0">
                <a:solidFill>
                  <a:srgbClr val="1F497D"/>
                </a:solidFill>
                <a:cs typeface="Arial" charset="0"/>
              </a:rPr>
              <a:t>aire apparaître </a:t>
            </a:r>
            <a:r>
              <a:rPr lang="fr-FR" dirty="0" smtClean="0">
                <a:solidFill>
                  <a:schemeClr val="tx2"/>
                </a:solidFill>
                <a:cs typeface="Arial" charset="0"/>
              </a:rPr>
              <a:t>les observations négatives </a:t>
            </a:r>
            <a:endParaRPr lang="fr-FR" u="sng" dirty="0" smtClean="0">
              <a:solidFill>
                <a:schemeClr val="tx2"/>
              </a:solidFill>
              <a:cs typeface="Arial" charset="0"/>
            </a:endParaRPr>
          </a:p>
          <a:p>
            <a:pPr marL="1257300" lvl="2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dirty="0" smtClean="0">
                <a:solidFill>
                  <a:schemeClr val="tx2"/>
                </a:solidFill>
                <a:cs typeface="Arial" charset="0"/>
              </a:rPr>
              <a:t>Fournir une mise en forme « visuelle » des journaux de bord des simulateurs pour « lire » et « analyser » l’activité plus facilement</a:t>
            </a:r>
          </a:p>
          <a:p>
            <a:pPr marL="1257300" lvl="2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dirty="0" smtClean="0">
                <a:solidFill>
                  <a:schemeClr val="tx2"/>
                </a:solidFill>
                <a:cs typeface="Arial" charset="0"/>
              </a:rPr>
              <a:t>Fournir aux stagiaires une vision « physique » et améliorée de leur trace d’activité ce qui permet de travailler et d’argumenter dessus</a:t>
            </a:r>
          </a:p>
          <a:p>
            <a:pPr marL="1257300" lvl="2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endParaRPr lang="fr-FR" sz="2000" dirty="0" smtClean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11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09553" y="760814"/>
            <a:ext cx="6975475" cy="472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400" dirty="0" smtClean="0">
                <a:solidFill>
                  <a:schemeClr val="tx2"/>
                </a:solidFill>
                <a:latin typeface="Arial" charset="0"/>
              </a:rPr>
              <a:t> Vocabulaire de la trace modélisée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 Modèle de trace, type d’observé, type d’attribut 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</a:pPr>
            <a:r>
              <a:rPr lang="fr-FR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  M-Trace, observé, attributs, transformation</a:t>
            </a:r>
            <a:r>
              <a:rPr lang="fr-FR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et règle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 KTBS, API ktbs4j, </a:t>
            </a:r>
            <a:r>
              <a:rPr lang="fr-FR" dirty="0" err="1" smtClean="0">
                <a:solidFill>
                  <a:schemeClr val="tx2"/>
                </a:solidFill>
                <a:latin typeface="Arial" charset="0"/>
              </a:rPr>
              <a:t>SparqlEngine</a:t>
            </a:r>
            <a:endParaRPr lang="fr-FR" dirty="0" smtClean="0">
              <a:solidFill>
                <a:schemeClr val="tx2"/>
              </a:solidFill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400" dirty="0" smtClean="0">
                <a:solidFill>
                  <a:schemeClr val="tx2"/>
                </a:solidFill>
                <a:latin typeface="Arial" charset="0"/>
              </a:rPr>
              <a:t> Etude </a:t>
            </a:r>
            <a:r>
              <a:rPr lang="fr-FR" sz="2400" dirty="0">
                <a:solidFill>
                  <a:schemeClr val="tx2"/>
                </a:solidFill>
                <a:latin typeface="Arial" charset="0"/>
              </a:rPr>
              <a:t>de </a:t>
            </a:r>
            <a:r>
              <a:rPr lang="fr-FR" sz="2400" dirty="0" smtClean="0">
                <a:solidFill>
                  <a:schemeClr val="tx2"/>
                </a:solidFill>
                <a:latin typeface="Arial" charset="0"/>
              </a:rPr>
              <a:t>l’existant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 Laboratoire LIRIS à Lyon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 INSA de Lyon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Ecole des mines de Saint Etienne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fr-FR" sz="2400" dirty="0" smtClean="0">
                <a:solidFill>
                  <a:schemeClr val="tx2"/>
                </a:solidFill>
                <a:latin typeface="Arial" charset="0"/>
              </a:rPr>
              <a:t>Spécifications </a:t>
            </a:r>
            <a:r>
              <a:rPr lang="fr-FR" sz="2400" dirty="0">
                <a:solidFill>
                  <a:schemeClr val="tx2"/>
                </a:solidFill>
                <a:latin typeface="Arial" charset="0"/>
              </a:rPr>
              <a:t>/ </a:t>
            </a:r>
            <a:r>
              <a:rPr lang="fr-FR" sz="2400" dirty="0" smtClean="0">
                <a:solidFill>
                  <a:schemeClr val="tx2"/>
                </a:solidFill>
                <a:latin typeface="Arial" charset="0"/>
              </a:rPr>
              <a:t>développements : D3KODE</a:t>
            </a:r>
          </a:p>
          <a:p>
            <a:pPr lvl="3">
              <a:spcBef>
                <a:spcPct val="20000"/>
              </a:spcBef>
              <a:buClr>
                <a:srgbClr val="FF0000"/>
              </a:buClr>
              <a:buSzPct val="90000"/>
              <a:defRPr/>
            </a:pPr>
            <a:r>
              <a:rPr lang="en-US" b="1" dirty="0" smtClean="0">
                <a:solidFill>
                  <a:srgbClr val="FF0000"/>
                </a:solidFill>
                <a:latin typeface="Arial"/>
              </a:rPr>
              <a:t>D</a:t>
            </a:r>
            <a:r>
              <a:rPr lang="en-US" dirty="0" smtClean="0">
                <a:solidFill>
                  <a:schemeClr val="tx2"/>
                </a:solidFill>
                <a:latin typeface="Arial"/>
              </a:rPr>
              <a:t>efine, </a:t>
            </a:r>
            <a:r>
              <a:rPr lang="en-US" b="1" dirty="0" smtClean="0">
                <a:solidFill>
                  <a:srgbClr val="FF0000"/>
                </a:solidFill>
                <a:latin typeface="Arial"/>
              </a:rPr>
              <a:t>D</a:t>
            </a:r>
            <a:r>
              <a:rPr lang="en-US" dirty="0" smtClean="0">
                <a:solidFill>
                  <a:schemeClr val="tx2"/>
                </a:solidFill>
                <a:latin typeface="Arial"/>
              </a:rPr>
              <a:t>iscover, and </a:t>
            </a:r>
            <a:r>
              <a:rPr lang="en-US" b="1" dirty="0" smtClean="0">
                <a:solidFill>
                  <a:srgbClr val="FF0000"/>
                </a:solidFill>
                <a:latin typeface="Arial"/>
              </a:rPr>
              <a:t>D</a:t>
            </a:r>
            <a:r>
              <a:rPr lang="en-US" dirty="0" smtClean="0">
                <a:solidFill>
                  <a:schemeClr val="tx2"/>
                </a:solidFill>
                <a:latin typeface="Arial"/>
              </a:rPr>
              <a:t>isseminate </a:t>
            </a:r>
          </a:p>
          <a:p>
            <a:pPr lvl="3">
              <a:spcBef>
                <a:spcPct val="20000"/>
              </a:spcBef>
              <a:buClr>
                <a:srgbClr val="FF0000"/>
              </a:buClr>
              <a:buSzPct val="90000"/>
              <a:defRPr/>
            </a:pPr>
            <a:r>
              <a:rPr lang="en-US" b="1" dirty="0" smtClean="0">
                <a:solidFill>
                  <a:srgbClr val="FF0000"/>
                </a:solidFill>
                <a:latin typeface="Arial"/>
              </a:rPr>
              <a:t>K</a:t>
            </a:r>
            <a:r>
              <a:rPr lang="en-US" dirty="0" smtClean="0">
                <a:solidFill>
                  <a:schemeClr val="tx2"/>
                </a:solidFill>
                <a:latin typeface="Arial"/>
              </a:rPr>
              <a:t>nowledge from </a:t>
            </a:r>
            <a:r>
              <a:rPr lang="en-US" b="1" dirty="0" smtClean="0">
                <a:solidFill>
                  <a:srgbClr val="FF0000"/>
                </a:solidFill>
                <a:latin typeface="Arial"/>
              </a:rPr>
              <a:t>O</a:t>
            </a:r>
            <a:r>
              <a:rPr lang="en-US" dirty="0" smtClean="0">
                <a:solidFill>
                  <a:schemeClr val="tx2"/>
                </a:solidFill>
                <a:latin typeface="Arial"/>
              </a:rPr>
              <a:t>bservation to </a:t>
            </a:r>
            <a:r>
              <a:rPr lang="en-US" b="1" dirty="0" smtClean="0">
                <a:solidFill>
                  <a:srgbClr val="FF0000"/>
                </a:solidFill>
                <a:latin typeface="Arial"/>
              </a:rPr>
              <a:t>D</a:t>
            </a:r>
            <a:r>
              <a:rPr lang="en-US" dirty="0" smtClean="0">
                <a:solidFill>
                  <a:schemeClr val="tx2"/>
                </a:solidFill>
                <a:latin typeface="Arial"/>
              </a:rPr>
              <a:t>evelop </a:t>
            </a:r>
            <a:r>
              <a:rPr lang="en-US" b="1" dirty="0" smtClean="0">
                <a:solidFill>
                  <a:srgbClr val="FF0000"/>
                </a:solidFill>
                <a:latin typeface="Arial"/>
              </a:rPr>
              <a:t>E</a:t>
            </a:r>
            <a:r>
              <a:rPr lang="en-US" dirty="0" smtClean="0">
                <a:solidFill>
                  <a:schemeClr val="tx2"/>
                </a:solidFill>
                <a:latin typeface="Arial"/>
              </a:rPr>
              <a:t>xpertise</a:t>
            </a:r>
            <a:endParaRPr lang="fr-FR" b="1" dirty="0" smtClean="0">
              <a:solidFill>
                <a:schemeClr val="tx2"/>
              </a:solidFill>
              <a:latin typeface="Arial" charset="0"/>
            </a:endParaRPr>
          </a:p>
        </p:txBody>
      </p:sp>
      <p:graphicFrame>
        <p:nvGraphicFramePr>
          <p:cNvPr id="45" name="Tableau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1561971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Développements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Conclusion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Perspectives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148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45" name="Tableau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92688080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Conception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Développements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Conclusion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Perspectives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836712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000" b="1" dirty="0" smtClean="0">
                <a:solidFill>
                  <a:schemeClr val="tx2"/>
                </a:solidFill>
                <a:latin typeface="Arial" charset="0"/>
              </a:rPr>
              <a:t> Vocabulaire de la trace modélisée (1/2)</a:t>
            </a:r>
          </a:p>
          <a:p>
            <a:pPr marL="800100" lvl="1" indent="-342900">
              <a:buFont typeface="Wingdings" pitchFamily="1" charset="2"/>
              <a:buChar char="§"/>
            </a:pPr>
            <a:r>
              <a:rPr lang="fr-FR" sz="2000" dirty="0" smtClean="0">
                <a:solidFill>
                  <a:srgbClr val="1F497D"/>
                </a:solidFill>
                <a:cs typeface="Arial" charset="0"/>
              </a:rPr>
              <a:t>M-Trace </a:t>
            </a:r>
            <a:r>
              <a:rPr lang="fr-FR" sz="2000" dirty="0">
                <a:solidFill>
                  <a:srgbClr val="1F497D"/>
                </a:solidFill>
                <a:cs typeface="Arial" charset="0"/>
              </a:rPr>
              <a:t>:</a:t>
            </a:r>
            <a:endParaRPr lang="fr-FR" sz="1600" dirty="0">
              <a:solidFill>
                <a:schemeClr val="tx2"/>
              </a:solidFill>
              <a:cs typeface="Arial" charset="0"/>
            </a:endParaRPr>
          </a:p>
          <a:p>
            <a:pPr marL="1200150" lvl="2" indent="-285750">
              <a:spcBef>
                <a:spcPct val="20000"/>
              </a:spcBef>
              <a:buClr>
                <a:schemeClr val="tx2"/>
              </a:buClr>
              <a:buSzPct val="90000"/>
              <a:buFont typeface="Courier New" pitchFamily="1" charset="0"/>
              <a:buChar char="o"/>
            </a:pPr>
            <a:r>
              <a:rPr lang="fr-FR" dirty="0">
                <a:solidFill>
                  <a:srgbClr val="1F497D"/>
                </a:solidFill>
                <a:cs typeface="Arial" charset="0"/>
              </a:rPr>
              <a:t>collection d’observés temporellement situés</a:t>
            </a:r>
          </a:p>
          <a:p>
            <a:pPr marL="1200150" lvl="2" indent="-285750">
              <a:spcBef>
                <a:spcPct val="20000"/>
              </a:spcBef>
              <a:buClr>
                <a:schemeClr val="tx2"/>
              </a:buClr>
              <a:buSzPct val="90000"/>
              <a:buFont typeface="Courier New" pitchFamily="1" charset="0"/>
              <a:buChar char="o"/>
            </a:pPr>
            <a:r>
              <a:rPr lang="fr-FR" dirty="0">
                <a:solidFill>
                  <a:srgbClr val="1F497D"/>
                </a:solidFill>
                <a:cs typeface="Arial" charset="0"/>
              </a:rPr>
              <a:t>structurée par leurs relations</a:t>
            </a:r>
          </a:p>
          <a:p>
            <a:pPr marL="1200150" lvl="2" indent="-285750">
              <a:spcBef>
                <a:spcPct val="20000"/>
              </a:spcBef>
              <a:buClr>
                <a:schemeClr val="tx2"/>
              </a:buClr>
              <a:buSzPct val="90000"/>
              <a:buFont typeface="Courier New" pitchFamily="1" charset="0"/>
              <a:buChar char="o"/>
            </a:pPr>
            <a:r>
              <a:rPr lang="fr-FR" dirty="0">
                <a:solidFill>
                  <a:srgbClr val="1F497D"/>
                </a:solidFill>
                <a:cs typeface="Arial" charset="0"/>
              </a:rPr>
              <a:t>un modèle explicite de cette collection d’observés et de relations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</a:pPr>
            <a:endParaRPr lang="fr-FR" sz="2000" dirty="0">
              <a:solidFill>
                <a:srgbClr val="1F497D"/>
              </a:solidFill>
              <a:cs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</a:pPr>
            <a:endParaRPr lang="fr-FR" sz="2000" dirty="0">
              <a:solidFill>
                <a:srgbClr val="1F497D"/>
              </a:solidFill>
              <a:cs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</a:pPr>
            <a:endParaRPr lang="fr-FR" sz="2000" dirty="0">
              <a:solidFill>
                <a:srgbClr val="1F497D"/>
              </a:solidFill>
              <a:cs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</a:pPr>
            <a:endParaRPr lang="fr-FR" sz="2000" dirty="0">
              <a:solidFill>
                <a:srgbClr val="1F497D"/>
              </a:solidFill>
              <a:cs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</a:pPr>
            <a:endParaRPr lang="fr-FR" sz="2000" dirty="0">
              <a:solidFill>
                <a:srgbClr val="1F497D"/>
              </a:solidFill>
              <a:cs typeface="Arial" charset="0"/>
            </a:endParaRPr>
          </a:p>
          <a:p>
            <a:pPr marL="342900" indent="-342900" algn="just"/>
            <a:endParaRPr lang="fr-FR" sz="2000" dirty="0">
              <a:solidFill>
                <a:srgbClr val="1F497D"/>
              </a:solidFill>
              <a:cs typeface="Arial" charset="0"/>
            </a:endParaRPr>
          </a:p>
          <a:p>
            <a:pPr marL="342900" indent="-342900" algn="just"/>
            <a:endParaRPr lang="fr-FR" sz="2000" dirty="0">
              <a:solidFill>
                <a:srgbClr val="1E4C7C"/>
              </a:solidFill>
              <a:cs typeface="Arial Unicode MS" pitchFamily="1" charset="0"/>
            </a:endParaRPr>
          </a:p>
          <a:p>
            <a:pPr marL="800100" lvl="1" indent="-342900">
              <a:buFont typeface="Wingdings" pitchFamily="1" charset="2"/>
              <a:buChar char="§"/>
            </a:pPr>
            <a:endParaRPr lang="fr-FR" sz="2000" dirty="0" smtClean="0">
              <a:solidFill>
                <a:srgbClr val="1F497D"/>
              </a:solidFill>
              <a:cs typeface="Arial" charset="0"/>
            </a:endParaRPr>
          </a:p>
          <a:p>
            <a:pPr marL="800100" lvl="1" indent="-342900">
              <a:buFont typeface="Wingdings" pitchFamily="1" charset="2"/>
              <a:buChar char="§"/>
            </a:pPr>
            <a:r>
              <a:rPr lang="fr-FR" sz="2000" dirty="0" smtClean="0">
                <a:solidFill>
                  <a:srgbClr val="1F497D"/>
                </a:solidFill>
                <a:cs typeface="Arial" charset="0"/>
              </a:rPr>
              <a:t>Transformations </a:t>
            </a:r>
            <a:r>
              <a:rPr lang="fr-FR" sz="2000" dirty="0">
                <a:solidFill>
                  <a:srgbClr val="1F497D"/>
                </a:solidFill>
                <a:cs typeface="Arial" charset="0"/>
              </a:rPr>
              <a:t>entre M-Trace pour créer de nouvelles M-Traces</a:t>
            </a:r>
          </a:p>
          <a:p>
            <a:pPr marL="342900" indent="-342900" algn="just"/>
            <a:r>
              <a:rPr lang="fr-FR" sz="2000" dirty="0">
                <a:solidFill>
                  <a:srgbClr val="1F497D"/>
                </a:solidFill>
                <a:cs typeface="Arial" charset="0"/>
              </a:rPr>
              <a:t> </a:t>
            </a:r>
          </a:p>
          <a:p>
            <a:pPr marL="342900" indent="-342900"/>
            <a:endParaRPr lang="fr-FR" sz="12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400" dirty="0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432174" y="3492599"/>
            <a:ext cx="1116012" cy="519113"/>
          </a:xfrm>
          <a:prstGeom prst="rect">
            <a:avLst/>
          </a:prstGeom>
          <a:solidFill>
            <a:srgbClr val="8EB4E3"/>
          </a:solidFill>
          <a:ln w="9525">
            <a:solidFill>
              <a:srgbClr val="8EB4E3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>
                <a:latin typeface="+mn-lt"/>
                <a:ea typeface="ＭＳ Ｐゴシック" charset="-128"/>
                <a:cs typeface="ＭＳ Ｐゴシック" charset="-128"/>
              </a:rPr>
              <a:t>OBSERVE 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>
                <a:latin typeface="+mn-lt"/>
                <a:ea typeface="ＭＳ Ｐゴシック" charset="-128"/>
                <a:cs typeface="ＭＳ Ｐゴシック" charset="-128"/>
              </a:rPr>
              <a:t>Type : Copier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>
                <a:latin typeface="+mn-lt"/>
                <a:ea typeface="ＭＳ Ｐゴシック" charset="-128"/>
                <a:cs typeface="ＭＳ Ｐゴシック" charset="-128"/>
              </a:rPr>
              <a:t>Attribut : OK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491286" y="3492599"/>
            <a:ext cx="1011238" cy="519113"/>
          </a:xfrm>
          <a:prstGeom prst="rect">
            <a:avLst/>
          </a:prstGeom>
          <a:solidFill>
            <a:srgbClr val="8EB4E3"/>
          </a:solidFill>
          <a:ln w="9525">
            <a:solidFill>
              <a:srgbClr val="8EB4E3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>
                <a:latin typeface="+mn-lt"/>
                <a:ea typeface="ＭＳ Ｐゴシック" charset="-128"/>
                <a:cs typeface="ＭＳ Ｐゴシック" charset="-128"/>
              </a:rPr>
              <a:t>OBSERVE 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>
                <a:latin typeface="+mn-lt"/>
                <a:ea typeface="ＭＳ Ｐゴシック" charset="-128"/>
                <a:cs typeface="ＭＳ Ｐゴシック" charset="-128"/>
              </a:rPr>
              <a:t>Type : Coller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>
                <a:latin typeface="+mn-lt"/>
                <a:ea typeface="ＭＳ Ｐゴシック" charset="-128"/>
                <a:cs typeface="ＭＳ Ｐゴシック" charset="-128"/>
              </a:rPr>
              <a:t>Attribut : OK</a:t>
            </a:r>
          </a:p>
        </p:txBody>
      </p:sp>
      <p:sp>
        <p:nvSpPr>
          <p:cNvPr id="28" name="ZoneTexte 34"/>
          <p:cNvSpPr txBox="1">
            <a:spLocks noChangeArrowheads="1"/>
          </p:cNvSpPr>
          <p:nvPr/>
        </p:nvSpPr>
        <p:spPr bwMode="auto">
          <a:xfrm>
            <a:off x="1249611" y="2770287"/>
            <a:ext cx="7421563" cy="276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 b="1">
                <a:latin typeface="Calibri" pitchFamily="1" charset="0"/>
              </a:rPr>
              <a:t>CONTENU</a:t>
            </a:r>
          </a:p>
        </p:txBody>
      </p:sp>
      <p:sp>
        <p:nvSpPr>
          <p:cNvPr id="29" name="ZoneTexte 28"/>
          <p:cNvSpPr txBox="1">
            <a:spLocks noChangeArrowheads="1"/>
          </p:cNvSpPr>
          <p:nvPr/>
        </p:nvSpPr>
        <p:spPr bwMode="auto">
          <a:xfrm>
            <a:off x="3056186" y="4264124"/>
            <a:ext cx="8794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>
                <a:latin typeface="Calibri" pitchFamily="1" charset="0"/>
              </a:rPr>
              <a:t>Relation</a:t>
            </a:r>
          </a:p>
        </p:txBody>
      </p:sp>
      <p:sp>
        <p:nvSpPr>
          <p:cNvPr id="30" name="Ellipse 29"/>
          <p:cNvSpPr>
            <a:spLocks noChangeArrowheads="1"/>
          </p:cNvSpPr>
          <p:nvPr/>
        </p:nvSpPr>
        <p:spPr bwMode="auto">
          <a:xfrm>
            <a:off x="2862511" y="3402112"/>
            <a:ext cx="1308100" cy="700087"/>
          </a:xfrm>
          <a:prstGeom prst="ellipse">
            <a:avLst/>
          </a:prstGeom>
          <a:gradFill rotWithShape="1">
            <a:gsLst>
              <a:gs pos="0">
                <a:srgbClr val="C9B5E8"/>
              </a:gs>
              <a:gs pos="35001">
                <a:srgbClr val="D9CBEE"/>
              </a:gs>
              <a:gs pos="100000">
                <a:srgbClr val="F0EAF9"/>
              </a:gs>
            </a:gsLst>
            <a:lin ang="16200000" scaled="1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fr-FR" sz="1100">
                <a:latin typeface="Calibri" pitchFamily="1" charset="0"/>
              </a:rPr>
              <a:t>OBSERVE 2</a:t>
            </a:r>
          </a:p>
          <a:p>
            <a:pPr algn="ctr"/>
            <a:r>
              <a:rPr lang="fr-FR" sz="1100">
                <a:latin typeface="Calibri" pitchFamily="1" charset="0"/>
              </a:rPr>
              <a:t>Type : « Tour de Bloc »</a:t>
            </a:r>
          </a:p>
          <a:p>
            <a:pPr algn="ctr"/>
            <a:r>
              <a:rPr lang="fr-FR" sz="1100">
                <a:latin typeface="Calibri" pitchFamily="1" charset="0"/>
              </a:rPr>
              <a:t>Attribut : KO</a:t>
            </a:r>
          </a:p>
        </p:txBody>
      </p:sp>
      <p:sp>
        <p:nvSpPr>
          <p:cNvPr id="38" name="ZoneTexte 48"/>
          <p:cNvSpPr txBox="1">
            <a:spLocks noChangeArrowheads="1"/>
          </p:cNvSpPr>
          <p:nvPr/>
        </p:nvSpPr>
        <p:spPr bwMode="auto">
          <a:xfrm>
            <a:off x="432049" y="3084612"/>
            <a:ext cx="815975" cy="2778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 b="1">
                <a:latin typeface="Calibri" pitchFamily="1" charset="0"/>
              </a:rPr>
              <a:t>MODELE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27286" y="3360837"/>
            <a:ext cx="828675" cy="1208087"/>
          </a:xfrm>
          <a:prstGeom prst="rect">
            <a:avLst/>
          </a:prstGeom>
          <a:noFill/>
          <a:ln w="9525">
            <a:solidFill>
              <a:srgbClr val="8EB4E3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2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27286" y="3078262"/>
            <a:ext cx="8250238" cy="1490662"/>
          </a:xfrm>
          <a:prstGeom prst="rect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7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8" name="Connecteur en arc 47"/>
          <p:cNvCxnSpPr>
            <a:cxnSpLocks noChangeShapeType="1"/>
            <a:stCxn id="26" idx="2"/>
            <a:endCxn id="27" idx="2"/>
          </p:cNvCxnSpPr>
          <p:nvPr/>
        </p:nvCxnSpPr>
        <p:spPr bwMode="auto">
          <a:xfrm rot="16200000" flipH="1">
            <a:off x="3493543" y="2509143"/>
            <a:ext cx="1587" cy="3006725"/>
          </a:xfrm>
          <a:prstGeom prst="curvedConnector3">
            <a:avLst>
              <a:gd name="adj1" fmla="val 14395466"/>
            </a:avLst>
          </a:prstGeom>
          <a:noFill/>
          <a:ln w="25400">
            <a:solidFill>
              <a:srgbClr val="FF0000"/>
            </a:solidFill>
            <a:round/>
            <a:headEnd type="arrow" w="med" len="med"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81286" y="3402112"/>
            <a:ext cx="361950" cy="95250"/>
          </a:xfrm>
          <a:prstGeom prst="rect">
            <a:avLst/>
          </a:prstGeom>
          <a:solidFill>
            <a:srgbClr val="8EB4E3"/>
          </a:solidFill>
          <a:ln w="9525">
            <a:solidFill>
              <a:srgbClr val="8EB4E3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2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Ellipse 49"/>
          <p:cNvSpPr>
            <a:spLocks noChangeArrowheads="1"/>
          </p:cNvSpPr>
          <p:nvPr/>
        </p:nvSpPr>
        <p:spPr bwMode="auto">
          <a:xfrm>
            <a:off x="643186" y="3671987"/>
            <a:ext cx="452438" cy="103187"/>
          </a:xfrm>
          <a:prstGeom prst="ellipse">
            <a:avLst/>
          </a:prstGeom>
          <a:gradFill rotWithShape="1">
            <a:gsLst>
              <a:gs pos="0">
                <a:srgbClr val="C9B5E8"/>
              </a:gs>
              <a:gs pos="35001">
                <a:srgbClr val="D9CBEE"/>
              </a:gs>
              <a:gs pos="100000">
                <a:srgbClr val="F0EAF9"/>
              </a:gs>
            </a:gsLst>
            <a:lin ang="16200000" scaled="1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2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" name="Octogone 50"/>
          <p:cNvSpPr>
            <a:spLocks noChangeArrowheads="1"/>
          </p:cNvSpPr>
          <p:nvPr/>
        </p:nvSpPr>
        <p:spPr bwMode="auto">
          <a:xfrm>
            <a:off x="5783511" y="3471962"/>
            <a:ext cx="1330325" cy="606425"/>
          </a:xfrm>
          <a:prstGeom prst="octagon">
            <a:avLst>
              <a:gd name="adj" fmla="val 29287"/>
            </a:avLst>
          </a:prstGeom>
          <a:solidFill>
            <a:srgbClr val="C3D69B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fr-FR" sz="1100">
                <a:latin typeface="Calibri" pitchFamily="1" charset="0"/>
              </a:rPr>
              <a:t>OBSERVE 4</a:t>
            </a:r>
          </a:p>
          <a:p>
            <a:pPr algn="ctr"/>
            <a:r>
              <a:rPr lang="fr-FR" sz="1100">
                <a:latin typeface="Calibri" pitchFamily="1" charset="0"/>
              </a:rPr>
              <a:t>Type : « Contrôle pompe »</a:t>
            </a:r>
          </a:p>
          <a:p>
            <a:pPr algn="ctr"/>
            <a:r>
              <a:rPr lang="fr-FR" sz="1100">
                <a:latin typeface="Calibri" pitchFamily="1" charset="0"/>
              </a:rPr>
              <a:t>Attribut : OK</a:t>
            </a:r>
          </a:p>
        </p:txBody>
      </p:sp>
      <p:sp>
        <p:nvSpPr>
          <p:cNvPr id="52" name="Octogone 51"/>
          <p:cNvSpPr>
            <a:spLocks noChangeArrowheads="1"/>
          </p:cNvSpPr>
          <p:nvPr/>
        </p:nvSpPr>
        <p:spPr bwMode="auto">
          <a:xfrm>
            <a:off x="643186" y="3986312"/>
            <a:ext cx="452438" cy="115887"/>
          </a:xfrm>
          <a:prstGeom prst="octagon">
            <a:avLst>
              <a:gd name="adj" fmla="val 29287"/>
            </a:avLst>
          </a:prstGeom>
          <a:solidFill>
            <a:srgbClr val="C3D69B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2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3" name="Croix 67"/>
          <p:cNvSpPr>
            <a:spLocks noChangeArrowheads="1"/>
          </p:cNvSpPr>
          <p:nvPr/>
        </p:nvSpPr>
        <p:spPr bwMode="auto">
          <a:xfrm>
            <a:off x="7291636" y="3405287"/>
            <a:ext cx="1381125" cy="768350"/>
          </a:xfrm>
          <a:custGeom>
            <a:avLst/>
            <a:gdLst>
              <a:gd name="T0" fmla="*/ 1198005 w 1381065"/>
              <a:gd name="T1" fmla="*/ 839151 h 1678301"/>
              <a:gd name="T2" fmla="*/ 690533 w 1381065"/>
              <a:gd name="T3" fmla="*/ 1455842 h 1678301"/>
              <a:gd name="T4" fmla="*/ 183060 w 1381065"/>
              <a:gd name="T5" fmla="*/ 839151 h 1678301"/>
              <a:gd name="T6" fmla="*/ 690533 w 1381065"/>
              <a:gd name="T7" fmla="*/ 222459 h 1678301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183060 w 1381065"/>
              <a:gd name="T13" fmla="*/ 676737 h 1678301"/>
              <a:gd name="T14" fmla="*/ 1198005 w 1381065"/>
              <a:gd name="T15" fmla="*/ 1001564 h 16783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81065" h="1678301">
                <a:moveTo>
                  <a:pt x="183060" y="676737"/>
                </a:moveTo>
                <a:lnTo>
                  <a:pt x="528119" y="676737"/>
                </a:lnTo>
                <a:lnTo>
                  <a:pt x="528119" y="222459"/>
                </a:lnTo>
                <a:lnTo>
                  <a:pt x="852946" y="222459"/>
                </a:lnTo>
                <a:lnTo>
                  <a:pt x="852946" y="676737"/>
                </a:lnTo>
                <a:lnTo>
                  <a:pt x="1198005" y="676737"/>
                </a:lnTo>
                <a:lnTo>
                  <a:pt x="1198005" y="1001564"/>
                </a:lnTo>
                <a:lnTo>
                  <a:pt x="852946" y="1001564"/>
                </a:lnTo>
                <a:lnTo>
                  <a:pt x="852946" y="1455842"/>
                </a:lnTo>
                <a:lnTo>
                  <a:pt x="528119" y="1455842"/>
                </a:lnTo>
                <a:lnTo>
                  <a:pt x="528119" y="1001564"/>
                </a:lnTo>
                <a:lnTo>
                  <a:pt x="183060" y="1001564"/>
                </a:lnTo>
                <a:close/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>
                <a:latin typeface="+mn-lt"/>
                <a:ea typeface="+mn-ea"/>
              </a:rPr>
              <a:t>OBSERVE N</a:t>
            </a:r>
          </a:p>
        </p:txBody>
      </p:sp>
      <p:sp>
        <p:nvSpPr>
          <p:cNvPr id="54" name="Croix 68"/>
          <p:cNvSpPr>
            <a:spLocks noChangeArrowheads="1"/>
          </p:cNvSpPr>
          <p:nvPr/>
        </p:nvSpPr>
        <p:spPr bwMode="auto">
          <a:xfrm>
            <a:off x="643186" y="4313337"/>
            <a:ext cx="452438" cy="144462"/>
          </a:xfrm>
          <a:custGeom>
            <a:avLst/>
            <a:gdLst>
              <a:gd name="T0" fmla="*/ 392803 w 452825"/>
              <a:gd name="T1" fmla="*/ 315519 h 631037"/>
              <a:gd name="T2" fmla="*/ 226413 w 452825"/>
              <a:gd name="T3" fmla="*/ 547393 h 631037"/>
              <a:gd name="T4" fmla="*/ 60022 w 452825"/>
              <a:gd name="T5" fmla="*/ 315519 h 631037"/>
              <a:gd name="T6" fmla="*/ 226413 w 452825"/>
              <a:gd name="T7" fmla="*/ 83644 h 631037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60022 w 452825"/>
              <a:gd name="T13" fmla="*/ 262266 h 631037"/>
              <a:gd name="T14" fmla="*/ 392803 w 452825"/>
              <a:gd name="T15" fmla="*/ 368771 h 631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2825" h="631037">
                <a:moveTo>
                  <a:pt x="60022" y="262266"/>
                </a:moveTo>
                <a:lnTo>
                  <a:pt x="173160" y="262266"/>
                </a:lnTo>
                <a:lnTo>
                  <a:pt x="173160" y="83644"/>
                </a:lnTo>
                <a:lnTo>
                  <a:pt x="279665" y="83644"/>
                </a:lnTo>
                <a:lnTo>
                  <a:pt x="279665" y="262266"/>
                </a:lnTo>
                <a:lnTo>
                  <a:pt x="392803" y="262266"/>
                </a:lnTo>
                <a:lnTo>
                  <a:pt x="392803" y="368771"/>
                </a:lnTo>
                <a:lnTo>
                  <a:pt x="279665" y="368771"/>
                </a:lnTo>
                <a:lnTo>
                  <a:pt x="279665" y="547393"/>
                </a:lnTo>
                <a:lnTo>
                  <a:pt x="173160" y="547393"/>
                </a:lnTo>
                <a:lnTo>
                  <a:pt x="173160" y="368771"/>
                </a:lnTo>
                <a:lnTo>
                  <a:pt x="60022" y="368771"/>
                </a:lnTo>
                <a:close/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200" dirty="0">
              <a:latin typeface="+mn-lt"/>
              <a:ea typeface="+mn-ea"/>
            </a:endParaRPr>
          </a:p>
        </p:txBody>
      </p:sp>
      <p:sp>
        <p:nvSpPr>
          <p:cNvPr id="55" name="Flèche vers la droite 77"/>
          <p:cNvSpPr>
            <a:spLocks noChangeArrowheads="1"/>
          </p:cNvSpPr>
          <p:nvPr/>
        </p:nvSpPr>
        <p:spPr bwMode="auto">
          <a:xfrm>
            <a:off x="1265486" y="4581624"/>
            <a:ext cx="7496175" cy="320675"/>
          </a:xfrm>
          <a:prstGeom prst="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dirty="0">
                <a:solidFill>
                  <a:schemeClr val="lt1"/>
                </a:solidFill>
                <a:latin typeface="+mn-lt"/>
                <a:ea typeface="+mn-ea"/>
              </a:rPr>
              <a:t>TEMPS</a:t>
            </a:r>
          </a:p>
        </p:txBody>
      </p:sp>
      <p:sp>
        <p:nvSpPr>
          <p:cNvPr id="56" name="Arc 18"/>
          <p:cNvSpPr>
            <a:spLocks/>
          </p:cNvSpPr>
          <p:nvPr/>
        </p:nvSpPr>
        <p:spPr bwMode="auto">
          <a:xfrm flipV="1">
            <a:off x="643186" y="4480024"/>
            <a:ext cx="452438" cy="44450"/>
          </a:xfrm>
          <a:custGeom>
            <a:avLst/>
            <a:gdLst>
              <a:gd name="T0" fmla="*/ 0 w 42908"/>
              <a:gd name="T1" fmla="*/ 348344 h 21600"/>
              <a:gd name="T2" fmla="*/ 530421881 w 42908"/>
              <a:gd name="T3" fmla="*/ 352626 h 21600"/>
              <a:gd name="T4" fmla="*/ 265037438 w 42908"/>
              <a:gd name="T5" fmla="*/ 396453 h 21600"/>
              <a:gd name="T6" fmla="*/ 0 60000 65536"/>
              <a:gd name="T7" fmla="*/ 0 60000 65536"/>
              <a:gd name="T8" fmla="*/ 0 60000 65536"/>
              <a:gd name="T9" fmla="*/ 0 w 42908"/>
              <a:gd name="T10" fmla="*/ 0 h 21600"/>
              <a:gd name="T11" fmla="*/ 42908 w 4290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908" h="21600" fill="none" extrusionOk="0">
                <a:moveTo>
                  <a:pt x="-1" y="18978"/>
                </a:moveTo>
                <a:cubicBezTo>
                  <a:pt x="1324" y="8143"/>
                  <a:pt x="10524" y="-1"/>
                  <a:pt x="21440" y="-1"/>
                </a:cubicBezTo>
                <a:cubicBezTo>
                  <a:pt x="32445" y="-1"/>
                  <a:pt x="41690" y="8274"/>
                  <a:pt x="42907" y="19212"/>
                </a:cubicBezTo>
              </a:path>
              <a:path w="42908" h="21600" stroke="0" extrusionOk="0">
                <a:moveTo>
                  <a:pt x="-1" y="18978"/>
                </a:moveTo>
                <a:cubicBezTo>
                  <a:pt x="1324" y="8143"/>
                  <a:pt x="10524" y="-1"/>
                  <a:pt x="21440" y="-1"/>
                </a:cubicBezTo>
                <a:cubicBezTo>
                  <a:pt x="32445" y="-1"/>
                  <a:pt x="41690" y="8274"/>
                  <a:pt x="42907" y="19212"/>
                </a:cubicBezTo>
                <a:lnTo>
                  <a:pt x="21440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 type="triangle" w="sm" len="sm"/>
            <a:tailEnd type="triangle" w="sm" len="sm"/>
          </a:ln>
        </p:spPr>
        <p:txBody>
          <a:bodyPr wrap="none" anchor="ctr"/>
          <a:lstStyle/>
          <a:p>
            <a:endParaRPr lang="fr-FR">
              <a:latin typeface="Calibri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48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45" name="Tableau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8552005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Conception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Développements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Conclusion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Perspectives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836711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000" b="1" dirty="0" smtClean="0">
                <a:solidFill>
                  <a:schemeClr val="tx2"/>
                </a:solidFill>
                <a:latin typeface="Arial" charset="0"/>
              </a:rPr>
              <a:t> Vocabulaire de la trace modélisée (2/2)</a:t>
            </a:r>
          </a:p>
          <a:p>
            <a:pPr marL="800100" lvl="1" indent="-342900">
              <a:buFont typeface="Wingdings" pitchFamily="1" charset="2"/>
              <a:buChar char="§"/>
            </a:pPr>
            <a:r>
              <a:rPr lang="fr-FR" sz="2000" b="1" dirty="0" smtClean="0">
                <a:solidFill>
                  <a:srgbClr val="1F497D"/>
                </a:solidFill>
                <a:cs typeface="Arial" charset="0"/>
              </a:rPr>
              <a:t>S</a:t>
            </a:r>
            <a:r>
              <a:rPr lang="fr-FR" sz="2000" dirty="0" smtClean="0">
                <a:solidFill>
                  <a:srgbClr val="1F497D"/>
                </a:solidFill>
                <a:cs typeface="Arial" charset="0"/>
              </a:rPr>
              <a:t>ystème de </a:t>
            </a:r>
            <a:r>
              <a:rPr lang="fr-FR" sz="2000" b="1" dirty="0" smtClean="0">
                <a:solidFill>
                  <a:srgbClr val="1F497D"/>
                </a:solidFill>
                <a:cs typeface="Arial" charset="0"/>
              </a:rPr>
              <a:t>G</a:t>
            </a:r>
            <a:r>
              <a:rPr lang="fr-FR" sz="2000" dirty="0" smtClean="0">
                <a:solidFill>
                  <a:srgbClr val="1F497D"/>
                </a:solidFill>
                <a:cs typeface="Arial" charset="0"/>
              </a:rPr>
              <a:t>estion de </a:t>
            </a:r>
            <a:r>
              <a:rPr lang="fr-FR" sz="2000" b="1" dirty="0" smtClean="0">
                <a:solidFill>
                  <a:srgbClr val="1F497D"/>
                </a:solidFill>
                <a:cs typeface="Arial" charset="0"/>
              </a:rPr>
              <a:t>B</a:t>
            </a:r>
            <a:r>
              <a:rPr lang="fr-FR" sz="2000" dirty="0" smtClean="0">
                <a:solidFill>
                  <a:srgbClr val="1F497D"/>
                </a:solidFill>
                <a:cs typeface="Arial" charset="0"/>
              </a:rPr>
              <a:t>ase de </a:t>
            </a:r>
            <a:r>
              <a:rPr lang="fr-FR" sz="2000" b="1" dirty="0" smtClean="0">
                <a:solidFill>
                  <a:srgbClr val="1F497D"/>
                </a:solidFill>
                <a:cs typeface="Arial" charset="0"/>
              </a:rPr>
              <a:t>T</a:t>
            </a:r>
            <a:r>
              <a:rPr lang="fr-FR" sz="2000" dirty="0" smtClean="0">
                <a:solidFill>
                  <a:srgbClr val="1F497D"/>
                </a:solidFill>
                <a:cs typeface="Arial" charset="0"/>
              </a:rPr>
              <a:t>race : </a:t>
            </a:r>
            <a:r>
              <a:rPr lang="fr-FR" sz="2000" b="1" dirty="0" err="1" smtClean="0">
                <a:solidFill>
                  <a:srgbClr val="1F497D"/>
                </a:solidFill>
                <a:cs typeface="Arial" charset="0"/>
              </a:rPr>
              <a:t>K</a:t>
            </a:r>
            <a:r>
              <a:rPr lang="fr-FR" sz="2000" dirty="0" err="1" smtClean="0">
                <a:solidFill>
                  <a:srgbClr val="1F497D"/>
                </a:solidFill>
                <a:cs typeface="Arial" charset="0"/>
              </a:rPr>
              <a:t>ernel</a:t>
            </a:r>
            <a:r>
              <a:rPr lang="fr-FR" sz="2000" dirty="0" smtClean="0">
                <a:solidFill>
                  <a:srgbClr val="1F497D"/>
                </a:solidFill>
                <a:cs typeface="Arial" charset="0"/>
              </a:rPr>
              <a:t> for </a:t>
            </a:r>
            <a:r>
              <a:rPr lang="fr-FR" sz="2000" b="1" dirty="0" smtClean="0">
                <a:solidFill>
                  <a:srgbClr val="1F497D"/>
                </a:solidFill>
                <a:cs typeface="Arial" charset="0"/>
              </a:rPr>
              <a:t>T</a:t>
            </a:r>
            <a:r>
              <a:rPr lang="fr-FR" sz="2000" dirty="0" smtClean="0">
                <a:solidFill>
                  <a:srgbClr val="1F497D"/>
                </a:solidFill>
                <a:cs typeface="Arial" charset="0"/>
              </a:rPr>
              <a:t>race </a:t>
            </a:r>
            <a:r>
              <a:rPr lang="fr-FR" sz="2000" b="1" dirty="0" smtClean="0">
                <a:solidFill>
                  <a:srgbClr val="1F497D"/>
                </a:solidFill>
                <a:cs typeface="Arial" charset="0"/>
              </a:rPr>
              <a:t>B</a:t>
            </a:r>
            <a:r>
              <a:rPr lang="fr-FR" sz="2000" dirty="0" smtClean="0">
                <a:solidFill>
                  <a:srgbClr val="1F497D"/>
                </a:solidFill>
                <a:cs typeface="Arial" charset="0"/>
              </a:rPr>
              <a:t>ases </a:t>
            </a:r>
            <a:r>
              <a:rPr lang="fr-FR" sz="2000" b="1" dirty="0" err="1" smtClean="0">
                <a:solidFill>
                  <a:srgbClr val="1F497D"/>
                </a:solidFill>
                <a:cs typeface="Arial" charset="0"/>
              </a:rPr>
              <a:t>S</a:t>
            </a:r>
            <a:r>
              <a:rPr lang="fr-FR" sz="2000" dirty="0" err="1" smtClean="0">
                <a:solidFill>
                  <a:srgbClr val="1F497D"/>
                </a:solidFill>
                <a:cs typeface="Arial" charset="0"/>
              </a:rPr>
              <a:t>ystems</a:t>
            </a:r>
            <a:endParaRPr lang="fr-FR" sz="1600" dirty="0">
              <a:solidFill>
                <a:schemeClr val="tx2"/>
              </a:solidFill>
              <a:cs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</a:pPr>
            <a:endParaRPr lang="fr-FR" sz="2000" dirty="0">
              <a:solidFill>
                <a:srgbClr val="1F497D"/>
              </a:solidFill>
              <a:cs typeface="Arial" charset="0"/>
            </a:endParaRPr>
          </a:p>
          <a:p>
            <a:pPr marL="800100" lvl="1" indent="-342900">
              <a:buFont typeface="Wingdings" pitchFamily="1" charset="2"/>
              <a:buChar char="§"/>
            </a:pPr>
            <a:endParaRPr lang="fr-FR" sz="2000" dirty="0" smtClean="0">
              <a:solidFill>
                <a:srgbClr val="1F497D"/>
              </a:solidFill>
              <a:cs typeface="Arial" charset="0"/>
            </a:endParaRPr>
          </a:p>
          <a:p>
            <a:pPr marL="800100" lvl="1" indent="-342900">
              <a:buFont typeface="Wingdings" pitchFamily="1" charset="2"/>
              <a:buChar char="§"/>
            </a:pPr>
            <a:endParaRPr lang="fr-FR" sz="2000" dirty="0">
              <a:solidFill>
                <a:srgbClr val="1F497D"/>
              </a:solidFill>
              <a:cs typeface="Arial" charset="0"/>
            </a:endParaRPr>
          </a:p>
          <a:p>
            <a:pPr marL="800100" lvl="1" indent="-342900">
              <a:buFont typeface="Wingdings" pitchFamily="1" charset="2"/>
              <a:buChar char="§"/>
            </a:pPr>
            <a:endParaRPr lang="fr-FR" sz="2000" dirty="0" smtClean="0">
              <a:solidFill>
                <a:srgbClr val="1F497D"/>
              </a:solidFill>
              <a:cs typeface="Arial" charset="0"/>
            </a:endParaRPr>
          </a:p>
          <a:p>
            <a:pPr marL="800100" lvl="1" indent="-342900">
              <a:buFont typeface="Wingdings" pitchFamily="1" charset="2"/>
              <a:buChar char="§"/>
            </a:pPr>
            <a:endParaRPr lang="fr-FR" sz="2000" dirty="0">
              <a:solidFill>
                <a:srgbClr val="1F497D"/>
              </a:solidFill>
              <a:cs typeface="Arial" charset="0"/>
            </a:endParaRPr>
          </a:p>
          <a:p>
            <a:pPr marL="800100" lvl="1" indent="-342900">
              <a:buFont typeface="Wingdings" pitchFamily="1" charset="2"/>
              <a:buChar char="§"/>
            </a:pPr>
            <a:endParaRPr lang="fr-FR" sz="2000" dirty="0" smtClean="0">
              <a:solidFill>
                <a:srgbClr val="1F497D"/>
              </a:solidFill>
              <a:cs typeface="Arial" charset="0"/>
            </a:endParaRPr>
          </a:p>
          <a:p>
            <a:pPr marL="800100" lvl="1" indent="-342900">
              <a:buFont typeface="Wingdings" pitchFamily="1" charset="2"/>
              <a:buChar char="§"/>
            </a:pPr>
            <a:endParaRPr lang="fr-FR" sz="2000" dirty="0">
              <a:solidFill>
                <a:srgbClr val="1F497D"/>
              </a:solidFill>
              <a:cs typeface="Arial" charset="0"/>
            </a:endParaRPr>
          </a:p>
          <a:p>
            <a:pPr marL="800100" lvl="1" indent="-342900">
              <a:buFont typeface="Wingdings" pitchFamily="1" charset="2"/>
              <a:buChar char="§"/>
            </a:pPr>
            <a:endParaRPr lang="fr-FR" sz="2000" dirty="0" smtClean="0">
              <a:solidFill>
                <a:srgbClr val="1F497D"/>
              </a:solidFill>
              <a:cs typeface="Arial" charset="0"/>
            </a:endParaRPr>
          </a:p>
          <a:p>
            <a:pPr marL="800100" lvl="1" indent="-342900">
              <a:buFont typeface="Wingdings" pitchFamily="1" charset="2"/>
              <a:buChar char="§"/>
            </a:pPr>
            <a:endParaRPr lang="fr-FR" sz="2000" dirty="0">
              <a:solidFill>
                <a:srgbClr val="1F497D"/>
              </a:solidFill>
              <a:cs typeface="Arial" charset="0"/>
            </a:endParaRPr>
          </a:p>
          <a:p>
            <a:pPr marL="800100" lvl="1" indent="-342900">
              <a:buFont typeface="Wingdings" pitchFamily="1" charset="2"/>
              <a:buChar char="§"/>
            </a:pPr>
            <a:endParaRPr lang="fr-FR" sz="2000" dirty="0" smtClean="0">
              <a:solidFill>
                <a:srgbClr val="1F497D"/>
              </a:solidFill>
              <a:cs typeface="Arial" charset="0"/>
            </a:endParaRPr>
          </a:p>
          <a:p>
            <a:pPr marL="800100" lvl="1" indent="-342900">
              <a:buFont typeface="Wingdings" pitchFamily="1" charset="2"/>
              <a:buChar char="§"/>
            </a:pPr>
            <a:endParaRPr lang="fr-FR" sz="2000" dirty="0">
              <a:solidFill>
                <a:srgbClr val="1F497D"/>
              </a:solidFill>
              <a:cs typeface="Arial" charset="0"/>
            </a:endParaRPr>
          </a:p>
          <a:p>
            <a:pPr marL="800100" lvl="1" indent="-342900">
              <a:buFont typeface="Wingdings" pitchFamily="1" charset="2"/>
              <a:buChar char="§"/>
            </a:pPr>
            <a:r>
              <a:rPr lang="fr-FR" sz="2000" b="1" dirty="0" smtClean="0">
                <a:solidFill>
                  <a:srgbClr val="1F497D"/>
                </a:solidFill>
                <a:cs typeface="Arial" charset="0"/>
              </a:rPr>
              <a:t>I</a:t>
            </a:r>
            <a:r>
              <a:rPr lang="fr-FR" sz="2000" dirty="0" smtClean="0">
                <a:solidFill>
                  <a:srgbClr val="1F497D"/>
                </a:solidFill>
                <a:cs typeface="Arial" charset="0"/>
              </a:rPr>
              <a:t>nterface de </a:t>
            </a:r>
            <a:r>
              <a:rPr lang="fr-FR" sz="2000" b="1" dirty="0" smtClean="0">
                <a:solidFill>
                  <a:srgbClr val="1F497D"/>
                </a:solidFill>
                <a:cs typeface="Arial" charset="0"/>
              </a:rPr>
              <a:t>P</a:t>
            </a:r>
            <a:r>
              <a:rPr lang="fr-FR" sz="2000" dirty="0" smtClean="0">
                <a:solidFill>
                  <a:srgbClr val="1F497D"/>
                </a:solidFill>
                <a:cs typeface="Arial" charset="0"/>
              </a:rPr>
              <a:t>rogrammation </a:t>
            </a:r>
            <a:r>
              <a:rPr lang="fr-FR" sz="2000" b="1" dirty="0" smtClean="0">
                <a:solidFill>
                  <a:srgbClr val="1F497D"/>
                </a:solidFill>
                <a:cs typeface="Arial" charset="0"/>
              </a:rPr>
              <a:t>A</a:t>
            </a:r>
            <a:r>
              <a:rPr lang="fr-FR" sz="2000" dirty="0" smtClean="0">
                <a:solidFill>
                  <a:srgbClr val="1F497D"/>
                </a:solidFill>
                <a:cs typeface="Arial" charset="0"/>
              </a:rPr>
              <a:t>pplicative : API KTBS java</a:t>
            </a:r>
          </a:p>
          <a:p>
            <a:pPr marL="800100" lvl="1" indent="-342900">
              <a:buFont typeface="Wingdings" pitchFamily="1" charset="2"/>
              <a:buChar char="§"/>
            </a:pPr>
            <a:r>
              <a:rPr lang="fr-FR" sz="2000" dirty="0" err="1" smtClean="0">
                <a:solidFill>
                  <a:srgbClr val="1F497D"/>
                </a:solidFill>
                <a:cs typeface="Arial" charset="0"/>
              </a:rPr>
              <a:t>SparqlEngine</a:t>
            </a:r>
            <a:r>
              <a:rPr lang="fr-FR" sz="2000" dirty="0" smtClean="0">
                <a:solidFill>
                  <a:srgbClr val="1F497D"/>
                </a:solidFill>
                <a:cs typeface="Arial" charset="0"/>
              </a:rPr>
              <a:t> : moteur d’exécution de requête </a:t>
            </a:r>
            <a:r>
              <a:rPr lang="fr-FR" sz="2000" dirty="0" err="1" smtClean="0">
                <a:solidFill>
                  <a:srgbClr val="1F497D"/>
                </a:solidFill>
                <a:cs typeface="Arial" charset="0"/>
              </a:rPr>
              <a:t>Sparql</a:t>
            </a:r>
            <a:r>
              <a:rPr lang="fr-FR" sz="2000" dirty="0" smtClean="0">
                <a:solidFill>
                  <a:srgbClr val="1F497D"/>
                </a:solidFill>
                <a:cs typeface="Arial" charset="0"/>
              </a:rPr>
              <a:t> (v1.1)</a:t>
            </a:r>
          </a:p>
          <a:p>
            <a:pPr lvl="2"/>
            <a:r>
              <a:rPr lang="fr-FR" sz="2000" dirty="0" smtClean="0">
                <a:solidFill>
                  <a:srgbClr val="1F497D"/>
                </a:solidFill>
                <a:cs typeface="Arial" charset="0"/>
                <a:sym typeface="Wingdings" pitchFamily="2" charset="2"/>
              </a:rPr>
              <a:t>	       KTBS utilisant seulement </a:t>
            </a:r>
            <a:r>
              <a:rPr lang="fr-FR" sz="2000" dirty="0" err="1" smtClean="0">
                <a:solidFill>
                  <a:srgbClr val="1F497D"/>
                </a:solidFill>
                <a:cs typeface="Arial" charset="0"/>
                <a:sym typeface="Wingdings" pitchFamily="2" charset="2"/>
              </a:rPr>
              <a:t>Sparql</a:t>
            </a:r>
            <a:r>
              <a:rPr lang="fr-FR" sz="2000" dirty="0" smtClean="0">
                <a:solidFill>
                  <a:srgbClr val="1F497D"/>
                </a:solidFill>
                <a:cs typeface="Arial" charset="0"/>
                <a:sym typeface="Wingdings" pitchFamily="2" charset="2"/>
              </a:rPr>
              <a:t> (v1.0)</a:t>
            </a:r>
            <a:endParaRPr lang="fr-FR" sz="2000" dirty="0">
              <a:solidFill>
                <a:srgbClr val="1F497D"/>
              </a:solidFill>
              <a:cs typeface="Arial" charset="0"/>
            </a:endParaRPr>
          </a:p>
          <a:p>
            <a:pPr marL="342900" indent="-342900" algn="just"/>
            <a:r>
              <a:rPr lang="fr-FR" sz="2000" dirty="0">
                <a:solidFill>
                  <a:srgbClr val="1F497D"/>
                </a:solidFill>
                <a:cs typeface="Arial" charset="0"/>
              </a:rPr>
              <a:t> </a:t>
            </a:r>
          </a:p>
          <a:p>
            <a:pPr marL="342900" indent="-342900"/>
            <a:endParaRPr lang="fr-FR" sz="12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400" dirty="0">
              <a:solidFill>
                <a:srgbClr val="1F497D"/>
              </a:solidFill>
              <a:cs typeface="Arial" charset="0"/>
            </a:endParaRPr>
          </a:p>
        </p:txBody>
      </p:sp>
      <p:pic>
        <p:nvPicPr>
          <p:cNvPr id="1026" name="Picture 2" descr="C:\Users\Dinous\Dropbox\Mémoire CNAM\image pour rapport\annexes\diagramme_general_ktb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0962"/>
            <a:ext cx="7128792" cy="31813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48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4288" y="630932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172" name="Tableau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8643601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Conception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Développements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Conclusion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Perspectives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0" name="Grouper 119"/>
          <p:cNvGrpSpPr>
            <a:grpSpLocks/>
          </p:cNvGrpSpPr>
          <p:nvPr/>
        </p:nvGrpSpPr>
        <p:grpSpPr bwMode="auto">
          <a:xfrm>
            <a:off x="101600" y="2824138"/>
            <a:ext cx="8135938" cy="1985962"/>
            <a:chOff x="101604" y="3417813"/>
            <a:chExt cx="8135469" cy="1986700"/>
          </a:xfrm>
        </p:grpSpPr>
        <p:sp>
          <p:nvSpPr>
            <p:cNvPr id="111" name="Double flèche verticale 110"/>
            <p:cNvSpPr>
              <a:spLocks noChangeArrowheads="1"/>
            </p:cNvSpPr>
            <p:nvPr/>
          </p:nvSpPr>
          <p:spPr bwMode="auto">
            <a:xfrm>
              <a:off x="5098766" y="4613644"/>
              <a:ext cx="358754" cy="790869"/>
            </a:xfrm>
            <a:prstGeom prst="upDown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grpSp>
          <p:nvGrpSpPr>
            <p:cNvPr id="112" name="Grouper 116"/>
            <p:cNvGrpSpPr>
              <a:grpSpLocks/>
            </p:cNvGrpSpPr>
            <p:nvPr/>
          </p:nvGrpSpPr>
          <p:grpSpPr bwMode="auto">
            <a:xfrm>
              <a:off x="101604" y="3417813"/>
              <a:ext cx="8135469" cy="1196350"/>
              <a:chOff x="101604" y="3417813"/>
              <a:chExt cx="8135469" cy="1196350"/>
            </a:xfrm>
          </p:grpSpPr>
          <p:sp>
            <p:nvSpPr>
              <p:cNvPr id="113" name="Rectangle à coins arrondis 112"/>
              <p:cNvSpPr>
                <a:spLocks noChangeArrowheads="1"/>
              </p:cNvSpPr>
              <p:nvPr/>
            </p:nvSpPr>
            <p:spPr bwMode="auto">
              <a:xfrm>
                <a:off x="2112851" y="3417813"/>
                <a:ext cx="6124222" cy="1195831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4A7EBB"/>
                </a:solidFill>
                <a:prstDash val="dash"/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4" name="Rectangle à coins arrondis 113"/>
              <p:cNvSpPr>
                <a:spLocks noChangeArrowheads="1"/>
              </p:cNvSpPr>
              <p:nvPr/>
            </p:nvSpPr>
            <p:spPr bwMode="auto">
              <a:xfrm>
                <a:off x="2187459" y="3554389"/>
                <a:ext cx="5989293" cy="92585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5" name="ZoneTexte 37"/>
              <p:cNvSpPr txBox="1">
                <a:spLocks noChangeArrowheads="1"/>
              </p:cNvSpPr>
              <p:nvPr/>
            </p:nvSpPr>
            <p:spPr bwMode="auto">
              <a:xfrm>
                <a:off x="2620581" y="3889881"/>
                <a:ext cx="64347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FR" sz="800" i="1">
                    <a:latin typeface="Calibri" pitchFamily="1" charset="0"/>
                  </a:rPr>
                  <a:t>Alarme</a:t>
                </a:r>
              </a:p>
              <a:p>
                <a:pPr algn="ctr"/>
                <a:r>
                  <a:rPr lang="fr-FR" sz="800" i="1">
                    <a:latin typeface="Calibri" pitchFamily="1" charset="0"/>
                  </a:rPr>
                  <a:t>Acquittée </a:t>
                </a:r>
                <a:r>
                  <a:rPr lang="fr-FR" sz="800" b="1" i="1">
                    <a:latin typeface="Calibri" pitchFamily="1" charset="0"/>
                  </a:rPr>
                  <a:t>OK</a:t>
                </a:r>
              </a:p>
            </p:txBody>
          </p:sp>
          <p:pic>
            <p:nvPicPr>
              <p:cNvPr id="116" name="Image 38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314109" y="3696024"/>
                <a:ext cx="282203" cy="282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7" name="ZoneTexte 39"/>
              <p:cNvSpPr txBox="1">
                <a:spLocks noChangeArrowheads="1"/>
              </p:cNvSpPr>
              <p:nvPr/>
            </p:nvSpPr>
            <p:spPr bwMode="auto">
              <a:xfrm>
                <a:off x="2039689" y="3894168"/>
                <a:ext cx="844688" cy="584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FR" sz="800" i="1">
                    <a:latin typeface="Calibri" pitchFamily="1" charset="0"/>
                  </a:rPr>
                  <a:t>Réglage</a:t>
                </a:r>
              </a:p>
              <a:p>
                <a:pPr algn="ctr"/>
                <a:r>
                  <a:rPr lang="fr-FR" sz="800" i="1">
                    <a:latin typeface="Calibri" pitchFamily="1" charset="0"/>
                  </a:rPr>
                  <a:t>Tension</a:t>
                </a:r>
              </a:p>
              <a:p>
                <a:pPr algn="ctr"/>
                <a:r>
                  <a:rPr lang="fr-FR" sz="800" i="1">
                    <a:latin typeface="Calibri" pitchFamily="1" charset="0"/>
                  </a:rPr>
                  <a:t>Alternateur</a:t>
                </a:r>
              </a:p>
              <a:p>
                <a:pPr algn="ctr"/>
                <a:r>
                  <a:rPr lang="fr-FR" sz="800" b="1" i="1">
                    <a:latin typeface="Calibri" pitchFamily="1" charset="0"/>
                  </a:rPr>
                  <a:t>OK</a:t>
                </a:r>
              </a:p>
            </p:txBody>
          </p:sp>
          <p:sp>
            <p:nvSpPr>
              <p:cNvPr id="118" name="ZoneTexte 40"/>
              <p:cNvSpPr txBox="1">
                <a:spLocks noChangeArrowheads="1"/>
              </p:cNvSpPr>
              <p:nvPr/>
            </p:nvSpPr>
            <p:spPr bwMode="auto">
              <a:xfrm>
                <a:off x="3608911" y="3880273"/>
                <a:ext cx="68101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FR" sz="800" i="1">
                    <a:latin typeface="Calibri" pitchFamily="1" charset="0"/>
                  </a:rPr>
                  <a:t>Régulation Température </a:t>
                </a:r>
                <a:r>
                  <a:rPr lang="fr-FR" sz="800" b="1" i="1">
                    <a:latin typeface="Calibri" pitchFamily="1" charset="0"/>
                  </a:rPr>
                  <a:t>KO</a:t>
                </a:r>
              </a:p>
            </p:txBody>
          </p:sp>
          <p:pic>
            <p:nvPicPr>
              <p:cNvPr id="119" name="Image 41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807887" y="3702373"/>
                <a:ext cx="272567" cy="217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0" name="ZoneTexte 42"/>
              <p:cNvSpPr txBox="1">
                <a:spLocks noChangeArrowheads="1"/>
              </p:cNvSpPr>
              <p:nvPr/>
            </p:nvSpPr>
            <p:spPr bwMode="auto">
              <a:xfrm>
                <a:off x="4657364" y="3873924"/>
                <a:ext cx="1008691" cy="584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FR" sz="800" i="1">
                    <a:latin typeface="Calibri" pitchFamily="1" charset="0"/>
                  </a:rPr>
                  <a:t>Appel en Salle de Commande : « ajuster la pression » </a:t>
                </a:r>
                <a:r>
                  <a:rPr lang="fr-FR" sz="800" b="1" i="1">
                    <a:latin typeface="Calibri" pitchFamily="1" charset="0"/>
                  </a:rPr>
                  <a:t>OK</a:t>
                </a:r>
              </a:p>
            </p:txBody>
          </p:sp>
          <p:pic>
            <p:nvPicPr>
              <p:cNvPr id="121" name="Image 43"/>
              <p:cNvPicPr>
                <a:picLocks noChangeAspect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067822" y="3707100"/>
                <a:ext cx="216000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" name="Image 44"/>
              <p:cNvPicPr>
                <a:picLocks noChangeAspect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194286" y="3704655"/>
                <a:ext cx="321827" cy="31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" name="ZoneTexte 45"/>
              <p:cNvSpPr txBox="1">
                <a:spLocks noChangeArrowheads="1"/>
              </p:cNvSpPr>
              <p:nvPr/>
            </p:nvSpPr>
            <p:spPr bwMode="auto">
              <a:xfrm>
                <a:off x="5979594" y="3964940"/>
                <a:ext cx="72863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FR" sz="800" i="1">
                    <a:latin typeface="Calibri" pitchFamily="1" charset="0"/>
                  </a:rPr>
                  <a:t>Couplage</a:t>
                </a:r>
              </a:p>
              <a:p>
                <a:pPr algn="ctr"/>
                <a:r>
                  <a:rPr lang="fr-FR" sz="800" b="1" i="1">
                    <a:latin typeface="Calibri" pitchFamily="1" charset="0"/>
                  </a:rPr>
                  <a:t>OK</a:t>
                </a:r>
              </a:p>
            </p:txBody>
          </p:sp>
          <p:sp>
            <p:nvSpPr>
              <p:cNvPr id="124" name="ZoneTexte 46"/>
              <p:cNvSpPr txBox="1">
                <a:spLocks noChangeArrowheads="1"/>
              </p:cNvSpPr>
              <p:nvPr/>
            </p:nvSpPr>
            <p:spPr bwMode="auto">
              <a:xfrm>
                <a:off x="7523028" y="3879936"/>
                <a:ext cx="64347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FR" sz="800" i="1">
                    <a:latin typeface="Calibri" pitchFamily="1" charset="0"/>
                  </a:rPr>
                  <a:t>Alarme</a:t>
                </a:r>
              </a:p>
              <a:p>
                <a:pPr algn="ctr"/>
                <a:r>
                  <a:rPr lang="fr-FR" sz="800" i="1">
                    <a:latin typeface="Calibri" pitchFamily="1" charset="0"/>
                  </a:rPr>
                  <a:t>Acquittée </a:t>
                </a:r>
                <a:r>
                  <a:rPr lang="fr-FR" sz="800" b="1" i="1">
                    <a:latin typeface="Calibri" pitchFamily="1" charset="0"/>
                  </a:rPr>
                  <a:t>OK</a:t>
                </a:r>
              </a:p>
            </p:txBody>
          </p:sp>
          <p:pic>
            <p:nvPicPr>
              <p:cNvPr id="125" name="Image 47"/>
              <p:cNvPicPr>
                <a:picLocks noChangeAspect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304102" y="3693488"/>
                <a:ext cx="262800" cy="26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6" name="ZoneTexte 48"/>
              <p:cNvSpPr txBox="1">
                <a:spLocks noChangeArrowheads="1"/>
              </p:cNvSpPr>
              <p:nvPr/>
            </p:nvSpPr>
            <p:spPr bwMode="auto">
              <a:xfrm>
                <a:off x="3039688" y="3895091"/>
                <a:ext cx="74294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FR" sz="800" i="1">
                    <a:latin typeface="Calibri" pitchFamily="1" charset="0"/>
                  </a:rPr>
                  <a:t>Utiliser les bonnes consignes </a:t>
                </a:r>
                <a:r>
                  <a:rPr lang="fr-FR" sz="800" b="1" i="1">
                    <a:latin typeface="Calibri" pitchFamily="1" charset="0"/>
                  </a:rPr>
                  <a:t>OK</a:t>
                </a:r>
              </a:p>
            </p:txBody>
          </p:sp>
          <p:sp>
            <p:nvSpPr>
              <p:cNvPr id="127" name="ZoneTexte 49"/>
              <p:cNvSpPr txBox="1">
                <a:spLocks noChangeArrowheads="1"/>
              </p:cNvSpPr>
              <p:nvPr/>
            </p:nvSpPr>
            <p:spPr bwMode="auto">
              <a:xfrm>
                <a:off x="4157302" y="3890856"/>
                <a:ext cx="60906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FR" sz="800" i="1">
                    <a:latin typeface="Calibri" pitchFamily="1" charset="0"/>
                  </a:rPr>
                  <a:t>Informer avant action </a:t>
                </a:r>
                <a:r>
                  <a:rPr lang="fr-FR" sz="800" b="1" i="1">
                    <a:latin typeface="Calibri" pitchFamily="1" charset="0"/>
                  </a:rPr>
                  <a:t>KO</a:t>
                </a:r>
              </a:p>
            </p:txBody>
          </p:sp>
          <p:pic>
            <p:nvPicPr>
              <p:cNvPr id="128" name="Image 50"/>
              <p:cNvPicPr>
                <a:picLocks noChangeAspect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4315688" y="3671288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9" name="Image 51"/>
              <p:cNvPicPr>
                <a:picLocks noChangeAspect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551859" y="3660822"/>
                <a:ext cx="214506" cy="173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0" name="Image 52"/>
              <p:cNvPicPr>
                <a:picLocks noChangeAspect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017655" y="3681990"/>
                <a:ext cx="214506" cy="173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1" name="Image 53"/>
              <p:cNvPicPr>
                <a:picLocks noChangeAspect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811132" y="3714570"/>
                <a:ext cx="252000" cy="25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2" name="Image 54"/>
              <p:cNvPicPr>
                <a:picLocks noChangeAspect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2983362" y="3680868"/>
                <a:ext cx="162000" cy="1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" name="Image 55"/>
              <p:cNvPicPr>
                <a:picLocks noChangeAspect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7721164" y="3707268"/>
                <a:ext cx="252000" cy="25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4" name="Image 56"/>
              <p:cNvPicPr>
                <a:picLocks noChangeAspect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893393" y="3698967"/>
                <a:ext cx="162000" cy="1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5" name="Image 57"/>
              <p:cNvPicPr>
                <a:picLocks noChangeAspect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227553" y="3668312"/>
                <a:ext cx="162000" cy="1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6" name="Image 139"/>
              <p:cNvPicPr>
                <a:picLocks noChangeAspect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6370564" y="3702174"/>
                <a:ext cx="162000" cy="1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7" name="Image 140"/>
              <p:cNvPicPr>
                <a:picLocks noChangeAspect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2509772" y="3672175"/>
                <a:ext cx="162000" cy="1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" name="Image 183"/>
              <p:cNvPicPr>
                <a:picLocks noChangeAspect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6854389" y="3611850"/>
                <a:ext cx="338173" cy="363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9" name="Image 184"/>
              <p:cNvPicPr>
                <a:picLocks noChangeAspect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109118" y="3625974"/>
                <a:ext cx="162000" cy="1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0" name="ZoneTexte 185"/>
              <p:cNvSpPr txBox="1">
                <a:spLocks noChangeArrowheads="1"/>
              </p:cNvSpPr>
              <p:nvPr/>
            </p:nvSpPr>
            <p:spPr bwMode="auto">
              <a:xfrm>
                <a:off x="6494618" y="3915679"/>
                <a:ext cx="1167931" cy="584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FR" sz="800" i="1">
                    <a:latin typeface="Calibri" pitchFamily="1" charset="0"/>
                  </a:rPr>
                  <a:t>Vérifier la réception du message en demandant une reformulation au récepteur </a:t>
                </a:r>
                <a:r>
                  <a:rPr lang="fr-FR" sz="800" b="1" i="1">
                    <a:latin typeface="Calibri" pitchFamily="1" charset="0"/>
                  </a:rPr>
                  <a:t>OK</a:t>
                </a:r>
              </a:p>
            </p:txBody>
          </p:sp>
          <p:sp>
            <p:nvSpPr>
              <p:cNvPr id="141" name="ZoneTexte 357"/>
              <p:cNvSpPr txBox="1">
                <a:spLocks noChangeArrowheads="1"/>
              </p:cNvSpPr>
              <p:nvPr/>
            </p:nvSpPr>
            <p:spPr bwMode="auto">
              <a:xfrm>
                <a:off x="5531669" y="3864093"/>
                <a:ext cx="64347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FR" sz="800" i="1">
                    <a:latin typeface="Calibri" pitchFamily="1" charset="0"/>
                  </a:rPr>
                  <a:t>Alarme</a:t>
                </a:r>
              </a:p>
              <a:p>
                <a:pPr algn="ctr"/>
                <a:r>
                  <a:rPr lang="fr-FR" sz="800" i="1">
                    <a:latin typeface="Calibri" pitchFamily="1" charset="0"/>
                  </a:rPr>
                  <a:t>Acquittée </a:t>
                </a:r>
                <a:r>
                  <a:rPr lang="fr-FR" sz="800" b="1" i="1">
                    <a:latin typeface="Calibri" pitchFamily="1" charset="0"/>
                  </a:rPr>
                  <a:t>OK</a:t>
                </a:r>
              </a:p>
            </p:txBody>
          </p:sp>
          <p:pic>
            <p:nvPicPr>
              <p:cNvPr id="142" name="Image 358"/>
              <p:cNvPicPr>
                <a:picLocks noChangeAspect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5729805" y="3691425"/>
                <a:ext cx="252000" cy="25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" name="Image 359"/>
              <p:cNvPicPr>
                <a:picLocks noChangeAspect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902035" y="3683124"/>
                <a:ext cx="162000" cy="1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" name="Rectangle à coins arrondis 143"/>
              <p:cNvSpPr>
                <a:spLocks noChangeArrowheads="1"/>
              </p:cNvSpPr>
              <p:nvPr/>
            </p:nvSpPr>
            <p:spPr bwMode="auto">
              <a:xfrm>
                <a:off x="101604" y="3617912"/>
                <a:ext cx="1987435" cy="76387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noFill/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r>
                  <a:rPr lang="fr-FR" sz="1200" b="1">
                    <a:solidFill>
                      <a:srgbClr val="000000"/>
                    </a:solidFill>
                    <a:latin typeface="Calibri" pitchFamily="1" charset="0"/>
                  </a:rPr>
                  <a:t>Observables intermédiaires</a:t>
                </a:r>
              </a:p>
            </p:txBody>
          </p:sp>
        </p:grpSp>
      </p:grpSp>
      <p:grpSp>
        <p:nvGrpSpPr>
          <p:cNvPr id="146" name="Grouper 115"/>
          <p:cNvGrpSpPr>
            <a:grpSpLocks/>
          </p:cNvGrpSpPr>
          <p:nvPr/>
        </p:nvGrpSpPr>
        <p:grpSpPr bwMode="auto">
          <a:xfrm>
            <a:off x="101600" y="4816450"/>
            <a:ext cx="8886825" cy="969963"/>
            <a:chOff x="101604" y="5410613"/>
            <a:chExt cx="8886095" cy="969101"/>
          </a:xfrm>
        </p:grpSpPr>
        <p:sp>
          <p:nvSpPr>
            <p:cNvPr id="147" name="Rectangle à coins arrondis 146"/>
            <p:cNvSpPr>
              <a:spLocks noChangeArrowheads="1"/>
            </p:cNvSpPr>
            <p:nvPr/>
          </p:nvSpPr>
          <p:spPr bwMode="auto">
            <a:xfrm>
              <a:off x="1379437" y="5410613"/>
              <a:ext cx="7608262" cy="79145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4A7EBB"/>
              </a:solidFill>
              <a:prstDash val="dash"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8" name="Rectangle à coins arrondis 147"/>
            <p:cNvSpPr>
              <a:spLocks noChangeArrowheads="1"/>
            </p:cNvSpPr>
            <p:nvPr/>
          </p:nvSpPr>
          <p:spPr bwMode="auto">
            <a:xfrm>
              <a:off x="1496902" y="5564464"/>
              <a:ext cx="7398729" cy="51547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149" name="Image 214"/>
            <p:cNvPicPr>
              <a:picLocks noChangeAspect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237437" y="5822151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0" name="Image 215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852177" y="5832844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1" name="Image 216"/>
            <p:cNvPicPr>
              <a:picLocks noChangeAspect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4452241" y="5594132"/>
              <a:ext cx="360000" cy="40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2" name="Image 217"/>
            <p:cNvPicPr>
              <a:picLocks noChangeAspect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030631" y="5777522"/>
              <a:ext cx="488226" cy="286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3" name="Grouper 64"/>
            <p:cNvGrpSpPr>
              <a:grpSpLocks/>
            </p:cNvGrpSpPr>
            <p:nvPr/>
          </p:nvGrpSpPr>
          <p:grpSpPr bwMode="auto">
            <a:xfrm>
              <a:off x="4586114" y="5581468"/>
              <a:ext cx="354739" cy="489487"/>
              <a:chOff x="5875390" y="215732"/>
              <a:chExt cx="354739" cy="489487"/>
            </a:xfrm>
          </p:grpSpPr>
          <p:pic>
            <p:nvPicPr>
              <p:cNvPr id="282" name="Image 219"/>
              <p:cNvPicPr>
                <a:picLocks noChangeAspect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5935457" y="350860"/>
                <a:ext cx="254081" cy="354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3" name="ZoneTexte 220"/>
              <p:cNvSpPr txBox="1">
                <a:spLocks noChangeArrowheads="1"/>
              </p:cNvSpPr>
              <p:nvPr/>
            </p:nvSpPr>
            <p:spPr bwMode="auto">
              <a:xfrm>
                <a:off x="5875390" y="380829"/>
                <a:ext cx="236663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800">
                    <a:latin typeface="Calibri" pitchFamily="1" charset="0"/>
                  </a:rPr>
                  <a:t>0</a:t>
                </a:r>
              </a:p>
            </p:txBody>
          </p:sp>
          <p:sp>
            <p:nvSpPr>
              <p:cNvPr id="284" name="ZoneTexte 221"/>
              <p:cNvSpPr txBox="1">
                <a:spLocks noChangeArrowheads="1"/>
              </p:cNvSpPr>
              <p:nvPr/>
            </p:nvSpPr>
            <p:spPr bwMode="auto">
              <a:xfrm>
                <a:off x="5993466" y="215732"/>
                <a:ext cx="236663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800">
                    <a:latin typeface="Calibri" pitchFamily="1" charset="0"/>
                  </a:rPr>
                  <a:t>1</a:t>
                </a:r>
              </a:p>
            </p:txBody>
          </p:sp>
        </p:grpSp>
        <p:pic>
          <p:nvPicPr>
            <p:cNvPr id="154" name="Image 222"/>
            <p:cNvPicPr>
              <a:picLocks noChangeAspect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580776" y="5597369"/>
              <a:ext cx="360000" cy="40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5" name="Image 223"/>
            <p:cNvPicPr>
              <a:picLocks noChangeAspect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640289" y="5585300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6" name="Grouper 65"/>
            <p:cNvGrpSpPr>
              <a:grpSpLocks/>
            </p:cNvGrpSpPr>
            <p:nvPr/>
          </p:nvGrpSpPr>
          <p:grpSpPr bwMode="auto">
            <a:xfrm>
              <a:off x="1730706" y="5588009"/>
              <a:ext cx="354739" cy="489487"/>
              <a:chOff x="5875390" y="215732"/>
              <a:chExt cx="354739" cy="489487"/>
            </a:xfrm>
          </p:grpSpPr>
          <p:pic>
            <p:nvPicPr>
              <p:cNvPr id="279" name="Image 225"/>
              <p:cNvPicPr>
                <a:picLocks noChangeAspect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5935457" y="350860"/>
                <a:ext cx="254081" cy="354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0" name="ZoneTexte 226"/>
              <p:cNvSpPr txBox="1">
                <a:spLocks noChangeArrowheads="1"/>
              </p:cNvSpPr>
              <p:nvPr/>
            </p:nvSpPr>
            <p:spPr bwMode="auto">
              <a:xfrm>
                <a:off x="5875390" y="380829"/>
                <a:ext cx="236663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800">
                    <a:latin typeface="Calibri" pitchFamily="1" charset="0"/>
                  </a:rPr>
                  <a:t>0</a:t>
                </a:r>
              </a:p>
            </p:txBody>
          </p:sp>
          <p:sp>
            <p:nvSpPr>
              <p:cNvPr id="281" name="ZoneTexte 227"/>
              <p:cNvSpPr txBox="1">
                <a:spLocks noChangeArrowheads="1"/>
              </p:cNvSpPr>
              <p:nvPr/>
            </p:nvSpPr>
            <p:spPr bwMode="auto">
              <a:xfrm>
                <a:off x="5993466" y="215732"/>
                <a:ext cx="236663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800">
                    <a:latin typeface="Calibri" pitchFamily="1" charset="0"/>
                  </a:rPr>
                  <a:t>1</a:t>
                </a:r>
              </a:p>
            </p:txBody>
          </p:sp>
        </p:grpSp>
        <p:pic>
          <p:nvPicPr>
            <p:cNvPr id="157" name="Image 228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548165" y="5832372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8" name="Image 229"/>
            <p:cNvPicPr>
              <a:picLocks noChangeAspect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359241" y="5602828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9" name="Image 230"/>
            <p:cNvPicPr>
              <a:picLocks noChangeAspect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926345" y="5630797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0" name="Image 231"/>
            <p:cNvPicPr>
              <a:picLocks noChangeAspect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5295618" y="5599101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1" name="Image 234"/>
            <p:cNvPicPr>
              <a:picLocks noChangeAspect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3557682" y="5774091"/>
              <a:ext cx="517182" cy="286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2" name="Image 235"/>
            <p:cNvPicPr>
              <a:picLocks noChangeAspect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047371" y="5581047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" name="Image 237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67198" y="5832372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" name="Image 238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354907" y="5832372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5" name="Image 239"/>
            <p:cNvPicPr>
              <a:picLocks noChangeAspect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141134" y="5600867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6" name="Image 256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8075330" y="5834379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7" name="Image 257"/>
            <p:cNvPicPr>
              <a:picLocks noChangeAspect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355765" y="5609563"/>
              <a:ext cx="360000" cy="40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8" name="Image 258"/>
            <p:cNvPicPr>
              <a:picLocks noChangeAspect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074832" y="5653253"/>
              <a:ext cx="488226" cy="286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9" name="Grouper 64"/>
            <p:cNvGrpSpPr>
              <a:grpSpLocks/>
            </p:cNvGrpSpPr>
            <p:nvPr/>
          </p:nvGrpSpPr>
          <p:grpSpPr bwMode="auto">
            <a:xfrm>
              <a:off x="8583423" y="5584199"/>
              <a:ext cx="354739" cy="489487"/>
              <a:chOff x="5875390" y="215732"/>
              <a:chExt cx="354739" cy="489487"/>
            </a:xfrm>
          </p:grpSpPr>
          <p:pic>
            <p:nvPicPr>
              <p:cNvPr id="276" name="Image 260"/>
              <p:cNvPicPr>
                <a:picLocks noChangeAspect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5935457" y="350860"/>
                <a:ext cx="254081" cy="354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77" name="ZoneTexte 261"/>
              <p:cNvSpPr txBox="1">
                <a:spLocks noChangeArrowheads="1"/>
              </p:cNvSpPr>
              <p:nvPr/>
            </p:nvSpPr>
            <p:spPr bwMode="auto">
              <a:xfrm>
                <a:off x="5875390" y="380829"/>
                <a:ext cx="236663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800">
                    <a:latin typeface="Calibri" pitchFamily="1" charset="0"/>
                  </a:rPr>
                  <a:t>0</a:t>
                </a:r>
              </a:p>
            </p:txBody>
          </p:sp>
          <p:sp>
            <p:nvSpPr>
              <p:cNvPr id="278" name="ZoneTexte 262"/>
              <p:cNvSpPr txBox="1">
                <a:spLocks noChangeArrowheads="1"/>
              </p:cNvSpPr>
              <p:nvPr/>
            </p:nvSpPr>
            <p:spPr bwMode="auto">
              <a:xfrm>
                <a:off x="5993466" y="215732"/>
                <a:ext cx="236663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800">
                    <a:latin typeface="Calibri" pitchFamily="1" charset="0"/>
                  </a:rPr>
                  <a:t>1</a:t>
                </a:r>
              </a:p>
            </p:txBody>
          </p:sp>
        </p:grpSp>
        <p:pic>
          <p:nvPicPr>
            <p:cNvPr id="170" name="Image 263"/>
            <p:cNvPicPr>
              <a:picLocks noChangeAspect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613254" y="5600100"/>
              <a:ext cx="360000" cy="40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1" name="Image 264"/>
            <p:cNvPicPr>
              <a:picLocks noChangeAspect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910335" y="5605885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3" name="Grouper 65"/>
            <p:cNvGrpSpPr>
              <a:grpSpLocks/>
            </p:cNvGrpSpPr>
            <p:nvPr/>
          </p:nvGrpSpPr>
          <p:grpSpPr bwMode="auto">
            <a:xfrm>
              <a:off x="5763184" y="5590740"/>
              <a:ext cx="354739" cy="489487"/>
              <a:chOff x="5875390" y="215732"/>
              <a:chExt cx="354739" cy="489487"/>
            </a:xfrm>
          </p:grpSpPr>
          <p:pic>
            <p:nvPicPr>
              <p:cNvPr id="273" name="Image 266"/>
              <p:cNvPicPr>
                <a:picLocks noChangeAspect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5935457" y="350860"/>
                <a:ext cx="254081" cy="354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74" name="ZoneTexte 267"/>
              <p:cNvSpPr txBox="1">
                <a:spLocks noChangeArrowheads="1"/>
              </p:cNvSpPr>
              <p:nvPr/>
            </p:nvSpPr>
            <p:spPr bwMode="auto">
              <a:xfrm>
                <a:off x="5875390" y="380829"/>
                <a:ext cx="236663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800">
                    <a:latin typeface="Calibri" pitchFamily="1" charset="0"/>
                  </a:rPr>
                  <a:t>0</a:t>
                </a:r>
              </a:p>
            </p:txBody>
          </p:sp>
          <p:sp>
            <p:nvSpPr>
              <p:cNvPr id="275" name="ZoneTexte 268"/>
              <p:cNvSpPr txBox="1">
                <a:spLocks noChangeArrowheads="1"/>
              </p:cNvSpPr>
              <p:nvPr/>
            </p:nvSpPr>
            <p:spPr bwMode="auto">
              <a:xfrm>
                <a:off x="5993466" y="215732"/>
                <a:ext cx="236663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800">
                    <a:latin typeface="Calibri" pitchFamily="1" charset="0"/>
                  </a:rPr>
                  <a:t>1</a:t>
                </a:r>
              </a:p>
            </p:txBody>
          </p:sp>
        </p:grpSp>
        <p:pic>
          <p:nvPicPr>
            <p:cNvPr id="264" name="Image 270"/>
            <p:cNvPicPr>
              <a:picLocks noChangeAspect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6785655" y="5581047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5" name="Image 271"/>
            <p:cNvPicPr>
              <a:picLocks noChangeAspect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6886775" y="5776822"/>
              <a:ext cx="517182" cy="286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" name="Image 272"/>
            <p:cNvPicPr>
              <a:picLocks noChangeAspect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7416729" y="5616372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7" name="Image 273"/>
            <p:cNvPicPr>
              <a:picLocks noChangeAspect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6618192" y="5799604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8" name="Image 323"/>
            <p:cNvPicPr>
              <a:picLocks noChangeAspect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078962" y="5588895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9" name="Image 403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718565" y="5833907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0" name="Rectangle à coins arrondis 269"/>
            <p:cNvSpPr>
              <a:spLocks noChangeArrowheads="1"/>
            </p:cNvSpPr>
            <p:nvPr/>
          </p:nvSpPr>
          <p:spPr bwMode="auto">
            <a:xfrm>
              <a:off x="101604" y="5439163"/>
              <a:ext cx="1050839" cy="7629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r>
                <a:rPr lang="fr-FR" sz="1200" b="1">
                  <a:solidFill>
                    <a:srgbClr val="000000"/>
                  </a:solidFill>
                  <a:latin typeface="Calibri" pitchFamily="1" charset="0"/>
                </a:rPr>
                <a:t>Journaux de bord du simulateur</a:t>
              </a:r>
            </a:p>
          </p:txBody>
        </p:sp>
        <p:cxnSp>
          <p:nvCxnSpPr>
            <p:cNvPr id="271" name="Connecteur droit avec flèche 270"/>
            <p:cNvCxnSpPr>
              <a:cxnSpLocks noChangeShapeType="1"/>
            </p:cNvCxnSpPr>
            <p:nvPr/>
          </p:nvCxnSpPr>
          <p:spPr bwMode="auto">
            <a:xfrm>
              <a:off x="1379437" y="6354337"/>
              <a:ext cx="7562229" cy="1586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lg" len="lg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272" name="ZoneTexte 107"/>
            <p:cNvSpPr txBox="1">
              <a:spLocks noChangeArrowheads="1"/>
            </p:cNvSpPr>
            <p:nvPr/>
          </p:nvSpPr>
          <p:spPr bwMode="auto">
            <a:xfrm>
              <a:off x="8292770" y="6148882"/>
              <a:ext cx="64347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900" b="1" i="1">
                  <a:latin typeface="Calibri" pitchFamily="1" charset="0"/>
                </a:rPr>
                <a:t>TEMPS</a:t>
              </a:r>
            </a:p>
          </p:txBody>
        </p:sp>
      </p:grpSp>
      <p:grpSp>
        <p:nvGrpSpPr>
          <p:cNvPr id="285" name="Grouper 118"/>
          <p:cNvGrpSpPr>
            <a:grpSpLocks/>
          </p:cNvGrpSpPr>
          <p:nvPr/>
        </p:nvGrpSpPr>
        <p:grpSpPr bwMode="auto">
          <a:xfrm>
            <a:off x="107950" y="1217588"/>
            <a:ext cx="7224713" cy="1590675"/>
            <a:chOff x="107408" y="1811007"/>
            <a:chExt cx="7224806" cy="1590817"/>
          </a:xfrm>
        </p:grpSpPr>
        <p:sp>
          <p:nvSpPr>
            <p:cNvPr id="286" name="Rectangle à coins arrondis 285"/>
            <p:cNvSpPr>
              <a:spLocks noChangeArrowheads="1"/>
            </p:cNvSpPr>
            <p:nvPr/>
          </p:nvSpPr>
          <p:spPr bwMode="auto">
            <a:xfrm>
              <a:off x="3034796" y="1811007"/>
              <a:ext cx="4297418" cy="79223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4A7EBB"/>
              </a:solidFill>
              <a:prstDash val="dash"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87" name="Rectangle à coins arrondis 286"/>
            <p:cNvSpPr>
              <a:spLocks noChangeArrowheads="1"/>
            </p:cNvSpPr>
            <p:nvPr/>
          </p:nvSpPr>
          <p:spPr bwMode="auto">
            <a:xfrm>
              <a:off x="3115760" y="1939605"/>
              <a:ext cx="4113265" cy="5159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88" name="ZoneTexte 80"/>
            <p:cNvSpPr txBox="1">
              <a:spLocks noChangeArrowheads="1"/>
            </p:cNvSpPr>
            <p:nvPr/>
          </p:nvSpPr>
          <p:spPr bwMode="auto">
            <a:xfrm>
              <a:off x="3040531" y="2218549"/>
              <a:ext cx="126085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800" i="1">
                  <a:latin typeface="Calibri" pitchFamily="1" charset="0"/>
                </a:rPr>
                <a:t>Gestes Professionnels </a:t>
              </a:r>
              <a:r>
                <a:rPr lang="fr-FR" sz="800" b="1" i="1">
                  <a:latin typeface="Calibri" pitchFamily="1" charset="0"/>
                </a:rPr>
                <a:t>KO</a:t>
              </a:r>
            </a:p>
          </p:txBody>
        </p:sp>
        <p:sp>
          <p:nvSpPr>
            <p:cNvPr id="289" name="ZoneTexte 81"/>
            <p:cNvSpPr txBox="1">
              <a:spLocks noChangeArrowheads="1"/>
            </p:cNvSpPr>
            <p:nvPr/>
          </p:nvSpPr>
          <p:spPr bwMode="auto">
            <a:xfrm>
              <a:off x="4632760" y="2256103"/>
              <a:ext cx="102531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800" i="1">
                  <a:latin typeface="Calibri" pitchFamily="1" charset="0"/>
                </a:rPr>
                <a:t>Surveillance </a:t>
              </a:r>
              <a:r>
                <a:rPr lang="fr-FR" sz="800" b="1" i="1">
                  <a:latin typeface="Calibri" pitchFamily="1" charset="0"/>
                </a:rPr>
                <a:t>OK</a:t>
              </a:r>
            </a:p>
          </p:txBody>
        </p:sp>
        <p:sp>
          <p:nvSpPr>
            <p:cNvPr id="290" name="ZoneTexte 82"/>
            <p:cNvSpPr txBox="1">
              <a:spLocks noChangeArrowheads="1"/>
            </p:cNvSpPr>
            <p:nvPr/>
          </p:nvSpPr>
          <p:spPr bwMode="auto">
            <a:xfrm>
              <a:off x="6168942" y="2222486"/>
              <a:ext cx="96609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800" i="1">
                  <a:latin typeface="Calibri" pitchFamily="1" charset="0"/>
                </a:rPr>
                <a:t>Collaboration </a:t>
              </a:r>
              <a:r>
                <a:rPr lang="fr-FR" sz="800" b="1" i="1">
                  <a:latin typeface="Calibri" pitchFamily="1" charset="0"/>
                </a:rPr>
                <a:t>KO</a:t>
              </a:r>
            </a:p>
          </p:txBody>
        </p:sp>
        <p:pic>
          <p:nvPicPr>
            <p:cNvPr id="291" name="Image 83"/>
            <p:cNvPicPr>
              <a:picLocks noChangeAspect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6460284" y="2011813"/>
              <a:ext cx="325002" cy="267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2" name="Image 84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692747" y="1971881"/>
              <a:ext cx="214506" cy="17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3" name="Image 85"/>
            <p:cNvPicPr>
              <a:picLocks noChangeAspect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956768" y="1979153"/>
              <a:ext cx="367122" cy="316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4" name="Image 86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251354" y="1954946"/>
              <a:ext cx="162000" cy="1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5" name="Image 87"/>
            <p:cNvPicPr>
              <a:picLocks noChangeAspect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3426704" y="1979153"/>
              <a:ext cx="365689" cy="300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6" name="Image 88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85141" y="1971881"/>
              <a:ext cx="214506" cy="17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" name="Rectangle à coins arrondis 296"/>
            <p:cNvSpPr>
              <a:spLocks noChangeArrowheads="1"/>
            </p:cNvSpPr>
            <p:nvPr/>
          </p:nvSpPr>
          <p:spPr bwMode="auto">
            <a:xfrm>
              <a:off x="107408" y="1811007"/>
              <a:ext cx="2489232" cy="76365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r>
                <a:rPr lang="fr-FR" sz="1200" b="1">
                  <a:solidFill>
                    <a:srgbClr val="000000"/>
                  </a:solidFill>
                  <a:latin typeface="Calibri" pitchFamily="1" charset="0"/>
                </a:rPr>
                <a:t>Observables de très haut niveau (Familles d’objectifs pédagogiques)</a:t>
              </a:r>
            </a:p>
          </p:txBody>
        </p:sp>
        <p:sp>
          <p:nvSpPr>
            <p:cNvPr id="298" name="Double flèche verticale 297"/>
            <p:cNvSpPr>
              <a:spLocks noChangeArrowheads="1"/>
            </p:cNvSpPr>
            <p:nvPr/>
          </p:nvSpPr>
          <p:spPr bwMode="auto">
            <a:xfrm>
              <a:off x="5090635" y="2611178"/>
              <a:ext cx="360367" cy="790646"/>
            </a:xfrm>
            <a:prstGeom prst="upDownArrow">
              <a:avLst>
                <a:gd name="adj1" fmla="val 50000"/>
                <a:gd name="adj2" fmla="val 50005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99" name="Rectangle 28"/>
          <p:cNvSpPr>
            <a:spLocks noChangeArrowheads="1"/>
          </p:cNvSpPr>
          <p:nvPr/>
        </p:nvSpPr>
        <p:spPr bwMode="auto">
          <a:xfrm>
            <a:off x="85725" y="620688"/>
            <a:ext cx="89487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fr-FR" b="1" dirty="0">
                <a:solidFill>
                  <a:srgbClr val="1E4C7C"/>
                </a:solidFill>
                <a:sym typeface="Wingdings" pitchFamily="1" charset="2"/>
              </a:rPr>
              <a:t> </a:t>
            </a:r>
            <a:r>
              <a:rPr lang="fr-FR" b="1" dirty="0">
                <a:solidFill>
                  <a:srgbClr val="1E4C7C"/>
                </a:solidFill>
              </a:rPr>
              <a:t>Exemple d’un cas d’usage sur un Scénario d’évaluation sommative </a:t>
            </a:r>
            <a:r>
              <a:rPr lang="fr-FR" b="1" dirty="0" smtClean="0">
                <a:solidFill>
                  <a:srgbClr val="1E4C7C"/>
                </a:solidFill>
              </a:rPr>
              <a:t>(1/2)</a:t>
            </a:r>
            <a:endParaRPr lang="fr-FR" sz="14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00" name="Ellipse 299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xmlns="" val="422310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4288" y="630932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172" name="Tableau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8035843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Conception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Développements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Conclusion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Perspectives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5" name="Grouper 116"/>
          <p:cNvGrpSpPr>
            <a:grpSpLocks/>
          </p:cNvGrpSpPr>
          <p:nvPr/>
        </p:nvGrpSpPr>
        <p:grpSpPr bwMode="auto">
          <a:xfrm>
            <a:off x="101600" y="2824138"/>
            <a:ext cx="8135938" cy="1196975"/>
            <a:chOff x="101604" y="3417813"/>
            <a:chExt cx="8135469" cy="1196350"/>
          </a:xfrm>
        </p:grpSpPr>
        <p:sp>
          <p:nvSpPr>
            <p:cNvPr id="146" name="Rectangle à coins arrondis 145"/>
            <p:cNvSpPr>
              <a:spLocks noChangeArrowheads="1"/>
            </p:cNvSpPr>
            <p:nvPr/>
          </p:nvSpPr>
          <p:spPr bwMode="auto">
            <a:xfrm>
              <a:off x="2112851" y="3417813"/>
              <a:ext cx="6124222" cy="11963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4A7EBB"/>
              </a:solidFill>
              <a:prstDash val="dash"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3" name="Rectangle à coins arrondis 152"/>
            <p:cNvSpPr>
              <a:spLocks noChangeArrowheads="1"/>
            </p:cNvSpPr>
            <p:nvPr/>
          </p:nvSpPr>
          <p:spPr bwMode="auto">
            <a:xfrm>
              <a:off x="2187459" y="3554267"/>
              <a:ext cx="5989293" cy="92661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6" name="ZoneTexte 37"/>
            <p:cNvSpPr txBox="1">
              <a:spLocks noChangeArrowheads="1"/>
            </p:cNvSpPr>
            <p:nvPr/>
          </p:nvSpPr>
          <p:spPr bwMode="auto">
            <a:xfrm>
              <a:off x="2620581" y="3889881"/>
              <a:ext cx="6434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800" i="1">
                  <a:latin typeface="Calibri" pitchFamily="1" charset="0"/>
                </a:rPr>
                <a:t>Alarme</a:t>
              </a:r>
            </a:p>
            <a:p>
              <a:pPr algn="ctr"/>
              <a:r>
                <a:rPr lang="fr-FR" sz="800" i="1">
                  <a:latin typeface="Calibri" pitchFamily="1" charset="0"/>
                </a:rPr>
                <a:t>Acquittée </a:t>
              </a:r>
              <a:r>
                <a:rPr lang="fr-FR" sz="800" b="1" i="1">
                  <a:latin typeface="Calibri" pitchFamily="1" charset="0"/>
                </a:rPr>
                <a:t>OK</a:t>
              </a:r>
            </a:p>
          </p:txBody>
        </p:sp>
        <p:pic>
          <p:nvPicPr>
            <p:cNvPr id="169" name="Image 38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14109" y="3696024"/>
              <a:ext cx="282203" cy="282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3" name="ZoneTexte 39"/>
            <p:cNvSpPr txBox="1">
              <a:spLocks noChangeArrowheads="1"/>
            </p:cNvSpPr>
            <p:nvPr/>
          </p:nvSpPr>
          <p:spPr bwMode="auto">
            <a:xfrm>
              <a:off x="2039689" y="3894168"/>
              <a:ext cx="84468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800" i="1">
                  <a:latin typeface="Calibri" pitchFamily="1" charset="0"/>
                </a:rPr>
                <a:t>Réglage</a:t>
              </a:r>
            </a:p>
            <a:p>
              <a:pPr algn="ctr"/>
              <a:r>
                <a:rPr lang="fr-FR" sz="800" i="1">
                  <a:latin typeface="Calibri" pitchFamily="1" charset="0"/>
                </a:rPr>
                <a:t>Tension</a:t>
              </a:r>
            </a:p>
            <a:p>
              <a:pPr algn="ctr"/>
              <a:r>
                <a:rPr lang="fr-FR" sz="800" i="1">
                  <a:latin typeface="Calibri" pitchFamily="1" charset="0"/>
                </a:rPr>
                <a:t>Alternateur</a:t>
              </a:r>
            </a:p>
            <a:p>
              <a:pPr algn="ctr"/>
              <a:r>
                <a:rPr lang="fr-FR" sz="800" b="1" i="1">
                  <a:latin typeface="Calibri" pitchFamily="1" charset="0"/>
                </a:rPr>
                <a:t>OK</a:t>
              </a:r>
            </a:p>
          </p:txBody>
        </p:sp>
        <p:sp>
          <p:nvSpPr>
            <p:cNvPr id="174" name="ZoneTexte 40"/>
            <p:cNvSpPr txBox="1">
              <a:spLocks noChangeArrowheads="1"/>
            </p:cNvSpPr>
            <p:nvPr/>
          </p:nvSpPr>
          <p:spPr bwMode="auto">
            <a:xfrm>
              <a:off x="3608911" y="3880273"/>
              <a:ext cx="68101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800" i="1">
                  <a:latin typeface="Calibri" pitchFamily="1" charset="0"/>
                </a:rPr>
                <a:t>Régulation Température </a:t>
              </a:r>
              <a:r>
                <a:rPr lang="fr-FR" sz="800" b="1" i="1">
                  <a:latin typeface="Calibri" pitchFamily="1" charset="0"/>
                </a:rPr>
                <a:t>KO</a:t>
              </a:r>
            </a:p>
          </p:txBody>
        </p:sp>
        <p:pic>
          <p:nvPicPr>
            <p:cNvPr id="175" name="Image 41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07887" y="3702373"/>
              <a:ext cx="272567" cy="217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6" name="ZoneTexte 42"/>
            <p:cNvSpPr txBox="1">
              <a:spLocks noChangeArrowheads="1"/>
            </p:cNvSpPr>
            <p:nvPr/>
          </p:nvSpPr>
          <p:spPr bwMode="auto">
            <a:xfrm>
              <a:off x="4657364" y="3873924"/>
              <a:ext cx="100869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800" i="1">
                  <a:latin typeface="Calibri" pitchFamily="1" charset="0"/>
                </a:rPr>
                <a:t>Appel en Salle de Commande : « ajuster la pression » </a:t>
              </a:r>
              <a:r>
                <a:rPr lang="fr-FR" sz="800" b="1" i="1">
                  <a:latin typeface="Calibri" pitchFamily="1" charset="0"/>
                </a:rPr>
                <a:t>OK</a:t>
              </a:r>
            </a:p>
          </p:txBody>
        </p:sp>
        <p:pic>
          <p:nvPicPr>
            <p:cNvPr id="177" name="Image 43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67822" y="3707100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8" name="Image 44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194286" y="3704655"/>
              <a:ext cx="321827" cy="31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9" name="ZoneTexte 45"/>
            <p:cNvSpPr txBox="1">
              <a:spLocks noChangeArrowheads="1"/>
            </p:cNvSpPr>
            <p:nvPr/>
          </p:nvSpPr>
          <p:spPr bwMode="auto">
            <a:xfrm>
              <a:off x="5979594" y="3964940"/>
              <a:ext cx="7286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800" i="1">
                  <a:latin typeface="Calibri" pitchFamily="1" charset="0"/>
                </a:rPr>
                <a:t>Couplage</a:t>
              </a:r>
            </a:p>
            <a:p>
              <a:pPr algn="ctr"/>
              <a:r>
                <a:rPr lang="fr-FR" sz="800" b="1" i="1">
                  <a:latin typeface="Calibri" pitchFamily="1" charset="0"/>
                </a:rPr>
                <a:t>OK</a:t>
              </a:r>
            </a:p>
          </p:txBody>
        </p:sp>
        <p:sp>
          <p:nvSpPr>
            <p:cNvPr id="180" name="ZoneTexte 46"/>
            <p:cNvSpPr txBox="1">
              <a:spLocks noChangeArrowheads="1"/>
            </p:cNvSpPr>
            <p:nvPr/>
          </p:nvSpPr>
          <p:spPr bwMode="auto">
            <a:xfrm>
              <a:off x="7523028" y="3879936"/>
              <a:ext cx="6434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800" i="1">
                  <a:latin typeface="Calibri" pitchFamily="1" charset="0"/>
                </a:rPr>
                <a:t>Alarme</a:t>
              </a:r>
            </a:p>
            <a:p>
              <a:pPr algn="ctr"/>
              <a:r>
                <a:rPr lang="fr-FR" sz="800" i="1">
                  <a:latin typeface="Calibri" pitchFamily="1" charset="0"/>
                </a:rPr>
                <a:t>Acquittée </a:t>
              </a:r>
              <a:r>
                <a:rPr lang="fr-FR" sz="800" b="1" i="1">
                  <a:latin typeface="Calibri" pitchFamily="1" charset="0"/>
                </a:rPr>
                <a:t>OK</a:t>
              </a:r>
            </a:p>
          </p:txBody>
        </p:sp>
        <p:pic>
          <p:nvPicPr>
            <p:cNvPr id="181" name="Image 47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304102" y="3693488"/>
              <a:ext cx="262800" cy="26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2" name="ZoneTexte 48"/>
            <p:cNvSpPr txBox="1">
              <a:spLocks noChangeArrowheads="1"/>
            </p:cNvSpPr>
            <p:nvPr/>
          </p:nvSpPr>
          <p:spPr bwMode="auto">
            <a:xfrm>
              <a:off x="3039688" y="3895091"/>
              <a:ext cx="7429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800" i="1">
                  <a:latin typeface="Calibri" pitchFamily="1" charset="0"/>
                </a:rPr>
                <a:t>Utiliser les bonnes consignes </a:t>
              </a:r>
              <a:r>
                <a:rPr lang="fr-FR" sz="800" b="1" i="1">
                  <a:latin typeface="Calibri" pitchFamily="1" charset="0"/>
                </a:rPr>
                <a:t>OK</a:t>
              </a:r>
            </a:p>
          </p:txBody>
        </p:sp>
        <p:sp>
          <p:nvSpPr>
            <p:cNvPr id="183" name="ZoneTexte 49"/>
            <p:cNvSpPr txBox="1">
              <a:spLocks noChangeArrowheads="1"/>
            </p:cNvSpPr>
            <p:nvPr/>
          </p:nvSpPr>
          <p:spPr bwMode="auto">
            <a:xfrm>
              <a:off x="4157302" y="3890856"/>
              <a:ext cx="60906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800" i="1">
                  <a:latin typeface="Calibri" pitchFamily="1" charset="0"/>
                </a:rPr>
                <a:t>Informer avant action </a:t>
              </a:r>
              <a:r>
                <a:rPr lang="fr-FR" sz="800" b="1" i="1">
                  <a:latin typeface="Calibri" pitchFamily="1" charset="0"/>
                </a:rPr>
                <a:t>KO</a:t>
              </a:r>
            </a:p>
          </p:txBody>
        </p:sp>
        <p:pic>
          <p:nvPicPr>
            <p:cNvPr id="184" name="Image 50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315688" y="3671288"/>
              <a:ext cx="28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5" name="Image 51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551859" y="3660822"/>
              <a:ext cx="214506" cy="17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" name="Image 52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017655" y="3681990"/>
              <a:ext cx="214506" cy="17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7" name="Image 53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811132" y="3714570"/>
              <a:ext cx="25200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8" name="Image 54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983362" y="3680868"/>
              <a:ext cx="162000" cy="1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9" name="Image 55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721164" y="3707268"/>
              <a:ext cx="25200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0" name="Image 56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893393" y="3698967"/>
              <a:ext cx="162000" cy="1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1" name="Image 57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227553" y="3668312"/>
              <a:ext cx="162000" cy="1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2" name="Image 139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370564" y="3702174"/>
              <a:ext cx="162000" cy="1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3" name="Image 140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509772" y="3672175"/>
              <a:ext cx="162000" cy="1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" name="Image 183"/>
            <p:cNvPicPr>
              <a:picLocks noChangeAspect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854389" y="3611850"/>
              <a:ext cx="338173" cy="363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5" name="Image 184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109118" y="3625974"/>
              <a:ext cx="162000" cy="1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6" name="ZoneTexte 185"/>
            <p:cNvSpPr txBox="1">
              <a:spLocks noChangeArrowheads="1"/>
            </p:cNvSpPr>
            <p:nvPr/>
          </p:nvSpPr>
          <p:spPr bwMode="auto">
            <a:xfrm>
              <a:off x="6494618" y="3915679"/>
              <a:ext cx="116793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800" i="1">
                  <a:latin typeface="Calibri" pitchFamily="1" charset="0"/>
                </a:rPr>
                <a:t>Vérifier la réception du message en demandant une reformulation au récepteur </a:t>
              </a:r>
              <a:r>
                <a:rPr lang="fr-FR" sz="800" b="1" i="1">
                  <a:latin typeface="Calibri" pitchFamily="1" charset="0"/>
                </a:rPr>
                <a:t>OK</a:t>
              </a:r>
            </a:p>
          </p:txBody>
        </p:sp>
        <p:sp>
          <p:nvSpPr>
            <p:cNvPr id="197" name="ZoneTexte 357"/>
            <p:cNvSpPr txBox="1">
              <a:spLocks noChangeArrowheads="1"/>
            </p:cNvSpPr>
            <p:nvPr/>
          </p:nvSpPr>
          <p:spPr bwMode="auto">
            <a:xfrm>
              <a:off x="5531669" y="3864093"/>
              <a:ext cx="6434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800" i="1">
                  <a:latin typeface="Calibri" pitchFamily="1" charset="0"/>
                </a:rPr>
                <a:t>Alarme</a:t>
              </a:r>
            </a:p>
            <a:p>
              <a:pPr algn="ctr"/>
              <a:r>
                <a:rPr lang="fr-FR" sz="800" i="1">
                  <a:latin typeface="Calibri" pitchFamily="1" charset="0"/>
                </a:rPr>
                <a:t>Acquittée </a:t>
              </a:r>
              <a:r>
                <a:rPr lang="fr-FR" sz="800" b="1" i="1">
                  <a:latin typeface="Calibri" pitchFamily="1" charset="0"/>
                </a:rPr>
                <a:t>OK</a:t>
              </a:r>
            </a:p>
          </p:txBody>
        </p:sp>
        <p:pic>
          <p:nvPicPr>
            <p:cNvPr id="198" name="Image 358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729805" y="3691425"/>
              <a:ext cx="25200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9" name="Image 359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902035" y="3683124"/>
              <a:ext cx="162000" cy="1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0" name="Rectangle à coins arrondis 199"/>
            <p:cNvSpPr>
              <a:spLocks noChangeArrowheads="1"/>
            </p:cNvSpPr>
            <p:nvPr/>
          </p:nvSpPr>
          <p:spPr bwMode="auto">
            <a:xfrm>
              <a:off x="101604" y="3617734"/>
              <a:ext cx="1987435" cy="7631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r>
                <a:rPr lang="fr-FR" sz="1200" b="1">
                  <a:solidFill>
                    <a:srgbClr val="000000"/>
                  </a:solidFill>
                  <a:latin typeface="Calibri" pitchFamily="1" charset="0"/>
                </a:rPr>
                <a:t>Observables intermédiaires</a:t>
              </a:r>
            </a:p>
          </p:txBody>
        </p:sp>
      </p:grpSp>
      <p:sp>
        <p:nvSpPr>
          <p:cNvPr id="203" name="AutoShape 20"/>
          <p:cNvSpPr>
            <a:spLocks noChangeArrowheads="1"/>
          </p:cNvSpPr>
          <p:nvPr/>
        </p:nvSpPr>
        <p:spPr bwMode="auto">
          <a:xfrm>
            <a:off x="7185025" y="574990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Calibri" pitchFamily="1" charset="0"/>
            </a:endParaRPr>
          </a:p>
        </p:txBody>
      </p:sp>
      <p:grpSp>
        <p:nvGrpSpPr>
          <p:cNvPr id="204" name="Grouper 117"/>
          <p:cNvGrpSpPr>
            <a:grpSpLocks/>
          </p:cNvGrpSpPr>
          <p:nvPr/>
        </p:nvGrpSpPr>
        <p:grpSpPr bwMode="auto">
          <a:xfrm>
            <a:off x="101600" y="4816450"/>
            <a:ext cx="8886825" cy="969963"/>
            <a:chOff x="101604" y="5410613"/>
            <a:chExt cx="8886095" cy="969101"/>
          </a:xfrm>
        </p:grpSpPr>
        <p:sp>
          <p:nvSpPr>
            <p:cNvPr id="205" name="Rectangle à coins arrondis 204"/>
            <p:cNvSpPr>
              <a:spLocks noChangeArrowheads="1"/>
            </p:cNvSpPr>
            <p:nvPr/>
          </p:nvSpPr>
          <p:spPr bwMode="auto">
            <a:xfrm>
              <a:off x="1379437" y="5410613"/>
              <a:ext cx="7608262" cy="79145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4A7EBB"/>
              </a:solidFill>
              <a:prstDash val="dash"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6" name="Rectangle à coins arrondis 205"/>
            <p:cNvSpPr>
              <a:spLocks noChangeArrowheads="1"/>
            </p:cNvSpPr>
            <p:nvPr/>
          </p:nvSpPr>
          <p:spPr bwMode="auto">
            <a:xfrm>
              <a:off x="1496902" y="5564464"/>
              <a:ext cx="7398729" cy="51547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207" name="Image 214"/>
            <p:cNvPicPr>
              <a:picLocks noChangeAspect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237437" y="5822151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" name="Image 215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852177" y="5832844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" name="Image 216"/>
            <p:cNvPicPr>
              <a:picLocks noChangeAspect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4452241" y="5594132"/>
              <a:ext cx="360000" cy="40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0" name="Image 217"/>
            <p:cNvPicPr>
              <a:picLocks noChangeAspect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030631" y="5777522"/>
              <a:ext cx="488226" cy="286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1" name="Image 219"/>
            <p:cNvPicPr>
              <a:picLocks noChangeAspect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646181" y="5716596"/>
              <a:ext cx="254081" cy="354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2" name="ZoneTexte 220"/>
            <p:cNvSpPr txBox="1">
              <a:spLocks noChangeArrowheads="1"/>
            </p:cNvSpPr>
            <p:nvPr/>
          </p:nvSpPr>
          <p:spPr bwMode="auto">
            <a:xfrm>
              <a:off x="4586114" y="5746565"/>
              <a:ext cx="23666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800">
                  <a:latin typeface="Calibri" pitchFamily="1" charset="0"/>
                </a:rPr>
                <a:t>0</a:t>
              </a:r>
            </a:p>
          </p:txBody>
        </p:sp>
        <p:sp>
          <p:nvSpPr>
            <p:cNvPr id="213" name="ZoneTexte 221"/>
            <p:cNvSpPr txBox="1">
              <a:spLocks noChangeArrowheads="1"/>
            </p:cNvSpPr>
            <p:nvPr/>
          </p:nvSpPr>
          <p:spPr bwMode="auto">
            <a:xfrm>
              <a:off x="4704190" y="5581468"/>
              <a:ext cx="23666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800">
                  <a:latin typeface="Calibri" pitchFamily="1" charset="0"/>
                </a:rPr>
                <a:t>1</a:t>
              </a:r>
            </a:p>
          </p:txBody>
        </p:sp>
        <p:pic>
          <p:nvPicPr>
            <p:cNvPr id="214" name="Image 222"/>
            <p:cNvPicPr>
              <a:picLocks noChangeAspect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580776" y="5597369"/>
              <a:ext cx="360000" cy="40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" name="Image 223"/>
            <p:cNvPicPr>
              <a:picLocks noChangeAspect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640289" y="5585300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6" name="Image 225"/>
            <p:cNvPicPr>
              <a:picLocks noChangeAspect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1790773" y="5723137"/>
              <a:ext cx="254081" cy="354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7" name="ZoneTexte 226"/>
            <p:cNvSpPr txBox="1">
              <a:spLocks noChangeArrowheads="1"/>
            </p:cNvSpPr>
            <p:nvPr/>
          </p:nvSpPr>
          <p:spPr bwMode="auto">
            <a:xfrm>
              <a:off x="1730706" y="5753106"/>
              <a:ext cx="23666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800">
                  <a:latin typeface="Calibri" pitchFamily="1" charset="0"/>
                </a:rPr>
                <a:t>0</a:t>
              </a:r>
            </a:p>
          </p:txBody>
        </p:sp>
        <p:sp>
          <p:nvSpPr>
            <p:cNvPr id="218" name="ZoneTexte 227"/>
            <p:cNvSpPr txBox="1">
              <a:spLocks noChangeArrowheads="1"/>
            </p:cNvSpPr>
            <p:nvPr/>
          </p:nvSpPr>
          <p:spPr bwMode="auto">
            <a:xfrm>
              <a:off x="1848782" y="5588009"/>
              <a:ext cx="23666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800">
                  <a:latin typeface="Calibri" pitchFamily="1" charset="0"/>
                </a:rPr>
                <a:t>1</a:t>
              </a:r>
            </a:p>
          </p:txBody>
        </p:sp>
        <p:pic>
          <p:nvPicPr>
            <p:cNvPr id="219" name="Image 228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548165" y="5832372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" name="Image 229"/>
            <p:cNvPicPr>
              <a:picLocks noChangeAspect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359241" y="5602828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1" name="Image 230"/>
            <p:cNvPicPr>
              <a:picLocks noChangeAspect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926345" y="5630797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2" name="Image 231"/>
            <p:cNvPicPr>
              <a:picLocks noChangeAspect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5295618" y="5599101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3" name="Image 234"/>
            <p:cNvPicPr>
              <a:picLocks noChangeAspect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3557682" y="5774091"/>
              <a:ext cx="517182" cy="286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4" name="Image 235"/>
            <p:cNvPicPr>
              <a:picLocks noChangeAspect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047371" y="5581047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" name="Image 237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67198" y="5832372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6" name="Image 238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354907" y="5832372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7" name="Image 239"/>
            <p:cNvPicPr>
              <a:picLocks noChangeAspect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141134" y="5600867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8" name="Image 256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8075330" y="5834379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9" name="Image 257"/>
            <p:cNvPicPr>
              <a:picLocks noChangeAspect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355765" y="5609563"/>
              <a:ext cx="360000" cy="40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0" name="Image 258"/>
            <p:cNvPicPr>
              <a:picLocks noChangeAspect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074832" y="5653253"/>
              <a:ext cx="488226" cy="286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1" name="Image 260"/>
            <p:cNvPicPr>
              <a:picLocks noChangeAspect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8643490" y="5719327"/>
              <a:ext cx="254081" cy="354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2" name="ZoneTexte 261"/>
            <p:cNvSpPr txBox="1">
              <a:spLocks noChangeArrowheads="1"/>
            </p:cNvSpPr>
            <p:nvPr/>
          </p:nvSpPr>
          <p:spPr bwMode="auto">
            <a:xfrm>
              <a:off x="8583423" y="5749296"/>
              <a:ext cx="23666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800">
                  <a:latin typeface="Calibri" pitchFamily="1" charset="0"/>
                </a:rPr>
                <a:t>0</a:t>
              </a:r>
            </a:p>
          </p:txBody>
        </p:sp>
        <p:sp>
          <p:nvSpPr>
            <p:cNvPr id="233" name="ZoneTexte 262"/>
            <p:cNvSpPr txBox="1">
              <a:spLocks noChangeArrowheads="1"/>
            </p:cNvSpPr>
            <p:nvPr/>
          </p:nvSpPr>
          <p:spPr bwMode="auto">
            <a:xfrm>
              <a:off x="8701499" y="5584199"/>
              <a:ext cx="23666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800">
                  <a:latin typeface="Calibri" pitchFamily="1" charset="0"/>
                </a:rPr>
                <a:t>1</a:t>
              </a:r>
            </a:p>
          </p:txBody>
        </p:sp>
        <p:pic>
          <p:nvPicPr>
            <p:cNvPr id="234" name="Image 263"/>
            <p:cNvPicPr>
              <a:picLocks noChangeAspect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613254" y="5600100"/>
              <a:ext cx="360000" cy="40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" name="Image 264"/>
            <p:cNvPicPr>
              <a:picLocks noChangeAspect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910335" y="5605885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" name="Image 266"/>
            <p:cNvPicPr>
              <a:picLocks noChangeAspect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5823251" y="5725868"/>
              <a:ext cx="254081" cy="354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7" name="ZoneTexte 267"/>
            <p:cNvSpPr txBox="1">
              <a:spLocks noChangeArrowheads="1"/>
            </p:cNvSpPr>
            <p:nvPr/>
          </p:nvSpPr>
          <p:spPr bwMode="auto">
            <a:xfrm>
              <a:off x="5763184" y="5755837"/>
              <a:ext cx="23666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800">
                  <a:latin typeface="Calibri" pitchFamily="1" charset="0"/>
                </a:rPr>
                <a:t>0</a:t>
              </a:r>
            </a:p>
          </p:txBody>
        </p:sp>
        <p:sp>
          <p:nvSpPr>
            <p:cNvPr id="238" name="ZoneTexte 268"/>
            <p:cNvSpPr txBox="1">
              <a:spLocks noChangeArrowheads="1"/>
            </p:cNvSpPr>
            <p:nvPr/>
          </p:nvSpPr>
          <p:spPr bwMode="auto">
            <a:xfrm>
              <a:off x="5881260" y="5590740"/>
              <a:ext cx="23666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800">
                  <a:latin typeface="Calibri" pitchFamily="1" charset="0"/>
                </a:rPr>
                <a:t>1</a:t>
              </a:r>
            </a:p>
          </p:txBody>
        </p:sp>
        <p:pic>
          <p:nvPicPr>
            <p:cNvPr id="239" name="Image 270"/>
            <p:cNvPicPr>
              <a:picLocks noChangeAspect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6785655" y="5581047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0" name="Image 271"/>
            <p:cNvPicPr>
              <a:picLocks noChangeAspect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6886775" y="5776822"/>
              <a:ext cx="517182" cy="286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1" name="Image 272"/>
            <p:cNvPicPr>
              <a:picLocks noChangeAspect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7416729" y="5616372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2" name="Image 273"/>
            <p:cNvPicPr>
              <a:picLocks noChangeAspect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6618192" y="5799604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3" name="Image 323"/>
            <p:cNvPicPr>
              <a:picLocks noChangeAspect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078962" y="5588895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4" name="Image 403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718565" y="5833907"/>
              <a:ext cx="198000" cy="19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" name="Rectangle à coins arrondis 244"/>
            <p:cNvSpPr>
              <a:spLocks noChangeArrowheads="1"/>
            </p:cNvSpPr>
            <p:nvPr/>
          </p:nvSpPr>
          <p:spPr bwMode="auto">
            <a:xfrm>
              <a:off x="101604" y="5439163"/>
              <a:ext cx="1050839" cy="7629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200" b="1" dirty="0">
                  <a:solidFill>
                    <a:srgbClr val="000000"/>
                  </a:solidFill>
                  <a:latin typeface="+mn-lt"/>
                  <a:ea typeface="+mn-ea"/>
                </a:rPr>
                <a:t>Journaux de </a:t>
              </a:r>
              <a:r>
                <a:rPr lang="fr-FR" sz="1200" b="1" dirty="0" smtClean="0">
                  <a:solidFill>
                    <a:srgbClr val="000000"/>
                  </a:solidFill>
                  <a:latin typeface="+mn-lt"/>
                  <a:ea typeface="+mn-ea"/>
                </a:rPr>
                <a:t>bord </a:t>
              </a:r>
              <a:r>
                <a:rPr lang="fr-FR" sz="1200" b="1" dirty="0">
                  <a:solidFill>
                    <a:srgbClr val="000000"/>
                  </a:solidFill>
                  <a:latin typeface="+mn-lt"/>
                  <a:ea typeface="+mn-ea"/>
                </a:rPr>
                <a:t>du simulateur</a:t>
              </a:r>
            </a:p>
          </p:txBody>
        </p:sp>
        <p:cxnSp>
          <p:nvCxnSpPr>
            <p:cNvPr id="246" name="Connecteur droit avec flèche 245"/>
            <p:cNvCxnSpPr>
              <a:cxnSpLocks noChangeShapeType="1"/>
            </p:cNvCxnSpPr>
            <p:nvPr/>
          </p:nvCxnSpPr>
          <p:spPr bwMode="auto">
            <a:xfrm>
              <a:off x="1379437" y="6354337"/>
              <a:ext cx="7562229" cy="1586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lg" len="lg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247" name="ZoneTexte 107"/>
            <p:cNvSpPr txBox="1">
              <a:spLocks noChangeArrowheads="1"/>
            </p:cNvSpPr>
            <p:nvPr/>
          </p:nvSpPr>
          <p:spPr bwMode="auto">
            <a:xfrm>
              <a:off x="8292770" y="6148882"/>
              <a:ext cx="64347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900" b="1" i="1">
                  <a:latin typeface="Calibri" pitchFamily="1" charset="0"/>
                </a:rPr>
                <a:t>TEMPS</a:t>
              </a:r>
            </a:p>
          </p:txBody>
        </p:sp>
      </p:grpSp>
      <p:grpSp>
        <p:nvGrpSpPr>
          <p:cNvPr id="248" name="Grouper 115"/>
          <p:cNvGrpSpPr>
            <a:grpSpLocks/>
          </p:cNvGrpSpPr>
          <p:nvPr/>
        </p:nvGrpSpPr>
        <p:grpSpPr bwMode="auto">
          <a:xfrm>
            <a:off x="107950" y="1217588"/>
            <a:ext cx="7224713" cy="792162"/>
            <a:chOff x="107408" y="1811007"/>
            <a:chExt cx="7224806" cy="792000"/>
          </a:xfrm>
        </p:grpSpPr>
        <p:sp>
          <p:nvSpPr>
            <p:cNvPr id="249" name="Rectangle à coins arrondis 248"/>
            <p:cNvSpPr>
              <a:spLocks noChangeArrowheads="1"/>
            </p:cNvSpPr>
            <p:nvPr/>
          </p:nvSpPr>
          <p:spPr bwMode="auto">
            <a:xfrm>
              <a:off x="3034796" y="1811007"/>
              <a:ext cx="4297418" cy="79200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4A7EBB"/>
              </a:solidFill>
              <a:prstDash val="dash"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0" name="Rectangle à coins arrondis 249"/>
            <p:cNvSpPr>
              <a:spLocks noChangeArrowheads="1"/>
            </p:cNvSpPr>
            <p:nvPr/>
          </p:nvSpPr>
          <p:spPr bwMode="auto">
            <a:xfrm>
              <a:off x="3115760" y="1939568"/>
              <a:ext cx="4113265" cy="5158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1" name="ZoneTexte 80"/>
            <p:cNvSpPr txBox="1">
              <a:spLocks noChangeArrowheads="1"/>
            </p:cNvSpPr>
            <p:nvPr/>
          </p:nvSpPr>
          <p:spPr bwMode="auto">
            <a:xfrm>
              <a:off x="3040531" y="2218549"/>
              <a:ext cx="126085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800" i="1">
                  <a:latin typeface="Calibri" pitchFamily="1" charset="0"/>
                </a:rPr>
                <a:t>Gestes Professionnels </a:t>
              </a:r>
              <a:r>
                <a:rPr lang="fr-FR" sz="800" b="1" i="1">
                  <a:latin typeface="Calibri" pitchFamily="1" charset="0"/>
                </a:rPr>
                <a:t>KO</a:t>
              </a:r>
            </a:p>
          </p:txBody>
        </p:sp>
        <p:sp>
          <p:nvSpPr>
            <p:cNvPr id="252" name="ZoneTexte 81"/>
            <p:cNvSpPr txBox="1">
              <a:spLocks noChangeArrowheads="1"/>
            </p:cNvSpPr>
            <p:nvPr/>
          </p:nvSpPr>
          <p:spPr bwMode="auto">
            <a:xfrm>
              <a:off x="4632760" y="2256103"/>
              <a:ext cx="102531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800" i="1">
                  <a:latin typeface="Calibri" pitchFamily="1" charset="0"/>
                </a:rPr>
                <a:t>Surveillance </a:t>
              </a:r>
              <a:r>
                <a:rPr lang="fr-FR" sz="800" b="1" i="1">
                  <a:latin typeface="Calibri" pitchFamily="1" charset="0"/>
                </a:rPr>
                <a:t>OK</a:t>
              </a:r>
            </a:p>
          </p:txBody>
        </p:sp>
        <p:sp>
          <p:nvSpPr>
            <p:cNvPr id="253" name="ZoneTexte 82"/>
            <p:cNvSpPr txBox="1">
              <a:spLocks noChangeArrowheads="1"/>
            </p:cNvSpPr>
            <p:nvPr/>
          </p:nvSpPr>
          <p:spPr bwMode="auto">
            <a:xfrm>
              <a:off x="6168942" y="2222486"/>
              <a:ext cx="96609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800" i="1">
                  <a:latin typeface="Calibri" pitchFamily="1" charset="0"/>
                </a:rPr>
                <a:t>Collaboration </a:t>
              </a:r>
              <a:r>
                <a:rPr lang="fr-FR" sz="800" b="1" i="1">
                  <a:latin typeface="Calibri" pitchFamily="1" charset="0"/>
                </a:rPr>
                <a:t>KO</a:t>
              </a:r>
            </a:p>
          </p:txBody>
        </p:sp>
        <p:pic>
          <p:nvPicPr>
            <p:cNvPr id="254" name="Image 83"/>
            <p:cNvPicPr>
              <a:picLocks noChangeAspect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6460284" y="2011813"/>
              <a:ext cx="325002" cy="267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5" name="Image 84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692747" y="1971881"/>
              <a:ext cx="214506" cy="17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" name="Image 85"/>
            <p:cNvPicPr>
              <a:picLocks noChangeAspect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956768" y="1979153"/>
              <a:ext cx="367122" cy="316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" name="Image 86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251354" y="1954946"/>
              <a:ext cx="162000" cy="1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8" name="Image 87"/>
            <p:cNvPicPr>
              <a:picLocks noChangeAspect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3426704" y="1979153"/>
              <a:ext cx="365689" cy="300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9" name="Image 88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85141" y="1971881"/>
              <a:ext cx="214506" cy="17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0" name="Rectangle à coins arrondis 259"/>
            <p:cNvSpPr>
              <a:spLocks noChangeArrowheads="1"/>
            </p:cNvSpPr>
            <p:nvPr/>
          </p:nvSpPr>
          <p:spPr bwMode="auto">
            <a:xfrm>
              <a:off x="107408" y="1811007"/>
              <a:ext cx="2489232" cy="763431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r>
                <a:rPr lang="fr-FR" sz="1200" b="1">
                  <a:solidFill>
                    <a:srgbClr val="000000"/>
                  </a:solidFill>
                  <a:latin typeface="Calibri" pitchFamily="1" charset="0"/>
                </a:rPr>
                <a:t>Observables de très haut niveau (Familles d’objectifs pédagogiques)</a:t>
              </a:r>
            </a:p>
          </p:txBody>
        </p:sp>
      </p:grpSp>
      <p:grpSp>
        <p:nvGrpSpPr>
          <p:cNvPr id="261" name="Grouper 118"/>
          <p:cNvGrpSpPr>
            <a:grpSpLocks/>
          </p:cNvGrpSpPr>
          <p:nvPr/>
        </p:nvGrpSpPr>
        <p:grpSpPr bwMode="auto">
          <a:xfrm>
            <a:off x="5091113" y="2017688"/>
            <a:ext cx="366712" cy="2792412"/>
            <a:chOff x="5091283" y="2611474"/>
            <a:chExt cx="366948" cy="2793039"/>
          </a:xfrm>
        </p:grpSpPr>
        <p:sp>
          <p:nvSpPr>
            <p:cNvPr id="262" name="Double flèche verticale 261"/>
            <p:cNvSpPr>
              <a:spLocks noChangeArrowheads="1"/>
            </p:cNvSpPr>
            <p:nvPr/>
          </p:nvSpPr>
          <p:spPr bwMode="auto">
            <a:xfrm>
              <a:off x="5097637" y="4613760"/>
              <a:ext cx="360594" cy="790753"/>
            </a:xfrm>
            <a:prstGeom prst="upDownArrow">
              <a:avLst>
                <a:gd name="adj1" fmla="val 50000"/>
                <a:gd name="adj2" fmla="val 50001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3" name="Double flèche verticale 262"/>
            <p:cNvSpPr>
              <a:spLocks noChangeArrowheads="1"/>
            </p:cNvSpPr>
            <p:nvPr/>
          </p:nvSpPr>
          <p:spPr bwMode="auto">
            <a:xfrm>
              <a:off x="5091283" y="2611474"/>
              <a:ext cx="360594" cy="790753"/>
            </a:xfrm>
            <a:prstGeom prst="upDownArrow">
              <a:avLst>
                <a:gd name="adj1" fmla="val 50000"/>
                <a:gd name="adj2" fmla="val 50001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85" name="Rectangle 28"/>
          <p:cNvSpPr>
            <a:spLocks noChangeArrowheads="1"/>
          </p:cNvSpPr>
          <p:nvPr/>
        </p:nvSpPr>
        <p:spPr bwMode="auto">
          <a:xfrm>
            <a:off x="85725" y="620688"/>
            <a:ext cx="89487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fr-FR" b="1" dirty="0">
                <a:solidFill>
                  <a:srgbClr val="1E4C7C"/>
                </a:solidFill>
                <a:sym typeface="Wingdings" pitchFamily="1" charset="2"/>
              </a:rPr>
              <a:t> </a:t>
            </a:r>
            <a:r>
              <a:rPr lang="fr-FR" b="1" dirty="0">
                <a:solidFill>
                  <a:srgbClr val="1E4C7C"/>
                </a:solidFill>
              </a:rPr>
              <a:t>Exemple d’un cas d’usage sur un Scénario d’évaluation sommative </a:t>
            </a:r>
            <a:r>
              <a:rPr lang="fr-FR" b="1" dirty="0" smtClean="0">
                <a:solidFill>
                  <a:srgbClr val="1E4C7C"/>
                </a:solidFill>
              </a:rPr>
              <a:t>(2/2)</a:t>
            </a:r>
            <a:endParaRPr lang="fr-FR" sz="1400" dirty="0">
              <a:solidFill>
                <a:schemeClr val="tx2"/>
              </a:solidFill>
              <a:cs typeface="Arial" charset="0"/>
            </a:endParaRPr>
          </a:p>
        </p:txBody>
      </p:sp>
      <p:grpSp>
        <p:nvGrpSpPr>
          <p:cNvPr id="300" name="Grouper 136"/>
          <p:cNvGrpSpPr>
            <a:grpSpLocks/>
          </p:cNvGrpSpPr>
          <p:nvPr/>
        </p:nvGrpSpPr>
        <p:grpSpPr bwMode="auto">
          <a:xfrm>
            <a:off x="4611688" y="2301850"/>
            <a:ext cx="1330325" cy="2235200"/>
            <a:chOff x="4611053" y="2895600"/>
            <a:chExt cx="1331650" cy="2235204"/>
          </a:xfrm>
        </p:grpSpPr>
        <p:sp>
          <p:nvSpPr>
            <p:cNvPr id="301" name="Rectangle 300"/>
            <p:cNvSpPr>
              <a:spLocks noChangeArrowheads="1"/>
            </p:cNvSpPr>
            <p:nvPr/>
          </p:nvSpPr>
          <p:spPr bwMode="auto">
            <a:xfrm>
              <a:off x="4611053" y="4894267"/>
              <a:ext cx="1331650" cy="2365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000" b="1" cap="all" dirty="0">
                  <a:latin typeface="+mn-lt"/>
                  <a:ea typeface="+mn-ea"/>
                </a:rPr>
                <a:t>Transformation 1</a:t>
              </a:r>
            </a:p>
          </p:txBody>
        </p:sp>
        <p:sp>
          <p:nvSpPr>
            <p:cNvPr id="302" name="Rectangle 301"/>
            <p:cNvSpPr>
              <a:spLocks noChangeArrowheads="1"/>
            </p:cNvSpPr>
            <p:nvPr/>
          </p:nvSpPr>
          <p:spPr bwMode="auto">
            <a:xfrm>
              <a:off x="4611053" y="2895600"/>
              <a:ext cx="1331650" cy="2365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000" b="1" cap="all" dirty="0">
                  <a:latin typeface="+mn-lt"/>
                  <a:ea typeface="+mn-ea"/>
                </a:rPr>
                <a:t>Transformation 2</a:t>
              </a:r>
            </a:p>
          </p:txBody>
        </p:sp>
      </p:grpSp>
      <p:grpSp>
        <p:nvGrpSpPr>
          <p:cNvPr id="303" name="Grouper 356"/>
          <p:cNvGrpSpPr>
            <a:grpSpLocks/>
          </p:cNvGrpSpPr>
          <p:nvPr/>
        </p:nvGrpSpPr>
        <p:grpSpPr bwMode="auto">
          <a:xfrm>
            <a:off x="1730375" y="2301850"/>
            <a:ext cx="6780213" cy="2244725"/>
            <a:chOff x="1730706" y="2895600"/>
            <a:chExt cx="6779883" cy="2245307"/>
          </a:xfrm>
        </p:grpSpPr>
        <p:grpSp>
          <p:nvGrpSpPr>
            <p:cNvPr id="304" name="Grouper 353"/>
            <p:cNvGrpSpPr>
              <a:grpSpLocks/>
            </p:cNvGrpSpPr>
            <p:nvPr/>
          </p:nvGrpSpPr>
          <p:grpSpPr bwMode="auto">
            <a:xfrm>
              <a:off x="1730706" y="2895600"/>
              <a:ext cx="5576109" cy="238840"/>
              <a:chOff x="1730706" y="2895600"/>
              <a:chExt cx="5576109" cy="238840"/>
            </a:xfrm>
          </p:grpSpPr>
          <p:sp>
            <p:nvSpPr>
              <p:cNvPr id="317" name="Rectangle 316"/>
              <p:cNvSpPr>
                <a:spLocks noChangeArrowheads="1"/>
              </p:cNvSpPr>
              <p:nvPr/>
            </p:nvSpPr>
            <p:spPr bwMode="auto">
              <a:xfrm>
                <a:off x="1730706" y="2895600"/>
                <a:ext cx="5576617" cy="238187"/>
              </a:xfrm>
              <a:prstGeom prst="rect">
                <a:avLst/>
              </a:prstGeom>
              <a:noFill/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90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8" name="Rectangle à coins arrondis 317"/>
              <p:cNvSpPr>
                <a:spLocks noChangeArrowheads="1"/>
              </p:cNvSpPr>
              <p:nvPr/>
            </p:nvSpPr>
            <p:spPr bwMode="auto">
              <a:xfrm>
                <a:off x="4762684" y="2946413"/>
                <a:ext cx="679417" cy="139736"/>
              </a:xfrm>
              <a:prstGeom prst="roundRect">
                <a:avLst>
                  <a:gd name="adj" fmla="val 16667"/>
                </a:avLst>
              </a:prstGeom>
              <a:solidFill>
                <a:srgbClr val="95B3D7"/>
              </a:soli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fr-FR" sz="900" b="1">
                    <a:latin typeface="Calibri" pitchFamily="1" charset="0"/>
                  </a:rPr>
                  <a:t>RÈGLE 10</a:t>
                </a:r>
              </a:p>
            </p:txBody>
          </p:sp>
          <p:sp>
            <p:nvSpPr>
              <p:cNvPr id="319" name="Rectangle à coins arrondis 318"/>
              <p:cNvSpPr>
                <a:spLocks noChangeArrowheads="1"/>
              </p:cNvSpPr>
              <p:nvPr/>
            </p:nvSpPr>
            <p:spPr bwMode="auto">
              <a:xfrm>
                <a:off x="6273910" y="2946413"/>
                <a:ext cx="679417" cy="139736"/>
              </a:xfrm>
              <a:prstGeom prst="roundRect">
                <a:avLst>
                  <a:gd name="adj" fmla="val 16667"/>
                </a:avLst>
              </a:prstGeom>
              <a:solidFill>
                <a:srgbClr val="95B3D7"/>
              </a:soli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fr-FR" sz="900" b="1">
                    <a:latin typeface="Calibri" pitchFamily="1" charset="0"/>
                  </a:rPr>
                  <a:t>RÈGLE 11</a:t>
                </a:r>
              </a:p>
            </p:txBody>
          </p:sp>
          <p:sp>
            <p:nvSpPr>
              <p:cNvPr id="320" name="Rectangle à coins arrondis 319"/>
              <p:cNvSpPr>
                <a:spLocks noChangeArrowheads="1"/>
              </p:cNvSpPr>
              <p:nvPr/>
            </p:nvSpPr>
            <p:spPr bwMode="auto">
              <a:xfrm>
                <a:off x="3265744" y="2946413"/>
                <a:ext cx="663543" cy="139736"/>
              </a:xfrm>
              <a:prstGeom prst="roundRect">
                <a:avLst>
                  <a:gd name="adj" fmla="val 16667"/>
                </a:avLst>
              </a:prstGeom>
              <a:solidFill>
                <a:srgbClr val="95B3D7"/>
              </a:soli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fr-FR" sz="900" b="1">
                    <a:latin typeface="Calibri" pitchFamily="1" charset="0"/>
                  </a:rPr>
                  <a:t>RÈGLE 9</a:t>
                </a:r>
              </a:p>
            </p:txBody>
          </p:sp>
        </p:grpSp>
        <p:grpSp>
          <p:nvGrpSpPr>
            <p:cNvPr id="305" name="Grouper 354"/>
            <p:cNvGrpSpPr>
              <a:grpSpLocks/>
            </p:cNvGrpSpPr>
            <p:nvPr/>
          </p:nvGrpSpPr>
          <p:grpSpPr bwMode="auto">
            <a:xfrm>
              <a:off x="1730706" y="4902067"/>
              <a:ext cx="6779883" cy="238840"/>
              <a:chOff x="1730706" y="4893600"/>
              <a:chExt cx="6779883" cy="238840"/>
            </a:xfrm>
          </p:grpSpPr>
          <p:sp>
            <p:nvSpPr>
              <p:cNvPr id="306" name="Rectangle 305"/>
              <p:cNvSpPr>
                <a:spLocks noChangeArrowheads="1"/>
              </p:cNvSpPr>
              <p:nvPr/>
            </p:nvSpPr>
            <p:spPr bwMode="auto">
              <a:xfrm>
                <a:off x="1730706" y="4894253"/>
                <a:ext cx="6779883" cy="238187"/>
              </a:xfrm>
              <a:prstGeom prst="rect">
                <a:avLst/>
              </a:prstGeom>
              <a:noFill/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90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7" name="Rectangle à coins arrondis 306"/>
              <p:cNvSpPr>
                <a:spLocks noChangeArrowheads="1"/>
              </p:cNvSpPr>
              <p:nvPr/>
            </p:nvSpPr>
            <p:spPr bwMode="auto">
              <a:xfrm>
                <a:off x="4440437" y="4945066"/>
                <a:ext cx="612745" cy="139736"/>
              </a:xfrm>
              <a:prstGeom prst="roundRect">
                <a:avLst>
                  <a:gd name="adj" fmla="val 16667"/>
                </a:avLst>
              </a:prstGeom>
              <a:solidFill>
                <a:srgbClr val="95B3D7"/>
              </a:soli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fr-FR" sz="900" b="1">
                    <a:latin typeface="Calibri" pitchFamily="1" charset="0"/>
                  </a:rPr>
                  <a:t>RÈGLE 5</a:t>
                </a:r>
              </a:p>
            </p:txBody>
          </p:sp>
          <p:sp>
            <p:nvSpPr>
              <p:cNvPr id="308" name="Rectangle à coins arrondis 307"/>
              <p:cNvSpPr>
                <a:spLocks noChangeArrowheads="1"/>
              </p:cNvSpPr>
              <p:nvPr/>
            </p:nvSpPr>
            <p:spPr bwMode="auto">
              <a:xfrm>
                <a:off x="5121441" y="4945066"/>
                <a:ext cx="612745" cy="139736"/>
              </a:xfrm>
              <a:prstGeom prst="roundRect">
                <a:avLst>
                  <a:gd name="adj" fmla="val 16667"/>
                </a:avLst>
              </a:prstGeom>
              <a:solidFill>
                <a:srgbClr val="95B3D7"/>
              </a:soli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fr-FR" sz="900" b="1">
                    <a:latin typeface="Calibri" pitchFamily="1" charset="0"/>
                  </a:rPr>
                  <a:t>RÈGLE 6</a:t>
                </a:r>
              </a:p>
            </p:txBody>
          </p:sp>
          <p:sp>
            <p:nvSpPr>
              <p:cNvPr id="309" name="Rectangle à coins arrondis 308"/>
              <p:cNvSpPr>
                <a:spLocks noChangeArrowheads="1"/>
              </p:cNvSpPr>
              <p:nvPr/>
            </p:nvSpPr>
            <p:spPr bwMode="auto">
              <a:xfrm>
                <a:off x="3783244" y="4945066"/>
                <a:ext cx="611157" cy="139736"/>
              </a:xfrm>
              <a:prstGeom prst="roundRect">
                <a:avLst>
                  <a:gd name="adj" fmla="val 16667"/>
                </a:avLst>
              </a:prstGeom>
              <a:solidFill>
                <a:srgbClr val="95B3D7"/>
              </a:soli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fr-FR" sz="900" b="1">
                    <a:latin typeface="Calibri" pitchFamily="1" charset="0"/>
                  </a:rPr>
                  <a:t>RÈGLE 4</a:t>
                </a:r>
              </a:p>
            </p:txBody>
          </p:sp>
          <p:sp>
            <p:nvSpPr>
              <p:cNvPr id="310" name="Rectangle à coins arrondis 309"/>
              <p:cNvSpPr>
                <a:spLocks noChangeArrowheads="1"/>
              </p:cNvSpPr>
              <p:nvPr/>
            </p:nvSpPr>
            <p:spPr bwMode="auto">
              <a:xfrm>
                <a:off x="1791028" y="4945066"/>
                <a:ext cx="611158" cy="139736"/>
              </a:xfrm>
              <a:prstGeom prst="roundRect">
                <a:avLst>
                  <a:gd name="adj" fmla="val 16667"/>
                </a:avLst>
              </a:prstGeom>
              <a:solidFill>
                <a:srgbClr val="95B3D7"/>
              </a:soli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fr-FR" sz="900" b="1">
                    <a:latin typeface="Calibri" pitchFamily="1" charset="0"/>
                  </a:rPr>
                  <a:t>RÈGLE 1</a:t>
                </a:r>
              </a:p>
            </p:txBody>
          </p:sp>
          <p:sp>
            <p:nvSpPr>
              <p:cNvPr id="311" name="Rectangle à coins arrondis 310"/>
              <p:cNvSpPr>
                <a:spLocks noChangeArrowheads="1"/>
              </p:cNvSpPr>
              <p:nvPr/>
            </p:nvSpPr>
            <p:spPr bwMode="auto">
              <a:xfrm>
                <a:off x="2446634" y="4945066"/>
                <a:ext cx="611157" cy="139736"/>
              </a:xfrm>
              <a:prstGeom prst="roundRect">
                <a:avLst>
                  <a:gd name="adj" fmla="val 16667"/>
                </a:avLst>
              </a:prstGeom>
              <a:solidFill>
                <a:srgbClr val="95B3D7"/>
              </a:soli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fr-FR" sz="900" b="1">
                    <a:latin typeface="Calibri" pitchFamily="1" charset="0"/>
                  </a:rPr>
                  <a:t>RÈGLE 2</a:t>
                </a:r>
              </a:p>
            </p:txBody>
          </p:sp>
          <p:sp>
            <p:nvSpPr>
              <p:cNvPr id="312" name="Rectangle à coins arrondis 311"/>
              <p:cNvSpPr>
                <a:spLocks noChangeArrowheads="1"/>
              </p:cNvSpPr>
              <p:nvPr/>
            </p:nvSpPr>
            <p:spPr bwMode="auto">
              <a:xfrm>
                <a:off x="3113352" y="4945066"/>
                <a:ext cx="612745" cy="139736"/>
              </a:xfrm>
              <a:prstGeom prst="roundRect">
                <a:avLst>
                  <a:gd name="adj" fmla="val 16667"/>
                </a:avLst>
              </a:prstGeom>
              <a:solidFill>
                <a:srgbClr val="95B3D7"/>
              </a:soli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fr-FR" sz="900" b="1">
                    <a:latin typeface="Calibri" pitchFamily="1" charset="0"/>
                  </a:rPr>
                  <a:t>RÈGLE 3</a:t>
                </a:r>
              </a:p>
            </p:txBody>
          </p:sp>
          <p:sp>
            <p:nvSpPr>
              <p:cNvPr id="313" name="Rectangle à coins arrondis 312"/>
              <p:cNvSpPr>
                <a:spLocks noChangeArrowheads="1"/>
              </p:cNvSpPr>
              <p:nvPr/>
            </p:nvSpPr>
            <p:spPr bwMode="auto">
              <a:xfrm>
                <a:off x="5775459" y="4945066"/>
                <a:ext cx="611158" cy="139736"/>
              </a:xfrm>
              <a:prstGeom prst="roundRect">
                <a:avLst>
                  <a:gd name="adj" fmla="val 16667"/>
                </a:avLst>
              </a:prstGeom>
              <a:solidFill>
                <a:srgbClr val="95B3D7"/>
              </a:soli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fr-FR" sz="900" b="1">
                    <a:latin typeface="Calibri" pitchFamily="1" charset="0"/>
                  </a:rPr>
                  <a:t>RÈGLE 2</a:t>
                </a:r>
              </a:p>
            </p:txBody>
          </p:sp>
          <p:sp>
            <p:nvSpPr>
              <p:cNvPr id="314" name="Rectangle à coins arrondis 313"/>
              <p:cNvSpPr>
                <a:spLocks noChangeArrowheads="1"/>
              </p:cNvSpPr>
              <p:nvPr/>
            </p:nvSpPr>
            <p:spPr bwMode="auto">
              <a:xfrm>
                <a:off x="6427890" y="4954594"/>
                <a:ext cx="611157" cy="138149"/>
              </a:xfrm>
              <a:prstGeom prst="roundRect">
                <a:avLst>
                  <a:gd name="adj" fmla="val 16667"/>
                </a:avLst>
              </a:prstGeom>
              <a:solidFill>
                <a:srgbClr val="95B3D7"/>
              </a:soli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fr-FR" sz="900" b="1">
                    <a:latin typeface="Calibri" pitchFamily="1" charset="0"/>
                  </a:rPr>
                  <a:t>RÈGLE 7</a:t>
                </a:r>
              </a:p>
            </p:txBody>
          </p:sp>
          <p:sp>
            <p:nvSpPr>
              <p:cNvPr id="315" name="Rectangle à coins arrondis 314"/>
              <p:cNvSpPr>
                <a:spLocks noChangeArrowheads="1"/>
              </p:cNvSpPr>
              <p:nvPr/>
            </p:nvSpPr>
            <p:spPr bwMode="auto">
              <a:xfrm>
                <a:off x="7089845" y="4954594"/>
                <a:ext cx="611158" cy="138149"/>
              </a:xfrm>
              <a:prstGeom prst="roundRect">
                <a:avLst>
                  <a:gd name="adj" fmla="val 16667"/>
                </a:avLst>
              </a:prstGeom>
              <a:solidFill>
                <a:srgbClr val="95B3D7"/>
              </a:soli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fr-FR" sz="900" b="1">
                    <a:latin typeface="Calibri" pitchFamily="1" charset="0"/>
                  </a:rPr>
                  <a:t>RÈGLE 8</a:t>
                </a:r>
              </a:p>
            </p:txBody>
          </p:sp>
          <p:sp>
            <p:nvSpPr>
              <p:cNvPr id="316" name="Rectangle à coins arrondis 315"/>
              <p:cNvSpPr>
                <a:spLocks noChangeArrowheads="1"/>
              </p:cNvSpPr>
              <p:nvPr/>
            </p:nvSpPr>
            <p:spPr bwMode="auto">
              <a:xfrm>
                <a:off x="7761325" y="4954594"/>
                <a:ext cx="612745" cy="138149"/>
              </a:xfrm>
              <a:prstGeom prst="roundRect">
                <a:avLst>
                  <a:gd name="adj" fmla="val 16667"/>
                </a:avLst>
              </a:prstGeom>
              <a:solidFill>
                <a:srgbClr val="95B3D7"/>
              </a:soli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fr-FR" sz="900" b="1">
                    <a:latin typeface="Calibri" pitchFamily="1" charset="0"/>
                  </a:rPr>
                  <a:t>RÈGLE 2</a:t>
                </a:r>
              </a:p>
            </p:txBody>
          </p:sp>
        </p:grpSp>
      </p:grpSp>
      <p:grpSp>
        <p:nvGrpSpPr>
          <p:cNvPr id="321" name="Grouper 360"/>
          <p:cNvGrpSpPr>
            <a:grpSpLocks/>
          </p:cNvGrpSpPr>
          <p:nvPr/>
        </p:nvGrpSpPr>
        <p:grpSpPr bwMode="auto">
          <a:xfrm>
            <a:off x="2051720" y="1768693"/>
            <a:ext cx="5971382" cy="2528073"/>
            <a:chOff x="2095980" y="2362817"/>
            <a:chExt cx="5971872" cy="2527456"/>
          </a:xfrm>
        </p:grpSpPr>
        <p:cxnSp>
          <p:nvCxnSpPr>
            <p:cNvPr id="322" name="Connecteur droit 321"/>
            <p:cNvCxnSpPr>
              <a:cxnSpLocks noChangeShapeType="1"/>
              <a:stCxn id="314" idx="0"/>
              <a:endCxn id="179" idx="2"/>
            </p:cNvCxnSpPr>
            <p:nvPr/>
          </p:nvCxnSpPr>
          <p:spPr bwMode="auto">
            <a:xfrm flipH="1" flipV="1">
              <a:off x="6344303" y="4231941"/>
              <a:ext cx="389146" cy="65833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23" name="Connecteur droit 322"/>
            <p:cNvCxnSpPr>
              <a:cxnSpLocks noChangeShapeType="1"/>
              <a:stCxn id="308" idx="0"/>
              <a:endCxn id="176" idx="2"/>
            </p:cNvCxnSpPr>
            <p:nvPr/>
          </p:nvCxnSpPr>
          <p:spPr bwMode="auto">
            <a:xfrm flipH="1" flipV="1">
              <a:off x="5161936" y="4387190"/>
              <a:ext cx="265687" cy="493560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24" name="Connecteur droit 323"/>
            <p:cNvCxnSpPr>
              <a:cxnSpLocks noChangeShapeType="1"/>
              <a:stCxn id="315" idx="0"/>
              <a:endCxn id="196" idx="2"/>
            </p:cNvCxnSpPr>
            <p:nvPr/>
          </p:nvCxnSpPr>
          <p:spPr bwMode="auto">
            <a:xfrm flipH="1" flipV="1">
              <a:off x="7079077" y="4428957"/>
              <a:ext cx="316413" cy="461316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25" name="Connecteur droit 324"/>
            <p:cNvCxnSpPr>
              <a:cxnSpLocks noChangeShapeType="1"/>
              <a:stCxn id="313" idx="0"/>
              <a:endCxn id="197" idx="2"/>
            </p:cNvCxnSpPr>
            <p:nvPr/>
          </p:nvCxnSpPr>
          <p:spPr bwMode="auto">
            <a:xfrm flipH="1" flipV="1">
              <a:off x="5853729" y="4254211"/>
              <a:ext cx="227203" cy="626540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26" name="Connecteur droit 325"/>
            <p:cNvCxnSpPr>
              <a:cxnSpLocks noChangeShapeType="1"/>
              <a:stCxn id="312" idx="0"/>
              <a:endCxn id="182" idx="2"/>
            </p:cNvCxnSpPr>
            <p:nvPr/>
          </p:nvCxnSpPr>
          <p:spPr bwMode="auto">
            <a:xfrm flipH="1" flipV="1">
              <a:off x="3411142" y="4285217"/>
              <a:ext cx="8129" cy="595534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27" name="Connecteur droit 326"/>
            <p:cNvCxnSpPr>
              <a:cxnSpLocks noChangeShapeType="1"/>
              <a:stCxn id="311" idx="0"/>
              <a:endCxn id="156" idx="2"/>
            </p:cNvCxnSpPr>
            <p:nvPr/>
          </p:nvCxnSpPr>
          <p:spPr bwMode="auto">
            <a:xfrm flipV="1">
              <a:off x="2751672" y="4280007"/>
              <a:ext cx="190563" cy="600744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28" name="Connecteur droit 327"/>
            <p:cNvCxnSpPr>
              <a:cxnSpLocks noChangeShapeType="1"/>
              <a:stCxn id="310" idx="0"/>
              <a:endCxn id="173" idx="2"/>
            </p:cNvCxnSpPr>
            <p:nvPr/>
          </p:nvCxnSpPr>
          <p:spPr bwMode="auto">
            <a:xfrm flipV="1">
              <a:off x="2095980" y="4407441"/>
              <a:ext cx="365902" cy="473310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29" name="Connecteur droit 328"/>
            <p:cNvCxnSpPr>
              <a:cxnSpLocks noChangeShapeType="1"/>
              <a:stCxn id="309" idx="0"/>
              <a:endCxn id="174" idx="2"/>
            </p:cNvCxnSpPr>
            <p:nvPr/>
          </p:nvCxnSpPr>
          <p:spPr bwMode="auto">
            <a:xfrm flipH="1" flipV="1">
              <a:off x="3949474" y="4270396"/>
              <a:ext cx="138982" cy="610355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0" name="Connecteur droit 329"/>
            <p:cNvCxnSpPr>
              <a:cxnSpLocks noChangeShapeType="1"/>
              <a:stCxn id="307" idx="0"/>
              <a:endCxn id="183" idx="2"/>
            </p:cNvCxnSpPr>
            <p:nvPr/>
          </p:nvCxnSpPr>
          <p:spPr bwMode="auto">
            <a:xfrm flipH="1" flipV="1">
              <a:off x="4461960" y="4280981"/>
              <a:ext cx="284569" cy="599769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1" name="Connecteur droit 330"/>
            <p:cNvCxnSpPr>
              <a:cxnSpLocks noChangeShapeType="1"/>
              <a:stCxn id="316" idx="0"/>
              <a:endCxn id="180" idx="2"/>
            </p:cNvCxnSpPr>
            <p:nvPr/>
          </p:nvCxnSpPr>
          <p:spPr bwMode="auto">
            <a:xfrm flipH="1" flipV="1">
              <a:off x="7845367" y="4270058"/>
              <a:ext cx="222485" cy="620215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2" name="Connecteur droit 331"/>
            <p:cNvCxnSpPr>
              <a:cxnSpLocks noChangeShapeType="1"/>
              <a:stCxn id="319" idx="0"/>
              <a:endCxn id="253" idx="2"/>
            </p:cNvCxnSpPr>
            <p:nvPr/>
          </p:nvCxnSpPr>
          <p:spPr bwMode="auto">
            <a:xfrm flipV="1">
              <a:off x="6613582" y="2366754"/>
              <a:ext cx="38925" cy="5078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3" name="Connecteur droit 332"/>
            <p:cNvCxnSpPr>
              <a:cxnSpLocks noChangeShapeType="1"/>
              <a:stCxn id="318" idx="0"/>
              <a:endCxn id="250" idx="2"/>
            </p:cNvCxnSpPr>
            <p:nvPr/>
          </p:nvCxnSpPr>
          <p:spPr bwMode="auto">
            <a:xfrm flipV="1">
              <a:off x="5102158" y="2384224"/>
              <a:ext cx="70650" cy="49041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4" name="Connecteur droit 333"/>
            <p:cNvCxnSpPr>
              <a:cxnSpLocks noChangeShapeType="1"/>
              <a:stCxn id="320" idx="0"/>
              <a:endCxn id="251" idx="2"/>
            </p:cNvCxnSpPr>
            <p:nvPr/>
          </p:nvCxnSpPr>
          <p:spPr bwMode="auto">
            <a:xfrm flipV="1">
              <a:off x="3597085" y="2362817"/>
              <a:ext cx="74184" cy="511824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335" name="Grouper 361"/>
          <p:cNvGrpSpPr>
            <a:grpSpLocks/>
          </p:cNvGrpSpPr>
          <p:nvPr/>
        </p:nvGrpSpPr>
        <p:grpSpPr bwMode="auto">
          <a:xfrm>
            <a:off x="2123728" y="1898599"/>
            <a:ext cx="6140449" cy="3352834"/>
            <a:chOff x="2096774" y="2492966"/>
            <a:chExt cx="6140300" cy="3352292"/>
          </a:xfrm>
        </p:grpSpPr>
        <p:cxnSp>
          <p:nvCxnSpPr>
            <p:cNvPr id="336" name="Connecteur droit 335"/>
            <p:cNvCxnSpPr>
              <a:cxnSpLocks noChangeShapeType="1"/>
              <a:endCxn id="310" idx="2"/>
            </p:cNvCxnSpPr>
            <p:nvPr/>
          </p:nvCxnSpPr>
          <p:spPr bwMode="auto">
            <a:xfrm rot="16200000" flipV="1">
              <a:off x="1889644" y="4706373"/>
              <a:ext cx="495220" cy="80960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7" name="Connecteur droit 336"/>
            <p:cNvCxnSpPr>
              <a:cxnSpLocks noChangeShapeType="1"/>
            </p:cNvCxnSpPr>
            <p:nvPr/>
          </p:nvCxnSpPr>
          <p:spPr bwMode="auto">
            <a:xfrm rot="16200000" flipV="1">
              <a:off x="1937287" y="5425426"/>
              <a:ext cx="760290" cy="79373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8" name="Connecteur droit 337"/>
            <p:cNvCxnSpPr>
              <a:cxnSpLocks noChangeShapeType="1"/>
            </p:cNvCxnSpPr>
            <p:nvPr/>
          </p:nvCxnSpPr>
          <p:spPr bwMode="auto">
            <a:xfrm rot="16200000" flipV="1">
              <a:off x="2573063" y="5454795"/>
              <a:ext cx="747592" cy="7938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9" name="Connecteur droit 338"/>
            <p:cNvCxnSpPr>
              <a:cxnSpLocks noChangeShapeType="1"/>
              <a:endCxn id="311" idx="2"/>
            </p:cNvCxnSpPr>
            <p:nvPr/>
          </p:nvCxnSpPr>
          <p:spPr bwMode="auto">
            <a:xfrm rot="5400000" flipH="1" flipV="1">
              <a:off x="2500022" y="4738916"/>
              <a:ext cx="492045" cy="12700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0" name="Connecteur droit 339"/>
            <p:cNvCxnSpPr>
              <a:cxnSpLocks noChangeShapeType="1"/>
            </p:cNvCxnSpPr>
            <p:nvPr/>
          </p:nvCxnSpPr>
          <p:spPr bwMode="auto">
            <a:xfrm rot="16200000" flipV="1">
              <a:off x="2213502" y="5441301"/>
              <a:ext cx="747593" cy="50799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1" name="Connecteur droit 340"/>
            <p:cNvCxnSpPr>
              <a:cxnSpLocks noChangeShapeType="1"/>
              <a:endCxn id="312" idx="2"/>
            </p:cNvCxnSpPr>
            <p:nvPr/>
          </p:nvCxnSpPr>
          <p:spPr bwMode="auto">
            <a:xfrm rot="5400000" flipH="1" flipV="1">
              <a:off x="3075479" y="4663510"/>
              <a:ext cx="507918" cy="179383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2" name="Connecteur droit 341"/>
            <p:cNvCxnSpPr>
              <a:cxnSpLocks noChangeShapeType="1"/>
            </p:cNvCxnSpPr>
            <p:nvPr/>
          </p:nvCxnSpPr>
          <p:spPr bwMode="auto">
            <a:xfrm rot="5400000" flipH="1" flipV="1">
              <a:off x="3435039" y="5108745"/>
              <a:ext cx="517442" cy="469889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3" name="Connecteur droit 342"/>
            <p:cNvCxnSpPr>
              <a:cxnSpLocks noChangeShapeType="1"/>
              <a:endCxn id="309" idx="2"/>
            </p:cNvCxnSpPr>
            <p:nvPr/>
          </p:nvCxnSpPr>
          <p:spPr bwMode="auto">
            <a:xfrm rot="5400000" flipH="1" flipV="1">
              <a:off x="3612052" y="4703185"/>
              <a:ext cx="680928" cy="273043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4" name="Connecteur droit 343"/>
            <p:cNvCxnSpPr>
              <a:cxnSpLocks noChangeShapeType="1"/>
              <a:endCxn id="307" idx="2"/>
            </p:cNvCxnSpPr>
            <p:nvPr/>
          </p:nvCxnSpPr>
          <p:spPr bwMode="auto">
            <a:xfrm rot="5400000" flipH="1" flipV="1">
              <a:off x="4206543" y="4448410"/>
              <a:ext cx="488871" cy="590536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5" name="Connecteur droit 344"/>
            <p:cNvCxnSpPr>
              <a:cxnSpLocks noChangeShapeType="1"/>
            </p:cNvCxnSpPr>
            <p:nvPr/>
          </p:nvCxnSpPr>
          <p:spPr bwMode="auto">
            <a:xfrm flipV="1">
              <a:off x="4395418" y="5084968"/>
              <a:ext cx="900090" cy="698388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6" name="Connecteur droit 345"/>
            <p:cNvCxnSpPr>
              <a:cxnSpLocks noChangeShapeType="1"/>
              <a:endCxn id="308" idx="2"/>
            </p:cNvCxnSpPr>
            <p:nvPr/>
          </p:nvCxnSpPr>
          <p:spPr bwMode="auto">
            <a:xfrm rot="5400000" flipH="1" flipV="1">
              <a:off x="4958210" y="4566673"/>
              <a:ext cx="538076" cy="403215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7" name="Connecteur droit 346"/>
            <p:cNvCxnSpPr>
              <a:cxnSpLocks noChangeShapeType="1"/>
            </p:cNvCxnSpPr>
            <p:nvPr/>
          </p:nvCxnSpPr>
          <p:spPr bwMode="auto">
            <a:xfrm rot="5400000" flipH="1" flipV="1">
              <a:off x="5472561" y="5063487"/>
              <a:ext cx="750766" cy="787381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8" name="Connecteur droit 347"/>
            <p:cNvCxnSpPr>
              <a:cxnSpLocks noChangeShapeType="1"/>
              <a:endCxn id="313" idx="2"/>
            </p:cNvCxnSpPr>
            <p:nvPr/>
          </p:nvCxnSpPr>
          <p:spPr bwMode="auto">
            <a:xfrm flipV="1">
              <a:off x="5459017" y="4499243"/>
              <a:ext cx="622285" cy="5460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9" name="Connecteur droit 348"/>
            <p:cNvCxnSpPr>
              <a:cxnSpLocks noChangeShapeType="1"/>
            </p:cNvCxnSpPr>
            <p:nvPr/>
          </p:nvCxnSpPr>
          <p:spPr bwMode="auto">
            <a:xfrm rot="5400000" flipH="1" flipV="1">
              <a:off x="5143958" y="5114284"/>
              <a:ext cx="741243" cy="695308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0" name="Connecteur droit 349"/>
            <p:cNvCxnSpPr>
              <a:cxnSpLocks noChangeShapeType="1"/>
            </p:cNvCxnSpPr>
            <p:nvPr/>
          </p:nvCxnSpPr>
          <p:spPr bwMode="auto">
            <a:xfrm rot="16200000" flipV="1">
              <a:off x="6563130" y="5260348"/>
              <a:ext cx="495220" cy="147634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1" name="Connecteur droit 350"/>
            <p:cNvCxnSpPr>
              <a:cxnSpLocks noChangeShapeType="1"/>
            </p:cNvCxnSpPr>
            <p:nvPr/>
          </p:nvCxnSpPr>
          <p:spPr bwMode="auto">
            <a:xfrm rot="16200000" flipV="1">
              <a:off x="6293275" y="5374629"/>
              <a:ext cx="693627" cy="155571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2" name="Connecteur droit 351"/>
            <p:cNvCxnSpPr>
              <a:cxnSpLocks noChangeShapeType="1"/>
            </p:cNvCxnSpPr>
            <p:nvPr/>
          </p:nvCxnSpPr>
          <p:spPr bwMode="auto">
            <a:xfrm rot="16200000" flipV="1">
              <a:off x="6669504" y="5301609"/>
              <a:ext cx="693627" cy="257169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3" name="Connecteur droit 352"/>
            <p:cNvCxnSpPr>
              <a:cxnSpLocks noChangeShapeType="1"/>
              <a:endCxn id="315" idx="2"/>
            </p:cNvCxnSpPr>
            <p:nvPr/>
          </p:nvCxnSpPr>
          <p:spPr bwMode="auto">
            <a:xfrm rot="16200000" flipV="1">
              <a:off x="7202086" y="4700814"/>
              <a:ext cx="515854" cy="128584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4" name="Connecteur droit 353"/>
            <p:cNvCxnSpPr>
              <a:cxnSpLocks noChangeShapeType="1"/>
            </p:cNvCxnSpPr>
            <p:nvPr/>
          </p:nvCxnSpPr>
          <p:spPr bwMode="auto">
            <a:xfrm rot="5400000" flipH="1" flipV="1">
              <a:off x="7829148" y="5426222"/>
              <a:ext cx="752354" cy="63498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5" name="Connecteur droit 354"/>
            <p:cNvCxnSpPr>
              <a:cxnSpLocks noChangeShapeType="1"/>
              <a:endCxn id="316" idx="2"/>
            </p:cNvCxnSpPr>
            <p:nvPr/>
          </p:nvCxnSpPr>
          <p:spPr bwMode="auto">
            <a:xfrm rot="5400000" flipH="1" flipV="1">
              <a:off x="7786270" y="4730977"/>
              <a:ext cx="504743" cy="57149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6" name="Connecteur droit 355"/>
            <p:cNvCxnSpPr>
              <a:cxnSpLocks noChangeShapeType="1"/>
            </p:cNvCxnSpPr>
            <p:nvPr/>
          </p:nvCxnSpPr>
          <p:spPr bwMode="auto">
            <a:xfrm rot="5400000" flipH="1" flipV="1">
              <a:off x="7479907" y="5419872"/>
              <a:ext cx="752354" cy="76198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7" name="Connecteur droit 356"/>
            <p:cNvCxnSpPr>
              <a:cxnSpLocks noChangeShapeType="1"/>
            </p:cNvCxnSpPr>
            <p:nvPr/>
          </p:nvCxnSpPr>
          <p:spPr bwMode="auto">
            <a:xfrm rot="5400000" flipH="1" flipV="1">
              <a:off x="2652427" y="2889739"/>
              <a:ext cx="609502" cy="1003276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8" name="Connecteur droit 357"/>
            <p:cNvCxnSpPr>
              <a:cxnSpLocks noChangeShapeType="1"/>
              <a:endCxn id="320" idx="2"/>
            </p:cNvCxnSpPr>
            <p:nvPr/>
          </p:nvCxnSpPr>
          <p:spPr bwMode="auto">
            <a:xfrm rot="5400000" flipH="1" flipV="1">
              <a:off x="3212801" y="2715170"/>
              <a:ext cx="606327" cy="161921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9" name="Connecteur droit 358"/>
            <p:cNvCxnSpPr>
              <a:cxnSpLocks noChangeShapeType="1"/>
            </p:cNvCxnSpPr>
            <p:nvPr/>
          </p:nvCxnSpPr>
          <p:spPr bwMode="auto">
            <a:xfrm rot="16200000" flipV="1">
              <a:off x="3555694" y="3313591"/>
              <a:ext cx="615851" cy="161921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0" name="Connecteur droit 359"/>
            <p:cNvCxnSpPr>
              <a:cxnSpLocks noChangeShapeType="1"/>
            </p:cNvCxnSpPr>
            <p:nvPr/>
          </p:nvCxnSpPr>
          <p:spPr bwMode="auto">
            <a:xfrm rot="16200000" flipV="1">
              <a:off x="4777244" y="2125376"/>
              <a:ext cx="617439" cy="2539938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1" name="Connecteur droit 360"/>
            <p:cNvCxnSpPr>
              <a:cxnSpLocks noChangeShapeType="1"/>
            </p:cNvCxnSpPr>
            <p:nvPr/>
          </p:nvCxnSpPr>
          <p:spPr bwMode="auto">
            <a:xfrm rot="5400000" flipH="1" flipV="1">
              <a:off x="3604111" y="2419055"/>
              <a:ext cx="628549" cy="1963690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2" name="Connecteur droit 361"/>
            <p:cNvCxnSpPr>
              <a:cxnSpLocks noChangeShapeType="1"/>
              <a:endCxn id="318" idx="2"/>
            </p:cNvCxnSpPr>
            <p:nvPr/>
          </p:nvCxnSpPr>
          <p:spPr bwMode="auto">
            <a:xfrm rot="16200000" flipV="1">
              <a:off x="5176490" y="2418320"/>
              <a:ext cx="604741" cy="754045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3" name="Connecteur droit 362"/>
            <p:cNvCxnSpPr>
              <a:cxnSpLocks noChangeShapeType="1"/>
            </p:cNvCxnSpPr>
            <p:nvPr/>
          </p:nvCxnSpPr>
          <p:spPr bwMode="auto">
            <a:xfrm rot="16200000" flipV="1">
              <a:off x="6275014" y="2135695"/>
              <a:ext cx="620613" cy="252247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4" name="Connecteur droit 363"/>
            <p:cNvCxnSpPr>
              <a:cxnSpLocks noChangeShapeType="1"/>
            </p:cNvCxnSpPr>
            <p:nvPr/>
          </p:nvCxnSpPr>
          <p:spPr bwMode="auto">
            <a:xfrm rot="5400000" flipH="1" flipV="1">
              <a:off x="5131246" y="2414297"/>
              <a:ext cx="584106" cy="1928765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5" name="Connecteur droit 364"/>
            <p:cNvCxnSpPr>
              <a:cxnSpLocks noChangeShapeType="1"/>
              <a:endCxn id="319" idx="2"/>
            </p:cNvCxnSpPr>
            <p:nvPr/>
          </p:nvCxnSpPr>
          <p:spPr bwMode="auto">
            <a:xfrm rot="5400000" flipH="1" flipV="1">
              <a:off x="5584469" y="2084947"/>
              <a:ext cx="620613" cy="143665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6" name="Connecteur droit 365"/>
            <p:cNvCxnSpPr>
              <a:cxnSpLocks noChangeShapeType="1"/>
            </p:cNvCxnSpPr>
            <p:nvPr/>
          </p:nvCxnSpPr>
          <p:spPr bwMode="auto">
            <a:xfrm rot="16200000" flipV="1">
              <a:off x="6632187" y="3219937"/>
              <a:ext cx="525379" cy="25875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367" name="Grouper 371"/>
          <p:cNvGrpSpPr>
            <a:grpSpLocks/>
          </p:cNvGrpSpPr>
          <p:nvPr/>
        </p:nvGrpSpPr>
        <p:grpSpPr bwMode="auto">
          <a:xfrm>
            <a:off x="2455863" y="1839888"/>
            <a:ext cx="3898900" cy="3340100"/>
            <a:chOff x="2455212" y="2433994"/>
            <a:chExt cx="3899988" cy="3340098"/>
          </a:xfrm>
        </p:grpSpPr>
        <p:sp>
          <p:nvSpPr>
            <p:cNvPr id="368" name="Rectangle à coins arrondis 367"/>
            <p:cNvSpPr>
              <a:spLocks noChangeArrowheads="1"/>
            </p:cNvSpPr>
            <p:nvPr/>
          </p:nvSpPr>
          <p:spPr bwMode="auto">
            <a:xfrm>
              <a:off x="3266650" y="2946756"/>
              <a:ext cx="662173" cy="139700"/>
            </a:xfrm>
            <a:prstGeom prst="roundRect">
              <a:avLst>
                <a:gd name="adj" fmla="val 16667"/>
              </a:avLst>
            </a:prstGeom>
            <a:solidFill>
              <a:srgbClr val="95B3D7"/>
            </a:solidFill>
            <a:ln w="25400">
              <a:solidFill>
                <a:srgbClr val="403152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fr-FR" sz="900" b="1">
                  <a:latin typeface="Calibri" pitchFamily="1" charset="0"/>
                </a:rPr>
                <a:t>RÈGLE 9</a:t>
              </a:r>
            </a:p>
          </p:txBody>
        </p:sp>
        <p:sp>
          <p:nvSpPr>
            <p:cNvPr id="369" name="Rectangle à coins arrondis 368"/>
            <p:cNvSpPr>
              <a:spLocks noChangeArrowheads="1"/>
            </p:cNvSpPr>
            <p:nvPr/>
          </p:nvSpPr>
          <p:spPr bwMode="auto">
            <a:xfrm>
              <a:off x="3782732" y="4945417"/>
              <a:ext cx="611358" cy="139700"/>
            </a:xfrm>
            <a:prstGeom prst="roundRect">
              <a:avLst>
                <a:gd name="adj" fmla="val 16667"/>
              </a:avLst>
            </a:prstGeom>
            <a:solidFill>
              <a:srgbClr val="95B3D7"/>
            </a:solidFill>
            <a:ln w="25400">
              <a:solidFill>
                <a:srgbClr val="403152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fr-FR" sz="900" b="1">
                  <a:latin typeface="Calibri" pitchFamily="1" charset="0"/>
                </a:rPr>
                <a:t>RÈGLE 4</a:t>
              </a:r>
            </a:p>
          </p:txBody>
        </p:sp>
        <p:grpSp>
          <p:nvGrpSpPr>
            <p:cNvPr id="370" name="Grouper 28"/>
            <p:cNvGrpSpPr>
              <a:grpSpLocks/>
            </p:cNvGrpSpPr>
            <p:nvPr/>
          </p:nvGrpSpPr>
          <p:grpSpPr bwMode="auto">
            <a:xfrm>
              <a:off x="2455212" y="2433994"/>
              <a:ext cx="3899988" cy="3340098"/>
              <a:chOff x="2455212" y="2433994"/>
              <a:chExt cx="3899988" cy="3340098"/>
            </a:xfrm>
          </p:grpSpPr>
          <p:cxnSp>
            <p:nvCxnSpPr>
              <p:cNvPr id="371" name="Connecteur droit 370"/>
              <p:cNvCxnSpPr>
                <a:cxnSpLocks noChangeShapeType="1"/>
              </p:cNvCxnSpPr>
              <p:nvPr/>
            </p:nvCxnSpPr>
            <p:spPr bwMode="auto">
              <a:xfrm rot="16200000" flipV="1">
                <a:off x="3717711" y="4573923"/>
                <a:ext cx="603250" cy="139739"/>
              </a:xfrm>
              <a:prstGeom prst="line">
                <a:avLst/>
              </a:prstGeom>
              <a:noFill/>
              <a:ln w="25400">
                <a:solidFill>
                  <a:srgbClr val="403152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372" name="Connecteur droit 37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377879" y="2653057"/>
                <a:ext cx="512762" cy="74634"/>
              </a:xfrm>
              <a:prstGeom prst="line">
                <a:avLst/>
              </a:prstGeom>
              <a:noFill/>
              <a:ln w="25400">
                <a:solidFill>
                  <a:srgbClr val="403152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373" name="Connecteur droit 37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435045" y="5108865"/>
                <a:ext cx="517525" cy="470031"/>
              </a:xfrm>
              <a:prstGeom prst="line">
                <a:avLst/>
              </a:prstGeom>
              <a:noFill/>
              <a:ln w="25400">
                <a:solidFill>
                  <a:srgbClr val="403152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374" name="Connecteur droit 37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608154" y="5293042"/>
                <a:ext cx="688975" cy="273126"/>
              </a:xfrm>
              <a:prstGeom prst="line">
                <a:avLst/>
              </a:prstGeom>
              <a:noFill/>
              <a:ln w="25400">
                <a:solidFill>
                  <a:srgbClr val="403152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375" name="Connecteur droit 37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652202" y="2889465"/>
                <a:ext cx="609600" cy="1003580"/>
              </a:xfrm>
              <a:prstGeom prst="line">
                <a:avLst/>
              </a:prstGeom>
              <a:noFill/>
              <a:ln w="25400">
                <a:solidFill>
                  <a:srgbClr val="403152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376" name="Connecteur droit 37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212745" y="3308683"/>
                <a:ext cx="606425" cy="161970"/>
              </a:xfrm>
              <a:prstGeom prst="line">
                <a:avLst/>
              </a:prstGeom>
              <a:noFill/>
              <a:ln w="25400">
                <a:solidFill>
                  <a:srgbClr val="403152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377" name="Connecteur droit 376"/>
              <p:cNvCxnSpPr>
                <a:cxnSpLocks noChangeShapeType="1"/>
              </p:cNvCxnSpPr>
              <p:nvPr/>
            </p:nvCxnSpPr>
            <p:spPr bwMode="auto">
              <a:xfrm rot="16200000" flipV="1">
                <a:off x="3555743" y="3313445"/>
                <a:ext cx="615950" cy="161970"/>
              </a:xfrm>
              <a:prstGeom prst="line">
                <a:avLst/>
              </a:prstGeom>
              <a:noFill/>
              <a:ln w="25400">
                <a:solidFill>
                  <a:srgbClr val="403152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378" name="Connecteur droit 377"/>
              <p:cNvCxnSpPr>
                <a:cxnSpLocks noChangeShapeType="1"/>
              </p:cNvCxnSpPr>
              <p:nvPr/>
            </p:nvCxnSpPr>
            <p:spPr bwMode="auto">
              <a:xfrm rot="16200000" flipV="1">
                <a:off x="4776871" y="2125663"/>
                <a:ext cx="617538" cy="2539121"/>
              </a:xfrm>
              <a:prstGeom prst="line">
                <a:avLst/>
              </a:prstGeom>
              <a:noFill/>
              <a:ln w="25400">
                <a:solidFill>
                  <a:srgbClr val="403152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</p:grpSp>
      </p:grpSp>
      <p:sp>
        <p:nvSpPr>
          <p:cNvPr id="379" name="Ellipse 378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xmlns="" val="422310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73 4.81481E-6 L -0.46041 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09692677"/>
              </p:ext>
            </p:extLst>
          </p:nvPr>
        </p:nvGraphicFramePr>
        <p:xfrm>
          <a:off x="209552" y="908720"/>
          <a:ext cx="8582025" cy="4813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3656"/>
                <a:gridCol w="1062672"/>
                <a:gridCol w="1071681"/>
                <a:gridCol w="1226004"/>
                <a:gridCol w="1226004"/>
                <a:gridCol w="1226004"/>
                <a:gridCol w="1226004"/>
              </a:tblGrid>
              <a:tr h="56733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Abstract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SBT-IM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kTBS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Tatiana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Travis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D3KODE</a:t>
                      </a:r>
                      <a:endParaRPr lang="fr-FR" sz="1400" dirty="0"/>
                    </a:p>
                  </a:txBody>
                  <a:tcPr/>
                </a:tc>
              </a:tr>
              <a:tr h="296757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SGBT RDF (type </a:t>
                      </a:r>
                      <a:r>
                        <a:rPr lang="fr-FR" sz="1100" dirty="0" err="1" smtClean="0"/>
                        <a:t>kTBS</a:t>
                      </a:r>
                      <a:r>
                        <a:rPr lang="fr-FR" sz="1100" dirty="0" smtClean="0"/>
                        <a:t>)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Orienté temps réel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431127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Interface</a:t>
                      </a:r>
                      <a:r>
                        <a:rPr lang="fr-FR" sz="1100" baseline="0" dirty="0" smtClean="0"/>
                        <a:t> graphique de</a:t>
                      </a:r>
                      <a:r>
                        <a:rPr lang="fr-FR" sz="1100" dirty="0" smtClean="0"/>
                        <a:t> Visualisation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Interaction</a:t>
                      </a:r>
                      <a:r>
                        <a:rPr lang="fr-FR" sz="1100" baseline="0" dirty="0" smtClean="0"/>
                        <a:t> avec interface de visualisation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48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Création graphique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56733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Création</a:t>
                      </a:r>
                      <a:r>
                        <a:rPr lang="fr-FR" sz="1100" baseline="0" dirty="0" smtClean="0"/>
                        <a:t> de transformation par non-informaticien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56733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Evolutivité de la création des transformations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8794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Gestion graphique  Modèle</a:t>
                      </a:r>
                      <a:r>
                        <a:rPr lang="fr-FR" sz="1100" baseline="0" dirty="0" smtClean="0"/>
                        <a:t> de trace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87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aseline="0" dirty="0" smtClean="0"/>
                        <a:t>Client léger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9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" name="Picture 21" descr="logos_liris_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8" y="6445256"/>
            <a:ext cx="796925" cy="358775"/>
          </a:xfrm>
          <a:prstGeom prst="rect">
            <a:avLst/>
          </a:prstGeom>
          <a:noFill/>
        </p:spPr>
      </p:pic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9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Soutenance mémoire ingénieur CNAM 11/06/2012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989" y="6528747"/>
            <a:ext cx="1226533" cy="318791"/>
          </a:xfrm>
          <a:prstGeom prst="rect">
            <a:avLst/>
          </a:prstGeom>
        </p:spPr>
      </p:pic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09553" y="548680"/>
            <a:ext cx="85820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1600" b="1" dirty="0" smtClean="0">
                <a:solidFill>
                  <a:schemeClr val="tx2"/>
                </a:solidFill>
                <a:latin typeface="Arial" charset="0"/>
              </a:rPr>
              <a:t> Etude de l’existant</a:t>
            </a: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1067697" y="6145559"/>
            <a:ext cx="30002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fr-FR" sz="1400" b="1" dirty="0" smtClean="0">
                <a:solidFill>
                  <a:schemeClr val="tx2"/>
                </a:solidFill>
                <a:latin typeface="Arial" charset="0"/>
              </a:rPr>
              <a:t>Faiblement ou non implémenté</a:t>
            </a: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5532193" y="6145559"/>
            <a:ext cx="30002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fr-FR" sz="1400" b="1" dirty="0" smtClean="0">
                <a:solidFill>
                  <a:schemeClr val="tx2"/>
                </a:solidFill>
                <a:latin typeface="Arial" charset="0"/>
              </a:rPr>
              <a:t>Implémenté</a:t>
            </a:r>
          </a:p>
        </p:txBody>
      </p:sp>
      <p:pic>
        <p:nvPicPr>
          <p:cNvPr id="85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8207" y="6179903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792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6442" y="1556792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1041" y="1556792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5188" y="1556792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353775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556792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353775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296366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341089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6338" y="2341297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2554" y="286298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2609" y="2397048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5345" y="3356992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9321" y="392948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0825" y="2879732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1583" y="2939543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7463" y="3372382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1583" y="3433547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1583" y="3981991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7463" y="3929480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179903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2301" y="6179903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6165304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6165304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556792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53233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353775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353775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8961" y="2408407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718" y="2341297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4083" y="2329938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3330" y="4581672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8273" y="4581128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484813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875674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0323" y="3441686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0323" y="3945742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42222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1583" y="5021859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37368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3961" y="5022769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4114" y="5022769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1091" y="2818265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718" y="2887032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4956" y="2869427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3181" y="2933531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875674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5279" y="2890273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888333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384277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384277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296366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484813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2180" y="4509120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3712" y="4520989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3592" y="4531481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6138" y="1556792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1364" y="1556792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9518" y="1556792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921727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916832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9347" y="5042603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7379" y="5042603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5967" y="5042603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2876" y="1931431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7358" y="1916832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8903" y="1937543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7579" y="193777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6" y="1949914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8943" y="1957832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0423" y="1949914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888578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6590" y="3399491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3685" y="3980420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1056" y="4509120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6457" y="4509120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7989" y="4520989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7869" y="4531481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53775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3664" y="4987793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3492" y="4973593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056803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21727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16832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99490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3357" y="3947514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2" name="Tableau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2357209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Conception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Développements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Conclusion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Perspectives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3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2365" y="5382809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6440" y="5453858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4689" y="5381899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454817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50" y="5406318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3" descr="C:\Users\Dino\AppData\Local\Microsoft\Windows\Temporary Internet Files\Content.IE5\BF4SMRV0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1506" y="5370249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1878" y="5381899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2375" y="5381899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7591" y="5382809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5745" y="5382809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9357" y="5415393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1255" y="5424823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7199" y="5453858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 descr="C:\Users\Dino\AppData\Local\Microsoft\Windows\Temporary Internet Files\Content.IE5\POZQZD6A\MC9004325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3060" y="5459823"/>
            <a:ext cx="293380" cy="2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231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13083</TotalTime>
  <Words>1244</Words>
  <Application>Microsoft Office PowerPoint</Application>
  <PresentationFormat>Affichage à l'écran (4:3)</PresentationFormat>
  <Paragraphs>492</Paragraphs>
  <Slides>21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Dino</dc:creator>
  <cp:lastModifiedBy>aze</cp:lastModifiedBy>
  <cp:revision>214</cp:revision>
  <cp:lastPrinted>2011-06-23T09:50:02Z</cp:lastPrinted>
  <dcterms:created xsi:type="dcterms:W3CDTF">2011-07-06T14:12:47Z</dcterms:created>
  <dcterms:modified xsi:type="dcterms:W3CDTF">2012-06-10T14:10:27Z</dcterms:modified>
</cp:coreProperties>
</file>