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74" r:id="rId2"/>
    <p:sldId id="258" r:id="rId3"/>
    <p:sldId id="276" r:id="rId4"/>
    <p:sldId id="279" r:id="rId5"/>
    <p:sldId id="280" r:id="rId6"/>
    <p:sldId id="259" r:id="rId7"/>
    <p:sldId id="260" r:id="rId8"/>
    <p:sldId id="261" r:id="rId9"/>
    <p:sldId id="281" r:id="rId10"/>
    <p:sldId id="282" r:id="rId11"/>
    <p:sldId id="266" r:id="rId12"/>
    <p:sldId id="263" r:id="rId13"/>
    <p:sldId id="264" r:id="rId14"/>
    <p:sldId id="275" r:id="rId15"/>
    <p:sldId id="265" r:id="rId16"/>
    <p:sldId id="277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16"/>
    <p:restoredTop sz="94674"/>
  </p:normalViewPr>
  <p:slideViewPr>
    <p:cSldViewPr snapToGrid="0">
      <p:cViewPr>
        <p:scale>
          <a:sx n="55" d="100"/>
          <a:sy n="55" d="100"/>
        </p:scale>
        <p:origin x="144" y="1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430865-E416-455A-9640-78114E716313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D827FA2-C7C8-453C-8F43-F577360499EA}">
      <dgm:prSet/>
      <dgm:spPr/>
      <dgm:t>
        <a:bodyPr/>
        <a:lstStyle/>
        <a:p>
          <a:r>
            <a:rPr lang="en-US"/>
            <a:t>Load and Explore the dataset</a:t>
          </a:r>
        </a:p>
      </dgm:t>
    </dgm:pt>
    <dgm:pt modelId="{22FBE567-CF3E-4497-A5AD-F30014607195}" type="parTrans" cxnId="{F4DB6E05-201D-4271-B03C-C708099EA65F}">
      <dgm:prSet/>
      <dgm:spPr/>
      <dgm:t>
        <a:bodyPr/>
        <a:lstStyle/>
        <a:p>
          <a:endParaRPr lang="en-US"/>
        </a:p>
      </dgm:t>
    </dgm:pt>
    <dgm:pt modelId="{4E1E7032-7624-49C7-8B48-398EF8880388}" type="sibTrans" cxnId="{F4DB6E05-201D-4271-B03C-C708099EA65F}">
      <dgm:prSet/>
      <dgm:spPr/>
      <dgm:t>
        <a:bodyPr/>
        <a:lstStyle/>
        <a:p>
          <a:endParaRPr lang="en-US"/>
        </a:p>
      </dgm:t>
    </dgm:pt>
    <dgm:pt modelId="{C0BC19E6-9564-4B72-8C6E-078F94F29C58}">
      <dgm:prSet/>
      <dgm:spPr/>
      <dgm:t>
        <a:bodyPr/>
        <a:lstStyle/>
        <a:p>
          <a:r>
            <a:rPr lang="en-US"/>
            <a:t>Data Pre-Processing</a:t>
          </a:r>
        </a:p>
      </dgm:t>
    </dgm:pt>
    <dgm:pt modelId="{E7DF94C8-488D-4F1B-B0DD-87061F05C307}" type="parTrans" cxnId="{1D601EF4-3BFA-4B24-B8EB-6D8059F7ACF1}">
      <dgm:prSet/>
      <dgm:spPr/>
      <dgm:t>
        <a:bodyPr/>
        <a:lstStyle/>
        <a:p>
          <a:endParaRPr lang="en-US"/>
        </a:p>
      </dgm:t>
    </dgm:pt>
    <dgm:pt modelId="{DE3F4969-E4B8-4301-B250-FA0361613D73}" type="sibTrans" cxnId="{1D601EF4-3BFA-4B24-B8EB-6D8059F7ACF1}">
      <dgm:prSet/>
      <dgm:spPr/>
      <dgm:t>
        <a:bodyPr/>
        <a:lstStyle/>
        <a:p>
          <a:endParaRPr lang="en-US"/>
        </a:p>
      </dgm:t>
    </dgm:pt>
    <dgm:pt modelId="{32B55759-3399-45BD-A55A-29E098F5D1DC}">
      <dgm:prSet/>
      <dgm:spPr/>
      <dgm:t>
        <a:bodyPr/>
        <a:lstStyle/>
        <a:p>
          <a:r>
            <a:rPr lang="en-US"/>
            <a:t>Train-Test Split</a:t>
          </a:r>
        </a:p>
      </dgm:t>
    </dgm:pt>
    <dgm:pt modelId="{E6DB9342-C482-44D5-9B33-C9D8B401A30D}" type="parTrans" cxnId="{1307DC0E-8EF0-4232-BBB5-A2CB1F45E1C4}">
      <dgm:prSet/>
      <dgm:spPr/>
      <dgm:t>
        <a:bodyPr/>
        <a:lstStyle/>
        <a:p>
          <a:endParaRPr lang="en-US"/>
        </a:p>
      </dgm:t>
    </dgm:pt>
    <dgm:pt modelId="{3A7399F2-3379-48FA-AF70-9252F903F478}" type="sibTrans" cxnId="{1307DC0E-8EF0-4232-BBB5-A2CB1F45E1C4}">
      <dgm:prSet/>
      <dgm:spPr/>
      <dgm:t>
        <a:bodyPr/>
        <a:lstStyle/>
        <a:p>
          <a:endParaRPr lang="en-US"/>
        </a:p>
      </dgm:t>
    </dgm:pt>
    <dgm:pt modelId="{7577AAEE-4377-4D87-B711-B9A4DBEABB75}">
      <dgm:prSet/>
      <dgm:spPr/>
      <dgm:t>
        <a:bodyPr/>
        <a:lstStyle/>
        <a:p>
          <a:r>
            <a:rPr lang="en-US"/>
            <a:t>Feature Engineering</a:t>
          </a:r>
        </a:p>
      </dgm:t>
    </dgm:pt>
    <dgm:pt modelId="{A675F506-E2D8-45A8-AE66-5452198124AE}" type="parTrans" cxnId="{994BF5C2-C98D-4F58-85F0-A26B9334AF50}">
      <dgm:prSet/>
      <dgm:spPr/>
      <dgm:t>
        <a:bodyPr/>
        <a:lstStyle/>
        <a:p>
          <a:endParaRPr lang="en-US"/>
        </a:p>
      </dgm:t>
    </dgm:pt>
    <dgm:pt modelId="{9379122E-C240-49AC-9086-BEA36699F05E}" type="sibTrans" cxnId="{994BF5C2-C98D-4F58-85F0-A26B9334AF50}">
      <dgm:prSet/>
      <dgm:spPr/>
      <dgm:t>
        <a:bodyPr/>
        <a:lstStyle/>
        <a:p>
          <a:endParaRPr lang="en-US"/>
        </a:p>
      </dgm:t>
    </dgm:pt>
    <dgm:pt modelId="{4990A0E2-01E7-4E1D-BEE8-8C11A3252F95}">
      <dgm:prSet/>
      <dgm:spPr/>
      <dgm:t>
        <a:bodyPr/>
        <a:lstStyle/>
        <a:p>
          <a:r>
            <a:rPr lang="en-US"/>
            <a:t>Overfitting Prevention</a:t>
          </a:r>
        </a:p>
      </dgm:t>
    </dgm:pt>
    <dgm:pt modelId="{38003D3B-BDD0-46C7-B344-2ED51D2AD59F}" type="parTrans" cxnId="{9744F321-7AC3-4396-B60B-2C474E749E68}">
      <dgm:prSet/>
      <dgm:spPr/>
      <dgm:t>
        <a:bodyPr/>
        <a:lstStyle/>
        <a:p>
          <a:endParaRPr lang="en-US"/>
        </a:p>
      </dgm:t>
    </dgm:pt>
    <dgm:pt modelId="{B39650C1-6212-4AF6-BB28-3F5442F50ED3}" type="sibTrans" cxnId="{9744F321-7AC3-4396-B60B-2C474E749E68}">
      <dgm:prSet/>
      <dgm:spPr/>
      <dgm:t>
        <a:bodyPr/>
        <a:lstStyle/>
        <a:p>
          <a:endParaRPr lang="en-US"/>
        </a:p>
      </dgm:t>
    </dgm:pt>
    <dgm:pt modelId="{EB011740-A084-4341-86D5-6ACEFE9335D3}">
      <dgm:prSet/>
      <dgm:spPr/>
      <dgm:t>
        <a:bodyPr/>
        <a:lstStyle/>
        <a:p>
          <a:r>
            <a:rPr lang="en-US"/>
            <a:t>Model Training</a:t>
          </a:r>
        </a:p>
      </dgm:t>
    </dgm:pt>
    <dgm:pt modelId="{00391152-A829-4105-B329-E46E9C74D38B}" type="parTrans" cxnId="{C2ACF932-F540-4D53-8F8F-546F328C5A8D}">
      <dgm:prSet/>
      <dgm:spPr/>
      <dgm:t>
        <a:bodyPr/>
        <a:lstStyle/>
        <a:p>
          <a:endParaRPr lang="en-US"/>
        </a:p>
      </dgm:t>
    </dgm:pt>
    <dgm:pt modelId="{AB0EF750-92D3-46C4-9372-9B171FA7BE39}" type="sibTrans" cxnId="{C2ACF932-F540-4D53-8F8F-546F328C5A8D}">
      <dgm:prSet/>
      <dgm:spPr/>
      <dgm:t>
        <a:bodyPr/>
        <a:lstStyle/>
        <a:p>
          <a:endParaRPr lang="en-US"/>
        </a:p>
      </dgm:t>
    </dgm:pt>
    <dgm:pt modelId="{0175AA06-239C-4605-A5A4-0CDE408679A1}">
      <dgm:prSet/>
      <dgm:spPr/>
      <dgm:t>
        <a:bodyPr/>
        <a:lstStyle/>
        <a:p>
          <a:r>
            <a:rPr lang="en-US"/>
            <a:t>Evaluation</a:t>
          </a:r>
        </a:p>
      </dgm:t>
    </dgm:pt>
    <dgm:pt modelId="{5505F39B-6DF7-4703-9E91-CD407D01EC6E}" type="parTrans" cxnId="{5126999B-1AB4-4436-951C-BD9B0A964C36}">
      <dgm:prSet/>
      <dgm:spPr/>
      <dgm:t>
        <a:bodyPr/>
        <a:lstStyle/>
        <a:p>
          <a:endParaRPr lang="en-US"/>
        </a:p>
      </dgm:t>
    </dgm:pt>
    <dgm:pt modelId="{88A15D86-1471-4E3A-BDAC-81E2D1B2380D}" type="sibTrans" cxnId="{5126999B-1AB4-4436-951C-BD9B0A964C36}">
      <dgm:prSet/>
      <dgm:spPr/>
      <dgm:t>
        <a:bodyPr/>
        <a:lstStyle/>
        <a:p>
          <a:endParaRPr lang="en-US"/>
        </a:p>
      </dgm:t>
    </dgm:pt>
    <dgm:pt modelId="{D5CD0742-287F-4DE7-932F-CA6F4B47A9D5}">
      <dgm:prSet/>
      <dgm:spPr/>
      <dgm:t>
        <a:bodyPr/>
        <a:lstStyle/>
        <a:p>
          <a:r>
            <a:rPr lang="en-US"/>
            <a:t>Model Selection</a:t>
          </a:r>
        </a:p>
      </dgm:t>
    </dgm:pt>
    <dgm:pt modelId="{56263B5B-C762-42F3-986F-38866103D1D1}" type="parTrans" cxnId="{1282553A-8C95-4897-9F41-89033C954314}">
      <dgm:prSet/>
      <dgm:spPr/>
      <dgm:t>
        <a:bodyPr/>
        <a:lstStyle/>
        <a:p>
          <a:endParaRPr lang="en-US"/>
        </a:p>
      </dgm:t>
    </dgm:pt>
    <dgm:pt modelId="{2A927574-445D-4F9B-BF81-A5E346BE266C}" type="sibTrans" cxnId="{1282553A-8C95-4897-9F41-89033C954314}">
      <dgm:prSet/>
      <dgm:spPr/>
      <dgm:t>
        <a:bodyPr/>
        <a:lstStyle/>
        <a:p>
          <a:endParaRPr lang="en-US"/>
        </a:p>
      </dgm:t>
    </dgm:pt>
    <dgm:pt modelId="{8D80F4D8-4409-46CC-9BBD-E5BEC66103BB}">
      <dgm:prSet/>
      <dgm:spPr/>
      <dgm:t>
        <a:bodyPr/>
        <a:lstStyle/>
        <a:p>
          <a:r>
            <a:rPr lang="en-US"/>
            <a:t>Model Fine-Tuning</a:t>
          </a:r>
        </a:p>
      </dgm:t>
    </dgm:pt>
    <dgm:pt modelId="{818A56FC-7604-442E-AC36-E686F1091C08}" type="parTrans" cxnId="{E0030F3D-6328-49C8-80E9-15EC0A08CFC3}">
      <dgm:prSet/>
      <dgm:spPr/>
      <dgm:t>
        <a:bodyPr/>
        <a:lstStyle/>
        <a:p>
          <a:endParaRPr lang="en-US"/>
        </a:p>
      </dgm:t>
    </dgm:pt>
    <dgm:pt modelId="{B36FA262-96B7-4925-9F6C-9D9EFC46CB64}" type="sibTrans" cxnId="{E0030F3D-6328-49C8-80E9-15EC0A08CFC3}">
      <dgm:prSet/>
      <dgm:spPr/>
      <dgm:t>
        <a:bodyPr/>
        <a:lstStyle/>
        <a:p>
          <a:endParaRPr lang="en-US"/>
        </a:p>
      </dgm:t>
    </dgm:pt>
    <dgm:pt modelId="{98BE13B5-F375-41B6-B16D-871B4A21B9EA}">
      <dgm:prSet/>
      <dgm:spPr/>
      <dgm:t>
        <a:bodyPr/>
        <a:lstStyle/>
        <a:p>
          <a:r>
            <a:rPr lang="en-US"/>
            <a:t>Model Explainability.</a:t>
          </a:r>
        </a:p>
      </dgm:t>
    </dgm:pt>
    <dgm:pt modelId="{0FDDAFF8-02A0-472F-8C9D-823B6E8C3328}" type="parTrans" cxnId="{3455D89E-15A7-4BB0-BF86-3E9CEC86FC37}">
      <dgm:prSet/>
      <dgm:spPr/>
      <dgm:t>
        <a:bodyPr/>
        <a:lstStyle/>
        <a:p>
          <a:endParaRPr lang="en-US"/>
        </a:p>
      </dgm:t>
    </dgm:pt>
    <dgm:pt modelId="{2E2A6BD9-DC8E-4BF6-B9D5-4736A61F4538}" type="sibTrans" cxnId="{3455D89E-15A7-4BB0-BF86-3E9CEC86FC37}">
      <dgm:prSet/>
      <dgm:spPr/>
      <dgm:t>
        <a:bodyPr/>
        <a:lstStyle/>
        <a:p>
          <a:endParaRPr lang="en-US"/>
        </a:p>
      </dgm:t>
    </dgm:pt>
    <dgm:pt modelId="{0473B52B-BB94-410C-BF64-140E4307C771}">
      <dgm:prSet/>
      <dgm:spPr/>
      <dgm:t>
        <a:bodyPr/>
        <a:lstStyle/>
        <a:p>
          <a:r>
            <a:rPr lang="en-US"/>
            <a:t>Adversarial Thinking (Evade ML Model) -&gt; Attack Simulation</a:t>
          </a:r>
        </a:p>
      </dgm:t>
    </dgm:pt>
    <dgm:pt modelId="{37DDC0B9-BB6F-4DC4-B33F-F1CE1EA41DF5}" type="parTrans" cxnId="{4477EE18-58A2-4E8A-A87F-4BC2C027B04E}">
      <dgm:prSet/>
      <dgm:spPr/>
      <dgm:t>
        <a:bodyPr/>
        <a:lstStyle/>
        <a:p>
          <a:endParaRPr lang="en-US"/>
        </a:p>
      </dgm:t>
    </dgm:pt>
    <dgm:pt modelId="{3E4CEFC1-4F45-443F-8B8A-21704D95A486}" type="sibTrans" cxnId="{4477EE18-58A2-4E8A-A87F-4BC2C027B04E}">
      <dgm:prSet/>
      <dgm:spPr/>
      <dgm:t>
        <a:bodyPr/>
        <a:lstStyle/>
        <a:p>
          <a:endParaRPr lang="en-US"/>
        </a:p>
      </dgm:t>
    </dgm:pt>
    <dgm:pt modelId="{7E2D545A-4478-3244-BE5E-E875B30CAF44}" type="pres">
      <dgm:prSet presAssocID="{A0430865-E416-455A-9640-78114E716313}" presName="Name0" presStyleCnt="0">
        <dgm:presLayoutVars>
          <dgm:dir/>
          <dgm:resizeHandles val="exact"/>
        </dgm:presLayoutVars>
      </dgm:prSet>
      <dgm:spPr/>
    </dgm:pt>
    <dgm:pt modelId="{D3DB0FD3-753B-944B-ADEE-041A4A2092C2}" type="pres">
      <dgm:prSet presAssocID="{0D827FA2-C7C8-453C-8F43-F577360499EA}" presName="node" presStyleLbl="node1" presStyleIdx="0" presStyleCnt="11">
        <dgm:presLayoutVars>
          <dgm:bulletEnabled val="1"/>
        </dgm:presLayoutVars>
      </dgm:prSet>
      <dgm:spPr/>
    </dgm:pt>
    <dgm:pt modelId="{9249BE07-98BD-4640-8E2F-61A93081DFF3}" type="pres">
      <dgm:prSet presAssocID="{4E1E7032-7624-49C7-8B48-398EF8880388}" presName="sibTrans" presStyleLbl="sibTrans1D1" presStyleIdx="0" presStyleCnt="10"/>
      <dgm:spPr/>
    </dgm:pt>
    <dgm:pt modelId="{CBF253DA-56A0-8C45-AF03-9F86111EB138}" type="pres">
      <dgm:prSet presAssocID="{4E1E7032-7624-49C7-8B48-398EF8880388}" presName="connectorText" presStyleLbl="sibTrans1D1" presStyleIdx="0" presStyleCnt="10"/>
      <dgm:spPr/>
    </dgm:pt>
    <dgm:pt modelId="{751871EE-C9EB-4E48-BDAF-F243341BD717}" type="pres">
      <dgm:prSet presAssocID="{C0BC19E6-9564-4B72-8C6E-078F94F29C58}" presName="node" presStyleLbl="node1" presStyleIdx="1" presStyleCnt="11">
        <dgm:presLayoutVars>
          <dgm:bulletEnabled val="1"/>
        </dgm:presLayoutVars>
      </dgm:prSet>
      <dgm:spPr/>
    </dgm:pt>
    <dgm:pt modelId="{23F424BB-5C07-A04C-AD7A-A9B930256580}" type="pres">
      <dgm:prSet presAssocID="{DE3F4969-E4B8-4301-B250-FA0361613D73}" presName="sibTrans" presStyleLbl="sibTrans1D1" presStyleIdx="1" presStyleCnt="10"/>
      <dgm:spPr/>
    </dgm:pt>
    <dgm:pt modelId="{2CFDFBF8-9615-4947-A78A-3D88F61D4256}" type="pres">
      <dgm:prSet presAssocID="{DE3F4969-E4B8-4301-B250-FA0361613D73}" presName="connectorText" presStyleLbl="sibTrans1D1" presStyleIdx="1" presStyleCnt="10"/>
      <dgm:spPr/>
    </dgm:pt>
    <dgm:pt modelId="{EB7A3C46-FB68-914F-96A6-64644CA3C69A}" type="pres">
      <dgm:prSet presAssocID="{32B55759-3399-45BD-A55A-29E098F5D1DC}" presName="node" presStyleLbl="node1" presStyleIdx="2" presStyleCnt="11">
        <dgm:presLayoutVars>
          <dgm:bulletEnabled val="1"/>
        </dgm:presLayoutVars>
      </dgm:prSet>
      <dgm:spPr/>
    </dgm:pt>
    <dgm:pt modelId="{7F882058-2F2E-454D-AB0A-28DD3B6CE978}" type="pres">
      <dgm:prSet presAssocID="{3A7399F2-3379-48FA-AF70-9252F903F478}" presName="sibTrans" presStyleLbl="sibTrans1D1" presStyleIdx="2" presStyleCnt="10"/>
      <dgm:spPr/>
    </dgm:pt>
    <dgm:pt modelId="{3CB06C50-A3EC-4F46-9798-239737B241EF}" type="pres">
      <dgm:prSet presAssocID="{3A7399F2-3379-48FA-AF70-9252F903F478}" presName="connectorText" presStyleLbl="sibTrans1D1" presStyleIdx="2" presStyleCnt="10"/>
      <dgm:spPr/>
    </dgm:pt>
    <dgm:pt modelId="{B51ED92D-9EF2-3D4D-9A97-55E177DE8DAC}" type="pres">
      <dgm:prSet presAssocID="{7577AAEE-4377-4D87-B711-B9A4DBEABB75}" presName="node" presStyleLbl="node1" presStyleIdx="3" presStyleCnt="11">
        <dgm:presLayoutVars>
          <dgm:bulletEnabled val="1"/>
        </dgm:presLayoutVars>
      </dgm:prSet>
      <dgm:spPr/>
    </dgm:pt>
    <dgm:pt modelId="{09EE7D5C-B08E-B942-A18D-F78255D4B1C9}" type="pres">
      <dgm:prSet presAssocID="{9379122E-C240-49AC-9086-BEA36699F05E}" presName="sibTrans" presStyleLbl="sibTrans1D1" presStyleIdx="3" presStyleCnt="10"/>
      <dgm:spPr/>
    </dgm:pt>
    <dgm:pt modelId="{F8BEB219-3FD8-B14C-A7E4-7BFDB4915AC2}" type="pres">
      <dgm:prSet presAssocID="{9379122E-C240-49AC-9086-BEA36699F05E}" presName="connectorText" presStyleLbl="sibTrans1D1" presStyleIdx="3" presStyleCnt="10"/>
      <dgm:spPr/>
    </dgm:pt>
    <dgm:pt modelId="{0FC7B628-F3FA-794D-BF7E-8F93D18F429B}" type="pres">
      <dgm:prSet presAssocID="{4990A0E2-01E7-4E1D-BEE8-8C11A3252F95}" presName="node" presStyleLbl="node1" presStyleIdx="4" presStyleCnt="11">
        <dgm:presLayoutVars>
          <dgm:bulletEnabled val="1"/>
        </dgm:presLayoutVars>
      </dgm:prSet>
      <dgm:spPr/>
    </dgm:pt>
    <dgm:pt modelId="{18025E55-C11F-8A4F-943A-F098E85E1D4C}" type="pres">
      <dgm:prSet presAssocID="{B39650C1-6212-4AF6-BB28-3F5442F50ED3}" presName="sibTrans" presStyleLbl="sibTrans1D1" presStyleIdx="4" presStyleCnt="10"/>
      <dgm:spPr/>
    </dgm:pt>
    <dgm:pt modelId="{18C1D39F-8850-CA40-8380-B7870CBF62AA}" type="pres">
      <dgm:prSet presAssocID="{B39650C1-6212-4AF6-BB28-3F5442F50ED3}" presName="connectorText" presStyleLbl="sibTrans1D1" presStyleIdx="4" presStyleCnt="10"/>
      <dgm:spPr/>
    </dgm:pt>
    <dgm:pt modelId="{5D5A9E46-E3CD-3641-8A8C-50A70AF49017}" type="pres">
      <dgm:prSet presAssocID="{EB011740-A084-4341-86D5-6ACEFE9335D3}" presName="node" presStyleLbl="node1" presStyleIdx="5" presStyleCnt="11">
        <dgm:presLayoutVars>
          <dgm:bulletEnabled val="1"/>
        </dgm:presLayoutVars>
      </dgm:prSet>
      <dgm:spPr/>
    </dgm:pt>
    <dgm:pt modelId="{C9DE8EFE-B68B-1A41-B922-9518FF245E9E}" type="pres">
      <dgm:prSet presAssocID="{AB0EF750-92D3-46C4-9372-9B171FA7BE39}" presName="sibTrans" presStyleLbl="sibTrans1D1" presStyleIdx="5" presStyleCnt="10"/>
      <dgm:spPr/>
    </dgm:pt>
    <dgm:pt modelId="{65AAE67B-AD11-2248-B50F-F2256C019326}" type="pres">
      <dgm:prSet presAssocID="{AB0EF750-92D3-46C4-9372-9B171FA7BE39}" presName="connectorText" presStyleLbl="sibTrans1D1" presStyleIdx="5" presStyleCnt="10"/>
      <dgm:spPr/>
    </dgm:pt>
    <dgm:pt modelId="{8EE759F4-4491-3B49-BBBF-80A437F21B2D}" type="pres">
      <dgm:prSet presAssocID="{0175AA06-239C-4605-A5A4-0CDE408679A1}" presName="node" presStyleLbl="node1" presStyleIdx="6" presStyleCnt="11">
        <dgm:presLayoutVars>
          <dgm:bulletEnabled val="1"/>
        </dgm:presLayoutVars>
      </dgm:prSet>
      <dgm:spPr/>
    </dgm:pt>
    <dgm:pt modelId="{2B8132C1-2DAE-C04B-89ED-099C0F5B3731}" type="pres">
      <dgm:prSet presAssocID="{88A15D86-1471-4E3A-BDAC-81E2D1B2380D}" presName="sibTrans" presStyleLbl="sibTrans1D1" presStyleIdx="6" presStyleCnt="10"/>
      <dgm:spPr/>
    </dgm:pt>
    <dgm:pt modelId="{90668A49-7F28-724D-BC24-E798D6C17AC0}" type="pres">
      <dgm:prSet presAssocID="{88A15D86-1471-4E3A-BDAC-81E2D1B2380D}" presName="connectorText" presStyleLbl="sibTrans1D1" presStyleIdx="6" presStyleCnt="10"/>
      <dgm:spPr/>
    </dgm:pt>
    <dgm:pt modelId="{219F1083-26AD-DE4E-8B90-D2744E936A54}" type="pres">
      <dgm:prSet presAssocID="{D5CD0742-287F-4DE7-932F-CA6F4B47A9D5}" presName="node" presStyleLbl="node1" presStyleIdx="7" presStyleCnt="11">
        <dgm:presLayoutVars>
          <dgm:bulletEnabled val="1"/>
        </dgm:presLayoutVars>
      </dgm:prSet>
      <dgm:spPr/>
    </dgm:pt>
    <dgm:pt modelId="{D5E25458-C901-B54A-A282-B3F039E0F8EC}" type="pres">
      <dgm:prSet presAssocID="{2A927574-445D-4F9B-BF81-A5E346BE266C}" presName="sibTrans" presStyleLbl="sibTrans1D1" presStyleIdx="7" presStyleCnt="10"/>
      <dgm:spPr/>
    </dgm:pt>
    <dgm:pt modelId="{F47F4559-9B0C-9745-B206-F1190AB48260}" type="pres">
      <dgm:prSet presAssocID="{2A927574-445D-4F9B-BF81-A5E346BE266C}" presName="connectorText" presStyleLbl="sibTrans1D1" presStyleIdx="7" presStyleCnt="10"/>
      <dgm:spPr/>
    </dgm:pt>
    <dgm:pt modelId="{5B31EA97-EB30-7D44-A1C7-6B106505233B}" type="pres">
      <dgm:prSet presAssocID="{8D80F4D8-4409-46CC-9BBD-E5BEC66103BB}" presName="node" presStyleLbl="node1" presStyleIdx="8" presStyleCnt="11">
        <dgm:presLayoutVars>
          <dgm:bulletEnabled val="1"/>
        </dgm:presLayoutVars>
      </dgm:prSet>
      <dgm:spPr/>
    </dgm:pt>
    <dgm:pt modelId="{DD6FBEA8-F22E-D54A-888C-11967D353B89}" type="pres">
      <dgm:prSet presAssocID="{B36FA262-96B7-4925-9F6C-9D9EFC46CB64}" presName="sibTrans" presStyleLbl="sibTrans1D1" presStyleIdx="8" presStyleCnt="10"/>
      <dgm:spPr/>
    </dgm:pt>
    <dgm:pt modelId="{B5372C59-7C26-C546-BE06-2BD04AA37265}" type="pres">
      <dgm:prSet presAssocID="{B36FA262-96B7-4925-9F6C-9D9EFC46CB64}" presName="connectorText" presStyleLbl="sibTrans1D1" presStyleIdx="8" presStyleCnt="10"/>
      <dgm:spPr/>
    </dgm:pt>
    <dgm:pt modelId="{F26D84EE-9683-9B48-9C23-4A56EB640A59}" type="pres">
      <dgm:prSet presAssocID="{98BE13B5-F375-41B6-B16D-871B4A21B9EA}" presName="node" presStyleLbl="node1" presStyleIdx="9" presStyleCnt="11">
        <dgm:presLayoutVars>
          <dgm:bulletEnabled val="1"/>
        </dgm:presLayoutVars>
      </dgm:prSet>
      <dgm:spPr/>
    </dgm:pt>
    <dgm:pt modelId="{7B7E14CF-96C2-AE42-A005-338C551C61A8}" type="pres">
      <dgm:prSet presAssocID="{2E2A6BD9-DC8E-4BF6-B9D5-4736A61F4538}" presName="sibTrans" presStyleLbl="sibTrans1D1" presStyleIdx="9" presStyleCnt="10"/>
      <dgm:spPr/>
    </dgm:pt>
    <dgm:pt modelId="{FC5B9939-C890-754A-B769-A3276864077B}" type="pres">
      <dgm:prSet presAssocID="{2E2A6BD9-DC8E-4BF6-B9D5-4736A61F4538}" presName="connectorText" presStyleLbl="sibTrans1D1" presStyleIdx="9" presStyleCnt="10"/>
      <dgm:spPr/>
    </dgm:pt>
    <dgm:pt modelId="{8194933C-27D5-994D-80D4-321F883C44E6}" type="pres">
      <dgm:prSet presAssocID="{0473B52B-BB94-410C-BF64-140E4307C771}" presName="node" presStyleLbl="node1" presStyleIdx="10" presStyleCnt="11">
        <dgm:presLayoutVars>
          <dgm:bulletEnabled val="1"/>
        </dgm:presLayoutVars>
      </dgm:prSet>
      <dgm:spPr/>
    </dgm:pt>
  </dgm:ptLst>
  <dgm:cxnLst>
    <dgm:cxn modelId="{F4DB6E05-201D-4271-B03C-C708099EA65F}" srcId="{A0430865-E416-455A-9640-78114E716313}" destId="{0D827FA2-C7C8-453C-8F43-F577360499EA}" srcOrd="0" destOrd="0" parTransId="{22FBE567-CF3E-4497-A5AD-F30014607195}" sibTransId="{4E1E7032-7624-49C7-8B48-398EF8880388}"/>
    <dgm:cxn modelId="{6BC2B40D-D002-DA4C-A15D-F338CCC82710}" type="presOf" srcId="{DE3F4969-E4B8-4301-B250-FA0361613D73}" destId="{23F424BB-5C07-A04C-AD7A-A9B930256580}" srcOrd="0" destOrd="0" presId="urn:microsoft.com/office/officeart/2016/7/layout/RepeatingBendingProcessNew"/>
    <dgm:cxn modelId="{1307DC0E-8EF0-4232-BBB5-A2CB1F45E1C4}" srcId="{A0430865-E416-455A-9640-78114E716313}" destId="{32B55759-3399-45BD-A55A-29E098F5D1DC}" srcOrd="2" destOrd="0" parTransId="{E6DB9342-C482-44D5-9B33-C9D8B401A30D}" sibTransId="{3A7399F2-3379-48FA-AF70-9252F903F478}"/>
    <dgm:cxn modelId="{4477EE18-58A2-4E8A-A87F-4BC2C027B04E}" srcId="{A0430865-E416-455A-9640-78114E716313}" destId="{0473B52B-BB94-410C-BF64-140E4307C771}" srcOrd="10" destOrd="0" parTransId="{37DDC0B9-BB6F-4DC4-B33F-F1CE1EA41DF5}" sibTransId="{3E4CEFC1-4F45-443F-8B8A-21704D95A486}"/>
    <dgm:cxn modelId="{21F4CE19-603B-3F46-8A35-235986F8960C}" type="presOf" srcId="{4E1E7032-7624-49C7-8B48-398EF8880388}" destId="{9249BE07-98BD-4640-8E2F-61A93081DFF3}" srcOrd="0" destOrd="0" presId="urn:microsoft.com/office/officeart/2016/7/layout/RepeatingBendingProcessNew"/>
    <dgm:cxn modelId="{3830971C-8E8E-1347-A0E2-FD3E127F7A04}" type="presOf" srcId="{AB0EF750-92D3-46C4-9372-9B171FA7BE39}" destId="{C9DE8EFE-B68B-1A41-B922-9518FF245E9E}" srcOrd="0" destOrd="0" presId="urn:microsoft.com/office/officeart/2016/7/layout/RepeatingBendingProcessNew"/>
    <dgm:cxn modelId="{9744F321-7AC3-4396-B60B-2C474E749E68}" srcId="{A0430865-E416-455A-9640-78114E716313}" destId="{4990A0E2-01E7-4E1D-BEE8-8C11A3252F95}" srcOrd="4" destOrd="0" parTransId="{38003D3B-BDD0-46C7-B344-2ED51D2AD59F}" sibTransId="{B39650C1-6212-4AF6-BB28-3F5442F50ED3}"/>
    <dgm:cxn modelId="{BDB75226-925E-7D45-8CB4-E536715B5DC9}" type="presOf" srcId="{C0BC19E6-9564-4B72-8C6E-078F94F29C58}" destId="{751871EE-C9EB-4E48-BDAF-F243341BD717}" srcOrd="0" destOrd="0" presId="urn:microsoft.com/office/officeart/2016/7/layout/RepeatingBendingProcessNew"/>
    <dgm:cxn modelId="{C2ACF932-F540-4D53-8F8F-546F328C5A8D}" srcId="{A0430865-E416-455A-9640-78114E716313}" destId="{EB011740-A084-4341-86D5-6ACEFE9335D3}" srcOrd="5" destOrd="0" parTransId="{00391152-A829-4105-B329-E46E9C74D38B}" sibTransId="{AB0EF750-92D3-46C4-9372-9B171FA7BE39}"/>
    <dgm:cxn modelId="{1282553A-8C95-4897-9F41-89033C954314}" srcId="{A0430865-E416-455A-9640-78114E716313}" destId="{D5CD0742-287F-4DE7-932F-CA6F4B47A9D5}" srcOrd="7" destOrd="0" parTransId="{56263B5B-C762-42F3-986F-38866103D1D1}" sibTransId="{2A927574-445D-4F9B-BF81-A5E346BE266C}"/>
    <dgm:cxn modelId="{E0030F3D-6328-49C8-80E9-15EC0A08CFC3}" srcId="{A0430865-E416-455A-9640-78114E716313}" destId="{8D80F4D8-4409-46CC-9BBD-E5BEC66103BB}" srcOrd="8" destOrd="0" parTransId="{818A56FC-7604-442E-AC36-E686F1091C08}" sibTransId="{B36FA262-96B7-4925-9F6C-9D9EFC46CB64}"/>
    <dgm:cxn modelId="{6EABC440-FC0D-C041-A201-32452FAB41E6}" type="presOf" srcId="{B36FA262-96B7-4925-9F6C-9D9EFC46CB64}" destId="{DD6FBEA8-F22E-D54A-888C-11967D353B89}" srcOrd="0" destOrd="0" presId="urn:microsoft.com/office/officeart/2016/7/layout/RepeatingBendingProcessNew"/>
    <dgm:cxn modelId="{87B43B42-99EB-0C4B-8F60-0FC91AD5E2C2}" type="presOf" srcId="{AB0EF750-92D3-46C4-9372-9B171FA7BE39}" destId="{65AAE67B-AD11-2248-B50F-F2256C019326}" srcOrd="1" destOrd="0" presId="urn:microsoft.com/office/officeart/2016/7/layout/RepeatingBendingProcessNew"/>
    <dgm:cxn modelId="{A8E1CA60-51E6-7645-9979-BD842AED8F02}" type="presOf" srcId="{9379122E-C240-49AC-9086-BEA36699F05E}" destId="{F8BEB219-3FD8-B14C-A7E4-7BFDB4915AC2}" srcOrd="1" destOrd="0" presId="urn:microsoft.com/office/officeart/2016/7/layout/RepeatingBendingProcessNew"/>
    <dgm:cxn modelId="{31C43A61-E868-CD4F-AFE7-503E9FCA0523}" type="presOf" srcId="{88A15D86-1471-4E3A-BDAC-81E2D1B2380D}" destId="{90668A49-7F28-724D-BC24-E798D6C17AC0}" srcOrd="1" destOrd="0" presId="urn:microsoft.com/office/officeart/2016/7/layout/RepeatingBendingProcessNew"/>
    <dgm:cxn modelId="{D2D3FF6E-BD30-774F-A9A2-289D1F75D32C}" type="presOf" srcId="{7577AAEE-4377-4D87-B711-B9A4DBEABB75}" destId="{B51ED92D-9EF2-3D4D-9A97-55E177DE8DAC}" srcOrd="0" destOrd="0" presId="urn:microsoft.com/office/officeart/2016/7/layout/RepeatingBendingProcessNew"/>
    <dgm:cxn modelId="{14F14174-3573-A542-905D-1CC5D216BF6A}" type="presOf" srcId="{D5CD0742-287F-4DE7-932F-CA6F4B47A9D5}" destId="{219F1083-26AD-DE4E-8B90-D2744E936A54}" srcOrd="0" destOrd="0" presId="urn:microsoft.com/office/officeart/2016/7/layout/RepeatingBendingProcessNew"/>
    <dgm:cxn modelId="{AD6C418A-5889-0A49-9888-756BE6EAFC96}" type="presOf" srcId="{8D80F4D8-4409-46CC-9BBD-E5BEC66103BB}" destId="{5B31EA97-EB30-7D44-A1C7-6B106505233B}" srcOrd="0" destOrd="0" presId="urn:microsoft.com/office/officeart/2016/7/layout/RepeatingBendingProcessNew"/>
    <dgm:cxn modelId="{88D0388B-0420-CB46-8F73-169B96F9C53C}" type="presOf" srcId="{4990A0E2-01E7-4E1D-BEE8-8C11A3252F95}" destId="{0FC7B628-F3FA-794D-BF7E-8F93D18F429B}" srcOrd="0" destOrd="0" presId="urn:microsoft.com/office/officeart/2016/7/layout/RepeatingBendingProcessNew"/>
    <dgm:cxn modelId="{594A7A8E-9706-B34D-9845-9D43FC6DD0BA}" type="presOf" srcId="{4E1E7032-7624-49C7-8B48-398EF8880388}" destId="{CBF253DA-56A0-8C45-AF03-9F86111EB138}" srcOrd="1" destOrd="0" presId="urn:microsoft.com/office/officeart/2016/7/layout/RepeatingBendingProcessNew"/>
    <dgm:cxn modelId="{5126999B-1AB4-4436-951C-BD9B0A964C36}" srcId="{A0430865-E416-455A-9640-78114E716313}" destId="{0175AA06-239C-4605-A5A4-0CDE408679A1}" srcOrd="6" destOrd="0" parTransId="{5505F39B-6DF7-4703-9E91-CD407D01EC6E}" sibTransId="{88A15D86-1471-4E3A-BDAC-81E2D1B2380D}"/>
    <dgm:cxn modelId="{3455D89E-15A7-4BB0-BF86-3E9CEC86FC37}" srcId="{A0430865-E416-455A-9640-78114E716313}" destId="{98BE13B5-F375-41B6-B16D-871B4A21B9EA}" srcOrd="9" destOrd="0" parTransId="{0FDDAFF8-02A0-472F-8C9D-823B6E8C3328}" sibTransId="{2E2A6BD9-DC8E-4BF6-B9D5-4736A61F4538}"/>
    <dgm:cxn modelId="{8A5105A1-D480-6349-8A09-9426B0AC0099}" type="presOf" srcId="{0175AA06-239C-4605-A5A4-0CDE408679A1}" destId="{8EE759F4-4491-3B49-BBBF-80A437F21B2D}" srcOrd="0" destOrd="0" presId="urn:microsoft.com/office/officeart/2016/7/layout/RepeatingBendingProcessNew"/>
    <dgm:cxn modelId="{F7288DA6-6B8B-9340-975E-399264E574FA}" type="presOf" srcId="{2E2A6BD9-DC8E-4BF6-B9D5-4736A61F4538}" destId="{FC5B9939-C890-754A-B769-A3276864077B}" srcOrd="1" destOrd="0" presId="urn:microsoft.com/office/officeart/2016/7/layout/RepeatingBendingProcessNew"/>
    <dgm:cxn modelId="{351095A7-643D-6744-BDF9-35074263F1CB}" type="presOf" srcId="{EB011740-A084-4341-86D5-6ACEFE9335D3}" destId="{5D5A9E46-E3CD-3641-8A8C-50A70AF49017}" srcOrd="0" destOrd="0" presId="urn:microsoft.com/office/officeart/2016/7/layout/RepeatingBendingProcessNew"/>
    <dgm:cxn modelId="{D6EDB5A7-F815-6D4E-A40D-785E762D8AEA}" type="presOf" srcId="{0473B52B-BB94-410C-BF64-140E4307C771}" destId="{8194933C-27D5-994D-80D4-321F883C44E6}" srcOrd="0" destOrd="0" presId="urn:microsoft.com/office/officeart/2016/7/layout/RepeatingBendingProcessNew"/>
    <dgm:cxn modelId="{80D1C9A8-6ECA-9046-BD8D-7514A909872D}" type="presOf" srcId="{2E2A6BD9-DC8E-4BF6-B9D5-4736A61F4538}" destId="{7B7E14CF-96C2-AE42-A005-338C551C61A8}" srcOrd="0" destOrd="0" presId="urn:microsoft.com/office/officeart/2016/7/layout/RepeatingBendingProcessNew"/>
    <dgm:cxn modelId="{C1A503AA-488A-F04A-80E0-D7C7AC7AEC0F}" type="presOf" srcId="{3A7399F2-3379-48FA-AF70-9252F903F478}" destId="{7F882058-2F2E-454D-AB0A-28DD3B6CE978}" srcOrd="0" destOrd="0" presId="urn:microsoft.com/office/officeart/2016/7/layout/RepeatingBendingProcessNew"/>
    <dgm:cxn modelId="{C40C2AAC-F25E-0845-8734-58B05FAA7068}" type="presOf" srcId="{2A927574-445D-4F9B-BF81-A5E346BE266C}" destId="{D5E25458-C901-B54A-A282-B3F039E0F8EC}" srcOrd="0" destOrd="0" presId="urn:microsoft.com/office/officeart/2016/7/layout/RepeatingBendingProcessNew"/>
    <dgm:cxn modelId="{C5C285B7-7BE7-A944-8B8F-E855A364E683}" type="presOf" srcId="{A0430865-E416-455A-9640-78114E716313}" destId="{7E2D545A-4478-3244-BE5E-E875B30CAF44}" srcOrd="0" destOrd="0" presId="urn:microsoft.com/office/officeart/2016/7/layout/RepeatingBendingProcessNew"/>
    <dgm:cxn modelId="{994BF5C2-C98D-4F58-85F0-A26B9334AF50}" srcId="{A0430865-E416-455A-9640-78114E716313}" destId="{7577AAEE-4377-4D87-B711-B9A4DBEABB75}" srcOrd="3" destOrd="0" parTransId="{A675F506-E2D8-45A8-AE66-5452198124AE}" sibTransId="{9379122E-C240-49AC-9086-BEA36699F05E}"/>
    <dgm:cxn modelId="{581064C9-78F1-FF42-BA25-8B55BFD33B6A}" type="presOf" srcId="{B36FA262-96B7-4925-9F6C-9D9EFC46CB64}" destId="{B5372C59-7C26-C546-BE06-2BD04AA37265}" srcOrd="1" destOrd="0" presId="urn:microsoft.com/office/officeart/2016/7/layout/RepeatingBendingProcessNew"/>
    <dgm:cxn modelId="{316A26CD-DB0B-ED48-9880-7F36E5451C0B}" type="presOf" srcId="{B39650C1-6212-4AF6-BB28-3F5442F50ED3}" destId="{18025E55-C11F-8A4F-943A-F098E85E1D4C}" srcOrd="0" destOrd="0" presId="urn:microsoft.com/office/officeart/2016/7/layout/RepeatingBendingProcessNew"/>
    <dgm:cxn modelId="{385A20D0-7BA0-5947-94C4-A029D399B2D7}" type="presOf" srcId="{98BE13B5-F375-41B6-B16D-871B4A21B9EA}" destId="{F26D84EE-9683-9B48-9C23-4A56EB640A59}" srcOrd="0" destOrd="0" presId="urn:microsoft.com/office/officeart/2016/7/layout/RepeatingBendingProcessNew"/>
    <dgm:cxn modelId="{EAA030D4-BCC4-4545-8516-15CEFF52A470}" type="presOf" srcId="{2A927574-445D-4F9B-BF81-A5E346BE266C}" destId="{F47F4559-9B0C-9745-B206-F1190AB48260}" srcOrd="1" destOrd="0" presId="urn:microsoft.com/office/officeart/2016/7/layout/RepeatingBendingProcessNew"/>
    <dgm:cxn modelId="{D438A3DA-A321-C04F-8564-12CBE6370139}" type="presOf" srcId="{32B55759-3399-45BD-A55A-29E098F5D1DC}" destId="{EB7A3C46-FB68-914F-96A6-64644CA3C69A}" srcOrd="0" destOrd="0" presId="urn:microsoft.com/office/officeart/2016/7/layout/RepeatingBendingProcessNew"/>
    <dgm:cxn modelId="{C87D16DD-2A89-A745-BADD-CEF68011B88A}" type="presOf" srcId="{B39650C1-6212-4AF6-BB28-3F5442F50ED3}" destId="{18C1D39F-8850-CA40-8380-B7870CBF62AA}" srcOrd="1" destOrd="0" presId="urn:microsoft.com/office/officeart/2016/7/layout/RepeatingBendingProcessNew"/>
    <dgm:cxn modelId="{401F25DD-0C59-0547-9BD5-EE8ABBB4340F}" type="presOf" srcId="{3A7399F2-3379-48FA-AF70-9252F903F478}" destId="{3CB06C50-A3EC-4F46-9798-239737B241EF}" srcOrd="1" destOrd="0" presId="urn:microsoft.com/office/officeart/2016/7/layout/RepeatingBendingProcessNew"/>
    <dgm:cxn modelId="{261E54EB-8551-AB49-9BB8-5D50FCAC95BD}" type="presOf" srcId="{DE3F4969-E4B8-4301-B250-FA0361613D73}" destId="{2CFDFBF8-9615-4947-A78A-3D88F61D4256}" srcOrd="1" destOrd="0" presId="urn:microsoft.com/office/officeart/2016/7/layout/RepeatingBendingProcessNew"/>
    <dgm:cxn modelId="{1D601EF4-3BFA-4B24-B8EB-6D8059F7ACF1}" srcId="{A0430865-E416-455A-9640-78114E716313}" destId="{C0BC19E6-9564-4B72-8C6E-078F94F29C58}" srcOrd="1" destOrd="0" parTransId="{E7DF94C8-488D-4F1B-B0DD-87061F05C307}" sibTransId="{DE3F4969-E4B8-4301-B250-FA0361613D73}"/>
    <dgm:cxn modelId="{A7F9A7FB-6B17-E64E-B79E-E44D1C5C6A93}" type="presOf" srcId="{0D827FA2-C7C8-453C-8F43-F577360499EA}" destId="{D3DB0FD3-753B-944B-ADEE-041A4A2092C2}" srcOrd="0" destOrd="0" presId="urn:microsoft.com/office/officeart/2016/7/layout/RepeatingBendingProcessNew"/>
    <dgm:cxn modelId="{3973B8FB-C04C-7143-A9F8-CC0EC9007957}" type="presOf" srcId="{9379122E-C240-49AC-9086-BEA36699F05E}" destId="{09EE7D5C-B08E-B942-A18D-F78255D4B1C9}" srcOrd="0" destOrd="0" presId="urn:microsoft.com/office/officeart/2016/7/layout/RepeatingBendingProcessNew"/>
    <dgm:cxn modelId="{F24E3CFD-DEC6-5740-94A9-24D78191E014}" type="presOf" srcId="{88A15D86-1471-4E3A-BDAC-81E2D1B2380D}" destId="{2B8132C1-2DAE-C04B-89ED-099C0F5B3731}" srcOrd="0" destOrd="0" presId="urn:microsoft.com/office/officeart/2016/7/layout/RepeatingBendingProcessNew"/>
    <dgm:cxn modelId="{F5D957E4-4073-BF48-8BBF-B9E5CF585894}" type="presParOf" srcId="{7E2D545A-4478-3244-BE5E-E875B30CAF44}" destId="{D3DB0FD3-753B-944B-ADEE-041A4A2092C2}" srcOrd="0" destOrd="0" presId="urn:microsoft.com/office/officeart/2016/7/layout/RepeatingBendingProcessNew"/>
    <dgm:cxn modelId="{856163B2-9910-3A49-8CE8-0F33E3EE8567}" type="presParOf" srcId="{7E2D545A-4478-3244-BE5E-E875B30CAF44}" destId="{9249BE07-98BD-4640-8E2F-61A93081DFF3}" srcOrd="1" destOrd="0" presId="urn:microsoft.com/office/officeart/2016/7/layout/RepeatingBendingProcessNew"/>
    <dgm:cxn modelId="{E562DCB0-EBF7-E24B-987C-30D0A341926D}" type="presParOf" srcId="{9249BE07-98BD-4640-8E2F-61A93081DFF3}" destId="{CBF253DA-56A0-8C45-AF03-9F86111EB138}" srcOrd="0" destOrd="0" presId="urn:microsoft.com/office/officeart/2016/7/layout/RepeatingBendingProcessNew"/>
    <dgm:cxn modelId="{31DDE093-E3AB-DD44-A585-956F3B6FFA16}" type="presParOf" srcId="{7E2D545A-4478-3244-BE5E-E875B30CAF44}" destId="{751871EE-C9EB-4E48-BDAF-F243341BD717}" srcOrd="2" destOrd="0" presId="urn:microsoft.com/office/officeart/2016/7/layout/RepeatingBendingProcessNew"/>
    <dgm:cxn modelId="{BA7BD28B-F2F2-F540-82C3-D4E632839AE8}" type="presParOf" srcId="{7E2D545A-4478-3244-BE5E-E875B30CAF44}" destId="{23F424BB-5C07-A04C-AD7A-A9B930256580}" srcOrd="3" destOrd="0" presId="urn:microsoft.com/office/officeart/2016/7/layout/RepeatingBendingProcessNew"/>
    <dgm:cxn modelId="{0EACBDC8-9C42-9E49-89DF-3C63C58E517C}" type="presParOf" srcId="{23F424BB-5C07-A04C-AD7A-A9B930256580}" destId="{2CFDFBF8-9615-4947-A78A-3D88F61D4256}" srcOrd="0" destOrd="0" presId="urn:microsoft.com/office/officeart/2016/7/layout/RepeatingBendingProcessNew"/>
    <dgm:cxn modelId="{AA68023E-7374-7E45-8E5D-5E50890F0CA1}" type="presParOf" srcId="{7E2D545A-4478-3244-BE5E-E875B30CAF44}" destId="{EB7A3C46-FB68-914F-96A6-64644CA3C69A}" srcOrd="4" destOrd="0" presId="urn:microsoft.com/office/officeart/2016/7/layout/RepeatingBendingProcessNew"/>
    <dgm:cxn modelId="{6E7E6D13-EBC7-5849-9DC7-DD57BC2D5170}" type="presParOf" srcId="{7E2D545A-4478-3244-BE5E-E875B30CAF44}" destId="{7F882058-2F2E-454D-AB0A-28DD3B6CE978}" srcOrd="5" destOrd="0" presId="urn:microsoft.com/office/officeart/2016/7/layout/RepeatingBendingProcessNew"/>
    <dgm:cxn modelId="{BC3BAB17-7CC5-F646-B944-A4F60961DAB2}" type="presParOf" srcId="{7F882058-2F2E-454D-AB0A-28DD3B6CE978}" destId="{3CB06C50-A3EC-4F46-9798-239737B241EF}" srcOrd="0" destOrd="0" presId="urn:microsoft.com/office/officeart/2016/7/layout/RepeatingBendingProcessNew"/>
    <dgm:cxn modelId="{29719818-33E0-FA4A-97EE-5BC926F8B0B3}" type="presParOf" srcId="{7E2D545A-4478-3244-BE5E-E875B30CAF44}" destId="{B51ED92D-9EF2-3D4D-9A97-55E177DE8DAC}" srcOrd="6" destOrd="0" presId="urn:microsoft.com/office/officeart/2016/7/layout/RepeatingBendingProcessNew"/>
    <dgm:cxn modelId="{424D7E69-C0C4-3046-98BA-66CBF6FC45DD}" type="presParOf" srcId="{7E2D545A-4478-3244-BE5E-E875B30CAF44}" destId="{09EE7D5C-B08E-B942-A18D-F78255D4B1C9}" srcOrd="7" destOrd="0" presId="urn:microsoft.com/office/officeart/2016/7/layout/RepeatingBendingProcessNew"/>
    <dgm:cxn modelId="{4A2C66EE-05F6-0B4F-886B-41D27B8C2E62}" type="presParOf" srcId="{09EE7D5C-B08E-B942-A18D-F78255D4B1C9}" destId="{F8BEB219-3FD8-B14C-A7E4-7BFDB4915AC2}" srcOrd="0" destOrd="0" presId="urn:microsoft.com/office/officeart/2016/7/layout/RepeatingBendingProcessNew"/>
    <dgm:cxn modelId="{F5D20869-10E3-8840-BF8F-49A8BA247FD8}" type="presParOf" srcId="{7E2D545A-4478-3244-BE5E-E875B30CAF44}" destId="{0FC7B628-F3FA-794D-BF7E-8F93D18F429B}" srcOrd="8" destOrd="0" presId="urn:microsoft.com/office/officeart/2016/7/layout/RepeatingBendingProcessNew"/>
    <dgm:cxn modelId="{EEA8A37F-51BE-B047-B2BA-BE17339EFEA9}" type="presParOf" srcId="{7E2D545A-4478-3244-BE5E-E875B30CAF44}" destId="{18025E55-C11F-8A4F-943A-F098E85E1D4C}" srcOrd="9" destOrd="0" presId="urn:microsoft.com/office/officeart/2016/7/layout/RepeatingBendingProcessNew"/>
    <dgm:cxn modelId="{82781EC9-9F69-3B4A-8252-AF1C32A605F5}" type="presParOf" srcId="{18025E55-C11F-8A4F-943A-F098E85E1D4C}" destId="{18C1D39F-8850-CA40-8380-B7870CBF62AA}" srcOrd="0" destOrd="0" presId="urn:microsoft.com/office/officeart/2016/7/layout/RepeatingBendingProcessNew"/>
    <dgm:cxn modelId="{62DE2311-AEA4-2A47-85D5-80038545FC7D}" type="presParOf" srcId="{7E2D545A-4478-3244-BE5E-E875B30CAF44}" destId="{5D5A9E46-E3CD-3641-8A8C-50A70AF49017}" srcOrd="10" destOrd="0" presId="urn:microsoft.com/office/officeart/2016/7/layout/RepeatingBendingProcessNew"/>
    <dgm:cxn modelId="{84D6D8D6-29E3-3041-8635-CFC7FD501061}" type="presParOf" srcId="{7E2D545A-4478-3244-BE5E-E875B30CAF44}" destId="{C9DE8EFE-B68B-1A41-B922-9518FF245E9E}" srcOrd="11" destOrd="0" presId="urn:microsoft.com/office/officeart/2016/7/layout/RepeatingBendingProcessNew"/>
    <dgm:cxn modelId="{7B792813-8AA0-7F4C-A378-A911C64E58F1}" type="presParOf" srcId="{C9DE8EFE-B68B-1A41-B922-9518FF245E9E}" destId="{65AAE67B-AD11-2248-B50F-F2256C019326}" srcOrd="0" destOrd="0" presId="urn:microsoft.com/office/officeart/2016/7/layout/RepeatingBendingProcessNew"/>
    <dgm:cxn modelId="{7269D91A-5B9B-FF47-8D57-6713A45AD2B6}" type="presParOf" srcId="{7E2D545A-4478-3244-BE5E-E875B30CAF44}" destId="{8EE759F4-4491-3B49-BBBF-80A437F21B2D}" srcOrd="12" destOrd="0" presId="urn:microsoft.com/office/officeart/2016/7/layout/RepeatingBendingProcessNew"/>
    <dgm:cxn modelId="{784DC963-77D7-784C-B7BF-85566C468E7B}" type="presParOf" srcId="{7E2D545A-4478-3244-BE5E-E875B30CAF44}" destId="{2B8132C1-2DAE-C04B-89ED-099C0F5B3731}" srcOrd="13" destOrd="0" presId="urn:microsoft.com/office/officeart/2016/7/layout/RepeatingBendingProcessNew"/>
    <dgm:cxn modelId="{3B8FB52D-6E24-AF47-A0F1-C438912F11E9}" type="presParOf" srcId="{2B8132C1-2DAE-C04B-89ED-099C0F5B3731}" destId="{90668A49-7F28-724D-BC24-E798D6C17AC0}" srcOrd="0" destOrd="0" presId="urn:microsoft.com/office/officeart/2016/7/layout/RepeatingBendingProcessNew"/>
    <dgm:cxn modelId="{BF015F87-C3BC-E341-AD58-3304D6379FF0}" type="presParOf" srcId="{7E2D545A-4478-3244-BE5E-E875B30CAF44}" destId="{219F1083-26AD-DE4E-8B90-D2744E936A54}" srcOrd="14" destOrd="0" presId="urn:microsoft.com/office/officeart/2016/7/layout/RepeatingBendingProcessNew"/>
    <dgm:cxn modelId="{A0DAF8A8-DAEE-4A46-BEAB-1610646F3520}" type="presParOf" srcId="{7E2D545A-4478-3244-BE5E-E875B30CAF44}" destId="{D5E25458-C901-B54A-A282-B3F039E0F8EC}" srcOrd="15" destOrd="0" presId="urn:microsoft.com/office/officeart/2016/7/layout/RepeatingBendingProcessNew"/>
    <dgm:cxn modelId="{257171F1-C96C-FA41-A748-0F4E69BA26F7}" type="presParOf" srcId="{D5E25458-C901-B54A-A282-B3F039E0F8EC}" destId="{F47F4559-9B0C-9745-B206-F1190AB48260}" srcOrd="0" destOrd="0" presId="urn:microsoft.com/office/officeart/2016/7/layout/RepeatingBendingProcessNew"/>
    <dgm:cxn modelId="{7A0AA87A-55AD-C247-848F-5034350E884A}" type="presParOf" srcId="{7E2D545A-4478-3244-BE5E-E875B30CAF44}" destId="{5B31EA97-EB30-7D44-A1C7-6B106505233B}" srcOrd="16" destOrd="0" presId="urn:microsoft.com/office/officeart/2016/7/layout/RepeatingBendingProcessNew"/>
    <dgm:cxn modelId="{A0223CD2-2EC0-1D4E-B8CB-24C1E5FD3E1D}" type="presParOf" srcId="{7E2D545A-4478-3244-BE5E-E875B30CAF44}" destId="{DD6FBEA8-F22E-D54A-888C-11967D353B89}" srcOrd="17" destOrd="0" presId="urn:microsoft.com/office/officeart/2016/7/layout/RepeatingBendingProcessNew"/>
    <dgm:cxn modelId="{5086EC69-F49C-1E41-B804-7163A3BDFA96}" type="presParOf" srcId="{DD6FBEA8-F22E-D54A-888C-11967D353B89}" destId="{B5372C59-7C26-C546-BE06-2BD04AA37265}" srcOrd="0" destOrd="0" presId="urn:microsoft.com/office/officeart/2016/7/layout/RepeatingBendingProcessNew"/>
    <dgm:cxn modelId="{9C976E21-3FE8-3F49-87BB-ABC00D596FF5}" type="presParOf" srcId="{7E2D545A-4478-3244-BE5E-E875B30CAF44}" destId="{F26D84EE-9683-9B48-9C23-4A56EB640A59}" srcOrd="18" destOrd="0" presId="urn:microsoft.com/office/officeart/2016/7/layout/RepeatingBendingProcessNew"/>
    <dgm:cxn modelId="{5AC77CD1-CF66-F346-AE82-196890979289}" type="presParOf" srcId="{7E2D545A-4478-3244-BE5E-E875B30CAF44}" destId="{7B7E14CF-96C2-AE42-A005-338C551C61A8}" srcOrd="19" destOrd="0" presId="urn:microsoft.com/office/officeart/2016/7/layout/RepeatingBendingProcessNew"/>
    <dgm:cxn modelId="{E687BA2A-8BE4-B546-8609-E953609699E0}" type="presParOf" srcId="{7B7E14CF-96C2-AE42-A005-338C551C61A8}" destId="{FC5B9939-C890-754A-B769-A3276864077B}" srcOrd="0" destOrd="0" presId="urn:microsoft.com/office/officeart/2016/7/layout/RepeatingBendingProcessNew"/>
    <dgm:cxn modelId="{7B06E7DF-4E54-454C-902A-23E9CF61A29A}" type="presParOf" srcId="{7E2D545A-4478-3244-BE5E-E875B30CAF44}" destId="{8194933C-27D5-994D-80D4-321F883C44E6}" srcOrd="2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49BE07-98BD-4640-8E2F-61A93081DFF3}">
      <dsp:nvSpPr>
        <dsp:cNvPr id="0" name=""/>
        <dsp:cNvSpPr/>
      </dsp:nvSpPr>
      <dsp:spPr>
        <a:xfrm>
          <a:off x="2669704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577453"/>
        <a:ext cx="22113" cy="4422"/>
      </dsp:txXfrm>
    </dsp:sp>
    <dsp:sp modelId="{D3DB0FD3-753B-944B-ADEE-041A4A2092C2}">
      <dsp:nvSpPr>
        <dsp:cNvPr id="0" name=""/>
        <dsp:cNvSpPr/>
      </dsp:nvSpPr>
      <dsp:spPr>
        <a:xfrm>
          <a:off x="748607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Load and Explore the dataset</a:t>
          </a:r>
        </a:p>
      </dsp:txBody>
      <dsp:txXfrm>
        <a:off x="748607" y="2795"/>
        <a:ext cx="1922896" cy="1153737"/>
      </dsp:txXfrm>
    </dsp:sp>
    <dsp:sp modelId="{23F424BB-5C07-A04C-AD7A-A9B930256580}">
      <dsp:nvSpPr>
        <dsp:cNvPr id="0" name=""/>
        <dsp:cNvSpPr/>
      </dsp:nvSpPr>
      <dsp:spPr>
        <a:xfrm>
          <a:off x="5034866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577453"/>
        <a:ext cx="22113" cy="4422"/>
      </dsp:txXfrm>
    </dsp:sp>
    <dsp:sp modelId="{751871EE-C9EB-4E48-BDAF-F243341BD717}">
      <dsp:nvSpPr>
        <dsp:cNvPr id="0" name=""/>
        <dsp:cNvSpPr/>
      </dsp:nvSpPr>
      <dsp:spPr>
        <a:xfrm>
          <a:off x="3113770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 Pre-Processing</a:t>
          </a:r>
        </a:p>
      </dsp:txBody>
      <dsp:txXfrm>
        <a:off x="3113770" y="2795"/>
        <a:ext cx="1922896" cy="1153737"/>
      </dsp:txXfrm>
    </dsp:sp>
    <dsp:sp modelId="{7F882058-2F2E-454D-AB0A-28DD3B6CE978}">
      <dsp:nvSpPr>
        <dsp:cNvPr id="0" name=""/>
        <dsp:cNvSpPr/>
      </dsp:nvSpPr>
      <dsp:spPr>
        <a:xfrm>
          <a:off x="7400029" y="533944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577453"/>
        <a:ext cx="22113" cy="4422"/>
      </dsp:txXfrm>
    </dsp:sp>
    <dsp:sp modelId="{EB7A3C46-FB68-914F-96A6-64644CA3C69A}">
      <dsp:nvSpPr>
        <dsp:cNvPr id="0" name=""/>
        <dsp:cNvSpPr/>
      </dsp:nvSpPr>
      <dsp:spPr>
        <a:xfrm>
          <a:off x="5478933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Train-Test Split</a:t>
          </a:r>
        </a:p>
      </dsp:txBody>
      <dsp:txXfrm>
        <a:off x="5478933" y="2795"/>
        <a:ext cx="1922896" cy="1153737"/>
      </dsp:txXfrm>
    </dsp:sp>
    <dsp:sp modelId="{09EE7D5C-B08E-B942-A18D-F78255D4B1C9}">
      <dsp:nvSpPr>
        <dsp:cNvPr id="0" name=""/>
        <dsp:cNvSpPr/>
      </dsp:nvSpPr>
      <dsp:spPr>
        <a:xfrm>
          <a:off x="1710055" y="1154733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1358355"/>
        <a:ext cx="355462" cy="4422"/>
      </dsp:txXfrm>
    </dsp:sp>
    <dsp:sp modelId="{B51ED92D-9EF2-3D4D-9A97-55E177DE8DAC}">
      <dsp:nvSpPr>
        <dsp:cNvPr id="0" name=""/>
        <dsp:cNvSpPr/>
      </dsp:nvSpPr>
      <dsp:spPr>
        <a:xfrm>
          <a:off x="7844095" y="2795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Feature Engineering</a:t>
          </a:r>
        </a:p>
      </dsp:txBody>
      <dsp:txXfrm>
        <a:off x="7844095" y="2795"/>
        <a:ext cx="1922896" cy="1153737"/>
      </dsp:txXfrm>
    </dsp:sp>
    <dsp:sp modelId="{18025E55-C11F-8A4F-943A-F098E85E1D4C}">
      <dsp:nvSpPr>
        <dsp:cNvPr id="0" name=""/>
        <dsp:cNvSpPr/>
      </dsp:nvSpPr>
      <dsp:spPr>
        <a:xfrm>
          <a:off x="2669704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2173457"/>
        <a:ext cx="22113" cy="4422"/>
      </dsp:txXfrm>
    </dsp:sp>
    <dsp:sp modelId="{0FC7B628-F3FA-794D-BF7E-8F93D18F429B}">
      <dsp:nvSpPr>
        <dsp:cNvPr id="0" name=""/>
        <dsp:cNvSpPr/>
      </dsp:nvSpPr>
      <dsp:spPr>
        <a:xfrm>
          <a:off x="748607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Overfitting Prevention</a:t>
          </a:r>
        </a:p>
      </dsp:txBody>
      <dsp:txXfrm>
        <a:off x="748607" y="1598800"/>
        <a:ext cx="1922896" cy="1153737"/>
      </dsp:txXfrm>
    </dsp:sp>
    <dsp:sp modelId="{C9DE8EFE-B68B-1A41-B922-9518FF245E9E}">
      <dsp:nvSpPr>
        <dsp:cNvPr id="0" name=""/>
        <dsp:cNvSpPr/>
      </dsp:nvSpPr>
      <dsp:spPr>
        <a:xfrm>
          <a:off x="5034866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2173457"/>
        <a:ext cx="22113" cy="4422"/>
      </dsp:txXfrm>
    </dsp:sp>
    <dsp:sp modelId="{5D5A9E46-E3CD-3641-8A8C-50A70AF49017}">
      <dsp:nvSpPr>
        <dsp:cNvPr id="0" name=""/>
        <dsp:cNvSpPr/>
      </dsp:nvSpPr>
      <dsp:spPr>
        <a:xfrm>
          <a:off x="3113770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Training</a:t>
          </a:r>
        </a:p>
      </dsp:txBody>
      <dsp:txXfrm>
        <a:off x="3113770" y="1598800"/>
        <a:ext cx="1922896" cy="1153737"/>
      </dsp:txXfrm>
    </dsp:sp>
    <dsp:sp modelId="{2B8132C1-2DAE-C04B-89ED-099C0F5B3731}">
      <dsp:nvSpPr>
        <dsp:cNvPr id="0" name=""/>
        <dsp:cNvSpPr/>
      </dsp:nvSpPr>
      <dsp:spPr>
        <a:xfrm>
          <a:off x="7400029" y="2129949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594806" y="2173457"/>
        <a:ext cx="22113" cy="4422"/>
      </dsp:txXfrm>
    </dsp:sp>
    <dsp:sp modelId="{8EE759F4-4491-3B49-BBBF-80A437F21B2D}">
      <dsp:nvSpPr>
        <dsp:cNvPr id="0" name=""/>
        <dsp:cNvSpPr/>
      </dsp:nvSpPr>
      <dsp:spPr>
        <a:xfrm>
          <a:off x="5478933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Evaluation</a:t>
          </a:r>
        </a:p>
      </dsp:txBody>
      <dsp:txXfrm>
        <a:off x="5478933" y="1598800"/>
        <a:ext cx="1922896" cy="1153737"/>
      </dsp:txXfrm>
    </dsp:sp>
    <dsp:sp modelId="{D5E25458-C901-B54A-A282-B3F039E0F8EC}">
      <dsp:nvSpPr>
        <dsp:cNvPr id="0" name=""/>
        <dsp:cNvSpPr/>
      </dsp:nvSpPr>
      <dsp:spPr>
        <a:xfrm>
          <a:off x="1710055" y="2750737"/>
          <a:ext cx="7095488" cy="411666"/>
        </a:xfrm>
        <a:custGeom>
          <a:avLst/>
          <a:gdLst/>
          <a:ahLst/>
          <a:cxnLst/>
          <a:rect l="0" t="0" r="0" b="0"/>
          <a:pathLst>
            <a:path>
              <a:moveTo>
                <a:pt x="7095488" y="0"/>
              </a:moveTo>
              <a:lnTo>
                <a:pt x="7095488" y="222933"/>
              </a:lnTo>
              <a:lnTo>
                <a:pt x="0" y="222933"/>
              </a:lnTo>
              <a:lnTo>
                <a:pt x="0" y="41166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80068" y="2954359"/>
        <a:ext cx="355462" cy="4422"/>
      </dsp:txXfrm>
    </dsp:sp>
    <dsp:sp modelId="{219F1083-26AD-DE4E-8B90-D2744E936A54}">
      <dsp:nvSpPr>
        <dsp:cNvPr id="0" name=""/>
        <dsp:cNvSpPr/>
      </dsp:nvSpPr>
      <dsp:spPr>
        <a:xfrm>
          <a:off x="7844095" y="1598800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Selection</a:t>
          </a:r>
        </a:p>
      </dsp:txBody>
      <dsp:txXfrm>
        <a:off x="7844095" y="1598800"/>
        <a:ext cx="1922896" cy="1153737"/>
      </dsp:txXfrm>
    </dsp:sp>
    <dsp:sp modelId="{DD6FBEA8-F22E-D54A-888C-11967D353B89}">
      <dsp:nvSpPr>
        <dsp:cNvPr id="0" name=""/>
        <dsp:cNvSpPr/>
      </dsp:nvSpPr>
      <dsp:spPr>
        <a:xfrm>
          <a:off x="2669704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64480" y="3769461"/>
        <a:ext cx="22113" cy="4422"/>
      </dsp:txXfrm>
    </dsp:sp>
    <dsp:sp modelId="{5B31EA97-EB30-7D44-A1C7-6B106505233B}">
      <dsp:nvSpPr>
        <dsp:cNvPr id="0" name=""/>
        <dsp:cNvSpPr/>
      </dsp:nvSpPr>
      <dsp:spPr>
        <a:xfrm>
          <a:off x="748607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Fine-Tuning</a:t>
          </a:r>
        </a:p>
      </dsp:txBody>
      <dsp:txXfrm>
        <a:off x="748607" y="3194804"/>
        <a:ext cx="1922896" cy="1153737"/>
      </dsp:txXfrm>
    </dsp:sp>
    <dsp:sp modelId="{7B7E14CF-96C2-AE42-A005-338C551C61A8}">
      <dsp:nvSpPr>
        <dsp:cNvPr id="0" name=""/>
        <dsp:cNvSpPr/>
      </dsp:nvSpPr>
      <dsp:spPr>
        <a:xfrm>
          <a:off x="5034866" y="3725953"/>
          <a:ext cx="4116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1166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9643" y="3769461"/>
        <a:ext cx="22113" cy="4422"/>
      </dsp:txXfrm>
    </dsp:sp>
    <dsp:sp modelId="{F26D84EE-9683-9B48-9C23-4A56EB640A59}">
      <dsp:nvSpPr>
        <dsp:cNvPr id="0" name=""/>
        <dsp:cNvSpPr/>
      </dsp:nvSpPr>
      <dsp:spPr>
        <a:xfrm>
          <a:off x="3113770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 Explainability.</a:t>
          </a:r>
        </a:p>
      </dsp:txBody>
      <dsp:txXfrm>
        <a:off x="3113770" y="3194804"/>
        <a:ext cx="1922896" cy="1153737"/>
      </dsp:txXfrm>
    </dsp:sp>
    <dsp:sp modelId="{8194933C-27D5-994D-80D4-321F883C44E6}">
      <dsp:nvSpPr>
        <dsp:cNvPr id="0" name=""/>
        <dsp:cNvSpPr/>
      </dsp:nvSpPr>
      <dsp:spPr>
        <a:xfrm>
          <a:off x="5478933" y="3194804"/>
          <a:ext cx="1922896" cy="115373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4224" tIns="98904" rIns="94224" bIns="98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Adversarial Thinking (Evade ML Model) -&gt; Attack Simulation</a:t>
          </a:r>
        </a:p>
      </dsp:txBody>
      <dsp:txXfrm>
        <a:off x="5478933" y="3194804"/>
        <a:ext cx="1922896" cy="11537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6A90-BE35-A570-3667-C965FBB15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B9E02-0977-3F3C-A8B9-01032A592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C6067-DE7F-18DE-E770-AB634FFD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B9F8-0FFB-2A42-A6B9-BAC3776BAC8A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FD2BA-0082-F3F1-037D-7B6D87B4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1B8CD-951A-BB8C-0A74-00A27C6B1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8F9D-7B4B-6B42-8216-35BC5BE1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2892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5A99-C0C5-5A01-C188-20C1B6820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0C026-AC07-E047-8ABB-2CBC07D44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0944D3-AC3A-1E49-F105-24EA871A9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B9F8-0FFB-2A42-A6B9-BAC3776BAC8A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94B1D-CB7F-3E51-1EBB-5B1F8E782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697130-6F5E-C7E6-1A3B-25AEE709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8F9D-7B4B-6B42-8216-35BC5BE1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3586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406C8E-BEFE-3051-A546-51CC18C31D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0CCDAB-976E-1105-B631-A8C028E63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95FBB-28FD-68B6-7A2F-C8C849EC7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B9F8-0FFB-2A42-A6B9-BAC3776BAC8A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3B1EB-2AE2-C7AC-8EF0-32F89C80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56D10-3944-3486-D2C4-C646129DC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8F9D-7B4B-6B42-8216-35BC5BE1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7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EF77B-E970-5ACE-3CB0-3777097F6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15B3E-6503-D18F-8F45-93E0C0D6B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AD3D78-EC55-C862-6675-6E7B91E8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B9F8-0FFB-2A42-A6B9-BAC3776BAC8A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32DD3-CF3A-2900-AEF2-B79D76303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809A2-78A7-E933-F742-F3A11F1C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8F9D-7B4B-6B42-8216-35BC5BE1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3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B763-34A6-AB12-ACAA-FF8B1DC55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25223D-6DC1-77BE-AFFB-993BF097F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692F7-2C16-04E5-6F7F-F5D820540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B9F8-0FFB-2A42-A6B9-BAC3776BAC8A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3AD38-46DA-8AF9-9C4C-8BD29237D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0D0A3-5825-D4B3-37B4-67EDFCE8C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8F9D-7B4B-6B42-8216-35BC5BE1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0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ED3A-35B9-F0DD-225E-7432BEFDE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E2E90-2616-151E-7D61-02C8602D17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648CC8-5A8B-C913-B9C4-243F2B92D6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FA5326-EAC4-D1EF-7AB2-4C2E23C2A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B9F8-0FFB-2A42-A6B9-BAC3776BAC8A}" type="datetimeFigureOut">
              <a:rPr lang="en-US" smtClean="0"/>
              <a:t>6/7/25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3AEC4-F1D2-D34B-8211-12890CC4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F285E-C196-AD04-E17F-30EDF20D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8F9D-7B4B-6B42-8216-35BC5BE1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04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A182A-C7B2-49EC-2762-CD3863174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63E339-0F13-628B-6E9A-2A1AC2796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D6C5A-6ABB-A8FD-2F28-79339E0573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6A284-2844-E85C-F510-1B4022BD72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AA346-47FB-D081-07C3-4F2097535D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8FB55D-125E-92B0-E8C4-B95BE40E9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B9F8-0FFB-2A42-A6B9-BAC3776BAC8A}" type="datetimeFigureOut">
              <a:rPr lang="en-US" smtClean="0"/>
              <a:t>6/7/25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31032B-D9A3-BF12-79A9-4A2D9D45A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9AD4FB-C392-015A-5FDD-5DDFAB451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8F9D-7B4B-6B42-8216-35BC5BE1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59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7A72E-A9A1-9CF2-6DA2-8D8DF7169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4F87ED-2C52-DFDA-607E-0D00AD473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B9F8-0FFB-2A42-A6B9-BAC3776BAC8A}" type="datetimeFigureOut">
              <a:rPr lang="en-US" smtClean="0"/>
              <a:t>6/7/25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A1216-41C6-E98F-FA98-74AD8E124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6EA342-27DE-D569-0B28-C1D2F7C4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8F9D-7B4B-6B42-8216-35BC5BE1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98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713259-75CE-34DF-2935-9DF10562A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B9F8-0FFB-2A42-A6B9-BAC3776BAC8A}" type="datetimeFigureOut">
              <a:rPr lang="en-US" smtClean="0"/>
              <a:t>6/7/25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1D9E8-A085-7D21-90C3-82D8FB561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C15A1E-E362-CFA0-83B9-88F7C784C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8F9D-7B4B-6B42-8216-35BC5BE1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31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5DDE-4099-D2BA-8356-0C1C324AB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F1E4-F7CA-9AB3-4D46-5A8858F00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AC8B59-D58F-1F58-8CA2-2E89E778B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745FB-A697-DC21-3929-C5826C636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B9F8-0FFB-2A42-A6B9-BAC3776BAC8A}" type="datetimeFigureOut">
              <a:rPr lang="en-US" smtClean="0"/>
              <a:t>6/7/25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8676F-B4D5-CF30-8E77-8EFE92AD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28556-F224-C16A-AF64-7F935B504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8F9D-7B4B-6B42-8216-35BC5BE1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477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3D2FE-E2A1-F632-6579-F9A1C79E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AD1698-493E-AFDD-20D1-C4CC7E3BF3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9EDAC-934B-AB7F-7442-03561FC977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F2D34C-0588-BB2A-526C-B0654C3FA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9B9F8-0FFB-2A42-A6B9-BAC3776BAC8A}" type="datetimeFigureOut">
              <a:rPr lang="en-US" smtClean="0"/>
              <a:t>6/7/25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709F08-2F68-F17E-FB84-FAD98C45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71C27A-7BA8-8A2D-1794-8DCF8B650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CA8F9D-7B4B-6B42-8216-35BC5BE1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5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B92321-BFDE-DF1D-F16C-CE3B24055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831094-0F68-F134-3710-4AF31D15C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FF982-125E-1DA6-81F2-1CFC4D955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A9B9F8-0FFB-2A42-A6B9-BAC3776BAC8A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6D1F8-7B1F-E566-948A-F49E397C6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4D00C-2DF1-E2E5-DDC6-27CC5E5782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CA8F9D-7B4B-6B42-8216-35BC5BE1C4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110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1.10/login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0135D4-D3A1-4556-B91B-4A12069D4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ransparent padlock">
            <a:extLst>
              <a:ext uri="{FF2B5EF4-FFF2-40B4-BE49-F238E27FC236}">
                <a16:creationId xmlns:a16="http://schemas.microsoft.com/office/drawing/2014/main" id="{D7753AC3-FC6E-5C16-CDF9-EDBC472479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122"/>
          <a:stretch>
            <a:fillRect/>
          </a:stretch>
        </p:blipFill>
        <p:spPr>
          <a:xfrm>
            <a:off x="20" y="-1"/>
            <a:ext cx="12191980" cy="685800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9CCD9CD-49AE-3D3E-923B-81ECD3FBF7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2015" y="-752015"/>
            <a:ext cx="6858000" cy="836203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5000">
                <a:srgbClr val="000000">
                  <a:alpha val="50000"/>
                </a:srgbClr>
              </a:gs>
              <a:gs pos="100000">
                <a:srgbClr val="000000">
                  <a:alpha val="6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678FBB-3A63-E798-D0B7-464EC51603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918" y="3429000"/>
            <a:ext cx="4506064" cy="1888742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AI for Cybersecurity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B65D2-AD9A-A266-946E-A37C827050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26916" y="5428229"/>
            <a:ext cx="4506066" cy="899643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Shubham Kaushik</a:t>
            </a:r>
          </a:p>
          <a:p>
            <a:pPr algn="l"/>
            <a:r>
              <a:rPr lang="en-US" dirty="0">
                <a:solidFill>
                  <a:srgbClr val="FFFFFF"/>
                </a:solidFill>
              </a:rPr>
              <a:t>TC 22</a:t>
            </a:r>
          </a:p>
        </p:txBody>
      </p:sp>
    </p:spTree>
    <p:extLst>
      <p:ext uri="{BB962C8B-B14F-4D97-AF65-F5344CB8AC3E}">
        <p14:creationId xmlns:p14="http://schemas.microsoft.com/office/powerpoint/2010/main" val="42327564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46AA-1BDD-01CF-38D4-7B624DA8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kern="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Helvetica" pitchFamily="2" charset="0"/>
              </a:rPr>
              <a:t>Model Performanc</a:t>
            </a:r>
            <a:r>
              <a:rPr lang="en-GB" b="1" kern="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Helvetica" pitchFamily="2" charset="0"/>
              </a:rPr>
              <a:t>e </a:t>
            </a:r>
            <a:r>
              <a:rPr lang="en-GB" kern="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Helvetica" pitchFamily="2" charset="0"/>
              </a:rPr>
              <a:t>[</a:t>
            </a:r>
            <a:r>
              <a:rPr lang="en-GB" kern="0" dirty="0" err="1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Helvetica" pitchFamily="2" charset="0"/>
              </a:rPr>
              <a:t>XGBoost</a:t>
            </a:r>
            <a:r>
              <a:rPr lang="en-GB" kern="0" dirty="0">
                <a:solidFill>
                  <a:srgbClr val="000000"/>
                </a:solidFill>
                <a:latin typeface="+mn-lt"/>
                <a:ea typeface="Calibri" panose="020F0502020204030204" pitchFamily="34" charset="0"/>
                <a:cs typeface="Helvetica" pitchFamily="2" charset="0"/>
              </a:rPr>
              <a:t> (Tuned)]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A837E-61DA-F457-4BE5-39D212AD3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Dynamics:</a:t>
            </a:r>
          </a:p>
          <a:p>
            <a:pPr lvl="1"/>
            <a:r>
              <a:rPr lang="en-US" dirty="0" err="1"/>
              <a:t>Logloss</a:t>
            </a:r>
            <a:r>
              <a:rPr lang="en-US" dirty="0"/>
              <a:t> decreased from 0.609 -&gt; 0.0215 (213 boosting rounds)</a:t>
            </a:r>
          </a:p>
          <a:p>
            <a:pPr lvl="1"/>
            <a:r>
              <a:rPr lang="en-US" dirty="0"/>
              <a:t>Early stopping triggered after 30 rounds of no improvement.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Classification Report: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B2D6BA5-A662-D861-3184-7A261CE749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549430"/>
              </p:ext>
            </p:extLst>
          </p:nvPr>
        </p:nvGraphicFramePr>
        <p:xfrm>
          <a:off x="533400" y="4088340"/>
          <a:ext cx="6991350" cy="2404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8270">
                  <a:extLst>
                    <a:ext uri="{9D8B030D-6E8A-4147-A177-3AD203B41FA5}">
                      <a16:colId xmlns:a16="http://schemas.microsoft.com/office/drawing/2014/main" val="1997117148"/>
                    </a:ext>
                  </a:extLst>
                </a:gridCol>
                <a:gridCol w="1398270">
                  <a:extLst>
                    <a:ext uri="{9D8B030D-6E8A-4147-A177-3AD203B41FA5}">
                      <a16:colId xmlns:a16="http://schemas.microsoft.com/office/drawing/2014/main" val="1116933869"/>
                    </a:ext>
                  </a:extLst>
                </a:gridCol>
                <a:gridCol w="1398270">
                  <a:extLst>
                    <a:ext uri="{9D8B030D-6E8A-4147-A177-3AD203B41FA5}">
                      <a16:colId xmlns:a16="http://schemas.microsoft.com/office/drawing/2014/main" val="2882034016"/>
                    </a:ext>
                  </a:extLst>
                </a:gridCol>
                <a:gridCol w="1398270">
                  <a:extLst>
                    <a:ext uri="{9D8B030D-6E8A-4147-A177-3AD203B41FA5}">
                      <a16:colId xmlns:a16="http://schemas.microsoft.com/office/drawing/2014/main" val="116392301"/>
                    </a:ext>
                  </a:extLst>
                </a:gridCol>
                <a:gridCol w="1398270">
                  <a:extLst>
                    <a:ext uri="{9D8B030D-6E8A-4147-A177-3AD203B41FA5}">
                      <a16:colId xmlns:a16="http://schemas.microsoft.com/office/drawing/2014/main" val="1581853529"/>
                    </a:ext>
                  </a:extLst>
                </a:gridCol>
              </a:tblGrid>
              <a:tr h="48090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F-1 Score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643422"/>
                  </a:ext>
                </a:extLst>
              </a:tr>
              <a:tr h="480907">
                <a:tc>
                  <a:txBody>
                    <a:bodyPr/>
                    <a:lstStyle/>
                    <a:p>
                      <a:r>
                        <a:rPr lang="en-US" dirty="0"/>
                        <a:t>Benign (0)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7076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431901"/>
                  </a:ext>
                </a:extLst>
              </a:tr>
              <a:tr h="480907">
                <a:tc>
                  <a:txBody>
                    <a:bodyPr/>
                    <a:lstStyle/>
                    <a:p>
                      <a:r>
                        <a:rPr lang="en-US" dirty="0"/>
                        <a:t>Malicious 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28516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3876931"/>
                  </a:ext>
                </a:extLst>
              </a:tr>
              <a:tr h="480907"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1022669"/>
                  </a:ext>
                </a:extLst>
              </a:tr>
              <a:tr h="480907">
                <a:tc>
                  <a:txBody>
                    <a:bodyPr/>
                    <a:lstStyle/>
                    <a:p>
                      <a:r>
                        <a:rPr lang="en-US" dirty="0"/>
                        <a:t>ROC-AUC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790372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F4E1CEF-413E-7CF0-4CB9-BB319A6E1DA0}"/>
              </a:ext>
            </a:extLst>
          </p:cNvPr>
          <p:cNvSpPr txBox="1">
            <a:spLocks/>
          </p:cNvSpPr>
          <p:nvPr/>
        </p:nvSpPr>
        <p:spPr>
          <a:xfrm>
            <a:off x="8115300" y="3532715"/>
            <a:ext cx="4267200" cy="5556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Confusion Matrix: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3B9D83-C8A6-B401-2DDD-1176BAFA6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680" y="4252380"/>
            <a:ext cx="2758440" cy="1149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8519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7461E-9155-98C7-BEDD-4F9E5D8F2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Model </a:t>
            </a:r>
            <a:r>
              <a:rPr lang="en-US" b="1" dirty="0" err="1">
                <a:latin typeface="+mn-lt"/>
              </a:rPr>
              <a:t>Explainability</a:t>
            </a:r>
            <a:r>
              <a:rPr lang="en-US" b="1" dirty="0">
                <a:latin typeface="+mn-lt"/>
              </a:rPr>
              <a:t> (SHAP Values)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688D906-462E-309C-0011-39740DD2D9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4665814"/>
              </p:ext>
            </p:extLst>
          </p:nvPr>
        </p:nvGraphicFramePr>
        <p:xfrm>
          <a:off x="838200" y="1825625"/>
          <a:ext cx="10515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3864005991"/>
                    </a:ext>
                  </a:extLst>
                </a:gridCol>
                <a:gridCol w="7962900">
                  <a:extLst>
                    <a:ext uri="{9D8B030D-6E8A-4147-A177-3AD203B41FA5}">
                      <a16:colId xmlns:a16="http://schemas.microsoft.com/office/drawing/2014/main" val="34085217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85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url_length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Longer URLs are often suspicious; significant impact on 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1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hostname_length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Unusually long hostnames can be a sign of phishing or obfuscation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345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path_length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Deep or lengthy paths may indicate hidden payloads in URLs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0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file_extension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Presence of executable or an uncommon file extension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587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count_dots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Excessive subdomains often used by attackers to mimic legitimacy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51306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num_digits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Many digits in URLs can signal randomized or generated domains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321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is_query_encoded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Encoded queries might hide malicious parameters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8612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svd</a:t>
                      </a:r>
                      <a:r>
                        <a:rPr lang="en-US" dirty="0"/>
                        <a:t>_*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Extracted patterns from character-level n-grams in URLs capturing hidden signals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7477381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1C6601C-DD70-672E-8EE1-18A0ACF8FB46}"/>
              </a:ext>
            </a:extLst>
          </p:cNvPr>
          <p:cNvSpPr txBox="1">
            <a:spLocks/>
          </p:cNvSpPr>
          <p:nvPr/>
        </p:nvSpPr>
        <p:spPr>
          <a:xfrm>
            <a:off x="838200" y="5298122"/>
            <a:ext cx="8896350" cy="119475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Key Observations:</a:t>
            </a:r>
          </a:p>
          <a:p>
            <a:pPr lvl="1"/>
            <a:r>
              <a:rPr lang="en-US" dirty="0"/>
              <a:t>Lexical features (lengths, counts) dominate in importance</a:t>
            </a:r>
          </a:p>
          <a:p>
            <a:pPr lvl="1"/>
            <a:r>
              <a:rPr lang="en-US" dirty="0"/>
              <a:t>TF-IDF n-gram components (</a:t>
            </a:r>
            <a:r>
              <a:rPr lang="en-US" dirty="0" err="1"/>
              <a:t>svd</a:t>
            </a:r>
            <a:r>
              <a:rPr lang="en-US" dirty="0"/>
              <a:t>_*) also contribute but less than raw features</a:t>
            </a:r>
          </a:p>
          <a:p>
            <a:pPr lvl="1"/>
            <a:r>
              <a:rPr lang="en-US" dirty="0"/>
              <a:t>Model heavily rely on basic URL structure and semantic patterns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1326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45B68-F928-3172-9DF5-C0FCD96B1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400" b="1" kern="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Helvetica" pitchFamily="2" charset="0"/>
              </a:rPr>
              <a:t>MITRE ATLAS Framework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AD0B-0BD5-077B-57BC-7CA03AF36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What is Evade ML Model (T1632)?</a:t>
            </a:r>
          </a:p>
          <a:p>
            <a:pPr lvl="1"/>
            <a:r>
              <a:rPr lang="en-US" dirty="0"/>
              <a:t>An adversarial technique where an attacker crafts inputs to fool ML models.</a:t>
            </a:r>
          </a:p>
          <a:p>
            <a:pPr lvl="1"/>
            <a:r>
              <a:rPr lang="en-US" dirty="0"/>
              <a:t>Inputs are slightly modified but still functional (no change in intent)</a:t>
            </a:r>
          </a:p>
          <a:p>
            <a:pPr lvl="1"/>
            <a:r>
              <a:rPr lang="en-US" dirty="0"/>
              <a:t>Objective: Cause misclassification (e.g., malicious URL seen as benign)</a:t>
            </a:r>
          </a:p>
          <a:p>
            <a:pPr lvl="1"/>
            <a:endParaRPr lang="en-US" dirty="0"/>
          </a:p>
          <a:p>
            <a:r>
              <a:rPr lang="en-US" dirty="0"/>
              <a:t>How it works:</a:t>
            </a:r>
          </a:p>
          <a:p>
            <a:pPr lvl="1"/>
            <a:r>
              <a:rPr lang="en-US" dirty="0"/>
              <a:t>Manipulates features that ML models rely on (length, patterns, tokens)</a:t>
            </a:r>
          </a:p>
          <a:p>
            <a:pPr lvl="1"/>
            <a:r>
              <a:rPr lang="en-US" dirty="0"/>
              <a:t>Preserves malicious behavior while bypassing detection</a:t>
            </a:r>
          </a:p>
          <a:p>
            <a:pPr lvl="1"/>
            <a:r>
              <a:rPr lang="en-US" dirty="0"/>
              <a:t>Often uses small, unnoticeable changes hard for traditional filters to catch</a:t>
            </a:r>
          </a:p>
          <a:p>
            <a:pPr lvl="1"/>
            <a:endParaRPr lang="en-US" dirty="0"/>
          </a:p>
          <a:p>
            <a:r>
              <a:rPr lang="en-US" dirty="0"/>
              <a:t>Real-world Example: Domain Generation Algorithm (DGA)</a:t>
            </a:r>
          </a:p>
          <a:p>
            <a:pPr lvl="1"/>
            <a:r>
              <a:rPr lang="en-US" dirty="0"/>
              <a:t>Malware uses DGAs to generate random domain names for C&amp;C servers.</a:t>
            </a:r>
          </a:p>
          <a:p>
            <a:pPr lvl="1"/>
            <a:r>
              <a:rPr lang="en-US" dirty="0"/>
              <a:t>ML Models detect DGAs based on lexical patterns (entropy, randomness).</a:t>
            </a:r>
          </a:p>
          <a:p>
            <a:pPr lvl="1"/>
            <a:r>
              <a:rPr lang="en-US" dirty="0"/>
              <a:t>Attackers evade detection by: </a:t>
            </a:r>
          </a:p>
          <a:p>
            <a:pPr lvl="2"/>
            <a:r>
              <a:rPr lang="en-US" dirty="0"/>
              <a:t>Reducing randomness (lower entropy)</a:t>
            </a:r>
          </a:p>
          <a:p>
            <a:pPr lvl="2"/>
            <a:r>
              <a:rPr lang="en-US" dirty="0"/>
              <a:t>Inserting common words into domain names</a:t>
            </a:r>
          </a:p>
          <a:p>
            <a:pPr lvl="2"/>
            <a:r>
              <a:rPr lang="en-US" dirty="0"/>
              <a:t>Mimicking benign domain structures</a:t>
            </a:r>
          </a:p>
        </p:txBody>
      </p:sp>
    </p:spTree>
    <p:extLst>
      <p:ext uri="{BB962C8B-B14F-4D97-AF65-F5344CB8AC3E}">
        <p14:creationId xmlns:p14="http://schemas.microsoft.com/office/powerpoint/2010/main" val="26810748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3ED3-448F-D291-7BCA-0C6BEA60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Attack Strategy Plan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8702E2-096B-515B-AD5E-A4C146D1D8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520" y="5956133"/>
            <a:ext cx="10515600" cy="65288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Goal: Trick the model into misclassifying malicious URL as benign by disrupting feature extraction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91DC93DF-7351-5666-5376-86BF1ADD7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483587"/>
              </p:ext>
            </p:extLst>
          </p:nvPr>
        </p:nvGraphicFramePr>
        <p:xfrm>
          <a:off x="481654" y="1422635"/>
          <a:ext cx="11228691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2897">
                  <a:extLst>
                    <a:ext uri="{9D8B030D-6E8A-4147-A177-3AD203B41FA5}">
                      <a16:colId xmlns:a16="http://schemas.microsoft.com/office/drawing/2014/main" val="2163983908"/>
                    </a:ext>
                  </a:extLst>
                </a:gridCol>
                <a:gridCol w="3742897">
                  <a:extLst>
                    <a:ext uri="{9D8B030D-6E8A-4147-A177-3AD203B41FA5}">
                      <a16:colId xmlns:a16="http://schemas.microsoft.com/office/drawing/2014/main" val="3174719444"/>
                    </a:ext>
                  </a:extLst>
                </a:gridCol>
                <a:gridCol w="3742897">
                  <a:extLst>
                    <a:ext uri="{9D8B030D-6E8A-4147-A177-3AD203B41FA5}">
                      <a16:colId xmlns:a16="http://schemas.microsoft.com/office/drawing/2014/main" val="2543938431"/>
                    </a:ext>
                  </a:extLst>
                </a:gridCol>
              </a:tblGrid>
              <a:tr h="354425">
                <a:tc>
                  <a:txBody>
                    <a:bodyPr/>
                    <a:lstStyle/>
                    <a:p>
                      <a:r>
                        <a:rPr lang="en-US" dirty="0"/>
                        <a:t>Attack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Technqiue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Expected Impact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041016"/>
                  </a:ext>
                </a:extLst>
              </a:tr>
              <a:tr h="873925">
                <a:tc>
                  <a:txBody>
                    <a:bodyPr/>
                    <a:lstStyle/>
                    <a:p>
                      <a:r>
                        <a:rPr lang="en-US" dirty="0"/>
                        <a:t>Homoglyph Substitution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characters with visually similar Unicode glyphs to break token patterns.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Confuse character-level features -&gt; benign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432886"/>
                  </a:ext>
                </a:extLst>
              </a:tr>
              <a:tr h="611748">
                <a:tc>
                  <a:txBody>
                    <a:bodyPr/>
                    <a:lstStyle/>
                    <a:p>
                      <a:r>
                        <a:rPr lang="en-US" dirty="0"/>
                        <a:t>Subdomain Padding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benign-looking sub-domains to disrupt domain count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Lower anomaly detection -&gt; benign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1371158"/>
                  </a:ext>
                </a:extLst>
              </a:tr>
              <a:tr h="873925">
                <a:tc>
                  <a:txBody>
                    <a:bodyPr/>
                    <a:lstStyle/>
                    <a:p>
                      <a:r>
                        <a:rPr lang="en-US" dirty="0"/>
                        <a:t>URL Encoding Obfuscation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Encode key parts of URL (login -&gt; </a:t>
                      </a:r>
                      <a:r>
                        <a:rPr lang="en-SG" dirty="0"/>
                        <a:t>%6C%6F%67%69%6E</a:t>
                      </a:r>
                      <a:r>
                        <a:rPr lang="en-US" dirty="0"/>
                        <a:t>) to alter lexical patterns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 learned n-grams -&gt; misclassification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681156"/>
                  </a:ext>
                </a:extLst>
              </a:tr>
              <a:tr h="873925">
                <a:tc>
                  <a:txBody>
                    <a:bodyPr/>
                    <a:lstStyle/>
                    <a:p>
                      <a:r>
                        <a:rPr lang="en-US" dirty="0"/>
                        <a:t>Random Character Padding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Insert irrelevant words/token into URL to dilute suspicious terms (</a:t>
                      </a:r>
                      <a:r>
                        <a:rPr lang="en-US" dirty="0" err="1"/>
                        <a:t>e.g</a:t>
                      </a:r>
                      <a:r>
                        <a:rPr lang="en-US" dirty="0"/>
                        <a:t>, </a:t>
                      </a:r>
                      <a:r>
                        <a:rPr lang="en-US" dirty="0" err="1"/>
                        <a:t>paxypal</a:t>
                      </a:r>
                      <a:r>
                        <a:rPr lang="en-US" dirty="0"/>
                        <a:t>-login).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 domain signals -&gt; bypass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371861"/>
                  </a:ext>
                </a:extLst>
              </a:tr>
              <a:tr h="611748">
                <a:tc>
                  <a:txBody>
                    <a:bodyPr/>
                    <a:lstStyle/>
                    <a:p>
                      <a:r>
                        <a:rPr lang="en-US" dirty="0"/>
                        <a:t>IP Address 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Replace domain names with direct IP addresses </a:t>
                      </a:r>
                      <a:r>
                        <a:rPr lang="en-SG" dirty="0"/>
                        <a:t>(</a:t>
                      </a:r>
                      <a:r>
                        <a:rPr lang="en-SG" i="1" dirty="0">
                          <a:hlinkClick r:id="rId2"/>
                        </a:rPr>
                        <a:t>http://192.168.1.10/login</a:t>
                      </a:r>
                      <a:r>
                        <a:rPr lang="en-SG" dirty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domain signals -&gt; bypass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816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1089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43ED3-448F-D291-7BCA-0C6BEA607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Attack Simulation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2FC40-A957-3AA5-81B4-9C51A878C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Setup:</a:t>
            </a:r>
          </a:p>
          <a:p>
            <a:pPr lvl="1"/>
            <a:r>
              <a:rPr lang="en-US" dirty="0"/>
              <a:t>10 malicious + 10 benign URLs </a:t>
            </a:r>
          </a:p>
          <a:p>
            <a:pPr lvl="1"/>
            <a:r>
              <a:rPr lang="en-US" dirty="0"/>
              <a:t>Applied Homoglyphs Substitution – Unicode characters replaced with visually similar look-alikes</a:t>
            </a:r>
          </a:p>
          <a:p>
            <a:pPr lvl="1"/>
            <a:r>
              <a:rPr lang="en-US" dirty="0"/>
              <a:t>URLs remained functional but were visually and structurally altered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Results:</a:t>
            </a:r>
          </a:p>
          <a:p>
            <a:pPr lvl="1"/>
            <a:r>
              <a:rPr lang="en-US" dirty="0"/>
              <a:t>0/10 malicious URLs successfully evaded</a:t>
            </a:r>
          </a:p>
          <a:p>
            <a:pPr lvl="1"/>
            <a:r>
              <a:rPr lang="en-US" dirty="0"/>
              <a:t>3/10 Benign URLs were misclassified as malicious (false positives)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Interpretation:</a:t>
            </a:r>
          </a:p>
          <a:p>
            <a:pPr lvl="1"/>
            <a:r>
              <a:rPr lang="en-US" dirty="0"/>
              <a:t>The model robustly detected malicious URLs,  even after homoglyph attacks – no evasion occurred</a:t>
            </a:r>
          </a:p>
          <a:p>
            <a:pPr lvl="1"/>
            <a:r>
              <a:rPr lang="en-US" dirty="0"/>
              <a:t>Homoglyph modifications introduced noise that confused the model on benign URLs, causing false positives.</a:t>
            </a:r>
          </a:p>
          <a:p>
            <a:pPr lvl="1"/>
            <a:endParaRPr lang="en-US" dirty="0"/>
          </a:p>
          <a:p>
            <a:r>
              <a:rPr lang="en-US" dirty="0"/>
              <a:t>Conclusion:</a:t>
            </a:r>
          </a:p>
          <a:p>
            <a:pPr lvl="1"/>
            <a:r>
              <a:rPr lang="en-US" dirty="0"/>
              <a:t>The fact that 0 malicious URLs bypassed your model (0 false negatives) is powerful.</a:t>
            </a:r>
          </a:p>
          <a:p>
            <a:pPr lvl="1"/>
            <a:r>
              <a:rPr lang="en-US" dirty="0"/>
              <a:t>The few false positives (3 benign URLs flagged) show that the model is conservative - it falls on the side of caution.</a:t>
            </a:r>
          </a:p>
        </p:txBody>
      </p:sp>
    </p:spTree>
    <p:extLst>
      <p:ext uri="{BB962C8B-B14F-4D97-AF65-F5344CB8AC3E}">
        <p14:creationId xmlns:p14="http://schemas.microsoft.com/office/powerpoint/2010/main" val="3492792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C38F5-B86D-9B4A-EB58-924DCC15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Defense Strategy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105B4-9077-43C5-4BD7-62533D7F40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5834518"/>
            <a:ext cx="10515600" cy="937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Goal:</a:t>
            </a:r>
          </a:p>
          <a:p>
            <a:pPr lvl="1"/>
            <a:r>
              <a:rPr lang="en-US" dirty="0"/>
              <a:t>Defend the classifier against evasion attempts by hardening input handling, feature space, and prediction confidence 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607E18F-08DA-BA81-4204-26E43613CF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7602912"/>
              </p:ext>
            </p:extLst>
          </p:nvPr>
        </p:nvGraphicFramePr>
        <p:xfrm>
          <a:off x="193813" y="1344171"/>
          <a:ext cx="11804373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791">
                  <a:extLst>
                    <a:ext uri="{9D8B030D-6E8A-4147-A177-3AD203B41FA5}">
                      <a16:colId xmlns:a16="http://schemas.microsoft.com/office/drawing/2014/main" val="157559592"/>
                    </a:ext>
                  </a:extLst>
                </a:gridCol>
                <a:gridCol w="3934791">
                  <a:extLst>
                    <a:ext uri="{9D8B030D-6E8A-4147-A177-3AD203B41FA5}">
                      <a16:colId xmlns:a16="http://schemas.microsoft.com/office/drawing/2014/main" val="3751780342"/>
                    </a:ext>
                  </a:extLst>
                </a:gridCol>
                <a:gridCol w="3934791">
                  <a:extLst>
                    <a:ext uri="{9D8B030D-6E8A-4147-A177-3AD203B41FA5}">
                      <a16:colId xmlns:a16="http://schemas.microsoft.com/office/drawing/2014/main" val="1151739701"/>
                    </a:ext>
                  </a:extLst>
                </a:gridCol>
              </a:tblGrid>
              <a:tr h="264678">
                <a:tc>
                  <a:txBody>
                    <a:bodyPr/>
                    <a:lstStyle/>
                    <a:p>
                      <a:r>
                        <a:rPr lang="en-US" dirty="0"/>
                        <a:t>Defense 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Why it 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2479274"/>
                  </a:ext>
                </a:extLst>
              </a:tr>
              <a:tr h="661696">
                <a:tc>
                  <a:txBody>
                    <a:bodyPr/>
                    <a:lstStyle/>
                    <a:p>
                      <a:r>
                        <a:rPr lang="en-US" dirty="0"/>
                        <a:t>Adversarial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Retrain model with crafted  adversarial URLs (homoglyphs, encoded, obfuscated samples)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Improves resilience by exposing the model to attack variations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0746585"/>
                  </a:ext>
                </a:extLst>
              </a:tr>
              <a:tr h="661696">
                <a:tc>
                  <a:txBody>
                    <a:bodyPr/>
                    <a:lstStyle/>
                    <a:p>
                      <a:r>
                        <a:rPr lang="en-US" dirty="0"/>
                        <a:t>Ensemble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Combine multiple classifiers (</a:t>
                      </a:r>
                      <a:r>
                        <a:rPr lang="en-US" dirty="0" err="1"/>
                        <a:t>e.g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XGBoost</a:t>
                      </a:r>
                      <a:r>
                        <a:rPr lang="en-US" dirty="0"/>
                        <a:t>, RF, LR) using soft voting or stacking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Diversity makes it harder for single attacks to succeed.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4296497"/>
                  </a:ext>
                </a:extLst>
              </a:tr>
              <a:tr h="811723">
                <a:tc>
                  <a:txBody>
                    <a:bodyPr/>
                    <a:lstStyle/>
                    <a:p>
                      <a:r>
                        <a:rPr lang="en-US" dirty="0"/>
                        <a:t>Input Normalization &amp; Sanitization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Decodes encodings, normalizes Unicode homoglyphs, strips unnecessary sub-domains pre-inference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Breaks obfuscation tricks before the model sees the data.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286544"/>
                  </a:ext>
                </a:extLst>
              </a:tr>
              <a:tr h="463187">
                <a:tc>
                  <a:txBody>
                    <a:bodyPr/>
                    <a:lstStyle/>
                    <a:p>
                      <a:r>
                        <a:rPr lang="en-US" dirty="0"/>
                        <a:t>Feature Hardening with Semantic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SSL validity, WHOIS age, blacklist history, IP geolocation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Harder-to-fake features increase robustness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74078"/>
                  </a:ext>
                </a:extLst>
              </a:tr>
              <a:tr h="624402">
                <a:tc>
                  <a:txBody>
                    <a:bodyPr/>
                    <a:lstStyle/>
                    <a:p>
                      <a:r>
                        <a:rPr lang="en-US" dirty="0"/>
                        <a:t>Uncertainty Estimation &amp; Rejection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Introduce abstain options for low-confidence predictions (</a:t>
                      </a:r>
                      <a:r>
                        <a:rPr lang="en-US" dirty="0" err="1"/>
                        <a:t>e.g</a:t>
                      </a:r>
                      <a:r>
                        <a:rPr lang="en-US" dirty="0"/>
                        <a:t>, 0.4&lt;p&lt;0.6)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Flags suspicious inputs for human review, reduce misclassify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03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61127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CCA43-4A20-2524-57A5-56775E7D2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+mn-lt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94837-1712-2B12-6FD3-136CE3D9A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Built a strong </a:t>
            </a:r>
            <a:r>
              <a:rPr lang="en-US" dirty="0" err="1"/>
              <a:t>XGBoost</a:t>
            </a:r>
            <a:r>
              <a:rPr lang="en-US" dirty="0"/>
              <a:t> Model</a:t>
            </a:r>
          </a:p>
          <a:p>
            <a:r>
              <a:rPr lang="en-US" dirty="0"/>
              <a:t>Achieved high accuracy and AUC</a:t>
            </a:r>
          </a:p>
          <a:p>
            <a:r>
              <a:rPr lang="en-US" dirty="0"/>
              <a:t>Researched and simulated the Evade ML Model attack</a:t>
            </a:r>
          </a:p>
          <a:p>
            <a:r>
              <a:rPr lang="en-US" dirty="0"/>
              <a:t>The model showed good resistance to simple evasion tactics</a:t>
            </a:r>
          </a:p>
          <a:p>
            <a:r>
              <a:rPr lang="en-US" dirty="0"/>
              <a:t>Proposed defense strategies to improve resilience further</a:t>
            </a:r>
          </a:p>
        </p:txBody>
      </p:sp>
    </p:spTree>
    <p:extLst>
      <p:ext uri="{BB962C8B-B14F-4D97-AF65-F5344CB8AC3E}">
        <p14:creationId xmlns:p14="http://schemas.microsoft.com/office/powerpoint/2010/main" val="1995429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2BE0E-E229-28F2-3CB1-53C1D5C3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3567219-1EB6-D0D0-9B56-3CA8E0C7A6D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28482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632B-45DF-E8CA-FFA5-58D0AD1A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kern="0" dirty="0">
                <a:solidFill>
                  <a:srgbClr val="000000"/>
                </a:solidFill>
                <a:latin typeface="+mn-lt"/>
              </a:rPr>
              <a:t>Machine Learning Pipeline (Overview)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4D5E-3B85-F68B-A1B8-DAD7C77EA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Oveview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Train-Test Split: 70-30% random split; stratified to maintain label distribution.</a:t>
            </a:r>
          </a:p>
          <a:p>
            <a:pPr lvl="1"/>
            <a:r>
              <a:rPr lang="en-US" dirty="0"/>
              <a:t>Feature Engineering: Extracted semantic, lexical, and structured features.</a:t>
            </a:r>
          </a:p>
          <a:p>
            <a:pPr lvl="1"/>
            <a:r>
              <a:rPr lang="en-US" dirty="0"/>
              <a:t>Text Vectorization (TF-IDF): Captures patterns in character sequences (char n-grams 2-5).</a:t>
            </a:r>
          </a:p>
          <a:p>
            <a:pPr lvl="1"/>
            <a:r>
              <a:rPr lang="en-US" dirty="0"/>
              <a:t>Feature Selection Mutual Information + Variance Thresholding.</a:t>
            </a:r>
          </a:p>
          <a:p>
            <a:pPr lvl="1"/>
            <a:r>
              <a:rPr lang="en-US" dirty="0"/>
              <a:t>Model Training: Models used were: </a:t>
            </a:r>
            <a:r>
              <a:rPr lang="en-US" dirty="0" err="1"/>
              <a:t>XGBoost</a:t>
            </a:r>
            <a:r>
              <a:rPr lang="en-US" dirty="0"/>
              <a:t>, Random Forest, Logistic Regression, </a:t>
            </a:r>
            <a:r>
              <a:rPr lang="en-US" dirty="0" err="1"/>
              <a:t>LinearSVM</a:t>
            </a:r>
            <a:r>
              <a:rPr lang="en-US" dirty="0"/>
              <a:t>, and </a:t>
            </a:r>
            <a:r>
              <a:rPr lang="en-US" dirty="0" err="1"/>
              <a:t>MLPClassifier</a:t>
            </a:r>
            <a:r>
              <a:rPr lang="en-US" dirty="0"/>
              <a:t>.</a:t>
            </a:r>
          </a:p>
          <a:p>
            <a:pPr lvl="1"/>
            <a:r>
              <a:rPr lang="en-US" dirty="0" err="1"/>
              <a:t>Hypereparameter</a:t>
            </a:r>
            <a:r>
              <a:rPr lang="en-US" dirty="0"/>
              <a:t> Tuning: Randomized Search for optimal parameters.</a:t>
            </a:r>
          </a:p>
          <a:p>
            <a:pPr lvl="1"/>
            <a:r>
              <a:rPr lang="en-US" dirty="0"/>
              <a:t>Evaluation Metrics: Accuracy, Precision, Recall, F1-Score, ROC-AUC.</a:t>
            </a:r>
          </a:p>
          <a:p>
            <a:pPr lvl="1"/>
            <a:r>
              <a:rPr lang="en-US" dirty="0"/>
              <a:t>Model </a:t>
            </a:r>
            <a:r>
              <a:rPr lang="en-US" dirty="0" err="1"/>
              <a:t>Explainability</a:t>
            </a:r>
            <a:r>
              <a:rPr lang="en-US" dirty="0"/>
              <a:t>: SHAP for feature importance and interpretability</a:t>
            </a:r>
          </a:p>
          <a:p>
            <a:r>
              <a:rPr lang="en-US" dirty="0"/>
              <a:t>Goal: </a:t>
            </a:r>
          </a:p>
          <a:p>
            <a:pPr lvl="1"/>
            <a:r>
              <a:rPr lang="en-US" dirty="0"/>
              <a:t>Building a robust classifier that generalizes well and can withstand adversarial attacks</a:t>
            </a:r>
          </a:p>
        </p:txBody>
      </p:sp>
    </p:spTree>
    <p:extLst>
      <p:ext uri="{BB962C8B-B14F-4D97-AF65-F5344CB8AC3E}">
        <p14:creationId xmlns:p14="http://schemas.microsoft.com/office/powerpoint/2010/main" val="1277404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632B-45DF-E8CA-FFA5-58D0AD1AB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kern="0" dirty="0">
                <a:solidFill>
                  <a:srgbClr val="000000"/>
                </a:solidFill>
                <a:latin typeface="+mn-lt"/>
              </a:rPr>
              <a:t>Feature Engineering (Lexical Features)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4D5E-3B85-F68B-A1B8-DAD7C77E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Lexical Features:</a:t>
            </a:r>
          </a:p>
          <a:p>
            <a:pPr lvl="1"/>
            <a:r>
              <a:rPr lang="en-US" dirty="0"/>
              <a:t>URL Length: Longer URLs are often associated with obfuscation tactics</a:t>
            </a:r>
          </a:p>
          <a:p>
            <a:pPr lvl="1"/>
            <a:r>
              <a:rPr lang="en-US" dirty="0"/>
              <a:t>Special Character Count: High symbol usage may indicate obfuscation (%, @, &amp;)</a:t>
            </a:r>
          </a:p>
          <a:p>
            <a:pPr lvl="1"/>
            <a:r>
              <a:rPr lang="en-US" dirty="0"/>
              <a:t>Digit Count: Excessive numbers could hint at randomization techniques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Benign: </a:t>
            </a:r>
            <a:r>
              <a:rPr lang="en-US" dirty="0" err="1"/>
              <a:t>amazon.com</a:t>
            </a:r>
            <a:endParaRPr lang="en-US" dirty="0"/>
          </a:p>
          <a:p>
            <a:pPr lvl="2"/>
            <a:r>
              <a:rPr lang="en-US" dirty="0"/>
              <a:t>Malicious: secure-login123-update.com/</a:t>
            </a:r>
            <a:r>
              <a:rPr lang="en-US" dirty="0" err="1"/>
              <a:t>verify%account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Goal: Capture the basic structure that distinguishes malicious intent</a:t>
            </a:r>
          </a:p>
        </p:txBody>
      </p:sp>
    </p:spTree>
    <p:extLst>
      <p:ext uri="{BB962C8B-B14F-4D97-AF65-F5344CB8AC3E}">
        <p14:creationId xmlns:p14="http://schemas.microsoft.com/office/powerpoint/2010/main" val="2751992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632B-45DF-E8CA-FFA5-58D0AD1A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872019" cy="1325563"/>
          </a:xfrm>
        </p:spPr>
        <p:txBody>
          <a:bodyPr/>
          <a:lstStyle/>
          <a:p>
            <a:r>
              <a:rPr lang="en-GB" b="1" kern="0" dirty="0">
                <a:solidFill>
                  <a:srgbClr val="000000"/>
                </a:solidFill>
                <a:latin typeface="+mn-lt"/>
              </a:rPr>
              <a:t>Feature Engineering (Structural Features)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4D5E-3B85-F68B-A1B8-DAD7C77E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Features:</a:t>
            </a:r>
          </a:p>
          <a:p>
            <a:pPr lvl="1"/>
            <a:r>
              <a:rPr lang="en-US" dirty="0"/>
              <a:t>Top-Level Domain (TLD) Extraction: .</a:t>
            </a:r>
            <a:r>
              <a:rPr lang="en-US" dirty="0" err="1"/>
              <a:t>ru</a:t>
            </a:r>
            <a:r>
              <a:rPr lang="en-US" dirty="0"/>
              <a:t>, .</a:t>
            </a:r>
            <a:r>
              <a:rPr lang="en-US" dirty="0" err="1"/>
              <a:t>tk</a:t>
            </a:r>
            <a:r>
              <a:rPr lang="en-US" dirty="0"/>
              <a:t> are more common in malicious URLs.</a:t>
            </a:r>
          </a:p>
          <a:p>
            <a:pPr lvl="1"/>
            <a:r>
              <a:rPr lang="en-US" dirty="0"/>
              <a:t>HTTPS Check: Presence of https – while not foolproof, useful as an indicator</a:t>
            </a:r>
          </a:p>
          <a:p>
            <a:pPr lvl="1"/>
            <a:r>
              <a:rPr lang="en-US" dirty="0"/>
              <a:t>IP Address Detection: Malicious URLs often use raw IPs instead of domain names.</a:t>
            </a:r>
          </a:p>
          <a:p>
            <a:pPr lvl="1"/>
            <a:r>
              <a:rPr lang="en-US" dirty="0"/>
              <a:t>Abnormal URL Structure: Detect missing primary domains or malformed URLs</a:t>
            </a:r>
          </a:p>
          <a:p>
            <a:pPr lvl="1"/>
            <a:endParaRPr lang="en-US" dirty="0"/>
          </a:p>
          <a:p>
            <a:r>
              <a:rPr lang="en-US" dirty="0"/>
              <a:t>Goal: Capture underlying patterns of suspicious structures</a:t>
            </a:r>
          </a:p>
        </p:txBody>
      </p:sp>
    </p:spTree>
    <p:extLst>
      <p:ext uri="{BB962C8B-B14F-4D97-AF65-F5344CB8AC3E}">
        <p14:creationId xmlns:p14="http://schemas.microsoft.com/office/powerpoint/2010/main" val="339559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632B-45DF-E8CA-FFA5-58D0AD1A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8050" cy="1325563"/>
          </a:xfrm>
        </p:spPr>
        <p:txBody>
          <a:bodyPr/>
          <a:lstStyle/>
          <a:p>
            <a:r>
              <a:rPr lang="en-GB" b="1" kern="0" dirty="0">
                <a:solidFill>
                  <a:srgbClr val="000000"/>
                </a:solidFill>
                <a:latin typeface="+mn-lt"/>
              </a:rPr>
              <a:t>Feature Engineering (Content-Based Features)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54D5E-3B85-F68B-A1B8-DAD7C77EA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Content-Based Features:</a:t>
            </a:r>
          </a:p>
          <a:p>
            <a:pPr lvl="1"/>
            <a:r>
              <a:rPr lang="en-US" dirty="0"/>
              <a:t>Suspicious of Keyword Presence:</a:t>
            </a:r>
          </a:p>
          <a:p>
            <a:pPr lvl="2"/>
            <a:r>
              <a:rPr lang="en-US" dirty="0"/>
              <a:t>Login, verify, update, secure, account, bank, free</a:t>
            </a:r>
          </a:p>
          <a:p>
            <a:pPr lvl="1"/>
            <a:r>
              <a:rPr lang="en-US" dirty="0"/>
              <a:t>Path Features:</a:t>
            </a:r>
          </a:p>
          <a:p>
            <a:pPr lvl="2"/>
            <a:r>
              <a:rPr lang="en-US" dirty="0" err="1"/>
              <a:t>Path_length</a:t>
            </a:r>
            <a:r>
              <a:rPr lang="en-US" dirty="0"/>
              <a:t>, number of segments, and whether login or account appears in the path</a:t>
            </a:r>
          </a:p>
          <a:p>
            <a:pPr lvl="1"/>
            <a:r>
              <a:rPr lang="en-US" dirty="0"/>
              <a:t>Query String Features:</a:t>
            </a:r>
          </a:p>
          <a:p>
            <a:pPr lvl="2"/>
            <a:r>
              <a:rPr lang="en-US" dirty="0"/>
              <a:t>Length, special characters in query, encoded parameters, duplication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Goal: Capture content semantics that may hint at phishing, fraud, or malware</a:t>
            </a:r>
          </a:p>
        </p:txBody>
      </p:sp>
    </p:spTree>
    <p:extLst>
      <p:ext uri="{BB962C8B-B14F-4D97-AF65-F5344CB8AC3E}">
        <p14:creationId xmlns:p14="http://schemas.microsoft.com/office/powerpoint/2010/main" val="369377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C6503-4060-5694-DD61-F002989A8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kern="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Helvetica" pitchFamily="2" charset="0"/>
              </a:rPr>
              <a:t>Text Vectorization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2FCE1-CAF5-B8E0-2226-3AE59B19D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Text Vectorization:</a:t>
            </a:r>
          </a:p>
          <a:p>
            <a:pPr lvl="1"/>
            <a:r>
              <a:rPr lang="en-US" dirty="0"/>
              <a:t>TF-IDF Vectorization: </a:t>
            </a:r>
          </a:p>
          <a:p>
            <a:pPr lvl="2"/>
            <a:r>
              <a:rPr lang="en-US" dirty="0"/>
              <a:t>analyzer=‘char’, </a:t>
            </a:r>
            <a:r>
              <a:rPr lang="en-US" dirty="0" err="1"/>
              <a:t>ngram_range</a:t>
            </a:r>
            <a:r>
              <a:rPr lang="en-US" dirty="0"/>
              <a:t>=(2,5), </a:t>
            </a:r>
            <a:r>
              <a:rPr lang="en-US" dirty="0" err="1"/>
              <a:t>max_features</a:t>
            </a:r>
            <a:r>
              <a:rPr lang="en-US" dirty="0"/>
              <a:t>=3000</a:t>
            </a:r>
          </a:p>
          <a:p>
            <a:pPr lvl="1"/>
            <a:r>
              <a:rPr lang="en-US" dirty="0"/>
              <a:t>Why?</a:t>
            </a:r>
          </a:p>
          <a:p>
            <a:pPr lvl="2"/>
            <a:r>
              <a:rPr lang="en-US" dirty="0"/>
              <a:t>Captures substrings and hidden patterns (e.g., /secure-login, update%20account).</a:t>
            </a:r>
          </a:p>
          <a:p>
            <a:pPr lvl="2"/>
            <a:r>
              <a:rPr lang="en-US" dirty="0"/>
              <a:t>Works even when URLs are randomized.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Dimensionality Reduction:</a:t>
            </a:r>
          </a:p>
          <a:p>
            <a:pPr lvl="2"/>
            <a:r>
              <a:rPr lang="en-US" dirty="0"/>
              <a:t>Applied </a:t>
            </a:r>
            <a:r>
              <a:rPr lang="en-US" dirty="0" err="1"/>
              <a:t>TruncatedSVD</a:t>
            </a:r>
            <a:r>
              <a:rPr lang="en-US" dirty="0"/>
              <a:t> to reduce sparsity and speed up training.</a:t>
            </a:r>
          </a:p>
          <a:p>
            <a:pPr lvl="2"/>
            <a:endParaRPr lang="en-US" dirty="0"/>
          </a:p>
          <a:p>
            <a:r>
              <a:rPr lang="en-US" dirty="0"/>
              <a:t>Goal: Represent URLs in a way that highlights local patterns and anomalies</a:t>
            </a:r>
          </a:p>
        </p:txBody>
      </p:sp>
    </p:spTree>
    <p:extLst>
      <p:ext uri="{BB962C8B-B14F-4D97-AF65-F5344CB8AC3E}">
        <p14:creationId xmlns:p14="http://schemas.microsoft.com/office/powerpoint/2010/main" val="88022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D410-92A0-D002-42AF-00EE67180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b="1" kern="0" dirty="0">
                <a:solidFill>
                  <a:srgbClr val="000000"/>
                </a:solidFill>
                <a:effectLst/>
                <a:latin typeface="+mn-lt"/>
                <a:ea typeface="Calibri" panose="020F0502020204030204" pitchFamily="34" charset="0"/>
                <a:cs typeface="Helvetica" pitchFamily="2" charset="0"/>
              </a:rPr>
              <a:t>Model Choice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B7362-2016-084D-522C-B79BF5C3A8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Selected Model: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en-US" dirty="0" err="1"/>
              <a:t>Classifer</a:t>
            </a:r>
            <a:endParaRPr lang="en-US" dirty="0"/>
          </a:p>
          <a:p>
            <a:r>
              <a:rPr lang="en-US" dirty="0"/>
              <a:t>Why </a:t>
            </a:r>
            <a:r>
              <a:rPr lang="en-US" dirty="0" err="1"/>
              <a:t>XGBoost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Handles mixed feature types well</a:t>
            </a:r>
          </a:p>
          <a:p>
            <a:pPr lvl="1"/>
            <a:r>
              <a:rPr lang="en-US" dirty="0"/>
              <a:t>Built-in feature selection</a:t>
            </a:r>
          </a:p>
          <a:p>
            <a:pPr lvl="1"/>
            <a:r>
              <a:rPr lang="en-US" dirty="0"/>
              <a:t>Strong regularization (prevent overfitting)</a:t>
            </a:r>
          </a:p>
          <a:p>
            <a:pPr lvl="1"/>
            <a:r>
              <a:rPr lang="en-US" dirty="0"/>
              <a:t>Scalable and fast</a:t>
            </a:r>
          </a:p>
          <a:p>
            <a:pPr lvl="1"/>
            <a:r>
              <a:rPr lang="en-US" dirty="0"/>
              <a:t>Imbalance Handling: </a:t>
            </a:r>
            <a:r>
              <a:rPr lang="en-US" dirty="0" err="1"/>
              <a:t>scale_pos_weight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368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3EB7-11FB-FFB6-5C0E-16840EDE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kern="0" dirty="0">
                <a:solidFill>
                  <a:srgbClr val="000000"/>
                </a:solidFill>
                <a:latin typeface="+mn-lt"/>
              </a:rPr>
              <a:t>Hyperparameters Settings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E764D-A451-AB96-ABE7-527C7FE5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Tuning Strategy:</a:t>
            </a:r>
          </a:p>
          <a:p>
            <a:pPr lvl="1"/>
            <a:r>
              <a:rPr lang="en-US" dirty="0"/>
              <a:t>Used </a:t>
            </a:r>
            <a:r>
              <a:rPr lang="en-US" dirty="0" err="1"/>
              <a:t>RandomizedSearchCV</a:t>
            </a:r>
            <a:r>
              <a:rPr lang="en-US" dirty="0"/>
              <a:t> (20 iterations, 3-fold Cross Validation)</a:t>
            </a:r>
          </a:p>
          <a:p>
            <a:pPr lvl="1"/>
            <a:r>
              <a:rPr lang="en-US" dirty="0"/>
              <a:t>Objective: Maximize ROC-AUC, prevent overfitting, handle class imbalance</a:t>
            </a:r>
          </a:p>
          <a:p>
            <a:r>
              <a:rPr lang="en-US" dirty="0"/>
              <a:t>Best Hyperparameter: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8B2A9E-A4BA-24B8-5A85-5269AA69C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9826970"/>
              </p:ext>
            </p:extLst>
          </p:nvPr>
        </p:nvGraphicFramePr>
        <p:xfrm>
          <a:off x="1645478" y="3526155"/>
          <a:ext cx="9441621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5022">
                  <a:extLst>
                    <a:ext uri="{9D8B030D-6E8A-4147-A177-3AD203B41FA5}">
                      <a16:colId xmlns:a16="http://schemas.microsoft.com/office/drawing/2014/main" val="4142522929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val="802363584"/>
                    </a:ext>
                  </a:extLst>
                </a:gridCol>
                <a:gridCol w="5448299">
                  <a:extLst>
                    <a:ext uri="{9D8B030D-6E8A-4147-A177-3AD203B41FA5}">
                      <a16:colId xmlns:a16="http://schemas.microsoft.com/office/drawing/2014/main" val="363474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9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subsample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Row sampling for diversity &amp; regularization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4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reg_lambda</a:t>
                      </a:r>
                      <a:r>
                        <a:rPr lang="en-US" dirty="0"/>
                        <a:t> (L2)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L2 regularization to prevent overfitting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09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reg_alpha</a:t>
                      </a:r>
                      <a:r>
                        <a:rPr lang="en-US" dirty="0"/>
                        <a:t> (L1)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L1 regularization for feature sparsity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n_estimators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Number of boosting rounds (trees)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235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min_child_weight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sum of weights for a child node (control overfitting)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727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max_depth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Limit tree depth to avoid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6431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0832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33EB7-11FB-FFB6-5C0E-16840EDE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kern="0" dirty="0">
                <a:solidFill>
                  <a:srgbClr val="000000"/>
                </a:solidFill>
                <a:latin typeface="+mn-lt"/>
              </a:rPr>
              <a:t>Hyperparameters Settings</a:t>
            </a:r>
            <a:endParaRPr lang="en-US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E764D-A451-AB96-ABE7-527C7FE5B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/>
          <a:lstStyle/>
          <a:p>
            <a:r>
              <a:rPr lang="en-US" dirty="0"/>
              <a:t>Best Hyperparameter: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Summary:</a:t>
            </a:r>
          </a:p>
          <a:p>
            <a:pPr lvl="1"/>
            <a:r>
              <a:rPr lang="en-US" dirty="0"/>
              <a:t>Focused on strong regularization &amp; balanced learning.</a:t>
            </a:r>
          </a:p>
          <a:p>
            <a:pPr lvl="1"/>
            <a:r>
              <a:rPr lang="en-US" dirty="0"/>
              <a:t>Controlled tree complexity and balanced positive/negative classes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F88B2A9E-A4BA-24B8-5A85-5269AA69C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0164696"/>
              </p:ext>
            </p:extLst>
          </p:nvPr>
        </p:nvGraphicFramePr>
        <p:xfrm>
          <a:off x="1645479" y="2604993"/>
          <a:ext cx="890104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0221">
                  <a:extLst>
                    <a:ext uri="{9D8B030D-6E8A-4147-A177-3AD203B41FA5}">
                      <a16:colId xmlns:a16="http://schemas.microsoft.com/office/drawing/2014/main" val="4142522929"/>
                    </a:ext>
                  </a:extLst>
                </a:gridCol>
                <a:gridCol w="1162050">
                  <a:extLst>
                    <a:ext uri="{9D8B030D-6E8A-4147-A177-3AD203B41FA5}">
                      <a16:colId xmlns:a16="http://schemas.microsoft.com/office/drawing/2014/main" val="802363584"/>
                    </a:ext>
                  </a:extLst>
                </a:gridCol>
                <a:gridCol w="5688771">
                  <a:extLst>
                    <a:ext uri="{9D8B030D-6E8A-4147-A177-3AD203B41FA5}">
                      <a16:colId xmlns:a16="http://schemas.microsoft.com/office/drawing/2014/main" val="36347455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Parameter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945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learning_rate</a:t>
                      </a:r>
                      <a:r>
                        <a:rPr lang="en-US" dirty="0"/>
                        <a:t> (</a:t>
                      </a:r>
                      <a:r>
                        <a:rPr lang="el-GR" dirty="0"/>
                        <a:t>η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Shrinks' contribution to each tree stabilizing learning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4242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gamma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Prunes trees with minimal gain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091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colsample_bytree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Feature sampling for each tree -&gt; reduces overfitting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2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scale_pos_weight</a:t>
                      </a:r>
                      <a:endParaRPr lang="en-SG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Adjusts for imbalanced data between benign and malicious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1235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0559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1481</TotalTime>
  <Words>1480</Words>
  <Application>Microsoft Macintosh PowerPoint</Application>
  <PresentationFormat>Widescreen</PresentationFormat>
  <Paragraphs>259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AI for Cybersecurity</vt:lpstr>
      <vt:lpstr>Machine Learning Pipeline (Overview)</vt:lpstr>
      <vt:lpstr>Feature Engineering (Lexical Features)</vt:lpstr>
      <vt:lpstr>Feature Engineering (Structural Features)</vt:lpstr>
      <vt:lpstr>Feature Engineering (Content-Based Features)</vt:lpstr>
      <vt:lpstr>Text Vectorization</vt:lpstr>
      <vt:lpstr>Model Choice</vt:lpstr>
      <vt:lpstr>Hyperparameters Settings</vt:lpstr>
      <vt:lpstr>Hyperparameters Settings</vt:lpstr>
      <vt:lpstr>Model Performance [XGBoost (Tuned)]</vt:lpstr>
      <vt:lpstr>Model Explainability (SHAP Values)</vt:lpstr>
      <vt:lpstr>MITRE ATLAS Framework</vt:lpstr>
      <vt:lpstr>Attack Strategy Plan</vt:lpstr>
      <vt:lpstr>Attack Simulation Result</vt:lpstr>
      <vt:lpstr>Defense Strategy Plan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b) Introduction – to provide an overview of your use case and dataset. c) Data Pre-processing – to detail the steps taken to explore and prepare the dataset for model development. d) Model Development - to describe and justify the AI models you explored and developed. e) Model Fine-Tuning - to outline the process used to fine-tune model hyper-parameters and improve performance. f) Evaluation and Analysis - to evaluate the model and provide a deep analysis of the results. g) Reflection and Conclusion – to reflect on your overall learning experience, including your collaboration with AI tools. Summarize the main outcomes of your assignment and provide final thoughts. h) References - List of resources you have used as research materials to help you in the development.</dc:title>
  <dc:creator>SHUBHAM KAUSHIK</dc:creator>
  <cp:lastModifiedBy>SHUBHAM KAUSHIK</cp:lastModifiedBy>
  <cp:revision>6</cp:revision>
  <dcterms:created xsi:type="dcterms:W3CDTF">2025-06-04T02:25:01Z</dcterms:created>
  <dcterms:modified xsi:type="dcterms:W3CDTF">2025-06-08T01:59:11Z</dcterms:modified>
</cp:coreProperties>
</file>