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5" r:id="rId4"/>
    <p:sldId id="282" r:id="rId5"/>
    <p:sldId id="261" r:id="rId6"/>
    <p:sldId id="262" r:id="rId7"/>
    <p:sldId id="269" r:id="rId8"/>
    <p:sldId id="271" r:id="rId9"/>
    <p:sldId id="263" r:id="rId10"/>
    <p:sldId id="268" r:id="rId11"/>
    <p:sldId id="272" r:id="rId12"/>
    <p:sldId id="264" r:id="rId13"/>
    <p:sldId id="266" r:id="rId14"/>
    <p:sldId id="267" r:id="rId15"/>
    <p:sldId id="265" r:id="rId16"/>
    <p:sldId id="270" r:id="rId17"/>
    <p:sldId id="273" r:id="rId18"/>
    <p:sldId id="260" r:id="rId19"/>
    <p:sldId id="276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2C04C-665B-437F-B2A0-4041A5AAAF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7C8B8-A21D-411D-9FC5-A2226D4C9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Detects the GPU data: The system also captures GPU data, likely to track the performance of embedded systems or real-time processing during activities like video streaming, facial recognition, or advanced AI model inference on the device.</a:t>
          </a:r>
        </a:p>
      </dgm:t>
    </dgm:pt>
    <dgm:pt modelId="{69512A24-B159-452F-B27C-874D3158A02F}" type="parTrans" cxnId="{100CF34D-90DC-4AD0-8923-5E315F5792DE}">
      <dgm:prSet/>
      <dgm:spPr/>
      <dgm:t>
        <a:bodyPr/>
        <a:lstStyle/>
        <a:p>
          <a:endParaRPr lang="en-US"/>
        </a:p>
      </dgm:t>
    </dgm:pt>
    <dgm:pt modelId="{83719394-7A2D-4BA2-82D5-49C2B386FE5D}" type="sibTrans" cxnId="{100CF34D-90DC-4AD0-8923-5E315F5792DE}">
      <dgm:prSet/>
      <dgm:spPr/>
      <dgm:t>
        <a:bodyPr/>
        <a:lstStyle/>
        <a:p>
          <a:endParaRPr lang="en-US"/>
        </a:p>
      </dgm:t>
    </dgm:pt>
    <dgm:pt modelId="{4CF37045-17FA-41F7-8448-E1F1F83E9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Detects the HeartRate data: PawTracker tracks the pet’s heart rate in real time, providing insights into their cardiovascular health. This data can be analyzed to detect any irregularities, such as a sudden spike or drop in heart rate, which might indicate health issues.</a:t>
          </a:r>
        </a:p>
      </dgm:t>
    </dgm:pt>
    <dgm:pt modelId="{EDFB3000-0CB5-4D91-8236-9AA623B6FAE0}" type="parTrans" cxnId="{BB82F3E0-75F9-4640-811E-BC71D62AACF0}">
      <dgm:prSet/>
      <dgm:spPr/>
      <dgm:t>
        <a:bodyPr/>
        <a:lstStyle/>
        <a:p>
          <a:endParaRPr lang="en-US"/>
        </a:p>
      </dgm:t>
    </dgm:pt>
    <dgm:pt modelId="{EA91E43F-CEC2-4BB0-90DB-740F1C40FBF4}" type="sibTrans" cxnId="{BB82F3E0-75F9-4640-811E-BC71D62AACF0}">
      <dgm:prSet/>
      <dgm:spPr/>
      <dgm:t>
        <a:bodyPr/>
        <a:lstStyle/>
        <a:p>
          <a:endParaRPr lang="en-US"/>
        </a:p>
      </dgm:t>
    </dgm:pt>
    <dgm:pt modelId="{AC775FF1-C82A-4D99-B5D7-9739E8EEA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Detects the Temperature data: PawTracker monitors the pet’s body temperature to ensure they are not overheating or experiencing fever. Temperature data can be crucial for detecting illness or environmental stress.</a:t>
          </a:r>
        </a:p>
      </dgm:t>
    </dgm:pt>
    <dgm:pt modelId="{15E4B2EC-D8D9-4C54-BC86-A6BC1F0BBC7B}" type="parTrans" cxnId="{0A36A8D1-7A63-4DEA-AE2D-E23DACF4756E}">
      <dgm:prSet/>
      <dgm:spPr/>
      <dgm:t>
        <a:bodyPr/>
        <a:lstStyle/>
        <a:p>
          <a:endParaRPr lang="en-US"/>
        </a:p>
      </dgm:t>
    </dgm:pt>
    <dgm:pt modelId="{44404FA2-6237-41BD-859E-4BC5C3F9ADCE}" type="sibTrans" cxnId="{0A36A8D1-7A63-4DEA-AE2D-E23DACF4756E}">
      <dgm:prSet/>
      <dgm:spPr/>
      <dgm:t>
        <a:bodyPr/>
        <a:lstStyle/>
        <a:p>
          <a:endParaRPr lang="en-US"/>
        </a:p>
      </dgm:t>
    </dgm:pt>
    <dgm:pt modelId="{877A8E20-B4AC-4682-A058-9E867C5E5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Detects the Motion data: PawTracker monitors the pet’s movement using sensors, capturing acceleration in different directions (X, Y, Z), and can identify unusual motion patterns that might indicate distress or abnormal behavior.</a:t>
          </a:r>
        </a:p>
      </dgm:t>
    </dgm:pt>
    <dgm:pt modelId="{A32DB8C5-D213-44CB-BE92-E83C1FEB18A8}" type="parTrans" cxnId="{BD093F07-CA31-4E43-8C2B-C9ACBABD4D0C}">
      <dgm:prSet/>
      <dgm:spPr/>
      <dgm:t>
        <a:bodyPr/>
        <a:lstStyle/>
        <a:p>
          <a:endParaRPr lang="en-US"/>
        </a:p>
      </dgm:t>
    </dgm:pt>
    <dgm:pt modelId="{58F38844-0C85-4E14-B30C-DB983A3C5F50}" type="sibTrans" cxnId="{BD093F07-CA31-4E43-8C2B-C9ACBABD4D0C}">
      <dgm:prSet/>
      <dgm:spPr/>
      <dgm:t>
        <a:bodyPr/>
        <a:lstStyle/>
        <a:p>
          <a:endParaRPr lang="en-US"/>
        </a:p>
      </dgm:t>
    </dgm:pt>
    <dgm:pt modelId="{2B825557-BD0D-439D-B1A4-F5D408DE9B2A}" type="pres">
      <dgm:prSet presAssocID="{ABB2C04C-665B-437F-B2A0-4041A5AAAF77}" presName="root" presStyleCnt="0">
        <dgm:presLayoutVars>
          <dgm:dir/>
          <dgm:resizeHandles val="exact"/>
        </dgm:presLayoutVars>
      </dgm:prSet>
      <dgm:spPr/>
    </dgm:pt>
    <dgm:pt modelId="{C065C559-4F44-4925-858B-24491FFD9D53}" type="pres">
      <dgm:prSet presAssocID="{7717C8B8-A21D-411D-9FC5-A2226D4C92A2}" presName="compNode" presStyleCnt="0"/>
      <dgm:spPr/>
    </dgm:pt>
    <dgm:pt modelId="{4D753022-387B-42EB-B1AE-5A608451F677}" type="pres">
      <dgm:prSet presAssocID="{7717C8B8-A21D-411D-9FC5-A2226D4C92A2}" presName="bgRect" presStyleLbl="bgShp" presStyleIdx="0" presStyleCnt="4"/>
      <dgm:spPr/>
    </dgm:pt>
    <dgm:pt modelId="{F1B54F98-5E73-4272-8A0D-1267C99DB6C7}" type="pres">
      <dgm:prSet presAssocID="{7717C8B8-A21D-411D-9FC5-A2226D4C92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8261A3-9C8C-416E-9CD5-A0CD2047BD98}" type="pres">
      <dgm:prSet presAssocID="{7717C8B8-A21D-411D-9FC5-A2226D4C92A2}" presName="spaceRect" presStyleCnt="0"/>
      <dgm:spPr/>
    </dgm:pt>
    <dgm:pt modelId="{DCEF6B48-B0E1-4A75-A716-76A5B16F48DC}" type="pres">
      <dgm:prSet presAssocID="{7717C8B8-A21D-411D-9FC5-A2226D4C92A2}" presName="parTx" presStyleLbl="revTx" presStyleIdx="0" presStyleCnt="4">
        <dgm:presLayoutVars>
          <dgm:chMax val="0"/>
          <dgm:chPref val="0"/>
        </dgm:presLayoutVars>
      </dgm:prSet>
      <dgm:spPr/>
    </dgm:pt>
    <dgm:pt modelId="{EA5A2772-29B6-4C5B-B642-A5B8ACC58788}" type="pres">
      <dgm:prSet presAssocID="{83719394-7A2D-4BA2-82D5-49C2B386FE5D}" presName="sibTrans" presStyleCnt="0"/>
      <dgm:spPr/>
    </dgm:pt>
    <dgm:pt modelId="{D2C121BE-0C96-452D-8D68-EA2DCB599AAA}" type="pres">
      <dgm:prSet presAssocID="{4CF37045-17FA-41F7-8448-E1F1F83E970E}" presName="compNode" presStyleCnt="0"/>
      <dgm:spPr/>
    </dgm:pt>
    <dgm:pt modelId="{870F19E8-66EF-401C-9800-D7E9E821388F}" type="pres">
      <dgm:prSet presAssocID="{4CF37045-17FA-41F7-8448-E1F1F83E970E}" presName="bgRect" presStyleLbl="bgShp" presStyleIdx="1" presStyleCnt="4"/>
      <dgm:spPr/>
    </dgm:pt>
    <dgm:pt modelId="{87C9AE5F-5464-4468-890E-FC09E1EE6E31}" type="pres">
      <dgm:prSet presAssocID="{4CF37045-17FA-41F7-8448-E1F1F83E97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DC3C8CA2-6F78-47FE-9F70-7E3961D7763A}" type="pres">
      <dgm:prSet presAssocID="{4CF37045-17FA-41F7-8448-E1F1F83E970E}" presName="spaceRect" presStyleCnt="0"/>
      <dgm:spPr/>
    </dgm:pt>
    <dgm:pt modelId="{036595F9-82E5-4398-A073-408C08374BF1}" type="pres">
      <dgm:prSet presAssocID="{4CF37045-17FA-41F7-8448-E1F1F83E970E}" presName="parTx" presStyleLbl="revTx" presStyleIdx="1" presStyleCnt="4">
        <dgm:presLayoutVars>
          <dgm:chMax val="0"/>
          <dgm:chPref val="0"/>
        </dgm:presLayoutVars>
      </dgm:prSet>
      <dgm:spPr/>
    </dgm:pt>
    <dgm:pt modelId="{A3C8A4B5-32CF-434E-A891-6742D5A21A17}" type="pres">
      <dgm:prSet presAssocID="{EA91E43F-CEC2-4BB0-90DB-740F1C40FBF4}" presName="sibTrans" presStyleCnt="0"/>
      <dgm:spPr/>
    </dgm:pt>
    <dgm:pt modelId="{64598277-5D1B-4EFC-BE00-AB4B8E909920}" type="pres">
      <dgm:prSet presAssocID="{AC775FF1-C82A-4D99-B5D7-9739E8EEABA7}" presName="compNode" presStyleCnt="0"/>
      <dgm:spPr/>
    </dgm:pt>
    <dgm:pt modelId="{66C8CA09-F655-47C3-8741-4F74EDE5D2CF}" type="pres">
      <dgm:prSet presAssocID="{AC775FF1-C82A-4D99-B5D7-9739E8EEABA7}" presName="bgRect" presStyleLbl="bgShp" presStyleIdx="2" presStyleCnt="4"/>
      <dgm:spPr/>
    </dgm:pt>
    <dgm:pt modelId="{5C8E020C-07A9-4259-9FD8-CAD1093987FA}" type="pres">
      <dgm:prSet presAssocID="{AC775FF1-C82A-4D99-B5D7-9739E8EEAB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9B4E8901-E1B5-46DB-9966-3A4D5487E339}" type="pres">
      <dgm:prSet presAssocID="{AC775FF1-C82A-4D99-B5D7-9739E8EEABA7}" presName="spaceRect" presStyleCnt="0"/>
      <dgm:spPr/>
    </dgm:pt>
    <dgm:pt modelId="{B55D69B4-A4D6-44D3-A1DD-72D7993E4788}" type="pres">
      <dgm:prSet presAssocID="{AC775FF1-C82A-4D99-B5D7-9739E8EEABA7}" presName="parTx" presStyleLbl="revTx" presStyleIdx="2" presStyleCnt="4">
        <dgm:presLayoutVars>
          <dgm:chMax val="0"/>
          <dgm:chPref val="0"/>
        </dgm:presLayoutVars>
      </dgm:prSet>
      <dgm:spPr/>
    </dgm:pt>
    <dgm:pt modelId="{6677E43B-6DC6-4AAB-A598-938C4528F554}" type="pres">
      <dgm:prSet presAssocID="{44404FA2-6237-41BD-859E-4BC5C3F9ADCE}" presName="sibTrans" presStyleCnt="0"/>
      <dgm:spPr/>
    </dgm:pt>
    <dgm:pt modelId="{E88336E1-9BB6-40E3-BB68-3376D3238625}" type="pres">
      <dgm:prSet presAssocID="{877A8E20-B4AC-4682-A058-9E867C5E5FE6}" presName="compNode" presStyleCnt="0"/>
      <dgm:spPr/>
    </dgm:pt>
    <dgm:pt modelId="{3277375F-AC4B-42B7-BB4C-EF109DF017EE}" type="pres">
      <dgm:prSet presAssocID="{877A8E20-B4AC-4682-A058-9E867C5E5FE6}" presName="bgRect" presStyleLbl="bgShp" presStyleIdx="3" presStyleCnt="4"/>
      <dgm:spPr/>
    </dgm:pt>
    <dgm:pt modelId="{E76967DC-AB05-4F97-BA4B-04C7F0838C61}" type="pres">
      <dgm:prSet presAssocID="{877A8E20-B4AC-4682-A058-9E867C5E5F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2CC43E-E471-484F-92E7-AB4B3B9E9794}" type="pres">
      <dgm:prSet presAssocID="{877A8E20-B4AC-4682-A058-9E867C5E5FE6}" presName="spaceRect" presStyleCnt="0"/>
      <dgm:spPr/>
    </dgm:pt>
    <dgm:pt modelId="{3DA2BC59-644F-432F-8012-8D038BD8FED0}" type="pres">
      <dgm:prSet presAssocID="{877A8E20-B4AC-4682-A058-9E867C5E5F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093F07-CA31-4E43-8C2B-C9ACBABD4D0C}" srcId="{ABB2C04C-665B-437F-B2A0-4041A5AAAF77}" destId="{877A8E20-B4AC-4682-A058-9E867C5E5FE6}" srcOrd="3" destOrd="0" parTransId="{A32DB8C5-D213-44CB-BE92-E83C1FEB18A8}" sibTransId="{58F38844-0C85-4E14-B30C-DB983A3C5F50}"/>
    <dgm:cxn modelId="{100CF34D-90DC-4AD0-8923-5E315F5792DE}" srcId="{ABB2C04C-665B-437F-B2A0-4041A5AAAF77}" destId="{7717C8B8-A21D-411D-9FC5-A2226D4C92A2}" srcOrd="0" destOrd="0" parTransId="{69512A24-B159-452F-B27C-874D3158A02F}" sibTransId="{83719394-7A2D-4BA2-82D5-49C2B386FE5D}"/>
    <dgm:cxn modelId="{D567F754-12FA-4A2E-BD30-11F6B5862AAE}" type="presOf" srcId="{7717C8B8-A21D-411D-9FC5-A2226D4C92A2}" destId="{DCEF6B48-B0E1-4A75-A716-76A5B16F48DC}" srcOrd="0" destOrd="0" presId="urn:microsoft.com/office/officeart/2018/2/layout/IconVerticalSolidList"/>
    <dgm:cxn modelId="{85D957D0-E565-407C-8614-F194AA37D47C}" type="presOf" srcId="{ABB2C04C-665B-437F-B2A0-4041A5AAAF77}" destId="{2B825557-BD0D-439D-B1A4-F5D408DE9B2A}" srcOrd="0" destOrd="0" presId="urn:microsoft.com/office/officeart/2018/2/layout/IconVerticalSolidList"/>
    <dgm:cxn modelId="{0A36A8D1-7A63-4DEA-AE2D-E23DACF4756E}" srcId="{ABB2C04C-665B-437F-B2A0-4041A5AAAF77}" destId="{AC775FF1-C82A-4D99-B5D7-9739E8EEABA7}" srcOrd="2" destOrd="0" parTransId="{15E4B2EC-D8D9-4C54-BC86-A6BC1F0BBC7B}" sibTransId="{44404FA2-6237-41BD-859E-4BC5C3F9ADCE}"/>
    <dgm:cxn modelId="{EEC961D7-904E-4EA4-8E77-09264A3CD917}" type="presOf" srcId="{4CF37045-17FA-41F7-8448-E1F1F83E970E}" destId="{036595F9-82E5-4398-A073-408C08374BF1}" srcOrd="0" destOrd="0" presId="urn:microsoft.com/office/officeart/2018/2/layout/IconVerticalSolidList"/>
    <dgm:cxn modelId="{BB82F3E0-75F9-4640-811E-BC71D62AACF0}" srcId="{ABB2C04C-665B-437F-B2A0-4041A5AAAF77}" destId="{4CF37045-17FA-41F7-8448-E1F1F83E970E}" srcOrd="1" destOrd="0" parTransId="{EDFB3000-0CB5-4D91-8236-9AA623B6FAE0}" sibTransId="{EA91E43F-CEC2-4BB0-90DB-740F1C40FBF4}"/>
    <dgm:cxn modelId="{9016C9FE-3F6A-47EE-B7F9-0045880DC240}" type="presOf" srcId="{877A8E20-B4AC-4682-A058-9E867C5E5FE6}" destId="{3DA2BC59-644F-432F-8012-8D038BD8FED0}" srcOrd="0" destOrd="0" presId="urn:microsoft.com/office/officeart/2018/2/layout/IconVerticalSolidList"/>
    <dgm:cxn modelId="{58BE79FF-D35E-4D2D-AA44-38162102F37B}" type="presOf" srcId="{AC775FF1-C82A-4D99-B5D7-9739E8EEABA7}" destId="{B55D69B4-A4D6-44D3-A1DD-72D7993E4788}" srcOrd="0" destOrd="0" presId="urn:microsoft.com/office/officeart/2018/2/layout/IconVerticalSolidList"/>
    <dgm:cxn modelId="{D64AA7A8-5A6C-46D9-BD12-05065F8B2E73}" type="presParOf" srcId="{2B825557-BD0D-439D-B1A4-F5D408DE9B2A}" destId="{C065C559-4F44-4925-858B-24491FFD9D53}" srcOrd="0" destOrd="0" presId="urn:microsoft.com/office/officeart/2018/2/layout/IconVerticalSolidList"/>
    <dgm:cxn modelId="{C060CCAD-1A19-4A14-855F-DDD3DDE500F5}" type="presParOf" srcId="{C065C559-4F44-4925-858B-24491FFD9D53}" destId="{4D753022-387B-42EB-B1AE-5A608451F677}" srcOrd="0" destOrd="0" presId="urn:microsoft.com/office/officeart/2018/2/layout/IconVerticalSolidList"/>
    <dgm:cxn modelId="{524B8E01-5837-432E-9B9D-54871DB970C7}" type="presParOf" srcId="{C065C559-4F44-4925-858B-24491FFD9D53}" destId="{F1B54F98-5E73-4272-8A0D-1267C99DB6C7}" srcOrd="1" destOrd="0" presId="urn:microsoft.com/office/officeart/2018/2/layout/IconVerticalSolidList"/>
    <dgm:cxn modelId="{97DD5FBB-4D11-4144-B744-301FBD5E13E4}" type="presParOf" srcId="{C065C559-4F44-4925-858B-24491FFD9D53}" destId="{F58261A3-9C8C-416E-9CD5-A0CD2047BD98}" srcOrd="2" destOrd="0" presId="urn:microsoft.com/office/officeart/2018/2/layout/IconVerticalSolidList"/>
    <dgm:cxn modelId="{D615F8ED-8C13-4314-9C60-F5AC88FC178A}" type="presParOf" srcId="{C065C559-4F44-4925-858B-24491FFD9D53}" destId="{DCEF6B48-B0E1-4A75-A716-76A5B16F48DC}" srcOrd="3" destOrd="0" presId="urn:microsoft.com/office/officeart/2018/2/layout/IconVerticalSolidList"/>
    <dgm:cxn modelId="{A492CF97-BFD4-478B-95B1-D4A5196DF2AA}" type="presParOf" srcId="{2B825557-BD0D-439D-B1A4-F5D408DE9B2A}" destId="{EA5A2772-29B6-4C5B-B642-A5B8ACC58788}" srcOrd="1" destOrd="0" presId="urn:microsoft.com/office/officeart/2018/2/layout/IconVerticalSolidList"/>
    <dgm:cxn modelId="{8DF1A861-6237-4149-BA14-3819CD8E9345}" type="presParOf" srcId="{2B825557-BD0D-439D-B1A4-F5D408DE9B2A}" destId="{D2C121BE-0C96-452D-8D68-EA2DCB599AAA}" srcOrd="2" destOrd="0" presId="urn:microsoft.com/office/officeart/2018/2/layout/IconVerticalSolidList"/>
    <dgm:cxn modelId="{7B509215-4D0E-4069-89D0-1A780CD4C579}" type="presParOf" srcId="{D2C121BE-0C96-452D-8D68-EA2DCB599AAA}" destId="{870F19E8-66EF-401C-9800-D7E9E821388F}" srcOrd="0" destOrd="0" presId="urn:microsoft.com/office/officeart/2018/2/layout/IconVerticalSolidList"/>
    <dgm:cxn modelId="{F2DE1B30-4B0A-4CC5-8921-35433615352C}" type="presParOf" srcId="{D2C121BE-0C96-452D-8D68-EA2DCB599AAA}" destId="{87C9AE5F-5464-4468-890E-FC09E1EE6E31}" srcOrd="1" destOrd="0" presId="urn:microsoft.com/office/officeart/2018/2/layout/IconVerticalSolidList"/>
    <dgm:cxn modelId="{89D17AE5-AEDB-4D83-9698-84EC7AA32CC8}" type="presParOf" srcId="{D2C121BE-0C96-452D-8D68-EA2DCB599AAA}" destId="{DC3C8CA2-6F78-47FE-9F70-7E3961D7763A}" srcOrd="2" destOrd="0" presId="urn:microsoft.com/office/officeart/2018/2/layout/IconVerticalSolidList"/>
    <dgm:cxn modelId="{BF9CD453-EF17-4A45-90C9-84D6EF19B6BE}" type="presParOf" srcId="{D2C121BE-0C96-452D-8D68-EA2DCB599AAA}" destId="{036595F9-82E5-4398-A073-408C08374BF1}" srcOrd="3" destOrd="0" presId="urn:microsoft.com/office/officeart/2018/2/layout/IconVerticalSolidList"/>
    <dgm:cxn modelId="{401D4197-9ACC-43BA-A082-338CD290BB97}" type="presParOf" srcId="{2B825557-BD0D-439D-B1A4-F5D408DE9B2A}" destId="{A3C8A4B5-32CF-434E-A891-6742D5A21A17}" srcOrd="3" destOrd="0" presId="urn:microsoft.com/office/officeart/2018/2/layout/IconVerticalSolidList"/>
    <dgm:cxn modelId="{C2700E62-9D3E-4547-9887-AA629AF155D3}" type="presParOf" srcId="{2B825557-BD0D-439D-B1A4-F5D408DE9B2A}" destId="{64598277-5D1B-4EFC-BE00-AB4B8E909920}" srcOrd="4" destOrd="0" presId="urn:microsoft.com/office/officeart/2018/2/layout/IconVerticalSolidList"/>
    <dgm:cxn modelId="{5D3A1DE3-0046-42C2-9918-72170EA89EA2}" type="presParOf" srcId="{64598277-5D1B-4EFC-BE00-AB4B8E909920}" destId="{66C8CA09-F655-47C3-8741-4F74EDE5D2CF}" srcOrd="0" destOrd="0" presId="urn:microsoft.com/office/officeart/2018/2/layout/IconVerticalSolidList"/>
    <dgm:cxn modelId="{7A4DECA0-BE12-40B5-A666-5CCC2A8794FF}" type="presParOf" srcId="{64598277-5D1B-4EFC-BE00-AB4B8E909920}" destId="{5C8E020C-07A9-4259-9FD8-CAD1093987FA}" srcOrd="1" destOrd="0" presId="urn:microsoft.com/office/officeart/2018/2/layout/IconVerticalSolidList"/>
    <dgm:cxn modelId="{3040310B-DC56-4A34-A750-1D77B83D2F44}" type="presParOf" srcId="{64598277-5D1B-4EFC-BE00-AB4B8E909920}" destId="{9B4E8901-E1B5-46DB-9966-3A4D5487E339}" srcOrd="2" destOrd="0" presId="urn:microsoft.com/office/officeart/2018/2/layout/IconVerticalSolidList"/>
    <dgm:cxn modelId="{43F937A2-4784-48AB-84F8-2A1C3EDDD0F5}" type="presParOf" srcId="{64598277-5D1B-4EFC-BE00-AB4B8E909920}" destId="{B55D69B4-A4D6-44D3-A1DD-72D7993E4788}" srcOrd="3" destOrd="0" presId="urn:microsoft.com/office/officeart/2018/2/layout/IconVerticalSolidList"/>
    <dgm:cxn modelId="{81FCAE08-3D72-4855-870D-58F02985B32D}" type="presParOf" srcId="{2B825557-BD0D-439D-B1A4-F5D408DE9B2A}" destId="{6677E43B-6DC6-4AAB-A598-938C4528F554}" srcOrd="5" destOrd="0" presId="urn:microsoft.com/office/officeart/2018/2/layout/IconVerticalSolidList"/>
    <dgm:cxn modelId="{685F129F-5073-41C3-ACC9-2A73D92E631C}" type="presParOf" srcId="{2B825557-BD0D-439D-B1A4-F5D408DE9B2A}" destId="{E88336E1-9BB6-40E3-BB68-3376D3238625}" srcOrd="6" destOrd="0" presId="urn:microsoft.com/office/officeart/2018/2/layout/IconVerticalSolidList"/>
    <dgm:cxn modelId="{4BF5101B-4B6B-4F02-B2C1-090277BEED83}" type="presParOf" srcId="{E88336E1-9BB6-40E3-BB68-3376D3238625}" destId="{3277375F-AC4B-42B7-BB4C-EF109DF017EE}" srcOrd="0" destOrd="0" presId="urn:microsoft.com/office/officeart/2018/2/layout/IconVerticalSolidList"/>
    <dgm:cxn modelId="{11B02439-4BA1-4FB5-B7A8-966C89EC4232}" type="presParOf" srcId="{E88336E1-9BB6-40E3-BB68-3376D3238625}" destId="{E76967DC-AB05-4F97-BA4B-04C7F0838C61}" srcOrd="1" destOrd="0" presId="urn:microsoft.com/office/officeart/2018/2/layout/IconVerticalSolidList"/>
    <dgm:cxn modelId="{4E88ABE9-6E00-4037-A32D-12BA06556434}" type="presParOf" srcId="{E88336E1-9BB6-40E3-BB68-3376D3238625}" destId="{272CC43E-E471-484F-92E7-AB4B3B9E9794}" srcOrd="2" destOrd="0" presId="urn:microsoft.com/office/officeart/2018/2/layout/IconVerticalSolidList"/>
    <dgm:cxn modelId="{7A0E5171-5AF8-4DFC-BAD9-D28A78FF9FCC}" type="presParOf" srcId="{E88336E1-9BB6-40E3-BB68-3376D3238625}" destId="{3DA2BC59-644F-432F-8012-8D038BD8F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081C51-5262-442C-BC4E-F3F9E25388F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753EBA-93AA-4F06-B9A7-8598A9AAC5FC}">
      <dgm:prSet/>
      <dgm:spPr/>
      <dgm:t>
        <a:bodyPr/>
        <a:lstStyle/>
        <a:p>
          <a:pPr>
            <a:defRPr b="1"/>
          </a:pPr>
          <a:r>
            <a:rPr lang="en-US"/>
            <a:t>Business Sector:</a:t>
          </a:r>
        </a:p>
      </dgm:t>
    </dgm:pt>
    <dgm:pt modelId="{293A2D02-BF5D-4F94-8441-0A3EB11872F6}" type="parTrans" cxnId="{0790D9CD-A216-4DDE-9FB0-E9F02066BC86}">
      <dgm:prSet/>
      <dgm:spPr/>
      <dgm:t>
        <a:bodyPr/>
        <a:lstStyle/>
        <a:p>
          <a:endParaRPr lang="en-US"/>
        </a:p>
      </dgm:t>
    </dgm:pt>
    <dgm:pt modelId="{EAD8F80D-8049-42AA-A1F9-C0374E05C077}" type="sibTrans" cxnId="{0790D9CD-A216-4DDE-9FB0-E9F02066BC86}">
      <dgm:prSet/>
      <dgm:spPr/>
      <dgm:t>
        <a:bodyPr/>
        <a:lstStyle/>
        <a:p>
          <a:endParaRPr lang="en-US"/>
        </a:p>
      </dgm:t>
    </dgm:pt>
    <dgm:pt modelId="{ED49532F-8FFB-4F59-B5DB-61DAE544307E}">
      <dgm:prSet/>
      <dgm:spPr/>
      <dgm:t>
        <a:bodyPr/>
        <a:lstStyle/>
        <a:p>
          <a:r>
            <a:rPr lang="en-US"/>
            <a:t>The </a:t>
          </a:r>
          <a:r>
            <a:rPr lang="en-US" u="sng"/>
            <a:t>pet care </a:t>
          </a:r>
          <a:r>
            <a:rPr lang="en-US"/>
            <a:t>and </a:t>
          </a:r>
          <a:r>
            <a:rPr lang="en-US" u="sng"/>
            <a:t>pet technology sectors </a:t>
          </a:r>
          <a:r>
            <a:rPr lang="en-US"/>
            <a:t>are </a:t>
          </a:r>
          <a:r>
            <a:rPr lang="en-US" b="1"/>
            <a:t>rapidly growing</a:t>
          </a:r>
          <a:r>
            <a:rPr lang="en-US"/>
            <a:t>, driven by the increasing humanization of pets. </a:t>
          </a:r>
        </a:p>
      </dgm:t>
    </dgm:pt>
    <dgm:pt modelId="{375B3FF5-5045-40C3-91EC-A501ECC76629}" type="parTrans" cxnId="{A6916488-525D-4322-9566-D9C85E3E278D}">
      <dgm:prSet/>
      <dgm:spPr/>
      <dgm:t>
        <a:bodyPr/>
        <a:lstStyle/>
        <a:p>
          <a:endParaRPr lang="en-US"/>
        </a:p>
      </dgm:t>
    </dgm:pt>
    <dgm:pt modelId="{0505F2D6-962F-42C3-ACBA-A576B83618C4}" type="sibTrans" cxnId="{A6916488-525D-4322-9566-D9C85E3E278D}">
      <dgm:prSet/>
      <dgm:spPr/>
      <dgm:t>
        <a:bodyPr/>
        <a:lstStyle/>
        <a:p>
          <a:endParaRPr lang="en-US"/>
        </a:p>
      </dgm:t>
    </dgm:pt>
    <dgm:pt modelId="{432FC039-E30B-4C20-B7B2-15A9C056E6F2}">
      <dgm:prSet/>
      <dgm:spPr/>
      <dgm:t>
        <a:bodyPr/>
        <a:lstStyle/>
        <a:p>
          <a:r>
            <a:rPr lang="en-US"/>
            <a:t>Owners now view their pets as family members, fueling demand for advanced solutions like health monitors, activity trackers, and GPS-enabled devices. </a:t>
          </a:r>
        </a:p>
      </dgm:t>
    </dgm:pt>
    <dgm:pt modelId="{1AA4DD96-26C8-4F69-8AA0-2B0F1CAC14C5}" type="parTrans" cxnId="{CF597897-824C-480A-9022-ACE245A79275}">
      <dgm:prSet/>
      <dgm:spPr/>
      <dgm:t>
        <a:bodyPr/>
        <a:lstStyle/>
        <a:p>
          <a:endParaRPr lang="en-US"/>
        </a:p>
      </dgm:t>
    </dgm:pt>
    <dgm:pt modelId="{39B906F0-2F10-4FF0-BB8B-93F35D1B6062}" type="sibTrans" cxnId="{CF597897-824C-480A-9022-ACE245A79275}">
      <dgm:prSet/>
      <dgm:spPr/>
      <dgm:t>
        <a:bodyPr/>
        <a:lstStyle/>
        <a:p>
          <a:endParaRPr lang="en-US"/>
        </a:p>
      </dgm:t>
    </dgm:pt>
    <dgm:pt modelId="{2E746B1E-FA60-4281-A67E-29D32902DEDE}">
      <dgm:prSet/>
      <dgm:spPr/>
      <dgm:t>
        <a:bodyPr/>
        <a:lstStyle/>
        <a:p>
          <a:r>
            <a:rPr lang="en-US"/>
            <a:t>This trend highlights </a:t>
          </a:r>
          <a:r>
            <a:rPr lang="en-US" b="1"/>
            <a:t>the need for innovative products </a:t>
          </a:r>
          <a:r>
            <a:rPr lang="en-US"/>
            <a:t>that enhance </a:t>
          </a:r>
          <a:r>
            <a:rPr lang="en-US" u="sng"/>
            <a:t>pet well-being </a:t>
          </a:r>
          <a:r>
            <a:rPr lang="en-US"/>
            <a:t>and provide peace of mind to owners.</a:t>
          </a:r>
        </a:p>
      </dgm:t>
    </dgm:pt>
    <dgm:pt modelId="{595C4EB9-0998-4AD1-AC7E-81A466BFA38C}" type="parTrans" cxnId="{5E077C45-7A42-4F14-817A-8A05DF627853}">
      <dgm:prSet/>
      <dgm:spPr/>
      <dgm:t>
        <a:bodyPr/>
        <a:lstStyle/>
        <a:p>
          <a:endParaRPr lang="en-US"/>
        </a:p>
      </dgm:t>
    </dgm:pt>
    <dgm:pt modelId="{51FF24A7-C505-4C51-BC10-F47AEEF1508F}" type="sibTrans" cxnId="{5E077C45-7A42-4F14-817A-8A05DF627853}">
      <dgm:prSet/>
      <dgm:spPr/>
      <dgm:t>
        <a:bodyPr/>
        <a:lstStyle/>
        <a:p>
          <a:endParaRPr lang="en-US"/>
        </a:p>
      </dgm:t>
    </dgm:pt>
    <dgm:pt modelId="{2DDFB35F-8A50-4AE3-8624-ABF8262F1DC0}">
      <dgm:prSet/>
      <dgm:spPr/>
      <dgm:t>
        <a:bodyPr/>
        <a:lstStyle/>
        <a:p>
          <a:pPr>
            <a:defRPr b="1"/>
          </a:pPr>
          <a:r>
            <a:rPr lang="en-US"/>
            <a:t>Target User:</a:t>
          </a:r>
        </a:p>
      </dgm:t>
    </dgm:pt>
    <dgm:pt modelId="{D86FEBDB-5D38-405A-8F93-19D8540AF3E6}" type="parTrans" cxnId="{4EF3D554-FD31-4880-AD2E-17BDC1180F30}">
      <dgm:prSet/>
      <dgm:spPr/>
      <dgm:t>
        <a:bodyPr/>
        <a:lstStyle/>
        <a:p>
          <a:endParaRPr lang="en-US"/>
        </a:p>
      </dgm:t>
    </dgm:pt>
    <dgm:pt modelId="{0C10FC17-E674-472F-A585-A8F11C0909F8}" type="sibTrans" cxnId="{4EF3D554-FD31-4880-AD2E-17BDC1180F30}">
      <dgm:prSet/>
      <dgm:spPr/>
      <dgm:t>
        <a:bodyPr/>
        <a:lstStyle/>
        <a:p>
          <a:endParaRPr lang="en-US"/>
        </a:p>
      </dgm:t>
    </dgm:pt>
    <dgm:pt modelId="{C936C95D-BCFE-4D2A-91B6-963AAD092091}">
      <dgm:prSet/>
      <dgm:spPr/>
      <dgm:t>
        <a:bodyPr/>
        <a:lstStyle/>
        <a:p>
          <a:r>
            <a:rPr lang="en-US"/>
            <a:t>PawTracker primarily targets pet owners of aging or special needs dogs. </a:t>
          </a:r>
        </a:p>
      </dgm:t>
    </dgm:pt>
    <dgm:pt modelId="{47B92490-00A3-4EEA-AD2C-AF48058BE870}" type="parTrans" cxnId="{9B4E9ADF-068B-444C-93A5-7B16A5B860AA}">
      <dgm:prSet/>
      <dgm:spPr/>
      <dgm:t>
        <a:bodyPr/>
        <a:lstStyle/>
        <a:p>
          <a:endParaRPr lang="en-US"/>
        </a:p>
      </dgm:t>
    </dgm:pt>
    <dgm:pt modelId="{A9AD9534-CE66-4D86-9839-DBBE7D4EB3B7}" type="sibTrans" cxnId="{9B4E9ADF-068B-444C-93A5-7B16A5B860AA}">
      <dgm:prSet/>
      <dgm:spPr/>
      <dgm:t>
        <a:bodyPr/>
        <a:lstStyle/>
        <a:p>
          <a:endParaRPr lang="en-US"/>
        </a:p>
      </dgm:t>
    </dgm:pt>
    <dgm:pt modelId="{2979ED61-E342-45FC-8B98-5E7A55720A67}">
      <dgm:prSet/>
      <dgm:spPr/>
      <dgm:t>
        <a:bodyPr/>
        <a:lstStyle/>
        <a:p>
          <a:r>
            <a:rPr lang="en-US"/>
            <a:t>These users seek reliable tools to monitor their pets' health and activity levels, ensuring timely medical intervention and improved quality of life. </a:t>
          </a:r>
        </a:p>
      </dgm:t>
    </dgm:pt>
    <dgm:pt modelId="{72C589A7-EC51-4104-9C91-1B3ED6C80D8C}" type="parTrans" cxnId="{4EB1FA04-64E8-4FA5-9329-C7C00527F08D}">
      <dgm:prSet/>
      <dgm:spPr/>
      <dgm:t>
        <a:bodyPr/>
        <a:lstStyle/>
        <a:p>
          <a:endParaRPr lang="en-US"/>
        </a:p>
      </dgm:t>
    </dgm:pt>
    <dgm:pt modelId="{06BFB5DB-661B-4C1E-9F96-403FEB483D93}" type="sibTrans" cxnId="{4EB1FA04-64E8-4FA5-9329-C7C00527F08D}">
      <dgm:prSet/>
      <dgm:spPr/>
      <dgm:t>
        <a:bodyPr/>
        <a:lstStyle/>
        <a:p>
          <a:endParaRPr lang="en-US"/>
        </a:p>
      </dgm:t>
    </dgm:pt>
    <dgm:pt modelId="{9E02440C-F65A-42B1-A0CA-CD62E53A1DF5}">
      <dgm:prSet/>
      <dgm:spPr/>
      <dgm:t>
        <a:bodyPr/>
        <a:lstStyle/>
        <a:p>
          <a:r>
            <a:rPr lang="en-US"/>
            <a:t>The device appeals to owners who </a:t>
          </a:r>
          <a:r>
            <a:rPr lang="en-US" b="1"/>
            <a:t>prioritize their pets' well-being </a:t>
          </a:r>
          <a:r>
            <a:rPr lang="en-US"/>
            <a:t>and are willing to invest in technology for </a:t>
          </a:r>
          <a:r>
            <a:rPr lang="en-US" u="sng"/>
            <a:t>long-term care.</a:t>
          </a:r>
          <a:endParaRPr lang="en-US"/>
        </a:p>
      </dgm:t>
    </dgm:pt>
    <dgm:pt modelId="{DBBF81DD-9654-43C2-B4A7-596C8922D9A1}" type="parTrans" cxnId="{10A0626B-D63F-4411-B098-3F1DDFF76DA6}">
      <dgm:prSet/>
      <dgm:spPr/>
      <dgm:t>
        <a:bodyPr/>
        <a:lstStyle/>
        <a:p>
          <a:endParaRPr lang="en-US"/>
        </a:p>
      </dgm:t>
    </dgm:pt>
    <dgm:pt modelId="{AE3D692A-C725-46BE-A7A5-7BCF39437879}" type="sibTrans" cxnId="{10A0626B-D63F-4411-B098-3F1DDFF76DA6}">
      <dgm:prSet/>
      <dgm:spPr/>
      <dgm:t>
        <a:bodyPr/>
        <a:lstStyle/>
        <a:p>
          <a:endParaRPr lang="en-US"/>
        </a:p>
      </dgm:t>
    </dgm:pt>
    <dgm:pt modelId="{6AAF4616-F1EA-4E0A-922E-585438F67276}" type="pres">
      <dgm:prSet presAssocID="{F9081C51-5262-442C-BC4E-F3F9E25388F4}" presName="root" presStyleCnt="0">
        <dgm:presLayoutVars>
          <dgm:dir/>
          <dgm:resizeHandles val="exact"/>
        </dgm:presLayoutVars>
      </dgm:prSet>
      <dgm:spPr/>
    </dgm:pt>
    <dgm:pt modelId="{B5D463E6-15A3-4036-826C-DF6936A2EC8D}" type="pres">
      <dgm:prSet presAssocID="{A6753EBA-93AA-4F06-B9A7-8598A9AAC5FC}" presName="compNode" presStyleCnt="0"/>
      <dgm:spPr/>
    </dgm:pt>
    <dgm:pt modelId="{9FCE270B-C08A-4054-B400-179D01431014}" type="pres">
      <dgm:prSet presAssocID="{A6753EBA-93AA-4F06-B9A7-8598A9AAC5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79AEC092-6FFE-4980-9893-EE9151648705}" type="pres">
      <dgm:prSet presAssocID="{A6753EBA-93AA-4F06-B9A7-8598A9AAC5FC}" presName="iconSpace" presStyleCnt="0"/>
      <dgm:spPr/>
    </dgm:pt>
    <dgm:pt modelId="{95E5775E-26C2-4F3A-AB08-936E9AE8B3F9}" type="pres">
      <dgm:prSet presAssocID="{A6753EBA-93AA-4F06-B9A7-8598A9AAC5FC}" presName="parTx" presStyleLbl="revTx" presStyleIdx="0" presStyleCnt="4">
        <dgm:presLayoutVars>
          <dgm:chMax val="0"/>
          <dgm:chPref val="0"/>
        </dgm:presLayoutVars>
      </dgm:prSet>
      <dgm:spPr/>
    </dgm:pt>
    <dgm:pt modelId="{4B8D3E74-F585-4EE7-A3B8-0D59E6EC0940}" type="pres">
      <dgm:prSet presAssocID="{A6753EBA-93AA-4F06-B9A7-8598A9AAC5FC}" presName="txSpace" presStyleCnt="0"/>
      <dgm:spPr/>
    </dgm:pt>
    <dgm:pt modelId="{494E719A-24CD-4050-AF72-81A343D75E72}" type="pres">
      <dgm:prSet presAssocID="{A6753EBA-93AA-4F06-B9A7-8598A9AAC5FC}" presName="desTx" presStyleLbl="revTx" presStyleIdx="1" presStyleCnt="4">
        <dgm:presLayoutVars/>
      </dgm:prSet>
      <dgm:spPr/>
    </dgm:pt>
    <dgm:pt modelId="{0B0B3EF5-BAB6-4365-92FD-98F17DD6BAA1}" type="pres">
      <dgm:prSet presAssocID="{EAD8F80D-8049-42AA-A1F9-C0374E05C077}" presName="sibTrans" presStyleCnt="0"/>
      <dgm:spPr/>
    </dgm:pt>
    <dgm:pt modelId="{8920C20A-7893-4D72-8F8B-2D7A4CAB3175}" type="pres">
      <dgm:prSet presAssocID="{2DDFB35F-8A50-4AE3-8624-ABF8262F1DC0}" presName="compNode" presStyleCnt="0"/>
      <dgm:spPr/>
    </dgm:pt>
    <dgm:pt modelId="{7D3EDBD6-D43B-4819-ADB2-D838C697103B}" type="pres">
      <dgm:prSet presAssocID="{2DDFB35F-8A50-4AE3-8624-ABF8262F1D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BDE040C0-EFC8-438B-A07D-733B8BF7C951}" type="pres">
      <dgm:prSet presAssocID="{2DDFB35F-8A50-4AE3-8624-ABF8262F1DC0}" presName="iconSpace" presStyleCnt="0"/>
      <dgm:spPr/>
    </dgm:pt>
    <dgm:pt modelId="{FA7E9231-451B-4D5A-83E5-FB79B3490563}" type="pres">
      <dgm:prSet presAssocID="{2DDFB35F-8A50-4AE3-8624-ABF8262F1DC0}" presName="parTx" presStyleLbl="revTx" presStyleIdx="2" presStyleCnt="4">
        <dgm:presLayoutVars>
          <dgm:chMax val="0"/>
          <dgm:chPref val="0"/>
        </dgm:presLayoutVars>
      </dgm:prSet>
      <dgm:spPr/>
    </dgm:pt>
    <dgm:pt modelId="{FB621D12-4D75-4DB7-A1DE-EC595B39F11A}" type="pres">
      <dgm:prSet presAssocID="{2DDFB35F-8A50-4AE3-8624-ABF8262F1DC0}" presName="txSpace" presStyleCnt="0"/>
      <dgm:spPr/>
    </dgm:pt>
    <dgm:pt modelId="{16D52159-9C28-4FB1-B862-6DEFEA5C4104}" type="pres">
      <dgm:prSet presAssocID="{2DDFB35F-8A50-4AE3-8624-ABF8262F1DC0}" presName="desTx" presStyleLbl="revTx" presStyleIdx="3" presStyleCnt="4">
        <dgm:presLayoutVars/>
      </dgm:prSet>
      <dgm:spPr/>
    </dgm:pt>
  </dgm:ptLst>
  <dgm:cxnLst>
    <dgm:cxn modelId="{4EB1FA04-64E8-4FA5-9329-C7C00527F08D}" srcId="{2DDFB35F-8A50-4AE3-8624-ABF8262F1DC0}" destId="{2979ED61-E342-45FC-8B98-5E7A55720A67}" srcOrd="1" destOrd="0" parTransId="{72C589A7-EC51-4104-9C91-1B3ED6C80D8C}" sibTransId="{06BFB5DB-661B-4C1E-9F96-403FEB483D93}"/>
    <dgm:cxn modelId="{98984D2F-983B-4CAD-A14B-F0E80D59A839}" type="presOf" srcId="{2DDFB35F-8A50-4AE3-8624-ABF8262F1DC0}" destId="{FA7E9231-451B-4D5A-83E5-FB79B3490563}" srcOrd="0" destOrd="0" presId="urn:microsoft.com/office/officeart/2018/2/layout/IconLabelDescriptionList"/>
    <dgm:cxn modelId="{1FF93F32-7C13-491D-8F4B-765B0E444AFF}" type="presOf" srcId="{A6753EBA-93AA-4F06-B9A7-8598A9AAC5FC}" destId="{95E5775E-26C2-4F3A-AB08-936E9AE8B3F9}" srcOrd="0" destOrd="0" presId="urn:microsoft.com/office/officeart/2018/2/layout/IconLabelDescriptionList"/>
    <dgm:cxn modelId="{274FC243-1E2B-4697-85B3-9274A083E6F5}" type="presOf" srcId="{C936C95D-BCFE-4D2A-91B6-963AAD092091}" destId="{16D52159-9C28-4FB1-B862-6DEFEA5C4104}" srcOrd="0" destOrd="0" presId="urn:microsoft.com/office/officeart/2018/2/layout/IconLabelDescriptionList"/>
    <dgm:cxn modelId="{5E077C45-7A42-4F14-817A-8A05DF627853}" srcId="{A6753EBA-93AA-4F06-B9A7-8598A9AAC5FC}" destId="{2E746B1E-FA60-4281-A67E-29D32902DEDE}" srcOrd="2" destOrd="0" parTransId="{595C4EB9-0998-4AD1-AC7E-81A466BFA38C}" sibTransId="{51FF24A7-C505-4C51-BC10-F47AEEF1508F}"/>
    <dgm:cxn modelId="{4EF3D554-FD31-4880-AD2E-17BDC1180F30}" srcId="{F9081C51-5262-442C-BC4E-F3F9E25388F4}" destId="{2DDFB35F-8A50-4AE3-8624-ABF8262F1DC0}" srcOrd="1" destOrd="0" parTransId="{D86FEBDB-5D38-405A-8F93-19D8540AF3E6}" sibTransId="{0C10FC17-E674-472F-A585-A8F11C0909F8}"/>
    <dgm:cxn modelId="{6287FA69-5F68-48D6-9ED3-5207FCE47A30}" type="presOf" srcId="{ED49532F-8FFB-4F59-B5DB-61DAE544307E}" destId="{494E719A-24CD-4050-AF72-81A343D75E72}" srcOrd="0" destOrd="0" presId="urn:microsoft.com/office/officeart/2018/2/layout/IconLabelDescriptionList"/>
    <dgm:cxn modelId="{10A0626B-D63F-4411-B098-3F1DDFF76DA6}" srcId="{2DDFB35F-8A50-4AE3-8624-ABF8262F1DC0}" destId="{9E02440C-F65A-42B1-A0CA-CD62E53A1DF5}" srcOrd="2" destOrd="0" parTransId="{DBBF81DD-9654-43C2-B4A7-596C8922D9A1}" sibTransId="{AE3D692A-C725-46BE-A7A5-7BCF39437879}"/>
    <dgm:cxn modelId="{09804878-2BCF-4261-8B90-869B545F5635}" type="presOf" srcId="{F9081C51-5262-442C-BC4E-F3F9E25388F4}" destId="{6AAF4616-F1EA-4E0A-922E-585438F67276}" srcOrd="0" destOrd="0" presId="urn:microsoft.com/office/officeart/2018/2/layout/IconLabelDescriptionList"/>
    <dgm:cxn modelId="{A6916488-525D-4322-9566-D9C85E3E278D}" srcId="{A6753EBA-93AA-4F06-B9A7-8598A9AAC5FC}" destId="{ED49532F-8FFB-4F59-B5DB-61DAE544307E}" srcOrd="0" destOrd="0" parTransId="{375B3FF5-5045-40C3-91EC-A501ECC76629}" sibTransId="{0505F2D6-962F-42C3-ACBA-A576B83618C4}"/>
    <dgm:cxn modelId="{CF597897-824C-480A-9022-ACE245A79275}" srcId="{A6753EBA-93AA-4F06-B9A7-8598A9AAC5FC}" destId="{432FC039-E30B-4C20-B7B2-15A9C056E6F2}" srcOrd="1" destOrd="0" parTransId="{1AA4DD96-26C8-4F69-8AA0-2B0F1CAC14C5}" sibTransId="{39B906F0-2F10-4FF0-BB8B-93F35D1B6062}"/>
    <dgm:cxn modelId="{E8C5C8C1-C0AB-48CA-B9B9-62AD73E262EC}" type="presOf" srcId="{2E746B1E-FA60-4281-A67E-29D32902DEDE}" destId="{494E719A-24CD-4050-AF72-81A343D75E72}" srcOrd="0" destOrd="2" presId="urn:microsoft.com/office/officeart/2018/2/layout/IconLabelDescriptionList"/>
    <dgm:cxn modelId="{0790D9CD-A216-4DDE-9FB0-E9F02066BC86}" srcId="{F9081C51-5262-442C-BC4E-F3F9E25388F4}" destId="{A6753EBA-93AA-4F06-B9A7-8598A9AAC5FC}" srcOrd="0" destOrd="0" parTransId="{293A2D02-BF5D-4F94-8441-0A3EB11872F6}" sibTransId="{EAD8F80D-8049-42AA-A1F9-C0374E05C077}"/>
    <dgm:cxn modelId="{6D785ED1-723C-4582-831F-80AD0F4ED9C4}" type="presOf" srcId="{2979ED61-E342-45FC-8B98-5E7A55720A67}" destId="{16D52159-9C28-4FB1-B862-6DEFEA5C4104}" srcOrd="0" destOrd="1" presId="urn:microsoft.com/office/officeart/2018/2/layout/IconLabelDescriptionList"/>
    <dgm:cxn modelId="{271D5BD9-BDFD-4992-8EFE-3EE431112133}" type="presOf" srcId="{9E02440C-F65A-42B1-A0CA-CD62E53A1DF5}" destId="{16D52159-9C28-4FB1-B862-6DEFEA5C4104}" srcOrd="0" destOrd="2" presId="urn:microsoft.com/office/officeart/2018/2/layout/IconLabelDescriptionList"/>
    <dgm:cxn modelId="{9B4E9ADF-068B-444C-93A5-7B16A5B860AA}" srcId="{2DDFB35F-8A50-4AE3-8624-ABF8262F1DC0}" destId="{C936C95D-BCFE-4D2A-91B6-963AAD092091}" srcOrd="0" destOrd="0" parTransId="{47B92490-00A3-4EEA-AD2C-AF48058BE870}" sibTransId="{A9AD9534-CE66-4D86-9839-DBBE7D4EB3B7}"/>
    <dgm:cxn modelId="{012467FA-5C93-486D-B290-D63CCC419291}" type="presOf" srcId="{432FC039-E30B-4C20-B7B2-15A9C056E6F2}" destId="{494E719A-24CD-4050-AF72-81A343D75E72}" srcOrd="0" destOrd="1" presId="urn:microsoft.com/office/officeart/2018/2/layout/IconLabelDescriptionList"/>
    <dgm:cxn modelId="{DF1E196B-5695-4CEB-ABB1-03DF5E3515A0}" type="presParOf" srcId="{6AAF4616-F1EA-4E0A-922E-585438F67276}" destId="{B5D463E6-15A3-4036-826C-DF6936A2EC8D}" srcOrd="0" destOrd="0" presId="urn:microsoft.com/office/officeart/2018/2/layout/IconLabelDescriptionList"/>
    <dgm:cxn modelId="{673227C1-51AF-47C3-9319-4AEAB25466D1}" type="presParOf" srcId="{B5D463E6-15A3-4036-826C-DF6936A2EC8D}" destId="{9FCE270B-C08A-4054-B400-179D01431014}" srcOrd="0" destOrd="0" presId="urn:microsoft.com/office/officeart/2018/2/layout/IconLabelDescriptionList"/>
    <dgm:cxn modelId="{18642689-80D0-4036-8BF0-BCE5669A500B}" type="presParOf" srcId="{B5D463E6-15A3-4036-826C-DF6936A2EC8D}" destId="{79AEC092-6FFE-4980-9893-EE9151648705}" srcOrd="1" destOrd="0" presId="urn:microsoft.com/office/officeart/2018/2/layout/IconLabelDescriptionList"/>
    <dgm:cxn modelId="{EFE9E71D-4CCE-419E-BBF8-ACE8BFA09510}" type="presParOf" srcId="{B5D463E6-15A3-4036-826C-DF6936A2EC8D}" destId="{95E5775E-26C2-4F3A-AB08-936E9AE8B3F9}" srcOrd="2" destOrd="0" presId="urn:microsoft.com/office/officeart/2018/2/layout/IconLabelDescriptionList"/>
    <dgm:cxn modelId="{DC57F07C-6A3D-4B33-BF99-7114085252A8}" type="presParOf" srcId="{B5D463E6-15A3-4036-826C-DF6936A2EC8D}" destId="{4B8D3E74-F585-4EE7-A3B8-0D59E6EC0940}" srcOrd="3" destOrd="0" presId="urn:microsoft.com/office/officeart/2018/2/layout/IconLabelDescriptionList"/>
    <dgm:cxn modelId="{7D75BCBB-0117-4521-A641-C64138AD2E93}" type="presParOf" srcId="{B5D463E6-15A3-4036-826C-DF6936A2EC8D}" destId="{494E719A-24CD-4050-AF72-81A343D75E72}" srcOrd="4" destOrd="0" presId="urn:microsoft.com/office/officeart/2018/2/layout/IconLabelDescriptionList"/>
    <dgm:cxn modelId="{5B14CA0A-A203-4E9A-B04E-50BA5B716BB4}" type="presParOf" srcId="{6AAF4616-F1EA-4E0A-922E-585438F67276}" destId="{0B0B3EF5-BAB6-4365-92FD-98F17DD6BAA1}" srcOrd="1" destOrd="0" presId="urn:microsoft.com/office/officeart/2018/2/layout/IconLabelDescriptionList"/>
    <dgm:cxn modelId="{5303BBB0-4E1E-4844-B638-CFD0752E69AF}" type="presParOf" srcId="{6AAF4616-F1EA-4E0A-922E-585438F67276}" destId="{8920C20A-7893-4D72-8F8B-2D7A4CAB3175}" srcOrd="2" destOrd="0" presId="urn:microsoft.com/office/officeart/2018/2/layout/IconLabelDescriptionList"/>
    <dgm:cxn modelId="{D23923A7-B7B9-48A1-9942-8AA4FE56ADCE}" type="presParOf" srcId="{8920C20A-7893-4D72-8F8B-2D7A4CAB3175}" destId="{7D3EDBD6-D43B-4819-ADB2-D838C697103B}" srcOrd="0" destOrd="0" presId="urn:microsoft.com/office/officeart/2018/2/layout/IconLabelDescriptionList"/>
    <dgm:cxn modelId="{A9AE4512-7C63-4EC1-B03A-81CE87897B32}" type="presParOf" srcId="{8920C20A-7893-4D72-8F8B-2D7A4CAB3175}" destId="{BDE040C0-EFC8-438B-A07D-733B8BF7C951}" srcOrd="1" destOrd="0" presId="urn:microsoft.com/office/officeart/2018/2/layout/IconLabelDescriptionList"/>
    <dgm:cxn modelId="{636E6FFB-6721-43B8-AF43-6F9E912F5BC1}" type="presParOf" srcId="{8920C20A-7893-4D72-8F8B-2D7A4CAB3175}" destId="{FA7E9231-451B-4D5A-83E5-FB79B3490563}" srcOrd="2" destOrd="0" presId="urn:microsoft.com/office/officeart/2018/2/layout/IconLabelDescriptionList"/>
    <dgm:cxn modelId="{6462FB75-7830-4E58-8321-071C04EC9C1F}" type="presParOf" srcId="{8920C20A-7893-4D72-8F8B-2D7A4CAB3175}" destId="{FB621D12-4D75-4DB7-A1DE-EC595B39F11A}" srcOrd="3" destOrd="0" presId="urn:microsoft.com/office/officeart/2018/2/layout/IconLabelDescriptionList"/>
    <dgm:cxn modelId="{D22E30E8-AB11-4DFB-8316-3FD112E75DC4}" type="presParOf" srcId="{8920C20A-7893-4D72-8F8B-2D7A4CAB3175}" destId="{16D52159-9C28-4FB1-B862-6DEFEA5C410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D34D0C-E1DD-4D2A-B4D8-CA64BED10C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7B8B65-AE76-4A25-8525-C331348EFD9C}">
      <dgm:prSet/>
      <dgm:spPr/>
      <dgm:t>
        <a:bodyPr/>
        <a:lstStyle/>
        <a:p>
          <a:r>
            <a:rPr lang="en-SG" b="1"/>
            <a:t>Data Inconsistencies</a:t>
          </a:r>
          <a:r>
            <a:rPr lang="en-SG"/>
            <a:t>: Handling sensor data that may have occasional inaccuracies or missing values, affecting model reliability and performance.</a:t>
          </a:r>
          <a:endParaRPr lang="en-US"/>
        </a:p>
      </dgm:t>
    </dgm:pt>
    <dgm:pt modelId="{D42CCA72-F2BE-4446-85CE-B6136DBA18D6}" type="parTrans" cxnId="{D947F08B-AD44-4FED-B930-11D02F295C2E}">
      <dgm:prSet/>
      <dgm:spPr/>
      <dgm:t>
        <a:bodyPr/>
        <a:lstStyle/>
        <a:p>
          <a:endParaRPr lang="en-US"/>
        </a:p>
      </dgm:t>
    </dgm:pt>
    <dgm:pt modelId="{2195BFE6-F5D2-4525-852D-555AC7AB6AF8}" type="sibTrans" cxnId="{D947F08B-AD44-4FED-B930-11D02F295C2E}">
      <dgm:prSet/>
      <dgm:spPr/>
      <dgm:t>
        <a:bodyPr/>
        <a:lstStyle/>
        <a:p>
          <a:endParaRPr lang="en-US"/>
        </a:p>
      </dgm:t>
    </dgm:pt>
    <dgm:pt modelId="{36728EC2-D81F-4A39-8423-E7CA50D7E871}">
      <dgm:prSet/>
      <dgm:spPr/>
      <dgm:t>
        <a:bodyPr/>
        <a:lstStyle/>
        <a:p>
          <a:r>
            <a:rPr lang="en-SG" b="1"/>
            <a:t>Scalability Challenges</a:t>
          </a:r>
          <a:r>
            <a:rPr lang="en-SG"/>
            <a:t>: As the number of IoT devices increases, managing large volumes of real-time data and maintaining low latency could become difficult.</a:t>
          </a:r>
          <a:endParaRPr lang="en-US"/>
        </a:p>
      </dgm:t>
    </dgm:pt>
    <dgm:pt modelId="{EEE4A53C-8569-48A2-B643-7475E05BA2B0}" type="parTrans" cxnId="{631A692D-52E4-49E9-95FA-8B97F3E05F6E}">
      <dgm:prSet/>
      <dgm:spPr/>
      <dgm:t>
        <a:bodyPr/>
        <a:lstStyle/>
        <a:p>
          <a:endParaRPr lang="en-US"/>
        </a:p>
      </dgm:t>
    </dgm:pt>
    <dgm:pt modelId="{547116FD-29FB-484F-8382-43DE8384708B}" type="sibTrans" cxnId="{631A692D-52E4-49E9-95FA-8B97F3E05F6E}">
      <dgm:prSet/>
      <dgm:spPr/>
      <dgm:t>
        <a:bodyPr/>
        <a:lstStyle/>
        <a:p>
          <a:endParaRPr lang="en-US"/>
        </a:p>
      </dgm:t>
    </dgm:pt>
    <dgm:pt modelId="{E65496A0-70DD-4670-88BA-3E681B60FCF1}">
      <dgm:prSet/>
      <dgm:spPr/>
      <dgm:t>
        <a:bodyPr/>
        <a:lstStyle/>
        <a:p>
          <a:r>
            <a:rPr lang="en-SG" b="1"/>
            <a:t>Limited Testing Environment</a:t>
          </a:r>
          <a:r>
            <a:rPr lang="en-SG"/>
            <a:t>: Testing the solution with synthetic data and limited real-world scenarios may not fully reflect the behavior in actual deployment, potentially impacting its effectiveness.</a:t>
          </a:r>
          <a:endParaRPr lang="en-US"/>
        </a:p>
      </dgm:t>
    </dgm:pt>
    <dgm:pt modelId="{160C6562-BFBE-45DC-A040-94BD80D8B41C}" type="parTrans" cxnId="{9D23AF4A-0123-4081-95BD-6A69FB64B071}">
      <dgm:prSet/>
      <dgm:spPr/>
      <dgm:t>
        <a:bodyPr/>
        <a:lstStyle/>
        <a:p>
          <a:endParaRPr lang="en-US"/>
        </a:p>
      </dgm:t>
    </dgm:pt>
    <dgm:pt modelId="{7550F1DD-88EF-4C52-973C-DAE63A881FE4}" type="sibTrans" cxnId="{9D23AF4A-0123-4081-95BD-6A69FB64B071}">
      <dgm:prSet/>
      <dgm:spPr/>
      <dgm:t>
        <a:bodyPr/>
        <a:lstStyle/>
        <a:p>
          <a:endParaRPr lang="en-US"/>
        </a:p>
      </dgm:t>
    </dgm:pt>
    <dgm:pt modelId="{2C511EC7-FFEE-B64C-BDE9-BA79C7863957}" type="pres">
      <dgm:prSet presAssocID="{6ED34D0C-E1DD-4D2A-B4D8-CA64BED10C5C}" presName="linear" presStyleCnt="0">
        <dgm:presLayoutVars>
          <dgm:animLvl val="lvl"/>
          <dgm:resizeHandles val="exact"/>
        </dgm:presLayoutVars>
      </dgm:prSet>
      <dgm:spPr/>
    </dgm:pt>
    <dgm:pt modelId="{BED1D413-AF3A-9D4C-9023-CA7C626FC36E}" type="pres">
      <dgm:prSet presAssocID="{F77B8B65-AE76-4A25-8525-C331348EFD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D70AEC-9915-814E-A796-02A5C8094308}" type="pres">
      <dgm:prSet presAssocID="{2195BFE6-F5D2-4525-852D-555AC7AB6AF8}" presName="spacer" presStyleCnt="0"/>
      <dgm:spPr/>
    </dgm:pt>
    <dgm:pt modelId="{DF04D4C4-C8F1-0A43-AA12-C7C59B6769C0}" type="pres">
      <dgm:prSet presAssocID="{36728EC2-D81F-4A39-8423-E7CA50D7E8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E446D0-1D2C-F04D-AAA0-9991C2CDF9AD}" type="pres">
      <dgm:prSet presAssocID="{547116FD-29FB-484F-8382-43DE8384708B}" presName="spacer" presStyleCnt="0"/>
      <dgm:spPr/>
    </dgm:pt>
    <dgm:pt modelId="{4BFB6B26-9109-BA44-8C15-43B8B6EAD4DF}" type="pres">
      <dgm:prSet presAssocID="{E65496A0-70DD-4670-88BA-3E681B60FC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1A692D-52E4-49E9-95FA-8B97F3E05F6E}" srcId="{6ED34D0C-E1DD-4D2A-B4D8-CA64BED10C5C}" destId="{36728EC2-D81F-4A39-8423-E7CA50D7E871}" srcOrd="1" destOrd="0" parTransId="{EEE4A53C-8569-48A2-B643-7475E05BA2B0}" sibTransId="{547116FD-29FB-484F-8382-43DE8384708B}"/>
    <dgm:cxn modelId="{9D071F3A-C096-6749-97D0-74896909D797}" type="presOf" srcId="{F77B8B65-AE76-4A25-8525-C331348EFD9C}" destId="{BED1D413-AF3A-9D4C-9023-CA7C626FC36E}" srcOrd="0" destOrd="0" presId="urn:microsoft.com/office/officeart/2005/8/layout/vList2"/>
    <dgm:cxn modelId="{9D23AF4A-0123-4081-95BD-6A69FB64B071}" srcId="{6ED34D0C-E1DD-4D2A-B4D8-CA64BED10C5C}" destId="{E65496A0-70DD-4670-88BA-3E681B60FCF1}" srcOrd="2" destOrd="0" parTransId="{160C6562-BFBE-45DC-A040-94BD80D8B41C}" sibTransId="{7550F1DD-88EF-4C52-973C-DAE63A881FE4}"/>
    <dgm:cxn modelId="{27149167-3994-384E-8673-A898D2CC312A}" type="presOf" srcId="{E65496A0-70DD-4670-88BA-3E681B60FCF1}" destId="{4BFB6B26-9109-BA44-8C15-43B8B6EAD4DF}" srcOrd="0" destOrd="0" presId="urn:microsoft.com/office/officeart/2005/8/layout/vList2"/>
    <dgm:cxn modelId="{836C166A-77A2-EB4F-9782-BA6F11D2471D}" type="presOf" srcId="{6ED34D0C-E1DD-4D2A-B4D8-CA64BED10C5C}" destId="{2C511EC7-FFEE-B64C-BDE9-BA79C7863957}" srcOrd="0" destOrd="0" presId="urn:microsoft.com/office/officeart/2005/8/layout/vList2"/>
    <dgm:cxn modelId="{D947F08B-AD44-4FED-B930-11D02F295C2E}" srcId="{6ED34D0C-E1DD-4D2A-B4D8-CA64BED10C5C}" destId="{F77B8B65-AE76-4A25-8525-C331348EFD9C}" srcOrd="0" destOrd="0" parTransId="{D42CCA72-F2BE-4446-85CE-B6136DBA18D6}" sibTransId="{2195BFE6-F5D2-4525-852D-555AC7AB6AF8}"/>
    <dgm:cxn modelId="{EAB616B8-577C-F54D-8B36-A3889F349784}" type="presOf" srcId="{36728EC2-D81F-4A39-8423-E7CA50D7E871}" destId="{DF04D4C4-C8F1-0A43-AA12-C7C59B6769C0}" srcOrd="0" destOrd="0" presId="urn:microsoft.com/office/officeart/2005/8/layout/vList2"/>
    <dgm:cxn modelId="{177DFC2A-719C-0547-9D31-DC53BAACFB38}" type="presParOf" srcId="{2C511EC7-FFEE-B64C-BDE9-BA79C7863957}" destId="{BED1D413-AF3A-9D4C-9023-CA7C626FC36E}" srcOrd="0" destOrd="0" presId="urn:microsoft.com/office/officeart/2005/8/layout/vList2"/>
    <dgm:cxn modelId="{FB32AB88-0DE8-624C-802E-56CF28094E87}" type="presParOf" srcId="{2C511EC7-FFEE-B64C-BDE9-BA79C7863957}" destId="{C8D70AEC-9915-814E-A796-02A5C8094308}" srcOrd="1" destOrd="0" presId="urn:microsoft.com/office/officeart/2005/8/layout/vList2"/>
    <dgm:cxn modelId="{0ED32826-EA79-7045-9314-F9D0C0D83C9D}" type="presParOf" srcId="{2C511EC7-FFEE-B64C-BDE9-BA79C7863957}" destId="{DF04D4C4-C8F1-0A43-AA12-C7C59B6769C0}" srcOrd="2" destOrd="0" presId="urn:microsoft.com/office/officeart/2005/8/layout/vList2"/>
    <dgm:cxn modelId="{170C3F93-75FF-2046-9C80-331A5C4E80BB}" type="presParOf" srcId="{2C511EC7-FFEE-B64C-BDE9-BA79C7863957}" destId="{85E446D0-1D2C-F04D-AAA0-9991C2CDF9AD}" srcOrd="3" destOrd="0" presId="urn:microsoft.com/office/officeart/2005/8/layout/vList2"/>
    <dgm:cxn modelId="{5EA33E29-ACA9-824B-BC50-581723B83C28}" type="presParOf" srcId="{2C511EC7-FFEE-B64C-BDE9-BA79C7863957}" destId="{4BFB6B26-9109-BA44-8C15-43B8B6EAD4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739F1-DFDE-4043-B43C-823AFD00114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733B2D-F4B3-4CDE-AD80-33221F9A3E11}">
      <dgm:prSet/>
      <dgm:spPr/>
      <dgm:t>
        <a:bodyPr/>
        <a:lstStyle/>
        <a:p>
          <a:pPr>
            <a:defRPr b="1"/>
          </a:pPr>
          <a:r>
            <a:rPr lang="en-SG" b="1"/>
            <a:t>1.    Security Improvements</a:t>
          </a:r>
          <a:r>
            <a:rPr lang="en-SG"/>
            <a:t>:</a:t>
          </a:r>
          <a:endParaRPr lang="en-US"/>
        </a:p>
      </dgm:t>
    </dgm:pt>
    <dgm:pt modelId="{998E3537-EBCF-4757-AC45-D394C69CE6B1}" type="parTrans" cxnId="{101C72F0-73C2-456D-9003-84D2063668B1}">
      <dgm:prSet/>
      <dgm:spPr/>
      <dgm:t>
        <a:bodyPr/>
        <a:lstStyle/>
        <a:p>
          <a:endParaRPr lang="en-US"/>
        </a:p>
      </dgm:t>
    </dgm:pt>
    <dgm:pt modelId="{677FA542-5A45-491B-87DA-7ADC04F41734}" type="sibTrans" cxnId="{101C72F0-73C2-456D-9003-84D2063668B1}">
      <dgm:prSet/>
      <dgm:spPr/>
      <dgm:t>
        <a:bodyPr/>
        <a:lstStyle/>
        <a:p>
          <a:endParaRPr lang="en-US"/>
        </a:p>
      </dgm:t>
    </dgm:pt>
    <dgm:pt modelId="{08F629C5-6EC8-42BE-BDD9-F617D8149CCE}">
      <dgm:prSet/>
      <dgm:spPr/>
      <dgm:t>
        <a:bodyPr/>
        <a:lstStyle/>
        <a:p>
          <a:r>
            <a:rPr lang="en-SG"/>
            <a:t>Expand the use of IAM roles and policies to ensure fine-grained access control and incorporate encryption at rest and in transit for sensitive data.</a:t>
          </a:r>
          <a:endParaRPr lang="en-US"/>
        </a:p>
      </dgm:t>
    </dgm:pt>
    <dgm:pt modelId="{C51403D0-BC7B-44A0-ACA3-80DB058524C6}" type="parTrans" cxnId="{C72E9129-746A-4619-BF39-8B3DDD11C622}">
      <dgm:prSet/>
      <dgm:spPr/>
      <dgm:t>
        <a:bodyPr/>
        <a:lstStyle/>
        <a:p>
          <a:endParaRPr lang="en-US"/>
        </a:p>
      </dgm:t>
    </dgm:pt>
    <dgm:pt modelId="{B863D587-21D6-4CE0-9222-FBC35345BB3C}" type="sibTrans" cxnId="{C72E9129-746A-4619-BF39-8B3DDD11C622}">
      <dgm:prSet/>
      <dgm:spPr/>
      <dgm:t>
        <a:bodyPr/>
        <a:lstStyle/>
        <a:p>
          <a:endParaRPr lang="en-US"/>
        </a:p>
      </dgm:t>
    </dgm:pt>
    <dgm:pt modelId="{C7EE5039-8A03-4635-9130-E9E903413D47}">
      <dgm:prSet/>
      <dgm:spPr/>
      <dgm:t>
        <a:bodyPr/>
        <a:lstStyle/>
        <a:p>
          <a:pPr>
            <a:defRPr b="1"/>
          </a:pPr>
          <a:r>
            <a:rPr lang="en-SG" b="1"/>
            <a:t>2.    Edge Computing</a:t>
          </a:r>
          <a:r>
            <a:rPr lang="en-SG"/>
            <a:t>:</a:t>
          </a:r>
          <a:endParaRPr lang="en-US"/>
        </a:p>
      </dgm:t>
    </dgm:pt>
    <dgm:pt modelId="{62B74DA0-6ADD-4147-8F1C-809AC17CE2D2}" type="parTrans" cxnId="{4B3F33E5-0A0D-4E95-9EA7-3B56EA590EE6}">
      <dgm:prSet/>
      <dgm:spPr/>
      <dgm:t>
        <a:bodyPr/>
        <a:lstStyle/>
        <a:p>
          <a:endParaRPr lang="en-US"/>
        </a:p>
      </dgm:t>
    </dgm:pt>
    <dgm:pt modelId="{C9A40E11-C9AF-40BF-B598-8F82330B6645}" type="sibTrans" cxnId="{4B3F33E5-0A0D-4E95-9EA7-3B56EA590EE6}">
      <dgm:prSet/>
      <dgm:spPr/>
      <dgm:t>
        <a:bodyPr/>
        <a:lstStyle/>
        <a:p>
          <a:endParaRPr lang="en-US"/>
        </a:p>
      </dgm:t>
    </dgm:pt>
    <dgm:pt modelId="{A9B95309-F1E1-411E-829F-50A01FF99AE5}">
      <dgm:prSet/>
      <dgm:spPr/>
      <dgm:t>
        <a:bodyPr/>
        <a:lstStyle/>
        <a:p>
          <a:r>
            <a:rPr lang="en-SG"/>
            <a:t>Implement edge processing with AWS IoT Greengrass for faster local processing of data before sending it to the cloud, improving responsiveness and reducing latency.</a:t>
          </a:r>
          <a:endParaRPr lang="en-US"/>
        </a:p>
      </dgm:t>
    </dgm:pt>
    <dgm:pt modelId="{6BE32267-FE07-4B67-B8B6-2FAE1892F5A9}" type="parTrans" cxnId="{CAAE5EBE-E5F1-46A4-883F-377562E89245}">
      <dgm:prSet/>
      <dgm:spPr/>
      <dgm:t>
        <a:bodyPr/>
        <a:lstStyle/>
        <a:p>
          <a:endParaRPr lang="en-US"/>
        </a:p>
      </dgm:t>
    </dgm:pt>
    <dgm:pt modelId="{CB0FD656-7069-4B77-A914-C624DE91FCA9}" type="sibTrans" cxnId="{CAAE5EBE-E5F1-46A4-883F-377562E89245}">
      <dgm:prSet/>
      <dgm:spPr/>
      <dgm:t>
        <a:bodyPr/>
        <a:lstStyle/>
        <a:p>
          <a:endParaRPr lang="en-US"/>
        </a:p>
      </dgm:t>
    </dgm:pt>
    <dgm:pt modelId="{C35640FD-6C0E-4503-BA83-AA4600C69D6D}" type="pres">
      <dgm:prSet presAssocID="{3A3739F1-DFDE-4043-B43C-823AFD00114F}" presName="root" presStyleCnt="0">
        <dgm:presLayoutVars>
          <dgm:dir/>
          <dgm:resizeHandles val="exact"/>
        </dgm:presLayoutVars>
      </dgm:prSet>
      <dgm:spPr/>
    </dgm:pt>
    <dgm:pt modelId="{AE094197-E6F2-4629-9D50-8416C4AA870A}" type="pres">
      <dgm:prSet presAssocID="{C5733B2D-F4B3-4CDE-AD80-33221F9A3E11}" presName="compNode" presStyleCnt="0"/>
      <dgm:spPr/>
    </dgm:pt>
    <dgm:pt modelId="{F54941CD-C7E2-4CA6-82FB-962554191C15}" type="pres">
      <dgm:prSet presAssocID="{C5733B2D-F4B3-4CDE-AD80-33221F9A3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A0FFFAB-E524-4DEB-BD37-F86EDD7979B0}" type="pres">
      <dgm:prSet presAssocID="{C5733B2D-F4B3-4CDE-AD80-33221F9A3E11}" presName="iconSpace" presStyleCnt="0"/>
      <dgm:spPr/>
    </dgm:pt>
    <dgm:pt modelId="{A03211A2-23A2-40F3-87A9-DD18EB65B58B}" type="pres">
      <dgm:prSet presAssocID="{C5733B2D-F4B3-4CDE-AD80-33221F9A3E11}" presName="parTx" presStyleLbl="revTx" presStyleIdx="0" presStyleCnt="4">
        <dgm:presLayoutVars>
          <dgm:chMax val="0"/>
          <dgm:chPref val="0"/>
        </dgm:presLayoutVars>
      </dgm:prSet>
      <dgm:spPr/>
    </dgm:pt>
    <dgm:pt modelId="{9A41EA9C-E941-4A17-B9EC-03FCB80F502A}" type="pres">
      <dgm:prSet presAssocID="{C5733B2D-F4B3-4CDE-AD80-33221F9A3E11}" presName="txSpace" presStyleCnt="0"/>
      <dgm:spPr/>
    </dgm:pt>
    <dgm:pt modelId="{09D1DB46-626A-4463-B245-A26FE7CC6A91}" type="pres">
      <dgm:prSet presAssocID="{C5733B2D-F4B3-4CDE-AD80-33221F9A3E11}" presName="desTx" presStyleLbl="revTx" presStyleIdx="1" presStyleCnt="4">
        <dgm:presLayoutVars/>
      </dgm:prSet>
      <dgm:spPr/>
    </dgm:pt>
    <dgm:pt modelId="{EECBBB7E-5791-497A-AFD9-44209B6FD053}" type="pres">
      <dgm:prSet presAssocID="{677FA542-5A45-491B-87DA-7ADC04F41734}" presName="sibTrans" presStyleCnt="0"/>
      <dgm:spPr/>
    </dgm:pt>
    <dgm:pt modelId="{714D8777-183C-49B2-89AF-7C9DAF12285C}" type="pres">
      <dgm:prSet presAssocID="{C7EE5039-8A03-4635-9130-E9E903413D47}" presName="compNode" presStyleCnt="0"/>
      <dgm:spPr/>
    </dgm:pt>
    <dgm:pt modelId="{2A93E1EB-907A-44CD-9F31-FC7BF6A0FB34}" type="pres">
      <dgm:prSet presAssocID="{C7EE5039-8A03-4635-9130-E9E903413D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D0AA8EF-AFE3-44F2-B8A8-D96C84C7E859}" type="pres">
      <dgm:prSet presAssocID="{C7EE5039-8A03-4635-9130-E9E903413D47}" presName="iconSpace" presStyleCnt="0"/>
      <dgm:spPr/>
    </dgm:pt>
    <dgm:pt modelId="{7C2C16AB-1012-4513-AFBE-62795A162172}" type="pres">
      <dgm:prSet presAssocID="{C7EE5039-8A03-4635-9130-E9E903413D47}" presName="parTx" presStyleLbl="revTx" presStyleIdx="2" presStyleCnt="4">
        <dgm:presLayoutVars>
          <dgm:chMax val="0"/>
          <dgm:chPref val="0"/>
        </dgm:presLayoutVars>
      </dgm:prSet>
      <dgm:spPr/>
    </dgm:pt>
    <dgm:pt modelId="{85A302ED-9A06-4C54-AB52-B79DAF11AC48}" type="pres">
      <dgm:prSet presAssocID="{C7EE5039-8A03-4635-9130-E9E903413D47}" presName="txSpace" presStyleCnt="0"/>
      <dgm:spPr/>
    </dgm:pt>
    <dgm:pt modelId="{D8F0416A-4F70-4719-93B3-8B10A594822D}" type="pres">
      <dgm:prSet presAssocID="{C7EE5039-8A03-4635-9130-E9E903413D47}" presName="desTx" presStyleLbl="revTx" presStyleIdx="3" presStyleCnt="4">
        <dgm:presLayoutVars/>
      </dgm:prSet>
      <dgm:spPr/>
    </dgm:pt>
  </dgm:ptLst>
  <dgm:cxnLst>
    <dgm:cxn modelId="{C72E9129-746A-4619-BF39-8B3DDD11C622}" srcId="{C5733B2D-F4B3-4CDE-AD80-33221F9A3E11}" destId="{08F629C5-6EC8-42BE-BDD9-F617D8149CCE}" srcOrd="0" destOrd="0" parTransId="{C51403D0-BC7B-44A0-ACA3-80DB058524C6}" sibTransId="{B863D587-21D6-4CE0-9222-FBC35345BB3C}"/>
    <dgm:cxn modelId="{CAAE5EBE-E5F1-46A4-883F-377562E89245}" srcId="{C7EE5039-8A03-4635-9130-E9E903413D47}" destId="{A9B95309-F1E1-411E-829F-50A01FF99AE5}" srcOrd="0" destOrd="0" parTransId="{6BE32267-FE07-4B67-B8B6-2FAE1892F5A9}" sibTransId="{CB0FD656-7069-4B77-A914-C624DE91FCA9}"/>
    <dgm:cxn modelId="{50D949CB-0FBF-4BD5-BDAF-27B464A61288}" type="presOf" srcId="{A9B95309-F1E1-411E-829F-50A01FF99AE5}" destId="{D8F0416A-4F70-4719-93B3-8B10A594822D}" srcOrd="0" destOrd="0" presId="urn:microsoft.com/office/officeart/2018/2/layout/IconLabelDescriptionList"/>
    <dgm:cxn modelId="{D3FB55D4-2CCC-4D27-A013-60EFAE169745}" type="presOf" srcId="{C7EE5039-8A03-4635-9130-E9E903413D47}" destId="{7C2C16AB-1012-4513-AFBE-62795A162172}" srcOrd="0" destOrd="0" presId="urn:microsoft.com/office/officeart/2018/2/layout/IconLabelDescriptionList"/>
    <dgm:cxn modelId="{721A26D6-6C8B-4A07-B9AC-7D5747A91F94}" type="presOf" srcId="{C5733B2D-F4B3-4CDE-AD80-33221F9A3E11}" destId="{A03211A2-23A2-40F3-87A9-DD18EB65B58B}" srcOrd="0" destOrd="0" presId="urn:microsoft.com/office/officeart/2018/2/layout/IconLabelDescriptionList"/>
    <dgm:cxn modelId="{9FDAD7D7-BBAE-4EE7-BB8B-459527CBA9FC}" type="presOf" srcId="{3A3739F1-DFDE-4043-B43C-823AFD00114F}" destId="{C35640FD-6C0E-4503-BA83-AA4600C69D6D}" srcOrd="0" destOrd="0" presId="urn:microsoft.com/office/officeart/2018/2/layout/IconLabelDescriptionList"/>
    <dgm:cxn modelId="{4B3F33E5-0A0D-4E95-9EA7-3B56EA590EE6}" srcId="{3A3739F1-DFDE-4043-B43C-823AFD00114F}" destId="{C7EE5039-8A03-4635-9130-E9E903413D47}" srcOrd="1" destOrd="0" parTransId="{62B74DA0-6ADD-4147-8F1C-809AC17CE2D2}" sibTransId="{C9A40E11-C9AF-40BF-B598-8F82330B6645}"/>
    <dgm:cxn modelId="{101C72F0-73C2-456D-9003-84D2063668B1}" srcId="{3A3739F1-DFDE-4043-B43C-823AFD00114F}" destId="{C5733B2D-F4B3-4CDE-AD80-33221F9A3E11}" srcOrd="0" destOrd="0" parTransId="{998E3537-EBCF-4757-AC45-D394C69CE6B1}" sibTransId="{677FA542-5A45-491B-87DA-7ADC04F41734}"/>
    <dgm:cxn modelId="{5ABE17F2-9A61-4ED0-B545-0FC042947110}" type="presOf" srcId="{08F629C5-6EC8-42BE-BDD9-F617D8149CCE}" destId="{09D1DB46-626A-4463-B245-A26FE7CC6A91}" srcOrd="0" destOrd="0" presId="urn:microsoft.com/office/officeart/2018/2/layout/IconLabelDescriptionList"/>
    <dgm:cxn modelId="{F33FE3BD-7C95-4B05-93FE-5108E6E492C7}" type="presParOf" srcId="{C35640FD-6C0E-4503-BA83-AA4600C69D6D}" destId="{AE094197-E6F2-4629-9D50-8416C4AA870A}" srcOrd="0" destOrd="0" presId="urn:microsoft.com/office/officeart/2018/2/layout/IconLabelDescriptionList"/>
    <dgm:cxn modelId="{4B53E49F-39D1-4A12-9555-112D863C6EDD}" type="presParOf" srcId="{AE094197-E6F2-4629-9D50-8416C4AA870A}" destId="{F54941CD-C7E2-4CA6-82FB-962554191C15}" srcOrd="0" destOrd="0" presId="urn:microsoft.com/office/officeart/2018/2/layout/IconLabelDescriptionList"/>
    <dgm:cxn modelId="{F446FE70-8AC3-4858-A1ED-CFF719B1169C}" type="presParOf" srcId="{AE094197-E6F2-4629-9D50-8416C4AA870A}" destId="{DA0FFFAB-E524-4DEB-BD37-F86EDD7979B0}" srcOrd="1" destOrd="0" presId="urn:microsoft.com/office/officeart/2018/2/layout/IconLabelDescriptionList"/>
    <dgm:cxn modelId="{D8EEA6A5-1F76-4A30-9F94-FACA0E68609B}" type="presParOf" srcId="{AE094197-E6F2-4629-9D50-8416C4AA870A}" destId="{A03211A2-23A2-40F3-87A9-DD18EB65B58B}" srcOrd="2" destOrd="0" presId="urn:microsoft.com/office/officeart/2018/2/layout/IconLabelDescriptionList"/>
    <dgm:cxn modelId="{0B76AC21-B1B5-42D6-92F8-04EE5F7D08F7}" type="presParOf" srcId="{AE094197-E6F2-4629-9D50-8416C4AA870A}" destId="{9A41EA9C-E941-4A17-B9EC-03FCB80F502A}" srcOrd="3" destOrd="0" presId="urn:microsoft.com/office/officeart/2018/2/layout/IconLabelDescriptionList"/>
    <dgm:cxn modelId="{9DEFD48A-662C-4EDD-B1E3-72675AE62DEA}" type="presParOf" srcId="{AE094197-E6F2-4629-9D50-8416C4AA870A}" destId="{09D1DB46-626A-4463-B245-A26FE7CC6A91}" srcOrd="4" destOrd="0" presId="urn:microsoft.com/office/officeart/2018/2/layout/IconLabelDescriptionList"/>
    <dgm:cxn modelId="{06FD6C1D-52D8-469B-A7E7-6C9C1BA42955}" type="presParOf" srcId="{C35640FD-6C0E-4503-BA83-AA4600C69D6D}" destId="{EECBBB7E-5791-497A-AFD9-44209B6FD053}" srcOrd="1" destOrd="0" presId="urn:microsoft.com/office/officeart/2018/2/layout/IconLabelDescriptionList"/>
    <dgm:cxn modelId="{74ECB74C-4A8F-48C7-A38D-EC925BB0803F}" type="presParOf" srcId="{C35640FD-6C0E-4503-BA83-AA4600C69D6D}" destId="{714D8777-183C-49B2-89AF-7C9DAF12285C}" srcOrd="2" destOrd="0" presId="urn:microsoft.com/office/officeart/2018/2/layout/IconLabelDescriptionList"/>
    <dgm:cxn modelId="{076D5012-AC23-4C0F-91C5-259ACD233FE9}" type="presParOf" srcId="{714D8777-183C-49B2-89AF-7C9DAF12285C}" destId="{2A93E1EB-907A-44CD-9F31-FC7BF6A0FB34}" srcOrd="0" destOrd="0" presId="urn:microsoft.com/office/officeart/2018/2/layout/IconLabelDescriptionList"/>
    <dgm:cxn modelId="{40F441E9-4E86-48FE-9AC2-47E01FA656B8}" type="presParOf" srcId="{714D8777-183C-49B2-89AF-7C9DAF12285C}" destId="{DD0AA8EF-AFE3-44F2-B8A8-D96C84C7E859}" srcOrd="1" destOrd="0" presId="urn:microsoft.com/office/officeart/2018/2/layout/IconLabelDescriptionList"/>
    <dgm:cxn modelId="{7F9A760C-119D-4056-AE7D-78A4BB067FEB}" type="presParOf" srcId="{714D8777-183C-49B2-89AF-7C9DAF12285C}" destId="{7C2C16AB-1012-4513-AFBE-62795A162172}" srcOrd="2" destOrd="0" presId="urn:microsoft.com/office/officeart/2018/2/layout/IconLabelDescriptionList"/>
    <dgm:cxn modelId="{C99EF50B-7F6C-4467-9AB4-62F261DE6F26}" type="presParOf" srcId="{714D8777-183C-49B2-89AF-7C9DAF12285C}" destId="{85A302ED-9A06-4C54-AB52-B79DAF11AC48}" srcOrd="3" destOrd="0" presId="urn:microsoft.com/office/officeart/2018/2/layout/IconLabelDescriptionList"/>
    <dgm:cxn modelId="{B97201A4-B591-4252-B454-EE07ABCD2019}" type="presParOf" srcId="{714D8777-183C-49B2-89AF-7C9DAF12285C}" destId="{D8F0416A-4F70-4719-93B3-8B10A59482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53022-387B-42EB-B1AE-5A608451F677}">
      <dsp:nvSpPr>
        <dsp:cNvPr id="0" name=""/>
        <dsp:cNvSpPr/>
      </dsp:nvSpPr>
      <dsp:spPr>
        <a:xfrm>
          <a:off x="0" y="3244"/>
          <a:ext cx="10178321" cy="710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54F98-5E73-4272-8A0D-1267C99DB6C7}">
      <dsp:nvSpPr>
        <dsp:cNvPr id="0" name=""/>
        <dsp:cNvSpPr/>
      </dsp:nvSpPr>
      <dsp:spPr>
        <a:xfrm>
          <a:off x="215003" y="163165"/>
          <a:ext cx="391298" cy="390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F6B48-B0E1-4A75-A716-76A5B16F48DC}">
      <dsp:nvSpPr>
        <dsp:cNvPr id="0" name=""/>
        <dsp:cNvSpPr/>
      </dsp:nvSpPr>
      <dsp:spPr>
        <a:xfrm>
          <a:off x="821306" y="3244"/>
          <a:ext cx="9332139" cy="75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23" tIns="79923" rIns="79923" bIns="79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Detects the GPU data: The system also captures GPU data, likely to track the performance of embedded systems or real-time processing during activities like video streaming, facial recognition, or advanced AI model inference on the device.</a:t>
          </a:r>
        </a:p>
      </dsp:txBody>
      <dsp:txXfrm>
        <a:off x="821306" y="3244"/>
        <a:ext cx="9332139" cy="755179"/>
      </dsp:txXfrm>
    </dsp:sp>
    <dsp:sp modelId="{870F19E8-66EF-401C-9800-D7E9E821388F}">
      <dsp:nvSpPr>
        <dsp:cNvPr id="0" name=""/>
        <dsp:cNvSpPr/>
      </dsp:nvSpPr>
      <dsp:spPr>
        <a:xfrm>
          <a:off x="0" y="947218"/>
          <a:ext cx="10178321" cy="710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9AE5F-5464-4468-890E-FC09E1EE6E31}">
      <dsp:nvSpPr>
        <dsp:cNvPr id="0" name=""/>
        <dsp:cNvSpPr/>
      </dsp:nvSpPr>
      <dsp:spPr>
        <a:xfrm>
          <a:off x="215003" y="1107139"/>
          <a:ext cx="391298" cy="390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595F9-82E5-4398-A073-408C08374BF1}">
      <dsp:nvSpPr>
        <dsp:cNvPr id="0" name=""/>
        <dsp:cNvSpPr/>
      </dsp:nvSpPr>
      <dsp:spPr>
        <a:xfrm>
          <a:off x="821306" y="947218"/>
          <a:ext cx="9332139" cy="75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23" tIns="79923" rIns="79923" bIns="79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Detects the HeartRate data: PawTracker tracks the pet’s heart rate in real time, providing insights into their cardiovascular health. This data can be analyzed to detect any irregularities, such as a sudden spike or drop in heart rate, which might indicate health issues.</a:t>
          </a:r>
        </a:p>
      </dsp:txBody>
      <dsp:txXfrm>
        <a:off x="821306" y="947218"/>
        <a:ext cx="9332139" cy="755179"/>
      </dsp:txXfrm>
    </dsp:sp>
    <dsp:sp modelId="{66C8CA09-F655-47C3-8741-4F74EDE5D2CF}">
      <dsp:nvSpPr>
        <dsp:cNvPr id="0" name=""/>
        <dsp:cNvSpPr/>
      </dsp:nvSpPr>
      <dsp:spPr>
        <a:xfrm>
          <a:off x="0" y="1891192"/>
          <a:ext cx="10178321" cy="710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E020C-07A9-4259-9FD8-CAD1093987FA}">
      <dsp:nvSpPr>
        <dsp:cNvPr id="0" name=""/>
        <dsp:cNvSpPr/>
      </dsp:nvSpPr>
      <dsp:spPr>
        <a:xfrm>
          <a:off x="215003" y="2051113"/>
          <a:ext cx="391298" cy="390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69B4-A4D6-44D3-A1DD-72D7993E4788}">
      <dsp:nvSpPr>
        <dsp:cNvPr id="0" name=""/>
        <dsp:cNvSpPr/>
      </dsp:nvSpPr>
      <dsp:spPr>
        <a:xfrm>
          <a:off x="821306" y="1891192"/>
          <a:ext cx="9332139" cy="75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23" tIns="79923" rIns="79923" bIns="79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Detects the Temperature data: PawTracker monitors the pet’s body temperature to ensure they are not overheating or experiencing fever. Temperature data can be crucial for detecting illness or environmental stress.</a:t>
          </a:r>
        </a:p>
      </dsp:txBody>
      <dsp:txXfrm>
        <a:off x="821306" y="1891192"/>
        <a:ext cx="9332139" cy="755179"/>
      </dsp:txXfrm>
    </dsp:sp>
    <dsp:sp modelId="{3277375F-AC4B-42B7-BB4C-EF109DF017EE}">
      <dsp:nvSpPr>
        <dsp:cNvPr id="0" name=""/>
        <dsp:cNvSpPr/>
      </dsp:nvSpPr>
      <dsp:spPr>
        <a:xfrm>
          <a:off x="0" y="2835167"/>
          <a:ext cx="10178321" cy="7107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967DC-AB05-4F97-BA4B-04C7F0838C61}">
      <dsp:nvSpPr>
        <dsp:cNvPr id="0" name=""/>
        <dsp:cNvSpPr/>
      </dsp:nvSpPr>
      <dsp:spPr>
        <a:xfrm>
          <a:off x="215003" y="2995087"/>
          <a:ext cx="391298" cy="390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2BC59-644F-432F-8012-8D038BD8FED0}">
      <dsp:nvSpPr>
        <dsp:cNvPr id="0" name=""/>
        <dsp:cNvSpPr/>
      </dsp:nvSpPr>
      <dsp:spPr>
        <a:xfrm>
          <a:off x="821306" y="2835167"/>
          <a:ext cx="9332139" cy="755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23" tIns="79923" rIns="79923" bIns="79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Detects the Motion data: PawTracker monitors the pet’s movement using sensors, capturing acceleration in different directions (X, Y, Z), and can identify unusual motion patterns that might indicate distress or abnormal behavior.</a:t>
          </a:r>
        </a:p>
      </dsp:txBody>
      <dsp:txXfrm>
        <a:off x="821306" y="2835167"/>
        <a:ext cx="9332139" cy="755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E270B-C08A-4054-B400-179D01431014}">
      <dsp:nvSpPr>
        <dsp:cNvPr id="0" name=""/>
        <dsp:cNvSpPr/>
      </dsp:nvSpPr>
      <dsp:spPr>
        <a:xfrm>
          <a:off x="400696" y="0"/>
          <a:ext cx="1509048" cy="1112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775E-26C2-4F3A-AB08-936E9AE8B3F9}">
      <dsp:nvSpPr>
        <dsp:cNvPr id="0" name=""/>
        <dsp:cNvSpPr/>
      </dsp:nvSpPr>
      <dsp:spPr>
        <a:xfrm>
          <a:off x="400696" y="1226444"/>
          <a:ext cx="4311566" cy="47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Business Sector:</a:t>
          </a:r>
        </a:p>
      </dsp:txBody>
      <dsp:txXfrm>
        <a:off x="400696" y="1226444"/>
        <a:ext cx="4311566" cy="476832"/>
      </dsp:txXfrm>
    </dsp:sp>
    <dsp:sp modelId="{494E719A-24CD-4050-AF72-81A343D75E72}">
      <dsp:nvSpPr>
        <dsp:cNvPr id="0" name=""/>
        <dsp:cNvSpPr/>
      </dsp:nvSpPr>
      <dsp:spPr>
        <a:xfrm>
          <a:off x="400696" y="1756223"/>
          <a:ext cx="4311566" cy="183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</a:t>
          </a:r>
          <a:r>
            <a:rPr lang="en-US" sz="1700" u="sng" kern="1200"/>
            <a:t>pet care </a:t>
          </a:r>
          <a:r>
            <a:rPr lang="en-US" sz="1700" kern="1200"/>
            <a:t>and </a:t>
          </a:r>
          <a:r>
            <a:rPr lang="en-US" sz="1700" u="sng" kern="1200"/>
            <a:t>pet technology sectors </a:t>
          </a:r>
          <a:r>
            <a:rPr lang="en-US" sz="1700" kern="1200"/>
            <a:t>are </a:t>
          </a:r>
          <a:r>
            <a:rPr lang="en-US" sz="1700" b="1" kern="1200"/>
            <a:t>rapidly growing</a:t>
          </a:r>
          <a:r>
            <a:rPr lang="en-US" sz="1700" kern="1200"/>
            <a:t>, driven by the increasing humanization of pets.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Owners now view their pets as family members, fueling demand for advanced solutions like health monitors, activity trackers, and GPS-enabled devices.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trend highlights </a:t>
          </a:r>
          <a:r>
            <a:rPr lang="en-US" sz="1700" b="1" kern="1200"/>
            <a:t>the need for innovative products </a:t>
          </a:r>
          <a:r>
            <a:rPr lang="en-US" sz="1700" kern="1200"/>
            <a:t>that enhance </a:t>
          </a:r>
          <a:r>
            <a:rPr lang="en-US" sz="1700" u="sng" kern="1200"/>
            <a:t>pet well-being </a:t>
          </a:r>
          <a:r>
            <a:rPr lang="en-US" sz="1700" kern="1200"/>
            <a:t>and provide peace of mind to owners.</a:t>
          </a:r>
        </a:p>
      </dsp:txBody>
      <dsp:txXfrm>
        <a:off x="400696" y="1756223"/>
        <a:ext cx="4311566" cy="1837876"/>
      </dsp:txXfrm>
    </dsp:sp>
    <dsp:sp modelId="{7D3EDBD6-D43B-4819-ADB2-D838C697103B}">
      <dsp:nvSpPr>
        <dsp:cNvPr id="0" name=""/>
        <dsp:cNvSpPr/>
      </dsp:nvSpPr>
      <dsp:spPr>
        <a:xfrm>
          <a:off x="5466787" y="0"/>
          <a:ext cx="1509048" cy="11126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E9231-451B-4D5A-83E5-FB79B3490563}">
      <dsp:nvSpPr>
        <dsp:cNvPr id="0" name=""/>
        <dsp:cNvSpPr/>
      </dsp:nvSpPr>
      <dsp:spPr>
        <a:xfrm>
          <a:off x="5466787" y="1226444"/>
          <a:ext cx="4311566" cy="47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Target User:</a:t>
          </a:r>
        </a:p>
      </dsp:txBody>
      <dsp:txXfrm>
        <a:off x="5466787" y="1226444"/>
        <a:ext cx="4311566" cy="476832"/>
      </dsp:txXfrm>
    </dsp:sp>
    <dsp:sp modelId="{16D52159-9C28-4FB1-B862-6DEFEA5C4104}">
      <dsp:nvSpPr>
        <dsp:cNvPr id="0" name=""/>
        <dsp:cNvSpPr/>
      </dsp:nvSpPr>
      <dsp:spPr>
        <a:xfrm>
          <a:off x="5466787" y="1756223"/>
          <a:ext cx="4311566" cy="1837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PawTracker primarily targets pet owners of aging or special needs dogs.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users seek reliable tools to monitor their pets' health and activity levels, ensuring timely medical intervention and improved quality of life.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device appeals to owners who </a:t>
          </a:r>
          <a:r>
            <a:rPr lang="en-US" sz="1700" b="1" kern="1200"/>
            <a:t>prioritize their pets' well-being </a:t>
          </a:r>
          <a:r>
            <a:rPr lang="en-US" sz="1700" kern="1200"/>
            <a:t>and are willing to invest in technology for </a:t>
          </a:r>
          <a:r>
            <a:rPr lang="en-US" sz="1700" u="sng" kern="1200"/>
            <a:t>long-term care.</a:t>
          </a:r>
          <a:endParaRPr lang="en-US" sz="1700" kern="1200"/>
        </a:p>
      </dsp:txBody>
      <dsp:txXfrm>
        <a:off x="5466787" y="1756223"/>
        <a:ext cx="4311566" cy="1837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1D413-AF3A-9D4C-9023-CA7C626FC36E}">
      <dsp:nvSpPr>
        <dsp:cNvPr id="0" name=""/>
        <dsp:cNvSpPr/>
      </dsp:nvSpPr>
      <dsp:spPr>
        <a:xfrm>
          <a:off x="0" y="414964"/>
          <a:ext cx="6254749" cy="14840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/>
            <a:t>Data Inconsistencies</a:t>
          </a:r>
          <a:r>
            <a:rPr lang="en-SG" sz="2200" kern="1200"/>
            <a:t>: Handling sensor data that may have occasional inaccuracies or missing values, affecting model reliability and performance.</a:t>
          </a:r>
          <a:endParaRPr lang="en-US" sz="2200" kern="1200"/>
        </a:p>
      </dsp:txBody>
      <dsp:txXfrm>
        <a:off x="72446" y="487410"/>
        <a:ext cx="6109857" cy="1339179"/>
      </dsp:txXfrm>
    </dsp:sp>
    <dsp:sp modelId="{DF04D4C4-C8F1-0A43-AA12-C7C59B6769C0}">
      <dsp:nvSpPr>
        <dsp:cNvPr id="0" name=""/>
        <dsp:cNvSpPr/>
      </dsp:nvSpPr>
      <dsp:spPr>
        <a:xfrm>
          <a:off x="0" y="1962396"/>
          <a:ext cx="6254749" cy="1484071"/>
        </a:xfrm>
        <a:prstGeom prst="round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/>
            <a:t>Scalability Challenges</a:t>
          </a:r>
          <a:r>
            <a:rPr lang="en-SG" sz="2200" kern="1200"/>
            <a:t>: As the number of IoT devices increases, managing large volumes of real-time data and maintaining low latency could become difficult.</a:t>
          </a:r>
          <a:endParaRPr lang="en-US" sz="2200" kern="1200"/>
        </a:p>
      </dsp:txBody>
      <dsp:txXfrm>
        <a:off x="72446" y="2034842"/>
        <a:ext cx="6109857" cy="1339179"/>
      </dsp:txXfrm>
    </dsp:sp>
    <dsp:sp modelId="{4BFB6B26-9109-BA44-8C15-43B8B6EAD4DF}">
      <dsp:nvSpPr>
        <dsp:cNvPr id="0" name=""/>
        <dsp:cNvSpPr/>
      </dsp:nvSpPr>
      <dsp:spPr>
        <a:xfrm>
          <a:off x="0" y="3509828"/>
          <a:ext cx="6254749" cy="1484071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/>
            <a:t>Limited Testing Environment</a:t>
          </a:r>
          <a:r>
            <a:rPr lang="en-SG" sz="2200" kern="1200"/>
            <a:t>: Testing the solution with synthetic data and limited real-world scenarios may not fully reflect the behavior in actual deployment, potentially impacting its effectiveness.</a:t>
          </a:r>
          <a:endParaRPr lang="en-US" sz="2200" kern="1200"/>
        </a:p>
      </dsp:txBody>
      <dsp:txXfrm>
        <a:off x="72446" y="3582274"/>
        <a:ext cx="6109857" cy="1339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941CD-C7E2-4CA6-82FB-962554191C15}">
      <dsp:nvSpPr>
        <dsp:cNvPr id="0" name=""/>
        <dsp:cNvSpPr/>
      </dsp:nvSpPr>
      <dsp:spPr>
        <a:xfrm>
          <a:off x="391524" y="1607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211A2-23A2-40F3-87A9-DD18EB65B58B}">
      <dsp:nvSpPr>
        <dsp:cNvPr id="0" name=""/>
        <dsp:cNvSpPr/>
      </dsp:nvSpPr>
      <dsp:spPr>
        <a:xfrm>
          <a:off x="391524" y="18134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2600" b="1" kern="1200"/>
            <a:t>1.    Security Improvements</a:t>
          </a:r>
          <a:r>
            <a:rPr lang="en-SG" sz="2600" kern="1200"/>
            <a:t>:</a:t>
          </a:r>
          <a:endParaRPr lang="en-US" sz="2600" kern="1200"/>
        </a:p>
      </dsp:txBody>
      <dsp:txXfrm>
        <a:off x="391524" y="1813473"/>
        <a:ext cx="4320000" cy="648000"/>
      </dsp:txXfrm>
    </dsp:sp>
    <dsp:sp modelId="{09D1DB46-626A-4463-B245-A26FE7CC6A91}">
      <dsp:nvSpPr>
        <dsp:cNvPr id="0" name=""/>
        <dsp:cNvSpPr/>
      </dsp:nvSpPr>
      <dsp:spPr>
        <a:xfrm>
          <a:off x="391524" y="2526925"/>
          <a:ext cx="4320000" cy="906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Expand the use of IAM roles and policies to ensure fine-grained access control and incorporate encryption at rest and in transit for sensitive data.</a:t>
          </a:r>
          <a:endParaRPr lang="en-US" sz="1700" kern="1200"/>
        </a:p>
      </dsp:txBody>
      <dsp:txXfrm>
        <a:off x="391524" y="2526925"/>
        <a:ext cx="4320000" cy="906422"/>
      </dsp:txXfrm>
    </dsp:sp>
    <dsp:sp modelId="{2A93E1EB-907A-44CD-9F31-FC7BF6A0FB34}">
      <dsp:nvSpPr>
        <dsp:cNvPr id="0" name=""/>
        <dsp:cNvSpPr/>
      </dsp:nvSpPr>
      <dsp:spPr>
        <a:xfrm>
          <a:off x="5467525" y="1607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C16AB-1012-4513-AFBE-62795A162172}">
      <dsp:nvSpPr>
        <dsp:cNvPr id="0" name=""/>
        <dsp:cNvSpPr/>
      </dsp:nvSpPr>
      <dsp:spPr>
        <a:xfrm>
          <a:off x="5467525" y="18134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2600" b="1" kern="1200"/>
            <a:t>2.    Edge Computing</a:t>
          </a:r>
          <a:r>
            <a:rPr lang="en-SG" sz="2600" kern="1200"/>
            <a:t>:</a:t>
          </a:r>
          <a:endParaRPr lang="en-US" sz="2600" kern="1200"/>
        </a:p>
      </dsp:txBody>
      <dsp:txXfrm>
        <a:off x="5467525" y="1813473"/>
        <a:ext cx="4320000" cy="648000"/>
      </dsp:txXfrm>
    </dsp:sp>
    <dsp:sp modelId="{D8F0416A-4F70-4719-93B3-8B10A594822D}">
      <dsp:nvSpPr>
        <dsp:cNvPr id="0" name=""/>
        <dsp:cNvSpPr/>
      </dsp:nvSpPr>
      <dsp:spPr>
        <a:xfrm>
          <a:off x="5467525" y="2526925"/>
          <a:ext cx="4320000" cy="906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Implement edge processing with AWS IoT Greengrass for faster local processing of data before sending it to the cloud, improving responsiveness and reducing latency.</a:t>
          </a:r>
          <a:endParaRPr lang="en-US" sz="1700" kern="1200"/>
        </a:p>
      </dsp:txBody>
      <dsp:txXfrm>
        <a:off x="5467525" y="2526925"/>
        <a:ext cx="4320000" cy="906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3EAD-CB19-B647-B736-0060463DEE4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A28A9-F309-FE44-9F89-E55C5007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A28A9-F309-FE44-9F89-E55C50072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A28A9-F309-FE44-9F89-E55C50072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96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1752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8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1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979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408B5-4DF6-4E47-932B-F9BD2043485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CDA0D-31A0-7742-BA89-E70B2E99BE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0B49-7E8B-704B-6C18-E03B76F28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I0T </a:t>
            </a:r>
            <a:r>
              <a:rPr lang="en-US" dirty="0" err="1"/>
              <a:t>pRESENTATION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0238A-20D4-466B-CA7A-1CC35F57E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dONE</a:t>
            </a:r>
            <a:r>
              <a:rPr lang="en-US" dirty="0"/>
              <a:t> BY: </a:t>
            </a:r>
            <a:r>
              <a:rPr lang="en-US" dirty="0" err="1"/>
              <a:t>shubham</a:t>
            </a:r>
            <a:r>
              <a:rPr lang="en-US" dirty="0"/>
              <a:t> </a:t>
            </a:r>
            <a:r>
              <a:rPr lang="en-US" dirty="0" err="1"/>
              <a:t>kaushik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8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38B4-2046-E607-EF2F-58CB886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TEMPERATURE GRAPH - </a:t>
            </a:r>
            <a:r>
              <a:rPr lang="en-US" sz="3200" dirty="0" err="1"/>
              <a:t>cLOUDWATCH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2E97C-9790-D6D9-34CB-A4D3E1A8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26" y="4028424"/>
            <a:ext cx="4443007" cy="25917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2074E5-237E-9164-8001-F18BB054D6D4}"/>
              </a:ext>
            </a:extLst>
          </p:cNvPr>
          <p:cNvSpPr txBox="1">
            <a:spLocks/>
          </p:cNvSpPr>
          <p:nvPr/>
        </p:nvSpPr>
        <p:spPr>
          <a:xfrm>
            <a:off x="1251678" y="3429000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TIMESTREAM DATA - </a:t>
            </a:r>
            <a:r>
              <a:rPr lang="en-US" sz="3200" dirty="0" err="1"/>
              <a:t>tIMESTREAM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97495-495C-E3F4-3DED-10A0FE3FD75F}"/>
              </a:ext>
            </a:extLst>
          </p:cNvPr>
          <p:cNvSpPr txBox="1"/>
          <p:nvPr/>
        </p:nvSpPr>
        <p:spPr>
          <a:xfrm>
            <a:off x="8135614" y="4793133"/>
            <a:ext cx="31919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AWS Timestream is a time-series database optimized for handling time-stamped data at scale. It's specifically designed for scenarios where data is collected in time series</a:t>
            </a:r>
          </a:p>
          <a:p>
            <a:endParaRPr lang="en-US" sz="1100" dirty="0"/>
          </a:p>
          <a:p>
            <a:r>
              <a:rPr lang="en-US" sz="1100" dirty="0"/>
              <a:t>Temperature data flow is at a higher frequency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94B25-1D63-E48C-CF9A-7ACC8414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67" y="1253468"/>
            <a:ext cx="7772400" cy="1607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D3D9B5-1468-741D-2AC4-81768AA0B876}"/>
              </a:ext>
            </a:extLst>
          </p:cNvPr>
          <p:cNvSpPr txBox="1"/>
          <p:nvPr/>
        </p:nvSpPr>
        <p:spPr>
          <a:xfrm>
            <a:off x="8646568" y="2861331"/>
            <a:ext cx="13978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Average temperature</a:t>
            </a:r>
          </a:p>
        </p:txBody>
      </p:sp>
    </p:spTree>
    <p:extLst>
      <p:ext uri="{BB962C8B-B14F-4D97-AF65-F5344CB8AC3E}">
        <p14:creationId xmlns:p14="http://schemas.microsoft.com/office/powerpoint/2010/main" val="233723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94F-4F42-C1B3-5A73-200339E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SNS Email alert – </a:t>
            </a:r>
            <a:r>
              <a:rPr lang="en-US" sz="3200" dirty="0" err="1"/>
              <a:t>tEMPERATURE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1A1CE-0270-445E-CF30-F2E64713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17" y="1398618"/>
            <a:ext cx="7752366" cy="40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5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FBE83-A087-ADC1-5AC5-1FC19872E254}"/>
              </a:ext>
            </a:extLst>
          </p:cNvPr>
          <p:cNvGrpSpPr/>
          <p:nvPr/>
        </p:nvGrpSpPr>
        <p:grpSpPr>
          <a:xfrm>
            <a:off x="2376963" y="3060112"/>
            <a:ext cx="1292020" cy="1046067"/>
            <a:chOff x="1650005" y="1379320"/>
            <a:chExt cx="1292020" cy="1046067"/>
          </a:xfrm>
        </p:grpSpPr>
        <p:pic>
          <p:nvPicPr>
            <p:cNvPr id="1026" name="Picture 2" descr="Cloud Icons | AWS IoT Core">
              <a:extLst>
                <a:ext uri="{FF2B5EF4-FFF2-40B4-BE49-F238E27FC236}">
                  <a16:creationId xmlns:a16="http://schemas.microsoft.com/office/drawing/2014/main" id="{70D3E72E-B51D-A77E-FC4F-F69C7DDE5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11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83E57-27CD-C2C9-5F71-FA88483D0ABE}"/>
                </a:ext>
              </a:extLst>
            </p:cNvPr>
            <p:cNvSpPr txBox="1"/>
            <p:nvPr/>
          </p:nvSpPr>
          <p:spPr>
            <a:xfrm>
              <a:off x="1650005" y="2117610"/>
              <a:ext cx="1292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IoT Core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631E08-8C41-60BB-A92B-E2B62E80ED67}"/>
              </a:ext>
            </a:extLst>
          </p:cNvPr>
          <p:cNvGrpSpPr/>
          <p:nvPr/>
        </p:nvGrpSpPr>
        <p:grpSpPr>
          <a:xfrm>
            <a:off x="5158725" y="3039078"/>
            <a:ext cx="1170577" cy="1046066"/>
            <a:chOff x="3720661" y="1379320"/>
            <a:chExt cx="1170577" cy="1046066"/>
          </a:xfrm>
        </p:grpSpPr>
        <p:pic>
          <p:nvPicPr>
            <p:cNvPr id="1030" name="Picture 6" descr="Cloud Icons | AWS Lambda">
              <a:extLst>
                <a:ext uri="{FF2B5EF4-FFF2-40B4-BE49-F238E27FC236}">
                  <a16:creationId xmlns:a16="http://schemas.microsoft.com/office/drawing/2014/main" id="{157C3B62-8406-649D-84B9-89C2EC12F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805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48050-AFAB-3C2A-7E53-E37993BAAAEA}"/>
                </a:ext>
              </a:extLst>
            </p:cNvPr>
            <p:cNvSpPr txBox="1"/>
            <p:nvPr/>
          </p:nvSpPr>
          <p:spPr>
            <a:xfrm>
              <a:off x="3720661" y="2117609"/>
              <a:ext cx="1170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Lambda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8E587C-C474-3E56-E882-5738415F2D01}"/>
              </a:ext>
            </a:extLst>
          </p:cNvPr>
          <p:cNvGrpSpPr/>
          <p:nvPr/>
        </p:nvGrpSpPr>
        <p:grpSpPr>
          <a:xfrm>
            <a:off x="6652367" y="898215"/>
            <a:ext cx="1462323" cy="1046066"/>
            <a:chOff x="5477595" y="1379320"/>
            <a:chExt cx="1462323" cy="1046066"/>
          </a:xfrm>
        </p:grpSpPr>
        <p:pic>
          <p:nvPicPr>
            <p:cNvPr id="1038" name="Picture 14" descr="Introduction to AWS DynamoDB. Looking to learn about Amazon DynamoDB… | by  Meriem Terki | AWS Tip">
              <a:extLst>
                <a:ext uri="{FF2B5EF4-FFF2-40B4-BE49-F238E27FC236}">
                  <a16:creationId xmlns:a16="http://schemas.microsoft.com/office/drawing/2014/main" id="{63DAC237-7085-BF28-C342-06F3A8DF1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612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B5F012-4A19-FE9C-7CD0-1FD8F0EE452B}"/>
                </a:ext>
              </a:extLst>
            </p:cNvPr>
            <p:cNvSpPr txBox="1"/>
            <p:nvPr/>
          </p:nvSpPr>
          <p:spPr>
            <a:xfrm>
              <a:off x="5477595" y="2117609"/>
              <a:ext cx="1462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DynamoDB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E6CD5-F633-2DE6-9340-99D4EDBEFB01}"/>
              </a:ext>
            </a:extLst>
          </p:cNvPr>
          <p:cNvGrpSpPr/>
          <p:nvPr/>
        </p:nvGrpSpPr>
        <p:grpSpPr>
          <a:xfrm>
            <a:off x="7708978" y="4090290"/>
            <a:ext cx="1818703" cy="1062390"/>
            <a:chOff x="3388436" y="3551882"/>
            <a:chExt cx="1818703" cy="1062390"/>
          </a:xfrm>
        </p:grpSpPr>
        <p:pic>
          <p:nvPicPr>
            <p:cNvPr id="1046" name="Picture 22" descr="Exploring the Power of AWS Location Service: Transforming Location-Based  Applications | by Mayuraksha Sikdar | Medium">
              <a:extLst>
                <a:ext uri="{FF2B5EF4-FFF2-40B4-BE49-F238E27FC236}">
                  <a16:creationId xmlns:a16="http://schemas.microsoft.com/office/drawing/2014/main" id="{8F989140-65A3-0982-2C75-A1E1F84EC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481" y="3551882"/>
              <a:ext cx="754614" cy="754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456C11-B8E9-25DC-A0E5-14EC6368FCCD}"/>
                </a:ext>
              </a:extLst>
            </p:cNvPr>
            <p:cNvSpPr txBox="1"/>
            <p:nvPr/>
          </p:nvSpPr>
          <p:spPr>
            <a:xfrm>
              <a:off x="3388436" y="4306495"/>
              <a:ext cx="1818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Location 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F27F76-704C-7C7E-35D9-482459E2599C}"/>
              </a:ext>
            </a:extLst>
          </p:cNvPr>
          <p:cNvGrpSpPr/>
          <p:nvPr/>
        </p:nvGrpSpPr>
        <p:grpSpPr>
          <a:xfrm>
            <a:off x="5521147" y="4785998"/>
            <a:ext cx="1529073" cy="1029720"/>
            <a:chOff x="5441757" y="5109535"/>
            <a:chExt cx="1529073" cy="1029720"/>
          </a:xfrm>
        </p:grpSpPr>
        <p:pic>
          <p:nvPicPr>
            <p:cNvPr id="1058" name="Picture 34" descr="Trigger AWS Lambda Asynchronously from API Gateway - OddBlogger">
              <a:extLst>
                <a:ext uri="{FF2B5EF4-FFF2-40B4-BE49-F238E27FC236}">
                  <a16:creationId xmlns:a16="http://schemas.microsoft.com/office/drawing/2014/main" id="{7F113155-3B5F-35D4-1616-D1099C510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612" y="5109535"/>
              <a:ext cx="733365" cy="733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1CED2A-BA8D-4B4D-1B49-8CEF40C9E3AD}"/>
                </a:ext>
              </a:extLst>
            </p:cNvPr>
            <p:cNvSpPr txBox="1"/>
            <p:nvPr/>
          </p:nvSpPr>
          <p:spPr>
            <a:xfrm>
              <a:off x="5441757" y="5831478"/>
              <a:ext cx="15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API Gateway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6226E5-874B-2E52-CC9F-0A8A1B1F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Sensor #3: GPS</a:t>
            </a:r>
            <a:br>
              <a:rPr lang="en-US" dirty="0"/>
            </a:br>
            <a:r>
              <a:rPr lang="en-US" sz="2200" dirty="0"/>
              <a:t>[SYSTEM ARCHITECTURE]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8DEA41C-5CB5-1089-DBBC-7C8E14C83ACC}"/>
              </a:ext>
            </a:extLst>
          </p:cNvPr>
          <p:cNvCxnSpPr>
            <a:cxnSpLocks/>
            <a:stCxn id="1030" idx="0"/>
            <a:endCxn id="9" idx="1"/>
          </p:cNvCxnSpPr>
          <p:nvPr/>
        </p:nvCxnSpPr>
        <p:spPr>
          <a:xfrm rot="5400000" flipH="1" flipV="1">
            <a:off x="5573848" y="1960560"/>
            <a:ext cx="1248685" cy="9083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5010F1-D53C-F884-44E1-65CBFB97EF29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 flipV="1">
            <a:off x="3393959" y="3408223"/>
            <a:ext cx="1980910" cy="2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88E1E5B-9991-0660-7755-54852E3B1B97}"/>
              </a:ext>
            </a:extLst>
          </p:cNvPr>
          <p:cNvCxnSpPr>
            <a:cxnSpLocks/>
            <a:stCxn id="1030" idx="3"/>
            <a:endCxn id="1046" idx="0"/>
          </p:cNvCxnSpPr>
          <p:nvPr/>
        </p:nvCxnSpPr>
        <p:spPr>
          <a:xfrm>
            <a:off x="6113159" y="3408223"/>
            <a:ext cx="2505171" cy="682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435C85D-16B6-0D8A-B3D4-55CBDCC1BFEE}"/>
              </a:ext>
            </a:extLst>
          </p:cNvPr>
          <p:cNvCxnSpPr>
            <a:cxnSpLocks/>
            <a:stCxn id="1046" idx="1"/>
            <a:endCxn id="5" idx="3"/>
          </p:cNvCxnSpPr>
          <p:nvPr/>
        </p:nvCxnSpPr>
        <p:spPr>
          <a:xfrm rot="10800000">
            <a:off x="6329303" y="3931257"/>
            <a:ext cx="1911721" cy="536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828508-DD91-532E-72F8-7ABB1C00FCB1}"/>
              </a:ext>
            </a:extLst>
          </p:cNvPr>
          <p:cNvSpPr txBox="1"/>
          <p:nvPr/>
        </p:nvSpPr>
        <p:spPr>
          <a:xfrm>
            <a:off x="5521147" y="6290949"/>
            <a:ext cx="11003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Webpage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430C8CB8-99A1-E5B7-F37E-3DB7F397EBAE}"/>
              </a:ext>
            </a:extLst>
          </p:cNvPr>
          <p:cNvCxnSpPr>
            <a:cxnSpLocks/>
            <a:stCxn id="5" idx="2"/>
            <a:endCxn id="1058" idx="0"/>
          </p:cNvCxnSpPr>
          <p:nvPr/>
        </p:nvCxnSpPr>
        <p:spPr>
          <a:xfrm rot="16200000" flipH="1">
            <a:off x="5664422" y="4164735"/>
            <a:ext cx="700854" cy="541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549BD1E-BD63-778C-C8EB-EBAB2B1BF033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rot="5400000">
            <a:off x="5940877" y="5946141"/>
            <a:ext cx="475231" cy="2143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298943-C13A-C2AE-43E6-AA14AC3F597D}"/>
              </a:ext>
            </a:extLst>
          </p:cNvPr>
          <p:cNvGrpSpPr/>
          <p:nvPr/>
        </p:nvGrpSpPr>
        <p:grpSpPr>
          <a:xfrm>
            <a:off x="1673243" y="5465842"/>
            <a:ext cx="914096" cy="1046067"/>
            <a:chOff x="2562243" y="5109535"/>
            <a:chExt cx="914096" cy="1046067"/>
          </a:xfrm>
        </p:grpSpPr>
        <p:pic>
          <p:nvPicPr>
            <p:cNvPr id="53" name="Picture 32" descr="Cloud Icons | AWS IAM Identity Center">
              <a:extLst>
                <a:ext uri="{FF2B5EF4-FFF2-40B4-BE49-F238E27FC236}">
                  <a16:creationId xmlns:a16="http://schemas.microsoft.com/office/drawing/2014/main" id="{ED71CD97-D8EC-8B7D-970A-06AA75B4D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146" y="5109535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7ACB72-25D4-DDAD-FD34-D4353F8F618B}"/>
                </a:ext>
              </a:extLst>
            </p:cNvPr>
            <p:cNvSpPr txBox="1"/>
            <p:nvPr/>
          </p:nvSpPr>
          <p:spPr>
            <a:xfrm>
              <a:off x="2562243" y="5847825"/>
              <a:ext cx="91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IAM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4C428F-DE95-63CE-C615-47864CB392AD}"/>
              </a:ext>
            </a:extLst>
          </p:cNvPr>
          <p:cNvGrpSpPr/>
          <p:nvPr/>
        </p:nvGrpSpPr>
        <p:grpSpPr>
          <a:xfrm>
            <a:off x="7849272" y="2173504"/>
            <a:ext cx="1538113" cy="1046067"/>
            <a:chOff x="8290476" y="3551872"/>
            <a:chExt cx="1538113" cy="1046067"/>
          </a:xfrm>
        </p:grpSpPr>
        <p:pic>
          <p:nvPicPr>
            <p:cNvPr id="56" name="Picture 30" descr="Amazon CloudWatch - inteltank">
              <a:extLst>
                <a:ext uri="{FF2B5EF4-FFF2-40B4-BE49-F238E27FC236}">
                  <a16:creationId xmlns:a16="http://schemas.microsoft.com/office/drawing/2014/main" id="{EFEFC65E-E678-8589-39F6-237D19E1F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0388" y="3551872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CC074D-585C-9B20-59CF-EEC112FDD7EC}"/>
                </a:ext>
              </a:extLst>
            </p:cNvPr>
            <p:cNvSpPr txBox="1"/>
            <p:nvPr/>
          </p:nvSpPr>
          <p:spPr>
            <a:xfrm>
              <a:off x="8290476" y="4290162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CloudWatch</a:t>
              </a:r>
            </a:p>
          </p:txBody>
        </p:sp>
      </p:grp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6960F92-485D-4CDD-0DF2-A223863F2637}"/>
              </a:ext>
            </a:extLst>
          </p:cNvPr>
          <p:cNvCxnSpPr>
            <a:cxnSpLocks/>
            <a:stCxn id="1030" idx="0"/>
            <a:endCxn id="56" idx="1"/>
          </p:cNvCxnSpPr>
          <p:nvPr/>
        </p:nvCxnSpPr>
        <p:spPr>
          <a:xfrm rot="5400000" flipH="1" flipV="1">
            <a:off x="6748385" y="1538279"/>
            <a:ext cx="496429" cy="25051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6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927C-B59E-930D-5F71-CE14574E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wEBPAGE</a:t>
            </a:r>
            <a:r>
              <a:rPr lang="en-US" dirty="0"/>
              <a:t> – HTML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A2C6F-909F-061B-7C38-7265D223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21" y="1296018"/>
            <a:ext cx="9043201" cy="48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0B3-29A1-DD81-1173-5C3C0A06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Gps_gRAPH</a:t>
            </a:r>
            <a:r>
              <a:rPr lang="en-US" sz="3200" dirty="0"/>
              <a:t> – </a:t>
            </a:r>
            <a:r>
              <a:rPr lang="en-US" sz="3200" dirty="0" err="1"/>
              <a:t>cloudwatch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866E4-EAD8-48C0-7594-65B7B653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63282"/>
            <a:ext cx="7772400" cy="239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CFB53-A600-025B-82CF-470A6B90D648}"/>
              </a:ext>
            </a:extLst>
          </p:cNvPr>
          <p:cNvSpPr txBox="1"/>
          <p:nvPr/>
        </p:nvSpPr>
        <p:spPr>
          <a:xfrm>
            <a:off x="7238148" y="3383606"/>
            <a:ext cx="31919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The mean count of the GPS Location update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EB6730-3B08-1AB8-597D-BB1A80976E1B}"/>
              </a:ext>
            </a:extLst>
          </p:cNvPr>
          <p:cNvSpPr txBox="1">
            <a:spLocks/>
          </p:cNvSpPr>
          <p:nvPr/>
        </p:nvSpPr>
        <p:spPr>
          <a:xfrm>
            <a:off x="1251678" y="367211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dYNAMO_DB</a:t>
            </a:r>
            <a:r>
              <a:rPr lang="en-US" sz="3200" dirty="0"/>
              <a:t>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A3968-79EC-ACBC-4925-2D73D238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0" y="4254608"/>
            <a:ext cx="5621866" cy="2376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7EE1E9-381A-A508-2312-7C81B6B14B87}"/>
              </a:ext>
            </a:extLst>
          </p:cNvPr>
          <p:cNvSpPr txBox="1"/>
          <p:nvPr/>
        </p:nvSpPr>
        <p:spPr>
          <a:xfrm>
            <a:off x="8386233" y="6376491"/>
            <a:ext cx="31919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Item count in DynamoDB table</a:t>
            </a:r>
          </a:p>
        </p:txBody>
      </p:sp>
    </p:spTree>
    <p:extLst>
      <p:ext uri="{BB962C8B-B14F-4D97-AF65-F5344CB8AC3E}">
        <p14:creationId xmlns:p14="http://schemas.microsoft.com/office/powerpoint/2010/main" val="254132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FBE83-A087-ADC1-5AC5-1FC19872E254}"/>
              </a:ext>
            </a:extLst>
          </p:cNvPr>
          <p:cNvGrpSpPr/>
          <p:nvPr/>
        </p:nvGrpSpPr>
        <p:grpSpPr>
          <a:xfrm>
            <a:off x="2341259" y="2804143"/>
            <a:ext cx="1292020" cy="1046067"/>
            <a:chOff x="1650005" y="1379320"/>
            <a:chExt cx="1292020" cy="1046067"/>
          </a:xfrm>
        </p:grpSpPr>
        <p:pic>
          <p:nvPicPr>
            <p:cNvPr id="1026" name="Picture 2" descr="Cloud Icons | AWS IoT Core">
              <a:extLst>
                <a:ext uri="{FF2B5EF4-FFF2-40B4-BE49-F238E27FC236}">
                  <a16:creationId xmlns:a16="http://schemas.microsoft.com/office/drawing/2014/main" id="{70D3E72E-B51D-A77E-FC4F-F69C7DDE5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11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83E57-27CD-C2C9-5F71-FA88483D0ABE}"/>
                </a:ext>
              </a:extLst>
            </p:cNvPr>
            <p:cNvSpPr txBox="1"/>
            <p:nvPr/>
          </p:nvSpPr>
          <p:spPr>
            <a:xfrm>
              <a:off x="1650005" y="2117610"/>
              <a:ext cx="1292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IoT Core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631E08-8C41-60BB-A92B-E2B62E80ED67}"/>
              </a:ext>
            </a:extLst>
          </p:cNvPr>
          <p:cNvGrpSpPr/>
          <p:nvPr/>
        </p:nvGrpSpPr>
        <p:grpSpPr>
          <a:xfrm>
            <a:off x="4673908" y="2804144"/>
            <a:ext cx="1170577" cy="1046066"/>
            <a:chOff x="3720661" y="1379320"/>
            <a:chExt cx="1170577" cy="1046066"/>
          </a:xfrm>
        </p:grpSpPr>
        <p:pic>
          <p:nvPicPr>
            <p:cNvPr id="1030" name="Picture 6" descr="Cloud Icons | AWS Lambda">
              <a:extLst>
                <a:ext uri="{FF2B5EF4-FFF2-40B4-BE49-F238E27FC236}">
                  <a16:creationId xmlns:a16="http://schemas.microsoft.com/office/drawing/2014/main" id="{157C3B62-8406-649D-84B9-89C2EC12F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805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48050-AFAB-3C2A-7E53-E37993BAAAEA}"/>
                </a:ext>
              </a:extLst>
            </p:cNvPr>
            <p:cNvSpPr txBox="1"/>
            <p:nvPr/>
          </p:nvSpPr>
          <p:spPr>
            <a:xfrm>
              <a:off x="3720661" y="2117609"/>
              <a:ext cx="1170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Lambda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E62BE6-129A-90CC-C96A-738A1209BAE7}"/>
              </a:ext>
            </a:extLst>
          </p:cNvPr>
          <p:cNvGrpSpPr/>
          <p:nvPr/>
        </p:nvGrpSpPr>
        <p:grpSpPr>
          <a:xfrm>
            <a:off x="7231823" y="1008264"/>
            <a:ext cx="912494" cy="1059222"/>
            <a:chOff x="8879737" y="5096380"/>
            <a:chExt cx="912494" cy="105922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F015E05-8CB5-D598-457E-06881145F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8677" y="5096380"/>
              <a:ext cx="754614" cy="75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AC4F40-CCD9-6E66-903E-FC9C397BD0FF}"/>
                </a:ext>
              </a:extLst>
            </p:cNvPr>
            <p:cNvSpPr txBox="1"/>
            <p:nvPr/>
          </p:nvSpPr>
          <p:spPr>
            <a:xfrm>
              <a:off x="8879737" y="5847825"/>
              <a:ext cx="912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SNS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C3E33B-B36D-3264-5DAE-535FC5EB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Sensor #4: Motion</a:t>
            </a:r>
            <a:br>
              <a:rPr lang="en-US" dirty="0"/>
            </a:br>
            <a:r>
              <a:rPr lang="en-US" sz="2200" dirty="0"/>
              <a:t>[SYSTEM ARCHITECTURE]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F99C31-48C0-FDFD-987B-A653FDC72CD6}"/>
              </a:ext>
            </a:extLst>
          </p:cNvPr>
          <p:cNvGrpSpPr/>
          <p:nvPr/>
        </p:nvGrpSpPr>
        <p:grpSpPr>
          <a:xfrm>
            <a:off x="5411594" y="4903802"/>
            <a:ext cx="1209049" cy="1046067"/>
            <a:chOff x="9928209" y="2753736"/>
            <a:chExt cx="1209049" cy="1046067"/>
          </a:xfrm>
        </p:grpSpPr>
        <p:pic>
          <p:nvPicPr>
            <p:cNvPr id="6148" name="Picture 4" descr="Cloud Icons | Amazon Kinesis Data Streams">
              <a:extLst>
                <a:ext uri="{FF2B5EF4-FFF2-40B4-BE49-F238E27FC236}">
                  <a16:creationId xmlns:a16="http://schemas.microsoft.com/office/drawing/2014/main" id="{1F7DB2B7-31EE-B828-3D29-48C29B41FE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3589" y="2753736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563296-C5BD-638A-4131-8EF134EA700E}"/>
                </a:ext>
              </a:extLst>
            </p:cNvPr>
            <p:cNvSpPr txBox="1"/>
            <p:nvPr/>
          </p:nvSpPr>
          <p:spPr>
            <a:xfrm>
              <a:off x="9928209" y="3492026"/>
              <a:ext cx="1209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KINESIS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6641F-A391-B8AD-46D9-6FAD9EE1FF87}"/>
              </a:ext>
            </a:extLst>
          </p:cNvPr>
          <p:cNvGrpSpPr/>
          <p:nvPr/>
        </p:nvGrpSpPr>
        <p:grpSpPr>
          <a:xfrm>
            <a:off x="1673243" y="5465842"/>
            <a:ext cx="914096" cy="1046067"/>
            <a:chOff x="2562243" y="5109535"/>
            <a:chExt cx="914096" cy="1046067"/>
          </a:xfrm>
        </p:grpSpPr>
        <p:pic>
          <p:nvPicPr>
            <p:cNvPr id="8" name="Picture 32" descr="Cloud Icons | AWS IAM Identity Center">
              <a:extLst>
                <a:ext uri="{FF2B5EF4-FFF2-40B4-BE49-F238E27FC236}">
                  <a16:creationId xmlns:a16="http://schemas.microsoft.com/office/drawing/2014/main" id="{6C3B09E2-B991-250C-741C-41E798ACB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146" y="5109535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D0642-C730-6305-E98B-FF2CD34F3643}"/>
                </a:ext>
              </a:extLst>
            </p:cNvPr>
            <p:cNvSpPr txBox="1"/>
            <p:nvPr/>
          </p:nvSpPr>
          <p:spPr>
            <a:xfrm>
              <a:off x="2562243" y="5847825"/>
              <a:ext cx="91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IAM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4F8284-71A7-7830-290B-EE17B4B33842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3358255" y="3173288"/>
            <a:ext cx="15317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F4705BF-CEA0-DAEE-62B5-F1FE812FE66F}"/>
              </a:ext>
            </a:extLst>
          </p:cNvPr>
          <p:cNvCxnSpPr>
            <a:cxnSpLocks/>
            <a:stCxn id="4" idx="2"/>
            <a:endCxn id="6148" idx="1"/>
          </p:cNvCxnSpPr>
          <p:nvPr/>
        </p:nvCxnSpPr>
        <p:spPr>
          <a:xfrm rot="16200000" flipH="1">
            <a:off x="3605753" y="3231725"/>
            <a:ext cx="1422737" cy="26597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EDC6D30-3EC8-7148-CF94-72B93D662B10}"/>
              </a:ext>
            </a:extLst>
          </p:cNvPr>
          <p:cNvCxnSpPr>
            <a:cxnSpLocks/>
            <a:stCxn id="5" idx="2"/>
            <a:endCxn id="48" idx="1"/>
          </p:cNvCxnSpPr>
          <p:nvPr/>
        </p:nvCxnSpPr>
        <p:spPr>
          <a:xfrm rot="16200000" flipH="1">
            <a:off x="6209150" y="2900256"/>
            <a:ext cx="369144" cy="2269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99390DA-517E-7ACE-F202-BD8C1DFB6249}"/>
              </a:ext>
            </a:extLst>
          </p:cNvPr>
          <p:cNvCxnSpPr>
            <a:cxnSpLocks/>
            <a:stCxn id="1030" idx="0"/>
            <a:endCxn id="31" idx="1"/>
          </p:cNvCxnSpPr>
          <p:nvPr/>
        </p:nvCxnSpPr>
        <p:spPr>
          <a:xfrm rot="5400000" flipH="1" flipV="1">
            <a:off x="5576911" y="1070292"/>
            <a:ext cx="1416139" cy="20515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DFEB64-B1EE-1334-1D76-6F619F49A966}"/>
              </a:ext>
            </a:extLst>
          </p:cNvPr>
          <p:cNvGrpSpPr/>
          <p:nvPr/>
        </p:nvGrpSpPr>
        <p:grpSpPr>
          <a:xfrm>
            <a:off x="7166231" y="3850209"/>
            <a:ext cx="1462323" cy="1046066"/>
            <a:chOff x="5477595" y="1379320"/>
            <a:chExt cx="1462323" cy="1046066"/>
          </a:xfrm>
        </p:grpSpPr>
        <p:pic>
          <p:nvPicPr>
            <p:cNvPr id="48" name="Picture 14" descr="Introduction to AWS DynamoDB. Looking to learn about Amazon DynamoDB… | by  Meriem Terki | AWS Tip">
              <a:extLst>
                <a:ext uri="{FF2B5EF4-FFF2-40B4-BE49-F238E27FC236}">
                  <a16:creationId xmlns:a16="http://schemas.microsoft.com/office/drawing/2014/main" id="{E0B9D4E7-7EEF-6B48-0260-01C268C81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612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C56DBF-0BDA-529D-2F1C-A8F365431243}"/>
                </a:ext>
              </a:extLst>
            </p:cNvPr>
            <p:cNvSpPr txBox="1"/>
            <p:nvPr/>
          </p:nvSpPr>
          <p:spPr>
            <a:xfrm>
              <a:off x="5477595" y="2117609"/>
              <a:ext cx="1462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DynamoDB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460458B-E52E-D662-EB18-097013B353A6}"/>
              </a:ext>
            </a:extLst>
          </p:cNvPr>
          <p:cNvGrpSpPr/>
          <p:nvPr/>
        </p:nvGrpSpPr>
        <p:grpSpPr>
          <a:xfrm>
            <a:off x="7528248" y="2382933"/>
            <a:ext cx="1538113" cy="1046067"/>
            <a:chOff x="8290476" y="3551872"/>
            <a:chExt cx="1538113" cy="1046067"/>
          </a:xfrm>
        </p:grpSpPr>
        <p:pic>
          <p:nvPicPr>
            <p:cNvPr id="53" name="Picture 30" descr="Amazon CloudWatch - inteltank">
              <a:extLst>
                <a:ext uri="{FF2B5EF4-FFF2-40B4-BE49-F238E27FC236}">
                  <a16:creationId xmlns:a16="http://schemas.microsoft.com/office/drawing/2014/main" id="{00469FDE-9AF7-1BDA-B16E-3A1749AF5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0388" y="3551872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03458A-6841-0E1C-4318-9247E5692797}"/>
                </a:ext>
              </a:extLst>
            </p:cNvPr>
            <p:cNvSpPr txBox="1"/>
            <p:nvPr/>
          </p:nvSpPr>
          <p:spPr>
            <a:xfrm>
              <a:off x="8290476" y="4290162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CloudWatch</a:t>
              </a: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A51E47C-D380-76FB-622B-5EAD54F97F3A}"/>
              </a:ext>
            </a:extLst>
          </p:cNvPr>
          <p:cNvCxnSpPr>
            <a:cxnSpLocks/>
            <a:stCxn id="1030" idx="3"/>
            <a:endCxn id="53" idx="1"/>
          </p:cNvCxnSpPr>
          <p:nvPr/>
        </p:nvCxnSpPr>
        <p:spPr>
          <a:xfrm flipV="1">
            <a:off x="5628342" y="2752078"/>
            <a:ext cx="2299818" cy="4212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3D52A1-B2E5-768D-54C8-4A1B9223AA03}"/>
              </a:ext>
            </a:extLst>
          </p:cNvPr>
          <p:cNvSpPr txBox="1"/>
          <p:nvPr/>
        </p:nvSpPr>
        <p:spPr>
          <a:xfrm>
            <a:off x="6393722" y="6415453"/>
            <a:ext cx="5506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AWS Kinesis is often preferred for real-time data streaming because it’s designed to handle large streams of data with low latency, scalability, and flexibility.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948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9BDF10-A3EB-125A-C2D7-9190463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sz="3200" dirty="0" err="1"/>
              <a:t>mOTION_DATA</a:t>
            </a:r>
            <a:r>
              <a:rPr lang="en-US" sz="3200" dirty="0"/>
              <a:t> – AWS KINESIS Service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D5C020-00D6-539E-BBD4-912D7547E04E}"/>
              </a:ext>
            </a:extLst>
          </p:cNvPr>
          <p:cNvSpPr txBox="1">
            <a:spLocks/>
          </p:cNvSpPr>
          <p:nvPr/>
        </p:nvSpPr>
        <p:spPr>
          <a:xfrm>
            <a:off x="1251678" y="367211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mOTION</a:t>
            </a:r>
            <a:r>
              <a:rPr lang="en-US" sz="3200" dirty="0"/>
              <a:t> </a:t>
            </a:r>
            <a:r>
              <a:rPr lang="en-US" sz="3200" dirty="0" err="1"/>
              <a:t>GRAPh</a:t>
            </a:r>
            <a:r>
              <a:rPr lang="en-US" sz="3200" dirty="0"/>
              <a:t> – </a:t>
            </a:r>
            <a:r>
              <a:rPr lang="en-US" sz="3200" dirty="0" err="1"/>
              <a:t>Cloudwatch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D7F93-F276-2C3D-C503-1BAED401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4" y="1170112"/>
            <a:ext cx="8835411" cy="182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72D6F-B1B8-565D-EE8A-64787F76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91864"/>
            <a:ext cx="7772400" cy="19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9BDF10-A3EB-125A-C2D7-9190463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sz="3200" dirty="0" err="1"/>
              <a:t>Motion_DATA</a:t>
            </a:r>
            <a:r>
              <a:rPr lang="en-US" sz="3200" dirty="0"/>
              <a:t> – AWS </a:t>
            </a:r>
            <a:r>
              <a:rPr lang="en-US" sz="3200" dirty="0" err="1"/>
              <a:t>dynamodb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D2F68-7460-E1AA-9C98-4AC3B294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2" y="1440656"/>
            <a:ext cx="9538856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3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3383-D033-9CEC-8AC6-CC901A51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 err="1"/>
              <a:t>aSSUMPTIONS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995-2A08-FCD8-F070-0E1B1379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SG" b="1">
                <a:solidFill>
                  <a:schemeClr val="tx1"/>
                </a:solidFill>
              </a:rPr>
              <a:t>Sensor Accuracy</a:t>
            </a:r>
            <a:r>
              <a:rPr lang="en-SG">
                <a:solidFill>
                  <a:schemeClr val="tx1"/>
                </a:solidFill>
              </a:rPr>
              <a:t>: Assumes sensors provide reliable and accurate data for effective monitoring and decision-making.</a:t>
            </a:r>
          </a:p>
          <a:p>
            <a:r>
              <a:rPr lang="en-SG" b="1">
                <a:solidFill>
                  <a:schemeClr val="tx1"/>
                </a:solidFill>
              </a:rPr>
              <a:t>Real-Time Connectivity</a:t>
            </a:r>
            <a:r>
              <a:rPr lang="en-SG">
                <a:solidFill>
                  <a:schemeClr val="tx1"/>
                </a:solidFill>
              </a:rPr>
              <a:t>: Assumes continuous connectivity for seamless data transmission between IoT devices and AWS services.</a:t>
            </a:r>
          </a:p>
          <a:p>
            <a:r>
              <a:rPr lang="en-SG" b="1">
                <a:solidFill>
                  <a:schemeClr val="tx1"/>
                </a:solidFill>
              </a:rPr>
              <a:t>Threshold Effectiveness</a:t>
            </a:r>
            <a:r>
              <a:rPr lang="en-SG">
                <a:solidFill>
                  <a:schemeClr val="tx1"/>
                </a:solidFill>
              </a:rPr>
              <a:t>: Assumes predefined thresholds for anomaly detection (e.g., motion, temperature) will be effective in identifying true events without too many false alarms.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DDAC610-1D4A-2E24-5073-CF3BFCED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3383-D033-9CEC-8AC6-CC901A51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LIMITATION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FE0C2-0F42-6559-7BE7-2646B7BB8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813170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23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3383-D033-9CEC-8AC6-CC901A51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Solution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995-2A08-FCD8-F070-0E1B1379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PawTracker, is worn around pet dog’s neck, addresses these challenges by enabling real-time monitoring of activity, health, and location, ensuring pets stay healthy, safe, and secure. </a:t>
            </a:r>
          </a:p>
          <a:p>
            <a:r>
              <a:rPr lang="en-US" dirty="0">
                <a:solidFill>
                  <a:schemeClr val="tx1"/>
                </a:solidFill>
              </a:rPr>
              <a:t>The IoT solution uses wearable sensors and cloud connectivity, seamlessly capturing and </a:t>
            </a:r>
            <a:r>
              <a:rPr lang="en-US" dirty="0" err="1">
                <a:solidFill>
                  <a:schemeClr val="tx1"/>
                </a:solidFill>
              </a:rPr>
              <a:t>analysing</a:t>
            </a:r>
            <a:r>
              <a:rPr lang="en-US" dirty="0">
                <a:solidFill>
                  <a:schemeClr val="tx1"/>
                </a:solidFill>
              </a:rPr>
              <a:t> data on movement, vital signs, and GPS location. </a:t>
            </a:r>
          </a:p>
          <a:p>
            <a:r>
              <a:rPr lang="en-US" dirty="0">
                <a:solidFill>
                  <a:schemeClr val="tx1"/>
                </a:solidFill>
              </a:rPr>
              <a:t>Alerts and insights are sent directly to the owner's device, empowering them to act promptly and provide optimal care for their pet.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Dog">
            <a:extLst>
              <a:ext uri="{FF2B5EF4-FFF2-40B4-BE49-F238E27FC236}">
                <a16:creationId xmlns:a16="http://schemas.microsoft.com/office/drawing/2014/main" id="{FBF90023-739D-F77C-CF1D-37E0A647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1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3383-D033-9CEC-8AC6-CC901A51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FUTURE ENHANCEMENT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DBCE2-80E3-D58D-BAD3-4E39AF0D2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062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8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3383-D033-9CEC-8AC6-CC901A5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CHALLENGES/LESSON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87995-2A08-FCD8-F070-0E1B1379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7867"/>
            <a:ext cx="10178322" cy="45796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SG" b="1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Reworking System Architecture</a:t>
            </a:r>
          </a:p>
          <a:p>
            <a:pPr lvl="1"/>
            <a:r>
              <a:rPr lang="en-SG" dirty="0"/>
              <a:t>Initially, I built a system architecture with AWS EPS, VPC, IAM, S3, and CLI. However, the early design had inefficiencies that forced a redesign later. For example, I initially overcomplicated the integration with multiple AWS services, leading to unnecessary overhead.</a:t>
            </a:r>
          </a:p>
          <a:p>
            <a:pPr lvl="1"/>
            <a:r>
              <a:rPr lang="en-SG" b="1" dirty="0"/>
              <a:t>Lesson Learned</a:t>
            </a:r>
            <a:r>
              <a:rPr lang="en-SG" dirty="0"/>
              <a:t>: It's crucial to start with a more modular, simple design and optimize for scalability and performance incrementally. Early testing and validation can help identify potential bottlenecks before committing to complex integrations.</a:t>
            </a:r>
          </a:p>
          <a:p>
            <a:pPr marL="457200" lvl="1" indent="0">
              <a:buNone/>
            </a:pP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Complex Integration of AWS Services</a:t>
            </a:r>
            <a:r>
              <a:rPr lang="en-SG" dirty="0"/>
              <a:t>: </a:t>
            </a:r>
            <a:endParaRPr lang="en-SG" b="1" dirty="0"/>
          </a:p>
          <a:p>
            <a:pPr lvl="1"/>
            <a:r>
              <a:rPr lang="en-SG" dirty="0"/>
              <a:t>Connecting different services like AWS IoT Core, DynamoDB, and SNS proved to be tricky, especially in managing real-time data flow across platforms. </a:t>
            </a:r>
          </a:p>
          <a:p>
            <a:pPr lvl="1"/>
            <a:r>
              <a:rPr lang="en-SG" b="1" dirty="0"/>
              <a:t>Lesson Learned</a:t>
            </a:r>
            <a:r>
              <a:rPr lang="en-SG" dirty="0"/>
              <a:t>: A more thorough understanding of AWS documentation and better modularization of code could help streamline integration and reduce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47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80AE-CC06-CAE6-FFED-B5095498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B47E-FA9F-86CF-3BE4-59BD14C8D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sHUBHAM</a:t>
            </a:r>
            <a:r>
              <a:rPr lang="en-US" dirty="0"/>
              <a:t> KAUSHIK</a:t>
            </a:r>
          </a:p>
        </p:txBody>
      </p:sp>
    </p:spTree>
    <p:extLst>
      <p:ext uri="{BB962C8B-B14F-4D97-AF65-F5344CB8AC3E}">
        <p14:creationId xmlns:p14="http://schemas.microsoft.com/office/powerpoint/2010/main" val="36028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3ACC-A79F-9378-E042-B1005B60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48F4EE6-279D-C825-1FD8-AE64342A2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3250"/>
              </p:ext>
            </p:extLst>
          </p:nvPr>
        </p:nvGraphicFramePr>
        <p:xfrm>
          <a:off x="1251678" y="1801092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91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D7784-6F4B-E236-D799-D0F7B8A2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Target user/ business sector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A53C7-D54D-A7C3-F247-E27BA52AB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5499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77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FBE83-A087-ADC1-5AC5-1FC19872E254}"/>
              </a:ext>
            </a:extLst>
          </p:cNvPr>
          <p:cNvGrpSpPr/>
          <p:nvPr/>
        </p:nvGrpSpPr>
        <p:grpSpPr>
          <a:xfrm>
            <a:off x="1664230" y="1667127"/>
            <a:ext cx="1292020" cy="1046067"/>
            <a:chOff x="1650005" y="1379320"/>
            <a:chExt cx="1292020" cy="1046067"/>
          </a:xfrm>
        </p:grpSpPr>
        <p:pic>
          <p:nvPicPr>
            <p:cNvPr id="1026" name="Picture 2" descr="Cloud Icons | AWS IoT Core">
              <a:extLst>
                <a:ext uri="{FF2B5EF4-FFF2-40B4-BE49-F238E27FC236}">
                  <a16:creationId xmlns:a16="http://schemas.microsoft.com/office/drawing/2014/main" id="{70D3E72E-B51D-A77E-FC4F-F69C7DDE5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11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83E57-27CD-C2C9-5F71-FA88483D0ABE}"/>
                </a:ext>
              </a:extLst>
            </p:cNvPr>
            <p:cNvSpPr txBox="1"/>
            <p:nvPr/>
          </p:nvSpPr>
          <p:spPr>
            <a:xfrm>
              <a:off x="1650005" y="2117610"/>
              <a:ext cx="1292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IoT Core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631E08-8C41-60BB-A92B-E2B62E80ED67}"/>
              </a:ext>
            </a:extLst>
          </p:cNvPr>
          <p:cNvGrpSpPr/>
          <p:nvPr/>
        </p:nvGrpSpPr>
        <p:grpSpPr>
          <a:xfrm>
            <a:off x="3848032" y="1667128"/>
            <a:ext cx="1170577" cy="1046066"/>
            <a:chOff x="3720661" y="1379320"/>
            <a:chExt cx="1170577" cy="1046066"/>
          </a:xfrm>
        </p:grpSpPr>
        <p:pic>
          <p:nvPicPr>
            <p:cNvPr id="1030" name="Picture 6" descr="Cloud Icons | AWS Lambda">
              <a:extLst>
                <a:ext uri="{FF2B5EF4-FFF2-40B4-BE49-F238E27FC236}">
                  <a16:creationId xmlns:a16="http://schemas.microsoft.com/office/drawing/2014/main" id="{157C3B62-8406-649D-84B9-89C2EC12F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805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48050-AFAB-3C2A-7E53-E37993BAAAEA}"/>
                </a:ext>
              </a:extLst>
            </p:cNvPr>
            <p:cNvSpPr txBox="1"/>
            <p:nvPr/>
          </p:nvSpPr>
          <p:spPr>
            <a:xfrm>
              <a:off x="3720661" y="2117609"/>
              <a:ext cx="1170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Lambda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8E587C-C474-3E56-E882-5738415F2D01}"/>
              </a:ext>
            </a:extLst>
          </p:cNvPr>
          <p:cNvGrpSpPr/>
          <p:nvPr/>
        </p:nvGrpSpPr>
        <p:grpSpPr>
          <a:xfrm>
            <a:off x="5927213" y="1667128"/>
            <a:ext cx="1462323" cy="1046066"/>
            <a:chOff x="5477595" y="1379320"/>
            <a:chExt cx="1462323" cy="1046066"/>
          </a:xfrm>
        </p:grpSpPr>
        <p:pic>
          <p:nvPicPr>
            <p:cNvPr id="1038" name="Picture 14" descr="Introduction to AWS DynamoDB. Looking to learn about Amazon DynamoDB… | by  Meriem Terki | AWS Tip">
              <a:extLst>
                <a:ext uri="{FF2B5EF4-FFF2-40B4-BE49-F238E27FC236}">
                  <a16:creationId xmlns:a16="http://schemas.microsoft.com/office/drawing/2014/main" id="{63DAC237-7085-BF28-C342-06F3A8DF1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612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B5F012-4A19-FE9C-7CD0-1FD8F0EE452B}"/>
                </a:ext>
              </a:extLst>
            </p:cNvPr>
            <p:cNvSpPr txBox="1"/>
            <p:nvPr/>
          </p:nvSpPr>
          <p:spPr>
            <a:xfrm>
              <a:off x="5477595" y="2117609"/>
              <a:ext cx="1462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DynamoDB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A41552-D1F7-D43C-BEC3-62BAE9FA3DD2}"/>
              </a:ext>
            </a:extLst>
          </p:cNvPr>
          <p:cNvGrpSpPr/>
          <p:nvPr/>
        </p:nvGrpSpPr>
        <p:grpSpPr>
          <a:xfrm>
            <a:off x="8069317" y="5052959"/>
            <a:ext cx="1583319" cy="1046065"/>
            <a:chOff x="7782634" y="1379320"/>
            <a:chExt cx="1583319" cy="1046065"/>
          </a:xfrm>
        </p:grpSpPr>
        <p:pic>
          <p:nvPicPr>
            <p:cNvPr id="1040" name="Picture 16" descr="Amazon SageMaker SVG Logo | Free SVG logos &amp; icons download | SVGmix">
              <a:extLst>
                <a:ext uri="{FF2B5EF4-FFF2-40B4-BE49-F238E27FC236}">
                  <a16:creationId xmlns:a16="http://schemas.microsoft.com/office/drawing/2014/main" id="{4AAFBB12-DCB6-16F8-60C6-0EBAAF129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6724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8697BF-8DA2-4A4A-F4D8-DABA2CC4E104}"/>
                </a:ext>
              </a:extLst>
            </p:cNvPr>
            <p:cNvSpPr txBox="1"/>
            <p:nvPr/>
          </p:nvSpPr>
          <p:spPr>
            <a:xfrm>
              <a:off x="7782634" y="2117608"/>
              <a:ext cx="1583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</a:t>
              </a:r>
              <a:r>
                <a:rPr lang="en-US" sz="1400" dirty="0" err="1"/>
                <a:t>SageMaker</a:t>
              </a:r>
              <a:r>
                <a:rPr lang="en-US" sz="1400" dirty="0"/>
                <a:t> AI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B76647-CE6B-58D9-419E-CEF0BA49B0FF}"/>
              </a:ext>
            </a:extLst>
          </p:cNvPr>
          <p:cNvGrpSpPr/>
          <p:nvPr/>
        </p:nvGrpSpPr>
        <p:grpSpPr>
          <a:xfrm>
            <a:off x="1324661" y="3268602"/>
            <a:ext cx="781048" cy="1062401"/>
            <a:chOff x="1907357" y="3551872"/>
            <a:chExt cx="781048" cy="10624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600D9E-DB65-F061-F06E-ABB3868D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8711" y="3551872"/>
              <a:ext cx="738290" cy="75462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956936-F848-61F1-D3F0-ACCDC066BE43}"/>
                </a:ext>
              </a:extLst>
            </p:cNvPr>
            <p:cNvSpPr txBox="1"/>
            <p:nvPr/>
          </p:nvSpPr>
          <p:spPr>
            <a:xfrm>
              <a:off x="1907357" y="4306496"/>
              <a:ext cx="781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S3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E6CD5-F633-2DE6-9340-99D4EDBEFB01}"/>
              </a:ext>
            </a:extLst>
          </p:cNvPr>
          <p:cNvGrpSpPr/>
          <p:nvPr/>
        </p:nvGrpSpPr>
        <p:grpSpPr>
          <a:xfrm>
            <a:off x="2680696" y="3268613"/>
            <a:ext cx="1818703" cy="1062390"/>
            <a:chOff x="3388436" y="3551882"/>
            <a:chExt cx="1818703" cy="1062390"/>
          </a:xfrm>
        </p:grpSpPr>
        <p:pic>
          <p:nvPicPr>
            <p:cNvPr id="1046" name="Picture 22" descr="Exploring the Power of AWS Location Service: Transforming Location-Based  Applications | by Mayuraksha Sikdar | Medium">
              <a:extLst>
                <a:ext uri="{FF2B5EF4-FFF2-40B4-BE49-F238E27FC236}">
                  <a16:creationId xmlns:a16="http://schemas.microsoft.com/office/drawing/2014/main" id="{8F989140-65A3-0982-2C75-A1E1F84EC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481" y="3551882"/>
              <a:ext cx="754614" cy="754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456C11-B8E9-25DC-A0E5-14EC6368FCCD}"/>
                </a:ext>
              </a:extLst>
            </p:cNvPr>
            <p:cNvSpPr txBox="1"/>
            <p:nvPr/>
          </p:nvSpPr>
          <p:spPr>
            <a:xfrm>
              <a:off x="3388436" y="4306495"/>
              <a:ext cx="1818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Location Service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976CE8-BF76-2B22-69E5-8B31ADB81530}"/>
              </a:ext>
            </a:extLst>
          </p:cNvPr>
          <p:cNvGrpSpPr/>
          <p:nvPr/>
        </p:nvGrpSpPr>
        <p:grpSpPr>
          <a:xfrm>
            <a:off x="5095791" y="3268602"/>
            <a:ext cx="1457130" cy="1046066"/>
            <a:chOff x="6080827" y="3568205"/>
            <a:chExt cx="1457130" cy="1046066"/>
          </a:xfrm>
        </p:grpSpPr>
        <p:pic>
          <p:nvPicPr>
            <p:cNvPr id="1048" name="Picture 24" descr="Amazon Timestream: The Future of Time Series Data Management | by Alice the  Architect | AWS in Plain English">
              <a:extLst>
                <a:ext uri="{FF2B5EF4-FFF2-40B4-BE49-F238E27FC236}">
                  <a16:creationId xmlns:a16="http://schemas.microsoft.com/office/drawing/2014/main" id="{A397130A-069D-4649-4AEA-8656F5611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247" y="3568205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3697BB-E2AA-782D-A192-F55071706060}"/>
                </a:ext>
              </a:extLst>
            </p:cNvPr>
            <p:cNvSpPr txBox="1"/>
            <p:nvPr/>
          </p:nvSpPr>
          <p:spPr>
            <a:xfrm>
              <a:off x="6080827" y="4306494"/>
              <a:ext cx="145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Timestream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606C21-438B-BB63-C04B-6743380478D0}"/>
              </a:ext>
            </a:extLst>
          </p:cNvPr>
          <p:cNvGrpSpPr/>
          <p:nvPr/>
        </p:nvGrpSpPr>
        <p:grpSpPr>
          <a:xfrm>
            <a:off x="7300261" y="3268602"/>
            <a:ext cx="1538113" cy="1046067"/>
            <a:chOff x="8290476" y="3551872"/>
            <a:chExt cx="1538113" cy="1046067"/>
          </a:xfrm>
        </p:grpSpPr>
        <p:pic>
          <p:nvPicPr>
            <p:cNvPr id="1054" name="Picture 30" descr="Amazon CloudWatch - inteltank">
              <a:extLst>
                <a:ext uri="{FF2B5EF4-FFF2-40B4-BE49-F238E27FC236}">
                  <a16:creationId xmlns:a16="http://schemas.microsoft.com/office/drawing/2014/main" id="{21F9CCB2-0206-11B5-422B-4BAE670DB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0388" y="3551872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E404FD-939A-FFD3-B8C5-516F2FB3C71B}"/>
                </a:ext>
              </a:extLst>
            </p:cNvPr>
            <p:cNvSpPr txBox="1"/>
            <p:nvPr/>
          </p:nvSpPr>
          <p:spPr>
            <a:xfrm>
              <a:off x="8290476" y="4290162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CloudWatch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FBD07E-EC71-812D-DB30-0F3A346A007D}"/>
              </a:ext>
            </a:extLst>
          </p:cNvPr>
          <p:cNvGrpSpPr/>
          <p:nvPr/>
        </p:nvGrpSpPr>
        <p:grpSpPr>
          <a:xfrm>
            <a:off x="2933936" y="5077634"/>
            <a:ext cx="914096" cy="1046067"/>
            <a:chOff x="2562243" y="5109535"/>
            <a:chExt cx="914096" cy="1046067"/>
          </a:xfrm>
        </p:grpSpPr>
        <p:pic>
          <p:nvPicPr>
            <p:cNvPr id="1056" name="Picture 32" descr="Cloud Icons | AWS IAM Identity Center">
              <a:extLst>
                <a:ext uri="{FF2B5EF4-FFF2-40B4-BE49-F238E27FC236}">
                  <a16:creationId xmlns:a16="http://schemas.microsoft.com/office/drawing/2014/main" id="{7F006922-03B8-9FAA-C058-8AA3AE1A2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146" y="5109535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A26E4D-5E02-468C-7568-EDD788FB44B3}"/>
                </a:ext>
              </a:extLst>
            </p:cNvPr>
            <p:cNvSpPr txBox="1"/>
            <p:nvPr/>
          </p:nvSpPr>
          <p:spPr>
            <a:xfrm>
              <a:off x="2562243" y="5847825"/>
              <a:ext cx="91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IAM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F27F76-704C-7C7E-35D9-482459E2599C}"/>
              </a:ext>
            </a:extLst>
          </p:cNvPr>
          <p:cNvGrpSpPr/>
          <p:nvPr/>
        </p:nvGrpSpPr>
        <p:grpSpPr>
          <a:xfrm>
            <a:off x="5441757" y="5109535"/>
            <a:ext cx="1529073" cy="1029720"/>
            <a:chOff x="5441757" y="5109535"/>
            <a:chExt cx="1529073" cy="1029720"/>
          </a:xfrm>
        </p:grpSpPr>
        <p:pic>
          <p:nvPicPr>
            <p:cNvPr id="1058" name="Picture 34" descr="Trigger AWS Lambda Asynchronously from API Gateway - OddBlogger">
              <a:extLst>
                <a:ext uri="{FF2B5EF4-FFF2-40B4-BE49-F238E27FC236}">
                  <a16:creationId xmlns:a16="http://schemas.microsoft.com/office/drawing/2014/main" id="{7F113155-3B5F-35D4-1616-D1099C510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612" y="5109535"/>
              <a:ext cx="733365" cy="733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1CED2A-BA8D-4B4D-1B49-8CEF40C9E3AD}"/>
                </a:ext>
              </a:extLst>
            </p:cNvPr>
            <p:cNvSpPr txBox="1"/>
            <p:nvPr/>
          </p:nvSpPr>
          <p:spPr>
            <a:xfrm>
              <a:off x="5441757" y="5831478"/>
              <a:ext cx="15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API Gateway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E62BE6-129A-90CC-C96A-738A1209BAE7}"/>
              </a:ext>
            </a:extLst>
          </p:cNvPr>
          <p:cNvGrpSpPr/>
          <p:nvPr/>
        </p:nvGrpSpPr>
        <p:grpSpPr>
          <a:xfrm>
            <a:off x="8298140" y="1663192"/>
            <a:ext cx="912494" cy="1059222"/>
            <a:chOff x="8879737" y="5096380"/>
            <a:chExt cx="912494" cy="105922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F015E05-8CB5-D598-457E-06881145F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58677" y="5096380"/>
              <a:ext cx="754614" cy="75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AC4F40-CCD9-6E66-903E-FC9C397BD0FF}"/>
                </a:ext>
              </a:extLst>
            </p:cNvPr>
            <p:cNvSpPr txBox="1"/>
            <p:nvPr/>
          </p:nvSpPr>
          <p:spPr>
            <a:xfrm>
              <a:off x="8879737" y="5847825"/>
              <a:ext cx="912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SNS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D4F5AD-B356-6CA9-7806-621F1DD4F8F9}"/>
              </a:ext>
            </a:extLst>
          </p:cNvPr>
          <p:cNvGrpSpPr/>
          <p:nvPr/>
        </p:nvGrpSpPr>
        <p:grpSpPr>
          <a:xfrm>
            <a:off x="9713291" y="3268601"/>
            <a:ext cx="1209049" cy="1046067"/>
            <a:chOff x="9928209" y="2753736"/>
            <a:chExt cx="1209049" cy="1046067"/>
          </a:xfrm>
        </p:grpSpPr>
        <p:pic>
          <p:nvPicPr>
            <p:cNvPr id="34" name="Picture 4" descr="Cloud Icons | Amazon Kinesis Data Streams">
              <a:extLst>
                <a:ext uri="{FF2B5EF4-FFF2-40B4-BE49-F238E27FC236}">
                  <a16:creationId xmlns:a16="http://schemas.microsoft.com/office/drawing/2014/main" id="{E663E6BA-9536-C08A-7463-4DC16CEF1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3589" y="2753736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E47795-AF3B-4F95-B6F0-2C8A16C621AE}"/>
                </a:ext>
              </a:extLst>
            </p:cNvPr>
            <p:cNvSpPr txBox="1"/>
            <p:nvPr/>
          </p:nvSpPr>
          <p:spPr>
            <a:xfrm>
              <a:off x="9928209" y="3492026"/>
              <a:ext cx="1209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KINESIS</a:t>
              </a: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50DB98EE-2AB1-12C9-ADDE-2C01392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AWS SERVICES utilized</a:t>
            </a:r>
          </a:p>
        </p:txBody>
      </p:sp>
    </p:spTree>
    <p:extLst>
      <p:ext uri="{BB962C8B-B14F-4D97-AF65-F5344CB8AC3E}">
        <p14:creationId xmlns:p14="http://schemas.microsoft.com/office/powerpoint/2010/main" val="13429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FBE83-A087-ADC1-5AC5-1FC19872E254}"/>
              </a:ext>
            </a:extLst>
          </p:cNvPr>
          <p:cNvGrpSpPr/>
          <p:nvPr/>
        </p:nvGrpSpPr>
        <p:grpSpPr>
          <a:xfrm>
            <a:off x="2605664" y="2451085"/>
            <a:ext cx="1292020" cy="1046067"/>
            <a:chOff x="1650005" y="1379320"/>
            <a:chExt cx="1292020" cy="1046067"/>
          </a:xfrm>
        </p:grpSpPr>
        <p:pic>
          <p:nvPicPr>
            <p:cNvPr id="1026" name="Picture 2" descr="Cloud Icons | AWS IoT Core">
              <a:extLst>
                <a:ext uri="{FF2B5EF4-FFF2-40B4-BE49-F238E27FC236}">
                  <a16:creationId xmlns:a16="http://schemas.microsoft.com/office/drawing/2014/main" id="{70D3E72E-B51D-A77E-FC4F-F69C7DDE5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11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83E57-27CD-C2C9-5F71-FA88483D0ABE}"/>
                </a:ext>
              </a:extLst>
            </p:cNvPr>
            <p:cNvSpPr txBox="1"/>
            <p:nvPr/>
          </p:nvSpPr>
          <p:spPr>
            <a:xfrm>
              <a:off x="1650005" y="2117610"/>
              <a:ext cx="1292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IoT Core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631E08-8C41-60BB-A92B-E2B62E80ED67}"/>
              </a:ext>
            </a:extLst>
          </p:cNvPr>
          <p:cNvGrpSpPr/>
          <p:nvPr/>
        </p:nvGrpSpPr>
        <p:grpSpPr>
          <a:xfrm>
            <a:off x="5278207" y="2451086"/>
            <a:ext cx="1170577" cy="1046066"/>
            <a:chOff x="3720661" y="1379320"/>
            <a:chExt cx="1170577" cy="1046066"/>
          </a:xfrm>
        </p:grpSpPr>
        <p:pic>
          <p:nvPicPr>
            <p:cNvPr id="1030" name="Picture 6" descr="Cloud Icons | AWS Lambda">
              <a:extLst>
                <a:ext uri="{FF2B5EF4-FFF2-40B4-BE49-F238E27FC236}">
                  <a16:creationId xmlns:a16="http://schemas.microsoft.com/office/drawing/2014/main" id="{157C3B62-8406-649D-84B9-89C2EC12F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805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48050-AFAB-3C2A-7E53-E37993BAAAEA}"/>
                </a:ext>
              </a:extLst>
            </p:cNvPr>
            <p:cNvSpPr txBox="1"/>
            <p:nvPr/>
          </p:nvSpPr>
          <p:spPr>
            <a:xfrm>
              <a:off x="3720661" y="2117609"/>
              <a:ext cx="1170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Lambda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8E587C-C474-3E56-E882-5738415F2D01}"/>
              </a:ext>
            </a:extLst>
          </p:cNvPr>
          <p:cNvGrpSpPr/>
          <p:nvPr/>
        </p:nvGrpSpPr>
        <p:grpSpPr>
          <a:xfrm>
            <a:off x="8078317" y="1248572"/>
            <a:ext cx="1462323" cy="1046066"/>
            <a:chOff x="5477595" y="1379320"/>
            <a:chExt cx="1462323" cy="1046066"/>
          </a:xfrm>
        </p:grpSpPr>
        <p:pic>
          <p:nvPicPr>
            <p:cNvPr id="1038" name="Picture 14" descr="Introduction to AWS DynamoDB. Looking to learn about Amazon DynamoDB… | by  Meriem Terki | AWS Tip">
              <a:extLst>
                <a:ext uri="{FF2B5EF4-FFF2-40B4-BE49-F238E27FC236}">
                  <a16:creationId xmlns:a16="http://schemas.microsoft.com/office/drawing/2014/main" id="{63DAC237-7085-BF28-C342-06F3A8DF1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612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B5F012-4A19-FE9C-7CD0-1FD8F0EE452B}"/>
                </a:ext>
              </a:extLst>
            </p:cNvPr>
            <p:cNvSpPr txBox="1"/>
            <p:nvPr/>
          </p:nvSpPr>
          <p:spPr>
            <a:xfrm>
              <a:off x="5477595" y="2117609"/>
              <a:ext cx="1462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DynamoDB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A41552-D1F7-D43C-BEC3-62BAE9FA3DD2}"/>
              </a:ext>
            </a:extLst>
          </p:cNvPr>
          <p:cNvGrpSpPr/>
          <p:nvPr/>
        </p:nvGrpSpPr>
        <p:grpSpPr>
          <a:xfrm>
            <a:off x="5960870" y="4179414"/>
            <a:ext cx="1583319" cy="1046065"/>
            <a:chOff x="7782634" y="1379320"/>
            <a:chExt cx="1583319" cy="1046065"/>
          </a:xfrm>
        </p:grpSpPr>
        <p:pic>
          <p:nvPicPr>
            <p:cNvPr id="1040" name="Picture 16" descr="Amazon SageMaker SVG Logo | Free SVG logos &amp; icons download | SVGmix">
              <a:extLst>
                <a:ext uri="{FF2B5EF4-FFF2-40B4-BE49-F238E27FC236}">
                  <a16:creationId xmlns:a16="http://schemas.microsoft.com/office/drawing/2014/main" id="{4AAFBB12-DCB6-16F8-60C6-0EBAAF129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6724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8697BF-8DA2-4A4A-F4D8-DABA2CC4E104}"/>
                </a:ext>
              </a:extLst>
            </p:cNvPr>
            <p:cNvSpPr txBox="1"/>
            <p:nvPr/>
          </p:nvSpPr>
          <p:spPr>
            <a:xfrm>
              <a:off x="7782634" y="2117608"/>
              <a:ext cx="1583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</a:t>
              </a:r>
              <a:r>
                <a:rPr lang="en-US" sz="1400" dirty="0" err="1"/>
                <a:t>SageMaker</a:t>
              </a:r>
              <a:r>
                <a:rPr lang="en-US" sz="1400" dirty="0"/>
                <a:t> AI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354D7-3894-2910-CF46-7FAF15FAB702}"/>
              </a:ext>
            </a:extLst>
          </p:cNvPr>
          <p:cNvGrpSpPr/>
          <p:nvPr/>
        </p:nvGrpSpPr>
        <p:grpSpPr>
          <a:xfrm>
            <a:off x="8353232" y="4012368"/>
            <a:ext cx="912494" cy="1059222"/>
            <a:chOff x="8879737" y="5096380"/>
            <a:chExt cx="912494" cy="105922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9C0F34-442F-B433-7A1E-9F982C14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8677" y="5096380"/>
              <a:ext cx="754614" cy="7594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21D304-F0A7-7CE4-4FE1-9D36C28A6B31}"/>
                </a:ext>
              </a:extLst>
            </p:cNvPr>
            <p:cNvSpPr txBox="1"/>
            <p:nvPr/>
          </p:nvSpPr>
          <p:spPr>
            <a:xfrm>
              <a:off x="8879737" y="5847825"/>
              <a:ext cx="912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SNS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C4F89D2-245F-249E-01AB-9B2F4DCB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Sensor #1: Heartrate </a:t>
            </a:r>
            <a:br>
              <a:rPr lang="en-US" dirty="0"/>
            </a:br>
            <a:r>
              <a:rPr lang="en-US" sz="2000" dirty="0"/>
              <a:t>[SYSTEM ARCHITECTURE]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90DFBA-3703-B551-4DF9-DA6084E0473E}"/>
              </a:ext>
            </a:extLst>
          </p:cNvPr>
          <p:cNvGrpSpPr/>
          <p:nvPr/>
        </p:nvGrpSpPr>
        <p:grpSpPr>
          <a:xfrm>
            <a:off x="4725243" y="5142177"/>
            <a:ext cx="781048" cy="1062401"/>
            <a:chOff x="1907357" y="3551872"/>
            <a:chExt cx="781048" cy="10624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009F18-93CE-9F6D-2444-71180201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8711" y="3551872"/>
              <a:ext cx="738290" cy="7546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F72825-71B5-1929-8F4D-D20809DF289E}"/>
                </a:ext>
              </a:extLst>
            </p:cNvPr>
            <p:cNvSpPr txBox="1"/>
            <p:nvPr/>
          </p:nvSpPr>
          <p:spPr>
            <a:xfrm>
              <a:off x="1907357" y="4306496"/>
              <a:ext cx="781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S3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AD4B21-5F4C-F65B-512E-B52AA9FB0E37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3622660" y="2820230"/>
            <a:ext cx="18716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36C1FC8-4046-A6D9-2A3E-47D0EB05AF2A}"/>
              </a:ext>
            </a:extLst>
          </p:cNvPr>
          <p:cNvCxnSpPr>
            <a:cxnSpLocks/>
            <a:stCxn id="1040" idx="1"/>
            <a:endCxn id="11" idx="0"/>
          </p:cNvCxnSpPr>
          <p:nvPr/>
        </p:nvCxnSpPr>
        <p:spPr>
          <a:xfrm rot="10800000" flipV="1">
            <a:off x="5115742" y="4548559"/>
            <a:ext cx="1169218" cy="5936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695C63E-EDD3-4698-EC03-B261A04E7A68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5484887" y="5225479"/>
            <a:ext cx="1267643" cy="2940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669B9BE-6E09-A515-23CD-B2264CAEF224}"/>
              </a:ext>
            </a:extLst>
          </p:cNvPr>
          <p:cNvCxnSpPr>
            <a:cxnSpLocks/>
            <a:stCxn id="1040" idx="0"/>
            <a:endCxn id="5" idx="2"/>
          </p:cNvCxnSpPr>
          <p:nvPr/>
        </p:nvCxnSpPr>
        <p:spPr>
          <a:xfrm rot="16200000" flipV="1">
            <a:off x="5917670" y="3442978"/>
            <a:ext cx="682262" cy="790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D246DAD-8871-0A87-5DAF-2E3D4419C19E}"/>
              </a:ext>
            </a:extLst>
          </p:cNvPr>
          <p:cNvCxnSpPr>
            <a:cxnSpLocks/>
            <a:stCxn id="1030" idx="3"/>
            <a:endCxn id="1038" idx="1"/>
          </p:cNvCxnSpPr>
          <p:nvPr/>
        </p:nvCxnSpPr>
        <p:spPr>
          <a:xfrm flipV="1">
            <a:off x="6232641" y="1617717"/>
            <a:ext cx="2207693" cy="12025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B5C1BE0-F9C4-D110-A787-7FB95F442179}"/>
              </a:ext>
            </a:extLst>
          </p:cNvPr>
          <p:cNvCxnSpPr>
            <a:cxnSpLocks/>
            <a:stCxn id="1030" idx="3"/>
            <a:endCxn id="2" idx="1"/>
          </p:cNvCxnSpPr>
          <p:nvPr/>
        </p:nvCxnSpPr>
        <p:spPr>
          <a:xfrm>
            <a:off x="6232641" y="2820231"/>
            <a:ext cx="2199531" cy="1571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5C1291-42F7-74A2-0244-51B15001ADAF}"/>
              </a:ext>
            </a:extLst>
          </p:cNvPr>
          <p:cNvGrpSpPr/>
          <p:nvPr/>
        </p:nvGrpSpPr>
        <p:grpSpPr>
          <a:xfrm>
            <a:off x="1673243" y="5465842"/>
            <a:ext cx="914096" cy="1046067"/>
            <a:chOff x="2562243" y="5109535"/>
            <a:chExt cx="914096" cy="1046067"/>
          </a:xfrm>
        </p:grpSpPr>
        <p:pic>
          <p:nvPicPr>
            <p:cNvPr id="52" name="Picture 32" descr="Cloud Icons | AWS IAM Identity Center">
              <a:extLst>
                <a:ext uri="{FF2B5EF4-FFF2-40B4-BE49-F238E27FC236}">
                  <a16:creationId xmlns:a16="http://schemas.microsoft.com/office/drawing/2014/main" id="{53E3B273-E5C7-F9BF-DAF0-9D5DE3A0C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146" y="5109535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922402-C2E8-B03D-F70D-C1E3378B26D7}"/>
                </a:ext>
              </a:extLst>
            </p:cNvPr>
            <p:cNvSpPr txBox="1"/>
            <p:nvPr/>
          </p:nvSpPr>
          <p:spPr>
            <a:xfrm>
              <a:off x="2562243" y="5847825"/>
              <a:ext cx="91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IAM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390DF2-37BE-733D-ABE1-92815D34764C}"/>
              </a:ext>
            </a:extLst>
          </p:cNvPr>
          <p:cNvGrpSpPr/>
          <p:nvPr/>
        </p:nvGrpSpPr>
        <p:grpSpPr>
          <a:xfrm>
            <a:off x="9058765" y="2451085"/>
            <a:ext cx="1538113" cy="1046067"/>
            <a:chOff x="8290476" y="3551872"/>
            <a:chExt cx="1538113" cy="1046067"/>
          </a:xfrm>
        </p:grpSpPr>
        <p:pic>
          <p:nvPicPr>
            <p:cNvPr id="55" name="Picture 30" descr="Amazon CloudWatch - inteltank">
              <a:extLst>
                <a:ext uri="{FF2B5EF4-FFF2-40B4-BE49-F238E27FC236}">
                  <a16:creationId xmlns:a16="http://schemas.microsoft.com/office/drawing/2014/main" id="{F94D4BF8-7AE6-0CBB-1A74-34105AE87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0388" y="3551872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07F583-4B9F-1CBB-EF3B-59A7D0A225E9}"/>
                </a:ext>
              </a:extLst>
            </p:cNvPr>
            <p:cNvSpPr txBox="1"/>
            <p:nvPr/>
          </p:nvSpPr>
          <p:spPr>
            <a:xfrm>
              <a:off x="8290476" y="4290162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CloudWatch</a:t>
              </a:r>
            </a:p>
          </p:txBody>
        </p:sp>
      </p:grp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7DAB0B1-473C-8528-891C-42F111A7CDDC}"/>
              </a:ext>
            </a:extLst>
          </p:cNvPr>
          <p:cNvCxnSpPr>
            <a:cxnSpLocks/>
            <a:stCxn id="1030" idx="3"/>
            <a:endCxn id="55" idx="1"/>
          </p:cNvCxnSpPr>
          <p:nvPr/>
        </p:nvCxnSpPr>
        <p:spPr>
          <a:xfrm flipV="1">
            <a:off x="6232641" y="2820230"/>
            <a:ext cx="322603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E812-6BF2-1A1F-9DBD-087983C9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SAGEMAKER TRAINED MODEL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B43F0-4739-CBE8-FAB9-665B647D280A}"/>
              </a:ext>
            </a:extLst>
          </p:cNvPr>
          <p:cNvSpPr txBox="1">
            <a:spLocks/>
          </p:cNvSpPr>
          <p:nvPr/>
        </p:nvSpPr>
        <p:spPr>
          <a:xfrm>
            <a:off x="1251678" y="367211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dYNAMO_DB</a:t>
            </a:r>
            <a:r>
              <a:rPr lang="en-US" sz="3200" dirty="0"/>
              <a:t>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368A-74F1-E2B7-BAB7-AA54CB96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39" y="984514"/>
            <a:ext cx="7772400" cy="2521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0EF0D-EE55-F4E3-8882-07016E08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87" y="4306347"/>
            <a:ext cx="5543426" cy="2321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082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9FEF7C-E54F-AF8D-D40E-6CB4B16D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sz="3200" dirty="0"/>
              <a:t>SNS Email alert - Heartrate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4E354-3447-1011-C5F9-1BA70813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4" y="1427229"/>
            <a:ext cx="7232812" cy="40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FBE83-A087-ADC1-5AC5-1FC19872E254}"/>
              </a:ext>
            </a:extLst>
          </p:cNvPr>
          <p:cNvGrpSpPr/>
          <p:nvPr/>
        </p:nvGrpSpPr>
        <p:grpSpPr>
          <a:xfrm>
            <a:off x="2651987" y="2999676"/>
            <a:ext cx="1292020" cy="1046067"/>
            <a:chOff x="1650005" y="1379320"/>
            <a:chExt cx="1292020" cy="1046067"/>
          </a:xfrm>
        </p:grpSpPr>
        <p:pic>
          <p:nvPicPr>
            <p:cNvPr id="1026" name="Picture 2" descr="Cloud Icons | AWS IoT Core">
              <a:extLst>
                <a:ext uri="{FF2B5EF4-FFF2-40B4-BE49-F238E27FC236}">
                  <a16:creationId xmlns:a16="http://schemas.microsoft.com/office/drawing/2014/main" id="{70D3E72E-B51D-A77E-FC4F-F69C7DDE5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11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83E57-27CD-C2C9-5F71-FA88483D0ABE}"/>
                </a:ext>
              </a:extLst>
            </p:cNvPr>
            <p:cNvSpPr txBox="1"/>
            <p:nvPr/>
          </p:nvSpPr>
          <p:spPr>
            <a:xfrm>
              <a:off x="1650005" y="2117610"/>
              <a:ext cx="1292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IoT Core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631E08-8C41-60BB-A92B-E2B62E80ED67}"/>
              </a:ext>
            </a:extLst>
          </p:cNvPr>
          <p:cNvGrpSpPr/>
          <p:nvPr/>
        </p:nvGrpSpPr>
        <p:grpSpPr>
          <a:xfrm>
            <a:off x="4925423" y="2999677"/>
            <a:ext cx="1170577" cy="1046066"/>
            <a:chOff x="3720661" y="1379320"/>
            <a:chExt cx="1170577" cy="1046066"/>
          </a:xfrm>
        </p:grpSpPr>
        <p:pic>
          <p:nvPicPr>
            <p:cNvPr id="1030" name="Picture 6" descr="Cloud Icons | AWS Lambda">
              <a:extLst>
                <a:ext uri="{FF2B5EF4-FFF2-40B4-BE49-F238E27FC236}">
                  <a16:creationId xmlns:a16="http://schemas.microsoft.com/office/drawing/2014/main" id="{157C3B62-8406-649D-84B9-89C2EC12F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805" y="1379320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48050-AFAB-3C2A-7E53-E37993BAAAEA}"/>
                </a:ext>
              </a:extLst>
            </p:cNvPr>
            <p:cNvSpPr txBox="1"/>
            <p:nvPr/>
          </p:nvSpPr>
          <p:spPr>
            <a:xfrm>
              <a:off x="3720661" y="2117609"/>
              <a:ext cx="1170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Lambda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976CE8-BF76-2B22-69E5-8B31ADB81530}"/>
              </a:ext>
            </a:extLst>
          </p:cNvPr>
          <p:cNvGrpSpPr/>
          <p:nvPr/>
        </p:nvGrpSpPr>
        <p:grpSpPr>
          <a:xfrm>
            <a:off x="7246928" y="1755461"/>
            <a:ext cx="1457130" cy="1046066"/>
            <a:chOff x="6080827" y="3568205"/>
            <a:chExt cx="1457130" cy="1046066"/>
          </a:xfrm>
        </p:grpSpPr>
        <p:pic>
          <p:nvPicPr>
            <p:cNvPr id="1048" name="Picture 24" descr="Amazon Timestream: The Future of Time Series Data Management | by Alice the  Architect | AWS in Plain English">
              <a:extLst>
                <a:ext uri="{FF2B5EF4-FFF2-40B4-BE49-F238E27FC236}">
                  <a16:creationId xmlns:a16="http://schemas.microsoft.com/office/drawing/2014/main" id="{A397130A-069D-4649-4AEA-8656F5611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247" y="3568205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3697BB-E2AA-782D-A192-F55071706060}"/>
                </a:ext>
              </a:extLst>
            </p:cNvPr>
            <p:cNvSpPr txBox="1"/>
            <p:nvPr/>
          </p:nvSpPr>
          <p:spPr>
            <a:xfrm>
              <a:off x="6080827" y="4306494"/>
              <a:ext cx="145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Timestream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606C21-438B-BB63-C04B-6743380478D0}"/>
              </a:ext>
            </a:extLst>
          </p:cNvPr>
          <p:cNvGrpSpPr/>
          <p:nvPr/>
        </p:nvGrpSpPr>
        <p:grpSpPr>
          <a:xfrm>
            <a:off x="7206436" y="3618911"/>
            <a:ext cx="1538113" cy="1046067"/>
            <a:chOff x="8290476" y="3551872"/>
            <a:chExt cx="1538113" cy="1046067"/>
          </a:xfrm>
        </p:grpSpPr>
        <p:pic>
          <p:nvPicPr>
            <p:cNvPr id="1054" name="Picture 30" descr="Amazon CloudWatch - inteltank">
              <a:extLst>
                <a:ext uri="{FF2B5EF4-FFF2-40B4-BE49-F238E27FC236}">
                  <a16:creationId xmlns:a16="http://schemas.microsoft.com/office/drawing/2014/main" id="{21F9CCB2-0206-11B5-422B-4BAE670DB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0388" y="3551872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E404FD-939A-FFD3-B8C5-516F2FB3C71B}"/>
                </a:ext>
              </a:extLst>
            </p:cNvPr>
            <p:cNvSpPr txBox="1"/>
            <p:nvPr/>
          </p:nvSpPr>
          <p:spPr>
            <a:xfrm>
              <a:off x="8290476" y="4290162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CloudWatch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E62BE6-129A-90CC-C96A-738A1209BAE7}"/>
              </a:ext>
            </a:extLst>
          </p:cNvPr>
          <p:cNvGrpSpPr/>
          <p:nvPr/>
        </p:nvGrpSpPr>
        <p:grpSpPr>
          <a:xfrm>
            <a:off x="5879857" y="5170903"/>
            <a:ext cx="912494" cy="1059222"/>
            <a:chOff x="8879737" y="5096380"/>
            <a:chExt cx="912494" cy="105922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F015E05-8CB5-D598-457E-06881145F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58677" y="5096380"/>
              <a:ext cx="754614" cy="7594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AC4F40-CCD9-6E66-903E-FC9C397BD0FF}"/>
                </a:ext>
              </a:extLst>
            </p:cNvPr>
            <p:cNvSpPr txBox="1"/>
            <p:nvPr/>
          </p:nvSpPr>
          <p:spPr>
            <a:xfrm>
              <a:off x="8879737" y="5847825"/>
              <a:ext cx="912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SNS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549C87-50BC-A0F8-5715-EA9E8B2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Sensor #2: TEMPERATURE</a:t>
            </a:r>
            <a:br>
              <a:rPr lang="en-US" dirty="0"/>
            </a:br>
            <a:r>
              <a:rPr lang="en-US" sz="2200" dirty="0"/>
              <a:t>[SYSTEM ARCHITECTURE]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4616C81-2B00-6F36-E3A3-8645F801A32F}"/>
              </a:ext>
            </a:extLst>
          </p:cNvPr>
          <p:cNvCxnSpPr>
            <a:cxnSpLocks/>
            <a:stCxn id="1030" idx="3"/>
            <a:endCxn id="1048" idx="1"/>
          </p:cNvCxnSpPr>
          <p:nvPr/>
        </p:nvCxnSpPr>
        <p:spPr>
          <a:xfrm flipV="1">
            <a:off x="5879857" y="2124606"/>
            <a:ext cx="1726491" cy="1244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20B91-9FE8-C43D-B6A7-CFCA2CAE7848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3668983" y="3368821"/>
            <a:ext cx="14725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A45487A-3E38-F22E-2627-9E2EC45D458E}"/>
              </a:ext>
            </a:extLst>
          </p:cNvPr>
          <p:cNvCxnSpPr>
            <a:cxnSpLocks/>
            <a:stCxn id="1030" idx="3"/>
            <a:endCxn id="1054" idx="1"/>
          </p:cNvCxnSpPr>
          <p:nvPr/>
        </p:nvCxnSpPr>
        <p:spPr>
          <a:xfrm>
            <a:off x="5879857" y="3368822"/>
            <a:ext cx="1726491" cy="619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47D4CAE-C981-C499-B01B-98A99524090B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5360828" y="4195627"/>
            <a:ext cx="1125160" cy="825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F74C52-C165-CEE4-FBE9-02C47F58D771}"/>
              </a:ext>
            </a:extLst>
          </p:cNvPr>
          <p:cNvGrpSpPr/>
          <p:nvPr/>
        </p:nvGrpSpPr>
        <p:grpSpPr>
          <a:xfrm>
            <a:off x="1673243" y="5465842"/>
            <a:ext cx="914096" cy="1046067"/>
            <a:chOff x="2562243" y="5109535"/>
            <a:chExt cx="914096" cy="1046067"/>
          </a:xfrm>
        </p:grpSpPr>
        <p:pic>
          <p:nvPicPr>
            <p:cNvPr id="40" name="Picture 32" descr="Cloud Icons | AWS IAM Identity Center">
              <a:extLst>
                <a:ext uri="{FF2B5EF4-FFF2-40B4-BE49-F238E27FC236}">
                  <a16:creationId xmlns:a16="http://schemas.microsoft.com/office/drawing/2014/main" id="{D491A5D6-36CF-E4C0-304F-5B213EF66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146" y="5109535"/>
              <a:ext cx="738290" cy="73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62A3F-74C6-BC2B-BC08-83D62DBFED94}"/>
                </a:ext>
              </a:extLst>
            </p:cNvPr>
            <p:cNvSpPr txBox="1"/>
            <p:nvPr/>
          </p:nvSpPr>
          <p:spPr>
            <a:xfrm>
              <a:off x="2562243" y="5847825"/>
              <a:ext cx="914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AWS IAM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3977AC2-9F93-EA1A-1486-B46C795719C7}"/>
              </a:ext>
            </a:extLst>
          </p:cNvPr>
          <p:cNvSpPr txBox="1"/>
          <p:nvPr/>
        </p:nvSpPr>
        <p:spPr>
          <a:xfrm>
            <a:off x="3242154" y="6548735"/>
            <a:ext cx="8949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AWS Timestream is a fully managed time-series database service optimized for storing, querying, and </a:t>
            </a:r>
            <a:r>
              <a:rPr lang="en-SG" sz="1200" dirty="0" err="1"/>
              <a:t>analyzing</a:t>
            </a:r>
            <a:r>
              <a:rPr lang="en-SG" sz="1200" dirty="0"/>
              <a:t> time-stamped data at scale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059537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{07BA17A6-6B32-4F4F-9605-14ED08C93304}tf10001071_mac</Template>
  <TotalTime>570</TotalTime>
  <Words>1045</Words>
  <Application>Microsoft Macintosh PowerPoint</Application>
  <PresentationFormat>Widescreen</PresentationFormat>
  <Paragraphs>112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Impact</vt:lpstr>
      <vt:lpstr>Badge</vt:lpstr>
      <vt:lpstr>I0T pRESENTATION </vt:lpstr>
      <vt:lpstr>Solution Background</vt:lpstr>
      <vt:lpstr>Features</vt:lpstr>
      <vt:lpstr>Target user/ business sector</vt:lpstr>
      <vt:lpstr>AWS SERVICES utilized</vt:lpstr>
      <vt:lpstr>Sensor #1: Heartrate  [SYSTEM ARCHITECTURE]</vt:lpstr>
      <vt:lpstr>SAGEMAKER TRAINED MODEL</vt:lpstr>
      <vt:lpstr>SNS Email alert - Heartrate</vt:lpstr>
      <vt:lpstr>Sensor #2: TEMPERATURE [SYSTEM ARCHITECTURE]</vt:lpstr>
      <vt:lpstr>TEMPERATURE GRAPH - cLOUDWATCH</vt:lpstr>
      <vt:lpstr>SNS Email alert – tEMPERATURE</vt:lpstr>
      <vt:lpstr>Sensor #3: GPS [SYSTEM ARCHITECTURE]</vt:lpstr>
      <vt:lpstr>wEBPAGE – HTML Website</vt:lpstr>
      <vt:lpstr>Gps_gRAPH – cloudwatch</vt:lpstr>
      <vt:lpstr>Sensor #4: Motion [SYSTEM ARCHITECTURE]</vt:lpstr>
      <vt:lpstr>mOTION_DATA – AWS KINESIS Service</vt:lpstr>
      <vt:lpstr>Motion_DATA – AWS dynamodb</vt:lpstr>
      <vt:lpstr>aSSUMPTIONS</vt:lpstr>
      <vt:lpstr>LIMITATION</vt:lpstr>
      <vt:lpstr>FUTURE ENHANCEMENT</vt:lpstr>
      <vt:lpstr>CHALLENGES/LESSON LEARNT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I0T pRESENTATION </dc:title>
  <dc:creator>SHUBHAM KAUSHIK</dc:creator>
  <cp:lastModifiedBy>SHUBHAM KAUSHIK</cp:lastModifiedBy>
  <cp:revision>23</cp:revision>
  <dcterms:created xsi:type="dcterms:W3CDTF">2025-02-04T11:31:22Z</dcterms:created>
  <dcterms:modified xsi:type="dcterms:W3CDTF">2025-02-11T03:01:07Z</dcterms:modified>
</cp:coreProperties>
</file>