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4"/>
  </p:sldMasterIdLst>
  <p:sldIdLst>
    <p:sldId id="256" r:id="rId5"/>
    <p:sldId id="261" r:id="rId6"/>
    <p:sldId id="273" r:id="rId7"/>
    <p:sldId id="258" r:id="rId8"/>
    <p:sldId id="259" r:id="rId9"/>
    <p:sldId id="276" r:id="rId10"/>
    <p:sldId id="275" r:id="rId11"/>
    <p:sldId id="281" r:id="rId12"/>
    <p:sldId id="277" r:id="rId13"/>
    <p:sldId id="278"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E1CDC27-C62D-1EFD-520A-E66E905EDA5C}" name="Josh Yan LIAO (TP)" initials="JYL(" userId="S::joshyan@tp.edu.sg::34d2b495-187b-482c-9c38-d8f66a623d9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E7F396-D721-6D43-869F-B84C0004C6C9}" v="169" dt="2024-08-15T00:42:02.377"/>
    <p1510:client id="{79767781-FBC7-4BB1-AA06-F3B965E852E2}" v="54" dt="2024-08-15T02:26:26.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snapToGrid="0">
      <p:cViewPr varScale="1">
        <p:scale>
          <a:sx n="102" d="100"/>
          <a:sy n="102"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F2B5284-BCBC-40F2-BE1E-6CFB3D2BA82E}" type="datetimeFigureOut">
              <a:rPr lang="en-SG" smtClean="0"/>
              <a:t>3/9/25</a:t>
            </a:fld>
            <a:endParaRPr lang="en-SG"/>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SG"/>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3882FF-E628-4E7D-976A-7AC6BB25A56A}" type="slidenum">
              <a:rPr lang="en-SG" smtClean="0"/>
              <a:t>‹#›</a:t>
            </a:fld>
            <a:endParaRPr lang="en-SG"/>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190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F2B5284-BCBC-40F2-BE1E-6CFB3D2BA82E}" type="datetimeFigureOut">
              <a:rPr lang="en-SG" smtClean="0"/>
              <a:t>3/9/25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53882FF-E628-4E7D-976A-7AC6BB25A56A}" type="slidenum">
              <a:rPr lang="en-SG" smtClean="0"/>
              <a:t>‹#›</a:t>
            </a:fld>
            <a:endParaRPr lang="en-SG"/>
          </a:p>
        </p:txBody>
      </p:sp>
    </p:spTree>
    <p:extLst>
      <p:ext uri="{BB962C8B-B14F-4D97-AF65-F5344CB8AC3E}">
        <p14:creationId xmlns:p14="http://schemas.microsoft.com/office/powerpoint/2010/main" val="128518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F2B5284-BCBC-40F2-BE1E-6CFB3D2BA82E}" type="datetimeFigureOut">
              <a:rPr lang="en-SG" smtClean="0"/>
              <a:t>3/9/25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53882FF-E628-4E7D-976A-7AC6BB25A56A}" type="slidenum">
              <a:rPr lang="en-SG" smtClean="0"/>
              <a:t>‹#›</a:t>
            </a:fld>
            <a:endParaRPr lang="en-SG"/>
          </a:p>
        </p:txBody>
      </p:sp>
    </p:spTree>
    <p:extLst>
      <p:ext uri="{BB962C8B-B14F-4D97-AF65-F5344CB8AC3E}">
        <p14:creationId xmlns:p14="http://schemas.microsoft.com/office/powerpoint/2010/main" val="114367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F2B5284-BCBC-40F2-BE1E-6CFB3D2BA82E}" type="datetimeFigureOut">
              <a:rPr lang="en-SG" smtClean="0"/>
              <a:t>3/9/25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53882FF-E628-4E7D-976A-7AC6BB25A56A}" type="slidenum">
              <a:rPr lang="en-SG" smtClean="0"/>
              <a:t>‹#›</a:t>
            </a:fld>
            <a:endParaRPr lang="en-SG"/>
          </a:p>
        </p:txBody>
      </p:sp>
    </p:spTree>
    <p:extLst>
      <p:ext uri="{BB962C8B-B14F-4D97-AF65-F5344CB8AC3E}">
        <p14:creationId xmlns:p14="http://schemas.microsoft.com/office/powerpoint/2010/main" val="378698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F2B5284-BCBC-40F2-BE1E-6CFB3D2BA82E}" type="datetimeFigureOut">
              <a:rPr lang="en-SG" smtClean="0"/>
              <a:t>3/9/25</a:t>
            </a:fld>
            <a:endParaRPr lang="en-SG"/>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SG"/>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3882FF-E628-4E7D-976A-7AC6BB25A56A}" type="slidenum">
              <a:rPr lang="en-SG" smtClean="0"/>
              <a:t>‹#›</a:t>
            </a:fld>
            <a:endParaRPr lang="en-SG"/>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7673753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2F2B5284-BCBC-40F2-BE1E-6CFB3D2BA82E}" type="datetimeFigureOut">
              <a:rPr lang="en-SG" smtClean="0"/>
              <a:t>3/9/25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53882FF-E628-4E7D-976A-7AC6BB25A56A}" type="slidenum">
              <a:rPr lang="en-SG" smtClean="0"/>
              <a:t>‹#›</a:t>
            </a:fld>
            <a:endParaRPr lang="en-SG"/>
          </a:p>
        </p:txBody>
      </p:sp>
    </p:spTree>
    <p:extLst>
      <p:ext uri="{BB962C8B-B14F-4D97-AF65-F5344CB8AC3E}">
        <p14:creationId xmlns:p14="http://schemas.microsoft.com/office/powerpoint/2010/main" val="30878935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2F2B5284-BCBC-40F2-BE1E-6CFB3D2BA82E}" type="datetimeFigureOut">
              <a:rPr lang="en-SG" smtClean="0"/>
              <a:t>3/9/25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53882FF-E628-4E7D-976A-7AC6BB25A56A}" type="slidenum">
              <a:rPr lang="en-SG" smtClean="0"/>
              <a:t>‹#›</a:t>
            </a:fld>
            <a:endParaRPr lang="en-SG"/>
          </a:p>
        </p:txBody>
      </p:sp>
    </p:spTree>
    <p:extLst>
      <p:ext uri="{BB962C8B-B14F-4D97-AF65-F5344CB8AC3E}">
        <p14:creationId xmlns:p14="http://schemas.microsoft.com/office/powerpoint/2010/main" val="150054568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F2B5284-BCBC-40F2-BE1E-6CFB3D2BA82E}" type="datetimeFigureOut">
              <a:rPr lang="en-SG" smtClean="0"/>
              <a:t>3/9/25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53882FF-E628-4E7D-976A-7AC6BB25A56A}" type="slidenum">
              <a:rPr lang="en-SG" smtClean="0"/>
              <a:t>‹#›</a:t>
            </a:fld>
            <a:endParaRPr lang="en-SG"/>
          </a:p>
        </p:txBody>
      </p:sp>
    </p:spTree>
    <p:extLst>
      <p:ext uri="{BB962C8B-B14F-4D97-AF65-F5344CB8AC3E}">
        <p14:creationId xmlns:p14="http://schemas.microsoft.com/office/powerpoint/2010/main" val="277400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B5284-BCBC-40F2-BE1E-6CFB3D2BA82E}" type="datetimeFigureOut">
              <a:rPr lang="en-SG" smtClean="0"/>
              <a:t>3/9/25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53882FF-E628-4E7D-976A-7AC6BB25A56A}" type="slidenum">
              <a:rPr lang="en-SG" smtClean="0"/>
              <a:t>‹#›</a:t>
            </a:fld>
            <a:endParaRPr lang="en-SG"/>
          </a:p>
        </p:txBody>
      </p:sp>
    </p:spTree>
    <p:extLst>
      <p:ext uri="{BB962C8B-B14F-4D97-AF65-F5344CB8AC3E}">
        <p14:creationId xmlns:p14="http://schemas.microsoft.com/office/powerpoint/2010/main" val="181941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2F2B5284-BCBC-40F2-BE1E-6CFB3D2BA82E}" type="datetimeFigureOut">
              <a:rPr lang="en-SG" smtClean="0"/>
              <a:t>3/9/25</a:t>
            </a:fld>
            <a:endParaRPr lang="en-SG"/>
          </a:p>
        </p:txBody>
      </p:sp>
      <p:sp>
        <p:nvSpPr>
          <p:cNvPr id="6" name="Footer Placeholder 5"/>
          <p:cNvSpPr>
            <a:spLocks noGrp="1"/>
          </p:cNvSpPr>
          <p:nvPr>
            <p:ph type="ftr" sz="quarter" idx="11"/>
          </p:nvPr>
        </p:nvSpPr>
        <p:spPr>
          <a:xfrm>
            <a:off x="2103620" y="6375679"/>
            <a:ext cx="3482179" cy="345796"/>
          </a:xfrm>
        </p:spPr>
        <p:txBody>
          <a:bodyPr/>
          <a:lstStyle/>
          <a:p>
            <a:endParaRPr lang="en-SG"/>
          </a:p>
        </p:txBody>
      </p:sp>
      <p:sp>
        <p:nvSpPr>
          <p:cNvPr id="7" name="Slide Number Placeholder 6"/>
          <p:cNvSpPr>
            <a:spLocks noGrp="1"/>
          </p:cNvSpPr>
          <p:nvPr>
            <p:ph type="sldNum" sz="quarter" idx="12"/>
          </p:nvPr>
        </p:nvSpPr>
        <p:spPr>
          <a:xfrm>
            <a:off x="5691014" y="6375679"/>
            <a:ext cx="1232456" cy="345796"/>
          </a:xfrm>
        </p:spPr>
        <p:txBody>
          <a:bodyPr/>
          <a:lstStyle/>
          <a:p>
            <a:fld id="{D53882FF-E628-4E7D-976A-7AC6BB25A56A}" type="slidenum">
              <a:rPr lang="en-SG" smtClean="0"/>
              <a:t>‹#›</a:t>
            </a:fld>
            <a:endParaRPr lang="en-SG"/>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995107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2F2B5284-BCBC-40F2-BE1E-6CFB3D2BA82E}" type="datetimeFigureOut">
              <a:rPr lang="en-SG" smtClean="0"/>
              <a:t>3/9/25</a:t>
            </a:fld>
            <a:endParaRPr lang="en-SG"/>
          </a:p>
        </p:txBody>
      </p:sp>
      <p:sp>
        <p:nvSpPr>
          <p:cNvPr id="6" name="Footer Placeholder 5"/>
          <p:cNvSpPr>
            <a:spLocks noGrp="1"/>
          </p:cNvSpPr>
          <p:nvPr>
            <p:ph type="ftr" sz="quarter" idx="11"/>
          </p:nvPr>
        </p:nvSpPr>
        <p:spPr>
          <a:xfrm>
            <a:off x="2103621" y="6375679"/>
            <a:ext cx="3482178" cy="345796"/>
          </a:xfrm>
        </p:spPr>
        <p:txBody>
          <a:bodyPr/>
          <a:lstStyle/>
          <a:p>
            <a:endParaRPr lang="en-SG"/>
          </a:p>
        </p:txBody>
      </p:sp>
      <p:sp>
        <p:nvSpPr>
          <p:cNvPr id="7" name="Slide Number Placeholder 6"/>
          <p:cNvSpPr>
            <a:spLocks noGrp="1"/>
          </p:cNvSpPr>
          <p:nvPr>
            <p:ph type="sldNum" sz="quarter" idx="12"/>
          </p:nvPr>
        </p:nvSpPr>
        <p:spPr>
          <a:xfrm>
            <a:off x="5687568" y="6375679"/>
            <a:ext cx="1234440" cy="345796"/>
          </a:xfrm>
        </p:spPr>
        <p:txBody>
          <a:bodyPr/>
          <a:lstStyle/>
          <a:p>
            <a:fld id="{D53882FF-E628-4E7D-976A-7AC6BB25A56A}" type="slidenum">
              <a:rPr lang="en-SG" smtClean="0"/>
              <a:t>‹#›</a:t>
            </a:fld>
            <a:endParaRPr lang="en-SG"/>
          </a:p>
        </p:txBody>
      </p:sp>
    </p:spTree>
    <p:extLst>
      <p:ext uri="{BB962C8B-B14F-4D97-AF65-F5344CB8AC3E}">
        <p14:creationId xmlns:p14="http://schemas.microsoft.com/office/powerpoint/2010/main" val="2411147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F2B5284-BCBC-40F2-BE1E-6CFB3D2BA82E}" type="datetimeFigureOut">
              <a:rPr lang="en-SG" smtClean="0"/>
              <a:t>3/9/25</a:t>
            </a:fld>
            <a:endParaRPr lang="en-SG"/>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SG"/>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3882FF-E628-4E7D-976A-7AC6BB25A56A}" type="slidenum">
              <a:rPr lang="en-SG" smtClean="0"/>
              <a:t>‹#›</a:t>
            </a:fld>
            <a:endParaRPr lang="en-SG"/>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4540686"/>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youtu.be/iRxEnLmkYiw"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1CA4-5920-8890-1254-859009F61259}"/>
              </a:ext>
            </a:extLst>
          </p:cNvPr>
          <p:cNvSpPr>
            <a:spLocks noGrp="1"/>
          </p:cNvSpPr>
          <p:nvPr>
            <p:ph type="ctrTitle"/>
          </p:nvPr>
        </p:nvSpPr>
        <p:spPr>
          <a:xfrm>
            <a:off x="2840322" y="1032634"/>
            <a:ext cx="6794817" cy="4246467"/>
          </a:xfrm>
        </p:spPr>
        <p:txBody>
          <a:bodyPr>
            <a:normAutofit/>
          </a:bodyPr>
          <a:lstStyle/>
          <a:p>
            <a:r>
              <a:rPr lang="en-US" sz="8800"/>
              <a:t>RPA Project Report</a:t>
            </a:r>
            <a:endParaRPr lang="en-SG" sz="8800"/>
          </a:p>
        </p:txBody>
      </p:sp>
      <p:sp>
        <p:nvSpPr>
          <p:cNvPr id="3" name="Subtitle 2">
            <a:extLst>
              <a:ext uri="{FF2B5EF4-FFF2-40B4-BE49-F238E27FC236}">
                <a16:creationId xmlns:a16="http://schemas.microsoft.com/office/drawing/2014/main" id="{74A95E70-DCAA-D51F-6996-C32E6F674C5C}"/>
              </a:ext>
            </a:extLst>
          </p:cNvPr>
          <p:cNvSpPr>
            <a:spLocks noGrp="1"/>
          </p:cNvSpPr>
          <p:nvPr>
            <p:ph type="subTitle" idx="1"/>
          </p:nvPr>
        </p:nvSpPr>
        <p:spPr/>
        <p:txBody>
          <a:bodyPr>
            <a:noAutofit/>
          </a:bodyPr>
          <a:lstStyle/>
          <a:p>
            <a:r>
              <a:rPr lang="en-SG" sz="1400"/>
              <a:t>Shubham Kaushik</a:t>
            </a:r>
          </a:p>
          <a:p>
            <a:r>
              <a:rPr lang="en-SG" sz="1400"/>
              <a:t>2301418F | Class: P03</a:t>
            </a:r>
          </a:p>
        </p:txBody>
      </p:sp>
    </p:spTree>
    <p:extLst>
      <p:ext uri="{BB962C8B-B14F-4D97-AF65-F5344CB8AC3E}">
        <p14:creationId xmlns:p14="http://schemas.microsoft.com/office/powerpoint/2010/main" val="49198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90BAF-F558-4D03-CB1D-DA51EAD8A35B}"/>
              </a:ext>
            </a:extLst>
          </p:cNvPr>
          <p:cNvSpPr>
            <a:spLocks noGrp="1"/>
          </p:cNvSpPr>
          <p:nvPr>
            <p:ph idx="1"/>
          </p:nvPr>
        </p:nvSpPr>
        <p:spPr>
          <a:xfrm>
            <a:off x="7381459" y="3611640"/>
            <a:ext cx="4248577" cy="1295250"/>
          </a:xfrm>
          <a:ln>
            <a:solidFill>
              <a:schemeClr val="tx1"/>
            </a:solidFill>
          </a:ln>
        </p:spPr>
        <p:txBody>
          <a:bodyPr>
            <a:normAutofit/>
          </a:bodyPr>
          <a:lstStyle/>
          <a:p>
            <a:r>
              <a:rPr lang="en-SG" sz="1600"/>
              <a:t>After getting the data from Google Analytics API</a:t>
            </a:r>
          </a:p>
          <a:p>
            <a:r>
              <a:rPr lang="en-SG" sz="1600"/>
              <a:t>I created my own </a:t>
            </a:r>
            <a:r>
              <a:rPr lang="en-SG" sz="1600" err="1"/>
              <a:t>DataTable</a:t>
            </a:r>
            <a:r>
              <a:rPr lang="en-SG" sz="1600"/>
              <a:t> and named it “</a:t>
            </a:r>
            <a:r>
              <a:rPr lang="en-SG" sz="1600" err="1"/>
              <a:t>dtAnalytics</a:t>
            </a:r>
            <a:r>
              <a:rPr lang="en-SG" sz="1600"/>
              <a:t>” </a:t>
            </a:r>
          </a:p>
          <a:p>
            <a:pPr marL="0" indent="0">
              <a:buNone/>
            </a:pPr>
            <a:endParaRPr lang="en-SG" sz="1600"/>
          </a:p>
        </p:txBody>
      </p:sp>
      <p:pic>
        <p:nvPicPr>
          <p:cNvPr id="6" name="Picture 5">
            <a:extLst>
              <a:ext uri="{FF2B5EF4-FFF2-40B4-BE49-F238E27FC236}">
                <a16:creationId xmlns:a16="http://schemas.microsoft.com/office/drawing/2014/main" id="{2921BE7E-5AFC-4E9F-39EF-A91154D435D2}"/>
              </a:ext>
            </a:extLst>
          </p:cNvPr>
          <p:cNvPicPr>
            <a:picLocks noChangeAspect="1"/>
          </p:cNvPicPr>
          <p:nvPr/>
        </p:nvPicPr>
        <p:blipFill>
          <a:blip r:embed="rId2"/>
          <a:stretch>
            <a:fillRect/>
          </a:stretch>
        </p:blipFill>
        <p:spPr>
          <a:xfrm>
            <a:off x="0" y="0"/>
            <a:ext cx="3741929" cy="4412974"/>
          </a:xfrm>
          <a:prstGeom prst="rect">
            <a:avLst/>
          </a:prstGeom>
          <a:ln>
            <a:solidFill>
              <a:schemeClr val="tx1"/>
            </a:solidFill>
          </a:ln>
        </p:spPr>
      </p:pic>
      <p:pic>
        <p:nvPicPr>
          <p:cNvPr id="7" name="Picture 6">
            <a:extLst>
              <a:ext uri="{FF2B5EF4-FFF2-40B4-BE49-F238E27FC236}">
                <a16:creationId xmlns:a16="http://schemas.microsoft.com/office/drawing/2014/main" id="{631DCED1-1203-66A8-AD96-B2655B397E21}"/>
              </a:ext>
            </a:extLst>
          </p:cNvPr>
          <p:cNvPicPr>
            <a:picLocks noChangeAspect="1"/>
          </p:cNvPicPr>
          <p:nvPr/>
        </p:nvPicPr>
        <p:blipFill>
          <a:blip r:embed="rId3"/>
          <a:stretch>
            <a:fillRect/>
          </a:stretch>
        </p:blipFill>
        <p:spPr>
          <a:xfrm>
            <a:off x="4059980" y="0"/>
            <a:ext cx="3003430" cy="4787895"/>
          </a:xfrm>
          <a:prstGeom prst="rect">
            <a:avLst/>
          </a:prstGeom>
          <a:ln>
            <a:solidFill>
              <a:schemeClr val="tx1"/>
            </a:solidFill>
          </a:ln>
        </p:spPr>
      </p:pic>
      <p:pic>
        <p:nvPicPr>
          <p:cNvPr id="8" name="Picture 7">
            <a:extLst>
              <a:ext uri="{FF2B5EF4-FFF2-40B4-BE49-F238E27FC236}">
                <a16:creationId xmlns:a16="http://schemas.microsoft.com/office/drawing/2014/main" id="{1C63D91F-CBE7-4BC2-FE45-68F2BEC37712}"/>
              </a:ext>
            </a:extLst>
          </p:cNvPr>
          <p:cNvPicPr>
            <a:picLocks noChangeAspect="1"/>
          </p:cNvPicPr>
          <p:nvPr/>
        </p:nvPicPr>
        <p:blipFill>
          <a:blip r:embed="rId4"/>
          <a:stretch>
            <a:fillRect/>
          </a:stretch>
        </p:blipFill>
        <p:spPr>
          <a:xfrm>
            <a:off x="487210" y="4941473"/>
            <a:ext cx="2767507" cy="1724370"/>
          </a:xfrm>
          <a:prstGeom prst="rect">
            <a:avLst/>
          </a:prstGeom>
        </p:spPr>
      </p:pic>
      <p:cxnSp>
        <p:nvCxnSpPr>
          <p:cNvPr id="9" name="Elbow Connector 8">
            <a:extLst>
              <a:ext uri="{FF2B5EF4-FFF2-40B4-BE49-F238E27FC236}">
                <a16:creationId xmlns:a16="http://schemas.microsoft.com/office/drawing/2014/main" id="{09691C7F-D138-D736-0214-51FD5D256572}"/>
              </a:ext>
            </a:extLst>
          </p:cNvPr>
          <p:cNvCxnSpPr>
            <a:cxnSpLocks/>
            <a:stCxn id="6" idx="2"/>
            <a:endCxn id="7" idx="1"/>
          </p:cNvCxnSpPr>
          <p:nvPr/>
        </p:nvCxnSpPr>
        <p:spPr>
          <a:xfrm rot="5400000" flipH="1" flipV="1">
            <a:off x="1955959" y="2308953"/>
            <a:ext cx="2019026" cy="2189015"/>
          </a:xfrm>
          <a:prstGeom prst="bentConnector4">
            <a:avLst>
              <a:gd name="adj1" fmla="val -11322"/>
              <a:gd name="adj2" fmla="val 92735"/>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A0F1CE1-9065-6F92-D273-F27DFED866D2}"/>
              </a:ext>
            </a:extLst>
          </p:cNvPr>
          <p:cNvSpPr txBox="1">
            <a:spLocks/>
          </p:cNvSpPr>
          <p:nvPr/>
        </p:nvSpPr>
        <p:spPr>
          <a:xfrm>
            <a:off x="2138416" y="4412974"/>
            <a:ext cx="1762538" cy="33641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SG" sz="1400">
                <a:solidFill>
                  <a:srgbClr val="0070C0"/>
                </a:solidFill>
              </a:rPr>
              <a:t>Continues from here</a:t>
            </a:r>
          </a:p>
        </p:txBody>
      </p:sp>
      <p:pic>
        <p:nvPicPr>
          <p:cNvPr id="14" name="Picture 13">
            <a:extLst>
              <a:ext uri="{FF2B5EF4-FFF2-40B4-BE49-F238E27FC236}">
                <a16:creationId xmlns:a16="http://schemas.microsoft.com/office/drawing/2014/main" id="{953E614D-E3DF-BC6C-9E87-1EA17DDDA383}"/>
              </a:ext>
            </a:extLst>
          </p:cNvPr>
          <p:cNvPicPr>
            <a:picLocks noChangeAspect="1"/>
          </p:cNvPicPr>
          <p:nvPr/>
        </p:nvPicPr>
        <p:blipFill>
          <a:blip r:embed="rId5"/>
          <a:stretch>
            <a:fillRect/>
          </a:stretch>
        </p:blipFill>
        <p:spPr>
          <a:xfrm>
            <a:off x="3823144" y="4871160"/>
            <a:ext cx="3240266" cy="2310682"/>
          </a:xfrm>
          <a:prstGeom prst="rect">
            <a:avLst/>
          </a:prstGeom>
        </p:spPr>
      </p:pic>
      <p:sp>
        <p:nvSpPr>
          <p:cNvPr id="15" name="Content Placeholder 2">
            <a:extLst>
              <a:ext uri="{FF2B5EF4-FFF2-40B4-BE49-F238E27FC236}">
                <a16:creationId xmlns:a16="http://schemas.microsoft.com/office/drawing/2014/main" id="{69A3AC16-732C-61F2-8250-3D701089051B}"/>
              </a:ext>
            </a:extLst>
          </p:cNvPr>
          <p:cNvSpPr txBox="1">
            <a:spLocks/>
          </p:cNvSpPr>
          <p:nvPr/>
        </p:nvSpPr>
        <p:spPr>
          <a:xfrm>
            <a:off x="4333462" y="6060618"/>
            <a:ext cx="1762538" cy="336414"/>
          </a:xfrm>
          <a:prstGeom prst="rect">
            <a:avLst/>
          </a:prstGeom>
          <a:ln>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None/>
            </a:pPr>
            <a:r>
              <a:rPr lang="en-SG" sz="1400">
                <a:solidFill>
                  <a:srgbClr val="0070C0"/>
                </a:solidFill>
              </a:rPr>
              <a:t>These are the columns in the </a:t>
            </a:r>
            <a:r>
              <a:rPr lang="en-SG" sz="1400" err="1">
                <a:solidFill>
                  <a:srgbClr val="0070C0"/>
                </a:solidFill>
              </a:rPr>
              <a:t>DataTable</a:t>
            </a:r>
            <a:r>
              <a:rPr lang="en-SG" sz="1400">
                <a:solidFill>
                  <a:srgbClr val="0070C0"/>
                </a:solidFill>
              </a:rPr>
              <a:t> that I created</a:t>
            </a:r>
          </a:p>
        </p:txBody>
      </p:sp>
      <p:sp>
        <p:nvSpPr>
          <p:cNvPr id="16" name="Content Placeholder 2">
            <a:extLst>
              <a:ext uri="{FF2B5EF4-FFF2-40B4-BE49-F238E27FC236}">
                <a16:creationId xmlns:a16="http://schemas.microsoft.com/office/drawing/2014/main" id="{03917FCD-CC86-D00C-88FD-5672AB81BD7B}"/>
              </a:ext>
            </a:extLst>
          </p:cNvPr>
          <p:cNvSpPr txBox="1">
            <a:spLocks/>
          </p:cNvSpPr>
          <p:nvPr/>
        </p:nvSpPr>
        <p:spPr>
          <a:xfrm>
            <a:off x="7381461" y="273483"/>
            <a:ext cx="4248577" cy="2120464"/>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sz="1600"/>
              <a:t>Using the activity “For Each Row”, I was able to </a:t>
            </a:r>
            <a:r>
              <a:rPr lang="en-SG" sz="1600" err="1"/>
              <a:t>assgin</a:t>
            </a:r>
            <a:r>
              <a:rPr lang="en-SG" sz="1600"/>
              <a:t> the data from that I have previously gotten in “</a:t>
            </a:r>
            <a:r>
              <a:rPr lang="en-SG" sz="1600" err="1"/>
              <a:t>analyticsResponse</a:t>
            </a:r>
            <a:r>
              <a:rPr lang="en-SG" sz="1600"/>
              <a:t>” by each row</a:t>
            </a:r>
          </a:p>
          <a:p>
            <a:r>
              <a:rPr lang="en-SG" sz="1600"/>
              <a:t>I also used the “Multiple  Assign” activity to create my own function called “</a:t>
            </a:r>
            <a:r>
              <a:rPr lang="en-SG" sz="1600" err="1"/>
              <a:t>newRow</a:t>
            </a:r>
            <a:r>
              <a:rPr lang="en-SG" sz="1600"/>
              <a:t>()”</a:t>
            </a:r>
          </a:p>
          <a:p>
            <a:r>
              <a:rPr lang="en-SG" sz="1600"/>
              <a:t>Using “Add Data Row” activity, I was able to add the rows of the data into the </a:t>
            </a:r>
            <a:r>
              <a:rPr lang="en-SG" sz="1600" err="1"/>
              <a:t>datatable</a:t>
            </a:r>
            <a:r>
              <a:rPr lang="en-SG" sz="1600"/>
              <a:t> </a:t>
            </a:r>
          </a:p>
          <a:p>
            <a:pPr marL="0" indent="0">
              <a:buFont typeface="Arial" panose="020B0604020202020204" pitchFamily="34" charset="0"/>
              <a:buNone/>
            </a:pPr>
            <a:endParaRPr lang="en-SG" sz="1600"/>
          </a:p>
        </p:txBody>
      </p:sp>
      <p:sp>
        <p:nvSpPr>
          <p:cNvPr id="17" name="Content Placeholder 2">
            <a:extLst>
              <a:ext uri="{FF2B5EF4-FFF2-40B4-BE49-F238E27FC236}">
                <a16:creationId xmlns:a16="http://schemas.microsoft.com/office/drawing/2014/main" id="{5A3D6946-A516-2136-46E3-59BD1E34C394}"/>
              </a:ext>
            </a:extLst>
          </p:cNvPr>
          <p:cNvSpPr txBox="1">
            <a:spLocks/>
          </p:cNvSpPr>
          <p:nvPr/>
        </p:nvSpPr>
        <p:spPr>
          <a:xfrm>
            <a:off x="7381460" y="2562775"/>
            <a:ext cx="4248577" cy="957593"/>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sz="1600"/>
              <a:t>Using the “Try Catch” activity I was able to catch any </a:t>
            </a:r>
            <a:r>
              <a:rPr lang="en-SG" sz="1600" err="1"/>
              <a:t>NullReferenceException</a:t>
            </a:r>
            <a:r>
              <a:rPr lang="en-SG" sz="1600"/>
              <a:t> as a Log message</a:t>
            </a:r>
          </a:p>
        </p:txBody>
      </p:sp>
      <p:cxnSp>
        <p:nvCxnSpPr>
          <p:cNvPr id="18" name="Elbow Connector 17">
            <a:extLst>
              <a:ext uri="{FF2B5EF4-FFF2-40B4-BE49-F238E27FC236}">
                <a16:creationId xmlns:a16="http://schemas.microsoft.com/office/drawing/2014/main" id="{FA6CE03A-401E-F4DD-4E4B-91B96E5CA3BC}"/>
              </a:ext>
            </a:extLst>
          </p:cNvPr>
          <p:cNvCxnSpPr>
            <a:cxnSpLocks/>
            <a:stCxn id="16" idx="1"/>
            <a:endCxn id="7" idx="3"/>
          </p:cNvCxnSpPr>
          <p:nvPr/>
        </p:nvCxnSpPr>
        <p:spPr>
          <a:xfrm rot="10800000" flipV="1">
            <a:off x="7063411" y="1333714"/>
            <a:ext cx="318051" cy="1060233"/>
          </a:xfrm>
          <a:prstGeom prst="bentConnector3">
            <a:avLst>
              <a:gd name="adj1" fmla="val 50000"/>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0067812A-7E98-5063-AB5C-4920695BECA6}"/>
              </a:ext>
            </a:extLst>
          </p:cNvPr>
          <p:cNvCxnSpPr>
            <a:cxnSpLocks/>
            <a:stCxn id="17" idx="1"/>
          </p:cNvCxnSpPr>
          <p:nvPr/>
        </p:nvCxnSpPr>
        <p:spPr>
          <a:xfrm rot="10800000" flipV="1">
            <a:off x="4819574" y="3041572"/>
            <a:ext cx="2561886" cy="1238606"/>
          </a:xfrm>
          <a:prstGeom prst="bentConnector3">
            <a:avLst>
              <a:gd name="adj1" fmla="val 50000"/>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F2FCC4EC-E070-9DDA-FCD3-E375FE93782D}"/>
              </a:ext>
            </a:extLst>
          </p:cNvPr>
          <p:cNvCxnSpPr>
            <a:cxnSpLocks/>
            <a:stCxn id="3" idx="1"/>
            <a:endCxn id="14" idx="3"/>
          </p:cNvCxnSpPr>
          <p:nvPr/>
        </p:nvCxnSpPr>
        <p:spPr>
          <a:xfrm rot="10800000" flipV="1">
            <a:off x="7063411" y="4259265"/>
            <a:ext cx="318049" cy="1767236"/>
          </a:xfrm>
          <a:prstGeom prst="bentConnector3">
            <a:avLst>
              <a:gd name="adj1" fmla="val 50000"/>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271F0686-36CB-6ADF-5EB3-6D5C0A0C237B}"/>
              </a:ext>
            </a:extLst>
          </p:cNvPr>
          <p:cNvSpPr txBox="1">
            <a:spLocks/>
          </p:cNvSpPr>
          <p:nvPr/>
        </p:nvSpPr>
        <p:spPr>
          <a:xfrm>
            <a:off x="7456212" y="5168348"/>
            <a:ext cx="4173824" cy="149749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sz="1600"/>
              <a:t>After all the data from the Google Analytics API has been transferred into the </a:t>
            </a:r>
            <a:r>
              <a:rPr lang="en-SG" sz="1600" err="1"/>
              <a:t>DataTable</a:t>
            </a:r>
            <a:r>
              <a:rPr lang="en-SG" sz="1600"/>
              <a:t>.</a:t>
            </a:r>
          </a:p>
          <a:p>
            <a:r>
              <a:rPr lang="en-SG" sz="1600"/>
              <a:t>I used the “Write Text File” activity to write the data into a </a:t>
            </a:r>
            <a:r>
              <a:rPr lang="en-SG" sz="1600" err="1"/>
              <a:t>motepad</a:t>
            </a:r>
            <a:endParaRPr lang="en-SG" sz="1600"/>
          </a:p>
          <a:p>
            <a:pPr marL="0" indent="0">
              <a:buFont typeface="Arial" panose="020B0604020202020204" pitchFamily="34" charset="0"/>
              <a:buNone/>
            </a:pPr>
            <a:endParaRPr lang="en-SG" sz="1600"/>
          </a:p>
        </p:txBody>
      </p:sp>
      <p:cxnSp>
        <p:nvCxnSpPr>
          <p:cNvPr id="33" name="Elbow Connector 32">
            <a:extLst>
              <a:ext uri="{FF2B5EF4-FFF2-40B4-BE49-F238E27FC236}">
                <a16:creationId xmlns:a16="http://schemas.microsoft.com/office/drawing/2014/main" id="{E1617D1F-3387-1004-7E98-919B025D89A6}"/>
              </a:ext>
            </a:extLst>
          </p:cNvPr>
          <p:cNvCxnSpPr>
            <a:cxnSpLocks/>
            <a:stCxn id="29" idx="1"/>
            <a:endCxn id="8" idx="3"/>
          </p:cNvCxnSpPr>
          <p:nvPr/>
        </p:nvCxnSpPr>
        <p:spPr>
          <a:xfrm rot="10800000">
            <a:off x="3254718" y="5803658"/>
            <a:ext cx="4201495" cy="113438"/>
          </a:xfrm>
          <a:prstGeom prst="bentConnector3">
            <a:avLst>
              <a:gd name="adj1" fmla="val 50000"/>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36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B387C-33A5-2FAA-C6FB-335BF74F5C19}"/>
              </a:ext>
            </a:extLst>
          </p:cNvPr>
          <p:cNvSpPr>
            <a:spLocks noGrp="1"/>
          </p:cNvSpPr>
          <p:nvPr>
            <p:ph type="title"/>
          </p:nvPr>
        </p:nvSpPr>
        <p:spPr>
          <a:xfrm>
            <a:off x="1251676" y="201986"/>
            <a:ext cx="8682031" cy="628308"/>
          </a:xfrm>
        </p:spPr>
        <p:txBody>
          <a:bodyPr>
            <a:normAutofit/>
          </a:bodyPr>
          <a:lstStyle/>
          <a:p>
            <a:r>
              <a:rPr lang="en-US" sz="3600"/>
              <a:t>MySQL Table</a:t>
            </a:r>
            <a:endParaRPr lang="en-SG" sz="3600"/>
          </a:p>
        </p:txBody>
      </p:sp>
      <p:sp>
        <p:nvSpPr>
          <p:cNvPr id="4" name="Title 1">
            <a:extLst>
              <a:ext uri="{FF2B5EF4-FFF2-40B4-BE49-F238E27FC236}">
                <a16:creationId xmlns:a16="http://schemas.microsoft.com/office/drawing/2014/main" id="{DD5CA2B4-1F55-E97A-11EE-5AAA7EAB4348}"/>
              </a:ext>
            </a:extLst>
          </p:cNvPr>
          <p:cNvSpPr txBox="1">
            <a:spLocks/>
          </p:cNvSpPr>
          <p:nvPr/>
        </p:nvSpPr>
        <p:spPr>
          <a:xfrm>
            <a:off x="1251677" y="2704290"/>
            <a:ext cx="8682031" cy="62830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3600" err="1"/>
              <a:t>uipath</a:t>
            </a:r>
            <a:r>
              <a:rPr lang="en-US" sz="3600"/>
              <a:t> orchestrator</a:t>
            </a:r>
            <a:endParaRPr lang="en-SG" sz="3600"/>
          </a:p>
        </p:txBody>
      </p:sp>
      <p:sp>
        <p:nvSpPr>
          <p:cNvPr id="5" name="Title 1">
            <a:extLst>
              <a:ext uri="{FF2B5EF4-FFF2-40B4-BE49-F238E27FC236}">
                <a16:creationId xmlns:a16="http://schemas.microsoft.com/office/drawing/2014/main" id="{3E21A94A-347A-BB34-8B47-14826A4B113B}"/>
              </a:ext>
            </a:extLst>
          </p:cNvPr>
          <p:cNvSpPr txBox="1">
            <a:spLocks/>
          </p:cNvSpPr>
          <p:nvPr/>
        </p:nvSpPr>
        <p:spPr>
          <a:xfrm>
            <a:off x="1251678" y="5894679"/>
            <a:ext cx="8682031" cy="62830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1200" err="1"/>
              <a:t>yOUtube</a:t>
            </a:r>
            <a:r>
              <a:rPr lang="en-US" sz="1200"/>
              <a:t> LINK: </a:t>
            </a:r>
            <a:r>
              <a:rPr lang="en-US" sz="1200">
                <a:hlinkClick r:id="rId2"/>
              </a:rPr>
              <a:t>https://youtu.be/iRxEnLmkYiw</a:t>
            </a:r>
            <a:endParaRPr lang="en-US" sz="1200"/>
          </a:p>
          <a:p>
            <a:endParaRPr lang="en-US" sz="1200"/>
          </a:p>
        </p:txBody>
      </p:sp>
      <p:pic>
        <p:nvPicPr>
          <p:cNvPr id="6" name="Picture 5">
            <a:extLst>
              <a:ext uri="{FF2B5EF4-FFF2-40B4-BE49-F238E27FC236}">
                <a16:creationId xmlns:a16="http://schemas.microsoft.com/office/drawing/2014/main" id="{EC40BA1E-9495-50AC-C9B7-86CB01023540}"/>
              </a:ext>
            </a:extLst>
          </p:cNvPr>
          <p:cNvPicPr>
            <a:picLocks noChangeAspect="1"/>
          </p:cNvPicPr>
          <p:nvPr/>
        </p:nvPicPr>
        <p:blipFill>
          <a:blip r:embed="rId3"/>
          <a:stretch>
            <a:fillRect/>
          </a:stretch>
        </p:blipFill>
        <p:spPr>
          <a:xfrm>
            <a:off x="4813318" y="298388"/>
            <a:ext cx="6938617" cy="2245364"/>
          </a:xfrm>
          <a:prstGeom prst="rect">
            <a:avLst/>
          </a:prstGeom>
        </p:spPr>
      </p:pic>
      <p:sp>
        <p:nvSpPr>
          <p:cNvPr id="3" name="AutoShape 2">
            <a:extLst>
              <a:ext uri="{FF2B5EF4-FFF2-40B4-BE49-F238E27FC236}">
                <a16:creationId xmlns:a16="http://schemas.microsoft.com/office/drawing/2014/main" id="{BC0D37D4-4EAD-9748-8C35-36D0F117E5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7" name="AutoShape 4">
            <a:extLst>
              <a:ext uri="{FF2B5EF4-FFF2-40B4-BE49-F238E27FC236}">
                <a16:creationId xmlns:a16="http://schemas.microsoft.com/office/drawing/2014/main" id="{999ACB1E-508A-A4B6-8804-E50DF667062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AutoShape 6">
            <a:extLst>
              <a:ext uri="{FF2B5EF4-FFF2-40B4-BE49-F238E27FC236}">
                <a16:creationId xmlns:a16="http://schemas.microsoft.com/office/drawing/2014/main" id="{8CEDA228-D3F2-BBED-31FF-60034E6842A5}"/>
              </a:ext>
            </a:extLst>
          </p:cNvPr>
          <p:cNvSpPr>
            <a:spLocks noChangeAspect="1" noChangeArrowheads="1"/>
          </p:cNvSpPr>
          <p:nvPr/>
        </p:nvSpPr>
        <p:spPr bwMode="auto">
          <a:xfrm>
            <a:off x="3025618" y="2625895"/>
            <a:ext cx="4314825" cy="3648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 name="Picture 9">
            <a:extLst>
              <a:ext uri="{FF2B5EF4-FFF2-40B4-BE49-F238E27FC236}">
                <a16:creationId xmlns:a16="http://schemas.microsoft.com/office/drawing/2014/main" id="{5188331F-2F8A-E65B-450B-E3B6553884D6}"/>
              </a:ext>
            </a:extLst>
          </p:cNvPr>
          <p:cNvPicPr>
            <a:picLocks noChangeAspect="1"/>
          </p:cNvPicPr>
          <p:nvPr/>
        </p:nvPicPr>
        <p:blipFill rotWithShape="1">
          <a:blip r:embed="rId4"/>
          <a:srcRect b="31766"/>
          <a:stretch/>
        </p:blipFill>
        <p:spPr>
          <a:xfrm>
            <a:off x="5943600" y="3362395"/>
            <a:ext cx="5365970" cy="3072113"/>
          </a:xfrm>
          <a:prstGeom prst="rect">
            <a:avLst/>
          </a:prstGeom>
        </p:spPr>
      </p:pic>
    </p:spTree>
    <p:extLst>
      <p:ext uri="{BB962C8B-B14F-4D97-AF65-F5344CB8AC3E}">
        <p14:creationId xmlns:p14="http://schemas.microsoft.com/office/powerpoint/2010/main" val="65211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F0F1-15DC-E463-D00F-018E84609878}"/>
              </a:ext>
            </a:extLst>
          </p:cNvPr>
          <p:cNvSpPr>
            <a:spLocks noGrp="1"/>
          </p:cNvSpPr>
          <p:nvPr>
            <p:ph type="title"/>
          </p:nvPr>
        </p:nvSpPr>
        <p:spPr>
          <a:xfrm>
            <a:off x="2231136" y="467418"/>
            <a:ext cx="7729728" cy="1188720"/>
          </a:xfrm>
          <a:solidFill>
            <a:srgbClr val="FFFFFF"/>
          </a:solidFill>
        </p:spPr>
        <p:txBody>
          <a:bodyPr>
            <a:normAutofit/>
          </a:bodyPr>
          <a:lstStyle/>
          <a:p>
            <a:r>
              <a:rPr lang="en-US"/>
              <a:t>Problem statement</a:t>
            </a:r>
            <a:endParaRPr lang="en-SG"/>
          </a:p>
        </p:txBody>
      </p:sp>
      <p:sp>
        <p:nvSpPr>
          <p:cNvPr id="3" name="Content Placeholder 2">
            <a:extLst>
              <a:ext uri="{FF2B5EF4-FFF2-40B4-BE49-F238E27FC236}">
                <a16:creationId xmlns:a16="http://schemas.microsoft.com/office/drawing/2014/main" id="{50F2097F-0ED1-C88A-15A0-FAD3C71609E2}"/>
              </a:ext>
            </a:extLst>
          </p:cNvPr>
          <p:cNvSpPr>
            <a:spLocks noGrp="1"/>
          </p:cNvSpPr>
          <p:nvPr>
            <p:ph idx="1"/>
          </p:nvPr>
        </p:nvSpPr>
        <p:spPr>
          <a:xfrm>
            <a:off x="1058961" y="1286815"/>
            <a:ext cx="10074078" cy="5321803"/>
          </a:xfrm>
        </p:spPr>
        <p:txBody>
          <a:bodyPr>
            <a:normAutofit fontScale="92500" lnSpcReduction="20000"/>
          </a:bodyPr>
          <a:lstStyle/>
          <a:p>
            <a:r>
              <a:rPr lang="en-SG">
                <a:solidFill>
                  <a:srgbClr val="404040"/>
                </a:solidFill>
              </a:rPr>
              <a:t>In the current business environment, managing and processing large volumes of customer data from various sources is a critical challenge. The need to effectively filter, organize, and utilize this data to drive targeted communications and business decisions is paramount. The existing process of handling customer data, from collection to engagement, is time-consuming, prone to errors, and lacks efficiency.</a:t>
            </a:r>
          </a:p>
          <a:p>
            <a:endParaRPr lang="en-SG">
              <a:solidFill>
                <a:srgbClr val="404040"/>
              </a:solidFill>
            </a:endParaRPr>
          </a:p>
          <a:p>
            <a:r>
              <a:rPr lang="en-SG"/>
              <a:t>Our organization faces several challenges:</a:t>
            </a:r>
          </a:p>
          <a:p>
            <a:pPr>
              <a:buFont typeface="+mj-lt"/>
              <a:buAutoNum type="arabicPeriod"/>
            </a:pPr>
            <a:r>
              <a:rPr lang="en-SG" b="1"/>
              <a:t>Data Integration:</a:t>
            </a:r>
            <a:r>
              <a:rPr lang="en-SG"/>
              <a:t> Customer data from initial interactions, such as product purchases and website visits, is currently managed through manual or semi-automated processes, leading to potential data inaccuracies and inefficiencies.</a:t>
            </a:r>
          </a:p>
          <a:p>
            <a:pPr>
              <a:buFont typeface="+mj-lt"/>
              <a:buAutoNum type="arabicPeriod"/>
            </a:pPr>
            <a:r>
              <a:rPr lang="en-SG" b="1"/>
              <a:t>Data Segmentation:</a:t>
            </a:r>
            <a:r>
              <a:rPr lang="en-SG"/>
              <a:t> Differentiating between customers who have purchased products, those who visited but did not purchase, and those with incomplete information requires significant manual effort, increasing the risk of miscommunication and missed opportunities.</a:t>
            </a:r>
          </a:p>
          <a:p>
            <a:pPr>
              <a:buFont typeface="+mj-lt"/>
              <a:buAutoNum type="arabicPeriod"/>
            </a:pPr>
            <a:r>
              <a:rPr lang="en-SG" b="1"/>
              <a:t>Automated Communication:</a:t>
            </a:r>
            <a:r>
              <a:rPr lang="en-SG"/>
              <a:t> The current method of sending targeted emails to customers based on their interaction history is not fully automated, resulting in delays and inconsistencies in customer engagement.</a:t>
            </a:r>
          </a:p>
          <a:p>
            <a:pPr>
              <a:buFont typeface="+mj-lt"/>
              <a:buAutoNum type="arabicPeriod"/>
            </a:pPr>
            <a:r>
              <a:rPr lang="en-SG" b="1"/>
              <a:t>Data Analytics and Reporting:</a:t>
            </a:r>
            <a:r>
              <a:rPr lang="en-SG"/>
              <a:t> Extracting insights from web analytics to inform business decisions is </a:t>
            </a:r>
            <a:r>
              <a:rPr lang="en-SG" err="1"/>
              <a:t>labor-intensive</a:t>
            </a:r>
            <a:r>
              <a:rPr lang="en-SG"/>
              <a:t>, and the results are not seamlessly integrated into actionable formats.</a:t>
            </a:r>
          </a:p>
          <a:p>
            <a:endParaRPr lang="en-SG">
              <a:solidFill>
                <a:srgbClr val="404040"/>
              </a:solidFill>
            </a:endParaRPr>
          </a:p>
        </p:txBody>
      </p:sp>
    </p:spTree>
    <p:extLst>
      <p:ext uri="{BB962C8B-B14F-4D97-AF65-F5344CB8AC3E}">
        <p14:creationId xmlns:p14="http://schemas.microsoft.com/office/powerpoint/2010/main" val="4235204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B655-6EC2-A0B5-88D8-4191604A4B73}"/>
              </a:ext>
            </a:extLst>
          </p:cNvPr>
          <p:cNvSpPr>
            <a:spLocks noGrp="1"/>
          </p:cNvSpPr>
          <p:nvPr>
            <p:ph type="title"/>
          </p:nvPr>
        </p:nvSpPr>
        <p:spPr>
          <a:xfrm>
            <a:off x="2231136" y="81486"/>
            <a:ext cx="7729728" cy="1188720"/>
          </a:xfrm>
        </p:spPr>
        <p:txBody>
          <a:bodyPr/>
          <a:lstStyle/>
          <a:p>
            <a:r>
              <a:rPr lang="en-US"/>
              <a:t>Process </a:t>
            </a:r>
          </a:p>
        </p:txBody>
      </p:sp>
      <p:sp>
        <p:nvSpPr>
          <p:cNvPr id="33" name="Content Placeholder 2">
            <a:extLst>
              <a:ext uri="{FF2B5EF4-FFF2-40B4-BE49-F238E27FC236}">
                <a16:creationId xmlns:a16="http://schemas.microsoft.com/office/drawing/2014/main" id="{864278F7-720D-6168-E120-7CA2987EE6C0}"/>
              </a:ext>
            </a:extLst>
          </p:cNvPr>
          <p:cNvSpPr txBox="1">
            <a:spLocks/>
          </p:cNvSpPr>
          <p:nvPr/>
        </p:nvSpPr>
        <p:spPr>
          <a:xfrm>
            <a:off x="1081234" y="950856"/>
            <a:ext cx="9367255" cy="5946592"/>
          </a:xfrm>
          <a:prstGeom prst="rect">
            <a:avLst/>
          </a:prstGeom>
        </p:spPr>
        <p:txBody>
          <a:bodyPr>
            <a:normAutofit fontScale="6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a:solidFill>
                  <a:srgbClr val="404040"/>
                </a:solidFill>
              </a:rPr>
              <a:t>Step 1:  All the data in MySQL is Selected as Data Table</a:t>
            </a:r>
          </a:p>
          <a:p>
            <a:pPr lvl="1"/>
            <a:r>
              <a:rPr lang="en-SG">
                <a:solidFill>
                  <a:srgbClr val="404040"/>
                </a:solidFill>
              </a:rPr>
              <a:t>The selected data is filtered, and </a:t>
            </a:r>
            <a:r>
              <a:rPr lang="en-SG" err="1">
                <a:solidFill>
                  <a:srgbClr val="404040"/>
                </a:solidFill>
              </a:rPr>
              <a:t>RegEx</a:t>
            </a:r>
            <a:r>
              <a:rPr lang="en-SG">
                <a:solidFill>
                  <a:srgbClr val="404040"/>
                </a:solidFill>
              </a:rPr>
              <a:t> characters are removed.  This is cleaned data in MySQL.</a:t>
            </a:r>
          </a:p>
          <a:p>
            <a:endParaRPr lang="en-SG">
              <a:solidFill>
                <a:srgbClr val="404040"/>
              </a:solidFill>
            </a:endParaRPr>
          </a:p>
          <a:p>
            <a:r>
              <a:rPr lang="en-SG">
                <a:solidFill>
                  <a:srgbClr val="404040"/>
                </a:solidFill>
              </a:rPr>
              <a:t>Step 2:  Select rows with missing values from the cleaned data in MySQL &amp; transfer them to “</a:t>
            </a:r>
            <a:r>
              <a:rPr lang="en-SG" err="1">
                <a:solidFill>
                  <a:srgbClr val="404040"/>
                </a:solidFill>
              </a:rPr>
              <a:t>missing_values.xlxs</a:t>
            </a:r>
            <a:r>
              <a:rPr lang="en-SG">
                <a:solidFill>
                  <a:srgbClr val="404040"/>
                </a:solidFill>
              </a:rPr>
              <a:t>” excel file</a:t>
            </a:r>
          </a:p>
          <a:p>
            <a:pPr marL="0" indent="0">
              <a:buNone/>
            </a:pPr>
            <a:endParaRPr lang="en-SG">
              <a:solidFill>
                <a:srgbClr val="404040"/>
              </a:solidFill>
            </a:endParaRPr>
          </a:p>
          <a:p>
            <a:r>
              <a:rPr lang="en-SG">
                <a:solidFill>
                  <a:srgbClr val="404040"/>
                </a:solidFill>
              </a:rPr>
              <a:t>Step 3:  Select rows with customers who bought a product from the cleaned data in MySQL &amp; transfer to “</a:t>
            </a:r>
            <a:r>
              <a:rPr lang="en-SG" err="1">
                <a:solidFill>
                  <a:srgbClr val="404040"/>
                </a:solidFill>
              </a:rPr>
              <a:t>customers_did_purchase_product.xlsx</a:t>
            </a:r>
            <a:r>
              <a:rPr lang="en-SG">
                <a:solidFill>
                  <a:srgbClr val="404040"/>
                </a:solidFill>
              </a:rPr>
              <a:t>” excel file. Send a personalized email to the individual's Outlook.</a:t>
            </a:r>
          </a:p>
          <a:p>
            <a:pPr marL="0" indent="0">
              <a:buNone/>
            </a:pPr>
            <a:endParaRPr lang="en-SG">
              <a:solidFill>
                <a:srgbClr val="404040"/>
              </a:solidFill>
            </a:endParaRPr>
          </a:p>
          <a:p>
            <a:r>
              <a:rPr lang="en-SG">
                <a:solidFill>
                  <a:srgbClr val="404040"/>
                </a:solidFill>
              </a:rPr>
              <a:t>Step 4:  Select rows with customers who did not buy a product from the cleaned data in MySQL &amp; transfer them to “</a:t>
            </a:r>
            <a:r>
              <a:rPr lang="en-SG" err="1">
                <a:solidFill>
                  <a:srgbClr val="404040"/>
                </a:solidFill>
              </a:rPr>
              <a:t>customers_did_not_purchase_product.xlsx</a:t>
            </a:r>
            <a:r>
              <a:rPr lang="en-SG">
                <a:solidFill>
                  <a:srgbClr val="404040"/>
                </a:solidFill>
              </a:rPr>
              <a:t>” excel file. Send a personalized email to the individual's Outlook.</a:t>
            </a:r>
          </a:p>
          <a:p>
            <a:endParaRPr lang="en-SG">
              <a:solidFill>
                <a:srgbClr val="404040"/>
              </a:solidFill>
            </a:endParaRPr>
          </a:p>
          <a:p>
            <a:r>
              <a:rPr lang="en-SG">
                <a:solidFill>
                  <a:srgbClr val="404040"/>
                </a:solidFill>
              </a:rPr>
              <a:t>Step 5:  Gather essential variables from the JSON file [downloaded from Google Cloud] which will be used to generate “</a:t>
            </a:r>
            <a:r>
              <a:rPr lang="en-SG" err="1">
                <a:solidFill>
                  <a:srgbClr val="404040"/>
                </a:solidFill>
              </a:rPr>
              <a:t>jwt_token</a:t>
            </a:r>
            <a:r>
              <a:rPr lang="en-SG">
                <a:solidFill>
                  <a:srgbClr val="404040"/>
                </a:solidFill>
              </a:rPr>
              <a:t>”</a:t>
            </a:r>
          </a:p>
          <a:p>
            <a:pPr lvl="1"/>
            <a:r>
              <a:rPr lang="en-SG">
                <a:solidFill>
                  <a:srgbClr val="404040"/>
                </a:solidFill>
              </a:rPr>
              <a:t>The essential variables were; </a:t>
            </a:r>
            <a:r>
              <a:rPr lang="en-SG" err="1">
                <a:solidFill>
                  <a:srgbClr val="404040"/>
                </a:solidFill>
              </a:rPr>
              <a:t>clientEmail</a:t>
            </a:r>
            <a:r>
              <a:rPr lang="en-SG">
                <a:solidFill>
                  <a:srgbClr val="404040"/>
                </a:solidFill>
              </a:rPr>
              <a:t>, </a:t>
            </a:r>
            <a:r>
              <a:rPr lang="en-SG" err="1">
                <a:solidFill>
                  <a:srgbClr val="404040"/>
                </a:solidFill>
              </a:rPr>
              <a:t>privateKey</a:t>
            </a:r>
            <a:r>
              <a:rPr lang="en-SG">
                <a:solidFill>
                  <a:srgbClr val="404040"/>
                </a:solidFill>
              </a:rPr>
              <a:t>, </a:t>
            </a:r>
            <a:r>
              <a:rPr lang="en-SG" err="1">
                <a:solidFill>
                  <a:srgbClr val="404040"/>
                </a:solidFill>
              </a:rPr>
              <a:t>formattedKey</a:t>
            </a:r>
            <a:r>
              <a:rPr lang="en-SG">
                <a:solidFill>
                  <a:srgbClr val="404040"/>
                </a:solidFill>
              </a:rPr>
              <a:t>, scope, </a:t>
            </a:r>
            <a:r>
              <a:rPr lang="en-SG" err="1">
                <a:solidFill>
                  <a:srgbClr val="404040"/>
                </a:solidFill>
              </a:rPr>
              <a:t>tokenUri</a:t>
            </a:r>
            <a:r>
              <a:rPr lang="en-SG">
                <a:solidFill>
                  <a:srgbClr val="404040"/>
                </a:solidFill>
              </a:rPr>
              <a:t>, </a:t>
            </a:r>
            <a:r>
              <a:rPr lang="en-SG" err="1">
                <a:solidFill>
                  <a:srgbClr val="404040"/>
                </a:solidFill>
              </a:rPr>
              <a:t>jwt</a:t>
            </a:r>
            <a:endParaRPr lang="en-SG">
              <a:solidFill>
                <a:srgbClr val="404040"/>
              </a:solidFill>
            </a:endParaRPr>
          </a:p>
          <a:p>
            <a:pPr marL="457200" lvl="1" indent="0">
              <a:buNone/>
            </a:pPr>
            <a:endParaRPr lang="en-SG">
              <a:solidFill>
                <a:srgbClr val="404040"/>
              </a:solidFill>
            </a:endParaRPr>
          </a:p>
          <a:p>
            <a:r>
              <a:rPr lang="en-SG">
                <a:solidFill>
                  <a:srgbClr val="404040"/>
                </a:solidFill>
              </a:rPr>
              <a:t>Step 6: Using a Python script, a JSON Web Token[JWT] is generated.  </a:t>
            </a:r>
          </a:p>
          <a:p>
            <a:endParaRPr lang="en-SG">
              <a:solidFill>
                <a:srgbClr val="404040"/>
              </a:solidFill>
            </a:endParaRPr>
          </a:p>
          <a:p>
            <a:r>
              <a:rPr lang="en-SG">
                <a:solidFill>
                  <a:srgbClr val="404040"/>
                </a:solidFill>
              </a:rPr>
              <a:t>Step 7: HTTP POST request is made to obtain the OAuth 2.0 access token from Google’s OAuth 2.0 authentication server. </a:t>
            </a:r>
          </a:p>
          <a:p>
            <a:pPr marL="0" indent="0">
              <a:buNone/>
            </a:pPr>
            <a:endParaRPr lang="en-SG">
              <a:solidFill>
                <a:srgbClr val="404040"/>
              </a:solidFill>
            </a:endParaRPr>
          </a:p>
          <a:p>
            <a:r>
              <a:rPr lang="en-SG">
                <a:solidFill>
                  <a:srgbClr val="404040"/>
                </a:solidFill>
              </a:rPr>
              <a:t>Step 8: HTTP POST request is made to the Google Analytics Reporting API v4 to retrieve analytics data, using OAuth 2.0 authentication server.</a:t>
            </a:r>
          </a:p>
          <a:p>
            <a:endParaRPr lang="en-SG">
              <a:solidFill>
                <a:srgbClr val="404040"/>
              </a:solidFill>
            </a:endParaRPr>
          </a:p>
          <a:p>
            <a:r>
              <a:rPr lang="en-SG">
                <a:solidFill>
                  <a:srgbClr val="404040"/>
                </a:solidFill>
              </a:rPr>
              <a:t>Step 9:  The data received from Google Analytics is in JSON. The data is collected into a </a:t>
            </a:r>
            <a:r>
              <a:rPr lang="en-SG" err="1">
                <a:solidFill>
                  <a:srgbClr val="404040"/>
                </a:solidFill>
              </a:rPr>
              <a:t>DataTable</a:t>
            </a:r>
            <a:r>
              <a:rPr lang="en-SG">
                <a:solidFill>
                  <a:srgbClr val="404040"/>
                </a:solidFill>
              </a:rPr>
              <a:t>, ‘</a:t>
            </a:r>
            <a:r>
              <a:rPr lang="en-SG" err="1">
                <a:solidFill>
                  <a:srgbClr val="404040"/>
                </a:solidFill>
              </a:rPr>
              <a:t>dtAnalytics</a:t>
            </a:r>
            <a:r>
              <a:rPr lang="en-SG">
                <a:solidFill>
                  <a:srgbClr val="404040"/>
                </a:solidFill>
              </a:rPr>
              <a:t>’ &amp; the </a:t>
            </a:r>
            <a:r>
              <a:rPr lang="en-SG" err="1">
                <a:solidFill>
                  <a:srgbClr val="404040"/>
                </a:solidFill>
              </a:rPr>
              <a:t>DataTable</a:t>
            </a:r>
            <a:r>
              <a:rPr lang="en-SG">
                <a:solidFill>
                  <a:srgbClr val="404040"/>
                </a:solidFill>
              </a:rPr>
              <a:t> is then written into a notepad.</a:t>
            </a:r>
          </a:p>
        </p:txBody>
      </p:sp>
      <p:pic>
        <p:nvPicPr>
          <p:cNvPr id="35" name="Picture 34">
            <a:extLst>
              <a:ext uri="{FF2B5EF4-FFF2-40B4-BE49-F238E27FC236}">
                <a16:creationId xmlns:a16="http://schemas.microsoft.com/office/drawing/2014/main" id="{A4859A8C-4A38-5013-098E-2746D39F2129}"/>
              </a:ext>
            </a:extLst>
          </p:cNvPr>
          <p:cNvPicPr>
            <a:picLocks noChangeAspect="1"/>
          </p:cNvPicPr>
          <p:nvPr/>
        </p:nvPicPr>
        <p:blipFill>
          <a:blip r:embed="rId2"/>
          <a:stretch>
            <a:fillRect/>
          </a:stretch>
        </p:blipFill>
        <p:spPr>
          <a:xfrm>
            <a:off x="10392874" y="2780101"/>
            <a:ext cx="879423" cy="848566"/>
          </a:xfrm>
          <a:prstGeom prst="rect">
            <a:avLst/>
          </a:prstGeom>
        </p:spPr>
      </p:pic>
      <p:pic>
        <p:nvPicPr>
          <p:cNvPr id="49" name="Picture 48">
            <a:extLst>
              <a:ext uri="{FF2B5EF4-FFF2-40B4-BE49-F238E27FC236}">
                <a16:creationId xmlns:a16="http://schemas.microsoft.com/office/drawing/2014/main" id="{B48C77F9-8F5D-DAF9-CED4-19A336693755}"/>
              </a:ext>
            </a:extLst>
          </p:cNvPr>
          <p:cNvPicPr>
            <a:picLocks noChangeAspect="1"/>
          </p:cNvPicPr>
          <p:nvPr/>
        </p:nvPicPr>
        <p:blipFill>
          <a:blip r:embed="rId3"/>
          <a:stretch>
            <a:fillRect/>
          </a:stretch>
        </p:blipFill>
        <p:spPr>
          <a:xfrm>
            <a:off x="10489176" y="1668001"/>
            <a:ext cx="693154" cy="847188"/>
          </a:xfrm>
          <a:prstGeom prst="rect">
            <a:avLst/>
          </a:prstGeom>
        </p:spPr>
      </p:pic>
      <p:pic>
        <p:nvPicPr>
          <p:cNvPr id="1032" name="Picture 8" descr="Python Logo, symbol, meaning, history, PNG, brand">
            <a:extLst>
              <a:ext uri="{FF2B5EF4-FFF2-40B4-BE49-F238E27FC236}">
                <a16:creationId xmlns:a16="http://schemas.microsoft.com/office/drawing/2014/main" id="{2CE30857-50D3-5F7E-CFDE-86B1590077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1676" y="3947716"/>
            <a:ext cx="1441818" cy="8110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08819F3-DFF9-3716-A30E-8B854DB652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1676" y="4999943"/>
            <a:ext cx="1334919" cy="45943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oogle cloud&quot; Icon - Download for free – Iconduck">
            <a:extLst>
              <a:ext uri="{FF2B5EF4-FFF2-40B4-BE49-F238E27FC236}">
                <a16:creationId xmlns:a16="http://schemas.microsoft.com/office/drawing/2014/main" id="{5B6B906E-7EE7-B4FB-3EBD-237F7D157F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5831" y="384619"/>
            <a:ext cx="1101972" cy="69304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a:extLst>
              <a:ext uri="{FF2B5EF4-FFF2-40B4-BE49-F238E27FC236}">
                <a16:creationId xmlns:a16="http://schemas.microsoft.com/office/drawing/2014/main" id="{17BD2400-74E0-F768-E209-B5B105A43A7F}"/>
              </a:ext>
            </a:extLst>
          </p:cNvPr>
          <p:cNvPicPr>
            <a:picLocks noChangeAspect="1"/>
          </p:cNvPicPr>
          <p:nvPr/>
        </p:nvPicPr>
        <p:blipFill>
          <a:blip r:embed="rId7"/>
          <a:stretch>
            <a:fillRect/>
          </a:stretch>
        </p:blipFill>
        <p:spPr>
          <a:xfrm>
            <a:off x="10507590" y="5734533"/>
            <a:ext cx="649990" cy="763509"/>
          </a:xfrm>
          <a:prstGeom prst="rect">
            <a:avLst/>
          </a:prstGeom>
        </p:spPr>
      </p:pic>
      <p:sp>
        <p:nvSpPr>
          <p:cNvPr id="52" name="TextBox 51">
            <a:extLst>
              <a:ext uri="{FF2B5EF4-FFF2-40B4-BE49-F238E27FC236}">
                <a16:creationId xmlns:a16="http://schemas.microsoft.com/office/drawing/2014/main" id="{BAA7AD24-288E-1E8F-6040-4561A1ACCE8D}"/>
              </a:ext>
            </a:extLst>
          </p:cNvPr>
          <p:cNvSpPr txBox="1"/>
          <p:nvPr/>
        </p:nvSpPr>
        <p:spPr>
          <a:xfrm>
            <a:off x="10426216" y="6452087"/>
            <a:ext cx="846081" cy="307777"/>
          </a:xfrm>
          <a:prstGeom prst="rect">
            <a:avLst/>
          </a:prstGeom>
          <a:noFill/>
        </p:spPr>
        <p:txBody>
          <a:bodyPr wrap="square" rtlCol="0">
            <a:spAutoFit/>
          </a:bodyPr>
          <a:lstStyle/>
          <a:p>
            <a:r>
              <a:rPr lang="en-US" sz="1400"/>
              <a:t>Notepad</a:t>
            </a:r>
            <a:endParaRPr lang="en-SG" sz="1400"/>
          </a:p>
        </p:txBody>
      </p:sp>
      <p:cxnSp>
        <p:nvCxnSpPr>
          <p:cNvPr id="54" name="Straight Arrow Connector 53">
            <a:extLst>
              <a:ext uri="{FF2B5EF4-FFF2-40B4-BE49-F238E27FC236}">
                <a16:creationId xmlns:a16="http://schemas.microsoft.com/office/drawing/2014/main" id="{2D18AC2B-C4A4-7874-DEC4-994EE5B5E6C5}"/>
              </a:ext>
            </a:extLst>
          </p:cNvPr>
          <p:cNvCxnSpPr>
            <a:cxnSpLocks/>
            <a:stCxn id="49" idx="2"/>
          </p:cNvCxnSpPr>
          <p:nvPr/>
        </p:nvCxnSpPr>
        <p:spPr>
          <a:xfrm>
            <a:off x="10835753" y="2515189"/>
            <a:ext cx="0" cy="2786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a:extLst>
              <a:ext uri="{FF2B5EF4-FFF2-40B4-BE49-F238E27FC236}">
                <a16:creationId xmlns:a16="http://schemas.microsoft.com/office/drawing/2014/main" id="{78A69257-AC79-D415-82CF-7A2AF1146B62}"/>
              </a:ext>
            </a:extLst>
          </p:cNvPr>
          <p:cNvCxnSpPr>
            <a:cxnSpLocks/>
            <a:endCxn id="1032" idx="0"/>
          </p:cNvCxnSpPr>
          <p:nvPr/>
        </p:nvCxnSpPr>
        <p:spPr>
          <a:xfrm flipH="1">
            <a:off x="10832585" y="3622672"/>
            <a:ext cx="2961" cy="325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9" name="Straight Arrow Connector 1038">
            <a:extLst>
              <a:ext uri="{FF2B5EF4-FFF2-40B4-BE49-F238E27FC236}">
                <a16:creationId xmlns:a16="http://schemas.microsoft.com/office/drawing/2014/main" id="{DAFB81C3-BE69-F676-DCB2-CB6D20E216C0}"/>
              </a:ext>
            </a:extLst>
          </p:cNvPr>
          <p:cNvCxnSpPr>
            <a:cxnSpLocks/>
          </p:cNvCxnSpPr>
          <p:nvPr/>
        </p:nvCxnSpPr>
        <p:spPr>
          <a:xfrm>
            <a:off x="10836263" y="4752575"/>
            <a:ext cx="0" cy="247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6F30D22B-AAB7-C649-1B49-4AA4FA973BB7}"/>
              </a:ext>
            </a:extLst>
          </p:cNvPr>
          <p:cNvCxnSpPr>
            <a:cxnSpLocks/>
          </p:cNvCxnSpPr>
          <p:nvPr/>
        </p:nvCxnSpPr>
        <p:spPr>
          <a:xfrm>
            <a:off x="10829397" y="5452712"/>
            <a:ext cx="0" cy="2818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1" name="TextBox 1050">
            <a:extLst>
              <a:ext uri="{FF2B5EF4-FFF2-40B4-BE49-F238E27FC236}">
                <a16:creationId xmlns:a16="http://schemas.microsoft.com/office/drawing/2014/main" id="{11D053FA-CC9A-33E9-C246-1E5E44BD45D4}"/>
              </a:ext>
            </a:extLst>
          </p:cNvPr>
          <p:cNvSpPr txBox="1"/>
          <p:nvPr/>
        </p:nvSpPr>
        <p:spPr>
          <a:xfrm>
            <a:off x="9187430" y="165434"/>
            <a:ext cx="2477572" cy="369332"/>
          </a:xfrm>
          <a:prstGeom prst="rect">
            <a:avLst/>
          </a:prstGeom>
          <a:noFill/>
        </p:spPr>
        <p:txBody>
          <a:bodyPr wrap="square" rtlCol="0">
            <a:spAutoFit/>
          </a:bodyPr>
          <a:lstStyle/>
          <a:p>
            <a:r>
              <a:rPr lang="en-US"/>
              <a:t>Application Architecture</a:t>
            </a:r>
            <a:endParaRPr lang="en-SG"/>
          </a:p>
        </p:txBody>
      </p:sp>
      <p:pic>
        <p:nvPicPr>
          <p:cNvPr id="4" name="Picture 6">
            <a:extLst>
              <a:ext uri="{FF2B5EF4-FFF2-40B4-BE49-F238E27FC236}">
                <a16:creationId xmlns:a16="http://schemas.microsoft.com/office/drawing/2014/main" id="{4A083B9D-6E22-C5A9-6E74-BEE660F7AE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10758" y="621648"/>
            <a:ext cx="649990" cy="91913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64DF119-3865-7482-93EE-389686F6019F}"/>
              </a:ext>
            </a:extLst>
          </p:cNvPr>
          <p:cNvCxnSpPr>
            <a:cxnSpLocks/>
          </p:cNvCxnSpPr>
          <p:nvPr/>
        </p:nvCxnSpPr>
        <p:spPr>
          <a:xfrm>
            <a:off x="10849256" y="1401442"/>
            <a:ext cx="0" cy="2786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85527FE-916D-3B32-BCEC-6210E7FE7813}"/>
              </a:ext>
            </a:extLst>
          </p:cNvPr>
          <p:cNvPicPr>
            <a:picLocks noChangeAspect="1"/>
          </p:cNvPicPr>
          <p:nvPr/>
        </p:nvPicPr>
        <p:blipFill>
          <a:blip r:embed="rId9"/>
          <a:stretch>
            <a:fillRect/>
          </a:stretch>
        </p:blipFill>
        <p:spPr>
          <a:xfrm>
            <a:off x="6126310" y="534766"/>
            <a:ext cx="1199569" cy="427598"/>
          </a:xfrm>
          <a:prstGeom prst="rect">
            <a:avLst/>
          </a:prstGeom>
        </p:spPr>
      </p:pic>
    </p:spTree>
    <p:extLst>
      <p:ext uri="{BB962C8B-B14F-4D97-AF65-F5344CB8AC3E}">
        <p14:creationId xmlns:p14="http://schemas.microsoft.com/office/powerpoint/2010/main" val="195527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D4A9-1157-A89B-E6DB-F4700418A444}"/>
              </a:ext>
            </a:extLst>
          </p:cNvPr>
          <p:cNvSpPr>
            <a:spLocks noGrp="1"/>
          </p:cNvSpPr>
          <p:nvPr>
            <p:ph type="title"/>
          </p:nvPr>
        </p:nvSpPr>
        <p:spPr/>
        <p:txBody>
          <a:bodyPr>
            <a:normAutofit/>
          </a:bodyPr>
          <a:lstStyle/>
          <a:p>
            <a:r>
              <a:rPr lang="en-US"/>
              <a:t>Packages used </a:t>
            </a:r>
            <a:r>
              <a:rPr lang="en-US" sz="2800"/>
              <a:t>(Project Dependencies) </a:t>
            </a:r>
            <a:endParaRPr lang="en-SG" sz="2800"/>
          </a:p>
        </p:txBody>
      </p:sp>
      <p:sp>
        <p:nvSpPr>
          <p:cNvPr id="6" name="Content Placeholder 5">
            <a:extLst>
              <a:ext uri="{FF2B5EF4-FFF2-40B4-BE49-F238E27FC236}">
                <a16:creationId xmlns:a16="http://schemas.microsoft.com/office/drawing/2014/main" id="{D653B576-C3C8-EE1C-E3B9-7DDF870A8264}"/>
              </a:ext>
            </a:extLst>
          </p:cNvPr>
          <p:cNvSpPr>
            <a:spLocks noGrp="1"/>
          </p:cNvSpPr>
          <p:nvPr>
            <p:ph idx="1"/>
          </p:nvPr>
        </p:nvSpPr>
        <p:spPr>
          <a:xfrm>
            <a:off x="3479925" y="1874517"/>
            <a:ext cx="4281743" cy="4911202"/>
          </a:xfrm>
        </p:spPr>
        <p:txBody>
          <a:bodyPr>
            <a:normAutofit lnSpcReduction="10000"/>
          </a:bodyPr>
          <a:lstStyle/>
          <a:p>
            <a:pPr>
              <a:buFont typeface="Wingdings" pitchFamily="2" charset="2"/>
              <a:buChar char="v"/>
            </a:pPr>
            <a:r>
              <a:rPr lang="en-SG" sz="1100" b="1">
                <a:solidFill>
                  <a:schemeClr val="tx2"/>
                </a:solidFill>
              </a:rPr>
              <a:t>Microsoft.IdentityModel.Tokens = 8.0.1</a:t>
            </a:r>
            <a:endParaRPr lang="en-SG" sz="1100">
              <a:solidFill>
                <a:schemeClr val="tx2"/>
              </a:solidFill>
            </a:endParaRPr>
          </a:p>
          <a:p>
            <a:pPr lvl="1"/>
            <a:r>
              <a:rPr lang="en-SG" sz="1100">
                <a:solidFill>
                  <a:schemeClr val="tx2"/>
                </a:solidFill>
              </a:rPr>
              <a:t>Handles security tokens for authentication and authorization.</a:t>
            </a:r>
          </a:p>
          <a:p>
            <a:pPr>
              <a:buFont typeface="Wingdings" pitchFamily="2" charset="2"/>
              <a:buChar char="v"/>
            </a:pPr>
            <a:r>
              <a:rPr lang="en-SG" sz="1100" b="1" err="1">
                <a:solidFill>
                  <a:schemeClr val="tx2"/>
                </a:solidFill>
              </a:rPr>
              <a:t>Omega.MySqlClient.Activities</a:t>
            </a:r>
            <a:r>
              <a:rPr lang="en-SG" sz="1100" b="1">
                <a:solidFill>
                  <a:schemeClr val="tx2"/>
                </a:solidFill>
              </a:rPr>
              <a:t> = 1.0.0</a:t>
            </a:r>
            <a:endParaRPr lang="en-SG" sz="1100">
              <a:solidFill>
                <a:schemeClr val="tx2"/>
              </a:solidFill>
            </a:endParaRPr>
          </a:p>
          <a:p>
            <a:pPr lvl="1"/>
            <a:r>
              <a:rPr lang="en-SG" sz="1100">
                <a:solidFill>
                  <a:schemeClr val="tx2"/>
                </a:solidFill>
              </a:rPr>
              <a:t>Lets you interact with MySQL databases (e.g., running queries).</a:t>
            </a:r>
          </a:p>
          <a:p>
            <a:pPr>
              <a:buFont typeface="Wingdings" pitchFamily="2" charset="2"/>
              <a:buChar char="v"/>
            </a:pPr>
            <a:r>
              <a:rPr lang="en-SG" sz="1100" b="1" err="1">
                <a:solidFill>
                  <a:schemeClr val="tx2"/>
                </a:solidFill>
              </a:rPr>
              <a:t>Razorvine.Serpent</a:t>
            </a:r>
            <a:r>
              <a:rPr lang="en-SG" sz="1100" b="1">
                <a:solidFill>
                  <a:schemeClr val="tx2"/>
                </a:solidFill>
              </a:rPr>
              <a:t> = 1.40.0</a:t>
            </a:r>
            <a:endParaRPr lang="en-SG" sz="1100">
              <a:solidFill>
                <a:schemeClr val="tx2"/>
              </a:solidFill>
            </a:endParaRPr>
          </a:p>
          <a:p>
            <a:pPr lvl="1"/>
            <a:r>
              <a:rPr lang="en-SG" sz="1100">
                <a:solidFill>
                  <a:schemeClr val="tx2"/>
                </a:solidFill>
              </a:rPr>
              <a:t>Helps with serializing and deserializing Python objects.</a:t>
            </a:r>
          </a:p>
          <a:p>
            <a:pPr>
              <a:buFont typeface="Wingdings" pitchFamily="2" charset="2"/>
              <a:buChar char="v"/>
            </a:pPr>
            <a:r>
              <a:rPr lang="en-SG" sz="1100" b="1" err="1">
                <a:solidFill>
                  <a:schemeClr val="tx2"/>
                </a:solidFill>
              </a:rPr>
              <a:t>System.IdentityModel.Tokens.Jwt</a:t>
            </a:r>
            <a:r>
              <a:rPr lang="en-SG" sz="1100" b="1">
                <a:solidFill>
                  <a:schemeClr val="tx2"/>
                </a:solidFill>
              </a:rPr>
              <a:t> = 8.0.1</a:t>
            </a:r>
            <a:endParaRPr lang="en-SG" sz="1100">
              <a:solidFill>
                <a:schemeClr val="tx2"/>
              </a:solidFill>
            </a:endParaRPr>
          </a:p>
          <a:p>
            <a:pPr lvl="1"/>
            <a:r>
              <a:rPr lang="en-SG" sz="1100">
                <a:solidFill>
                  <a:schemeClr val="tx2"/>
                </a:solidFill>
              </a:rPr>
              <a:t>Manages JWT (JSON Web Tokens) for secure communication.</a:t>
            </a:r>
          </a:p>
          <a:p>
            <a:pPr>
              <a:buFont typeface="Wingdings" pitchFamily="2" charset="2"/>
              <a:buChar char="v"/>
            </a:pPr>
            <a:r>
              <a:rPr lang="en-SG" sz="1100" b="1" err="1">
                <a:solidFill>
                  <a:schemeClr val="tx2"/>
                </a:solidFill>
              </a:rPr>
              <a:t>System.Security.Cryptography.Algorithms</a:t>
            </a:r>
            <a:r>
              <a:rPr lang="en-SG" sz="1100" b="1">
                <a:solidFill>
                  <a:schemeClr val="tx2"/>
                </a:solidFill>
              </a:rPr>
              <a:t> = 4.3.1</a:t>
            </a:r>
            <a:endParaRPr lang="en-SG" sz="1100">
              <a:solidFill>
                <a:schemeClr val="tx2"/>
              </a:solidFill>
            </a:endParaRPr>
          </a:p>
          <a:p>
            <a:pPr lvl="1"/>
            <a:r>
              <a:rPr lang="en-SG" sz="1100">
                <a:solidFill>
                  <a:schemeClr val="tx2"/>
                </a:solidFill>
              </a:rPr>
              <a:t>Provides tools for encryption and cryptographic operations.</a:t>
            </a:r>
          </a:p>
          <a:p>
            <a:pPr>
              <a:buFont typeface="Wingdings" pitchFamily="2" charset="2"/>
              <a:buChar char="v"/>
            </a:pPr>
            <a:r>
              <a:rPr lang="en-SG" sz="1100" b="1" err="1">
                <a:solidFill>
                  <a:schemeClr val="tx2"/>
                </a:solidFill>
              </a:rPr>
              <a:t>UiPath.Azure.Activities</a:t>
            </a:r>
            <a:r>
              <a:rPr lang="en-SG" sz="1100" b="1">
                <a:solidFill>
                  <a:schemeClr val="tx2"/>
                </a:solidFill>
              </a:rPr>
              <a:t> = 1.5.2</a:t>
            </a:r>
            <a:endParaRPr lang="en-SG" sz="1100">
              <a:solidFill>
                <a:schemeClr val="tx2"/>
              </a:solidFill>
            </a:endParaRPr>
          </a:p>
          <a:p>
            <a:pPr lvl="1"/>
            <a:r>
              <a:rPr lang="en-SG" sz="1100">
                <a:solidFill>
                  <a:schemeClr val="tx2"/>
                </a:solidFill>
              </a:rPr>
              <a:t>Allows you to automate tasks involving Microsoft Azure services.</a:t>
            </a:r>
          </a:p>
          <a:p>
            <a:pPr>
              <a:buFont typeface="Wingdings" pitchFamily="2" charset="2"/>
              <a:buChar char="v"/>
            </a:pPr>
            <a:r>
              <a:rPr lang="en-SG" sz="1100" b="1" err="1">
                <a:solidFill>
                  <a:schemeClr val="tx2"/>
                </a:solidFill>
              </a:rPr>
              <a:t>UiPath.Database.Activities</a:t>
            </a:r>
            <a:r>
              <a:rPr lang="en-SG" sz="1100" b="1">
                <a:solidFill>
                  <a:schemeClr val="tx2"/>
                </a:solidFill>
              </a:rPr>
              <a:t> = 1.8.2-preview</a:t>
            </a:r>
            <a:endParaRPr lang="en-SG" sz="1100">
              <a:solidFill>
                <a:schemeClr val="tx2"/>
              </a:solidFill>
            </a:endParaRPr>
          </a:p>
          <a:p>
            <a:pPr lvl="1"/>
            <a:r>
              <a:rPr lang="en-SG" sz="1100">
                <a:solidFill>
                  <a:schemeClr val="tx2"/>
                </a:solidFill>
              </a:rPr>
              <a:t>Enables database operations like reading and writing data.</a:t>
            </a:r>
          </a:p>
          <a:p>
            <a:pPr>
              <a:buFont typeface="Wingdings" pitchFamily="2" charset="2"/>
              <a:buChar char="v"/>
            </a:pPr>
            <a:r>
              <a:rPr lang="en-SG" sz="1100" b="1" err="1">
                <a:solidFill>
                  <a:schemeClr val="tx2"/>
                </a:solidFill>
              </a:rPr>
              <a:t>UiPath.Excel.Activities</a:t>
            </a:r>
            <a:r>
              <a:rPr lang="en-SG" sz="1100" b="1">
                <a:solidFill>
                  <a:schemeClr val="tx2"/>
                </a:solidFill>
              </a:rPr>
              <a:t> = 2.23.4</a:t>
            </a:r>
            <a:endParaRPr lang="en-SG" sz="1100">
              <a:solidFill>
                <a:schemeClr val="tx2"/>
              </a:solidFill>
            </a:endParaRPr>
          </a:p>
          <a:p>
            <a:pPr lvl="1"/>
            <a:r>
              <a:rPr lang="en-SG" sz="1100">
                <a:solidFill>
                  <a:schemeClr val="tx2"/>
                </a:solidFill>
              </a:rPr>
              <a:t>Automates tasks in Excel, such as reading and writing data.</a:t>
            </a:r>
          </a:p>
          <a:p>
            <a:pPr marL="0" indent="0">
              <a:buNone/>
            </a:pPr>
            <a:endParaRPr lang="en-US" sz="1100">
              <a:solidFill>
                <a:schemeClr val="tx2"/>
              </a:solidFill>
            </a:endParaRPr>
          </a:p>
        </p:txBody>
      </p:sp>
      <p:pic>
        <p:nvPicPr>
          <p:cNvPr id="5" name="Picture 4">
            <a:extLst>
              <a:ext uri="{FF2B5EF4-FFF2-40B4-BE49-F238E27FC236}">
                <a16:creationId xmlns:a16="http://schemas.microsoft.com/office/drawing/2014/main" id="{62CA164C-9484-985F-1C08-DD592E7804EE}"/>
              </a:ext>
            </a:extLst>
          </p:cNvPr>
          <p:cNvPicPr>
            <a:picLocks noChangeAspect="1"/>
          </p:cNvPicPr>
          <p:nvPr/>
        </p:nvPicPr>
        <p:blipFill>
          <a:blip r:embed="rId2"/>
          <a:stretch>
            <a:fillRect/>
          </a:stretch>
        </p:blipFill>
        <p:spPr>
          <a:xfrm>
            <a:off x="-12754" y="1946798"/>
            <a:ext cx="3492679" cy="3562533"/>
          </a:xfrm>
          <a:prstGeom prst="rect">
            <a:avLst/>
          </a:prstGeom>
        </p:spPr>
      </p:pic>
      <p:sp>
        <p:nvSpPr>
          <p:cNvPr id="7" name="Content Placeholder 5">
            <a:extLst>
              <a:ext uri="{FF2B5EF4-FFF2-40B4-BE49-F238E27FC236}">
                <a16:creationId xmlns:a16="http://schemas.microsoft.com/office/drawing/2014/main" id="{8DE7FE1C-76C1-0973-C213-70D575FEDC33}"/>
              </a:ext>
            </a:extLst>
          </p:cNvPr>
          <p:cNvSpPr txBox="1">
            <a:spLocks/>
          </p:cNvSpPr>
          <p:nvPr/>
        </p:nvSpPr>
        <p:spPr>
          <a:xfrm>
            <a:off x="7761668" y="1874517"/>
            <a:ext cx="4430332" cy="50464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v"/>
            </a:pPr>
            <a:r>
              <a:rPr lang="en-SG" sz="1100" b="1" err="1"/>
              <a:t>UiPath.Mail.Activities</a:t>
            </a:r>
            <a:r>
              <a:rPr lang="en-SG" sz="1100" b="1"/>
              <a:t> = 1.23.10</a:t>
            </a:r>
            <a:endParaRPr lang="en-SG" sz="1100"/>
          </a:p>
          <a:p>
            <a:pPr lvl="1"/>
            <a:r>
              <a:rPr lang="en-SG" sz="1100"/>
              <a:t>Manages email tasks, like sending and receiving emails.</a:t>
            </a:r>
          </a:p>
          <a:p>
            <a:pPr lvl="1"/>
            <a:endParaRPr lang="en-SG" sz="1100"/>
          </a:p>
          <a:p>
            <a:pPr>
              <a:buFont typeface="Wingdings" pitchFamily="2" charset="2"/>
              <a:buChar char="v"/>
            </a:pPr>
            <a:r>
              <a:rPr lang="en-SG" sz="1100" b="1" err="1"/>
              <a:t>UiPath.PDF.Activities</a:t>
            </a:r>
            <a:r>
              <a:rPr lang="en-SG" sz="1100" b="1"/>
              <a:t> = 3.16.0</a:t>
            </a:r>
            <a:endParaRPr lang="en-SG" sz="1100"/>
          </a:p>
          <a:p>
            <a:pPr lvl="1"/>
            <a:r>
              <a:rPr lang="en-SG" sz="1100"/>
              <a:t>Handles PDF files, including reading, merging, and splitting.</a:t>
            </a:r>
          </a:p>
          <a:p>
            <a:pPr>
              <a:buFont typeface="Wingdings" pitchFamily="2" charset="2"/>
              <a:buChar char="v"/>
            </a:pPr>
            <a:r>
              <a:rPr lang="en-SG" sz="1100" b="1" err="1"/>
              <a:t>UiPath.Python.Activities</a:t>
            </a:r>
            <a:r>
              <a:rPr lang="en-SG" sz="1100" b="1"/>
              <a:t> = 1.6.0</a:t>
            </a:r>
            <a:endParaRPr lang="en-SG" sz="1100"/>
          </a:p>
          <a:p>
            <a:pPr lvl="1"/>
            <a:r>
              <a:rPr lang="en-SG" sz="1100"/>
              <a:t>Integrates Python scripts into your UiPath workflows.</a:t>
            </a:r>
          </a:p>
          <a:p>
            <a:pPr>
              <a:buFont typeface="Wingdings" pitchFamily="2" charset="2"/>
              <a:buChar char="v"/>
            </a:pPr>
            <a:r>
              <a:rPr lang="en-SG" sz="1100" b="1" err="1"/>
              <a:t>UiPath.System.Activities</a:t>
            </a:r>
            <a:r>
              <a:rPr lang="en-SG" sz="1100" b="1"/>
              <a:t> = 24.10.4</a:t>
            </a:r>
            <a:endParaRPr lang="en-SG" sz="1100"/>
          </a:p>
          <a:p>
            <a:pPr lvl="1"/>
            <a:r>
              <a:rPr lang="en-SG" sz="1100"/>
              <a:t>Provides basic automation tasks like file handling and workflow control.</a:t>
            </a:r>
          </a:p>
          <a:p>
            <a:pPr>
              <a:buFont typeface="Wingdings" pitchFamily="2" charset="2"/>
              <a:buChar char="v"/>
            </a:pPr>
            <a:r>
              <a:rPr lang="en-SG" sz="1100" b="1" err="1"/>
              <a:t>UiPath.Testing.Activities</a:t>
            </a:r>
            <a:r>
              <a:rPr lang="en-SG" sz="1100" b="1"/>
              <a:t> = 24.10.0</a:t>
            </a:r>
            <a:endParaRPr lang="en-SG" sz="1100"/>
          </a:p>
          <a:p>
            <a:pPr lvl="1"/>
            <a:r>
              <a:rPr lang="en-SG" sz="1100"/>
              <a:t>Supports automated testing within your RPA processes.</a:t>
            </a:r>
          </a:p>
          <a:p>
            <a:pPr>
              <a:buFont typeface="Wingdings" pitchFamily="2" charset="2"/>
              <a:buChar char="v"/>
            </a:pPr>
            <a:r>
              <a:rPr lang="en-SG" sz="1100" b="1" err="1"/>
              <a:t>UiPath.UIAutomation.Activities</a:t>
            </a:r>
            <a:r>
              <a:rPr lang="en-SG" sz="1100" b="1"/>
              <a:t> = 24.10.1</a:t>
            </a:r>
            <a:endParaRPr lang="en-SG" sz="1100"/>
          </a:p>
          <a:p>
            <a:pPr lvl="1"/>
            <a:r>
              <a:rPr lang="en-SG" sz="1100"/>
              <a:t>Automates interactions with user interfaces (e.g., clicking, typing).</a:t>
            </a:r>
          </a:p>
          <a:p>
            <a:pPr>
              <a:buFont typeface="Wingdings" pitchFamily="2" charset="2"/>
              <a:buChar char="v"/>
            </a:pPr>
            <a:r>
              <a:rPr lang="en-SG" sz="1100" b="1" err="1"/>
              <a:t>UiPath.WebAPI.Activities</a:t>
            </a:r>
            <a:r>
              <a:rPr lang="en-SG" sz="1100" b="1"/>
              <a:t> = 1.21.0</a:t>
            </a:r>
            <a:endParaRPr lang="en-SG" sz="1100"/>
          </a:p>
          <a:p>
            <a:pPr lvl="1"/>
            <a:r>
              <a:rPr lang="en-SG" sz="1100"/>
              <a:t>Enables communication with web APIs (e.g., sending HTTP requests).</a:t>
            </a:r>
          </a:p>
          <a:p>
            <a:pPr marL="0" indent="0">
              <a:buFont typeface="Arial" panose="020B0604020202020204" pitchFamily="34" charset="0"/>
              <a:buNone/>
            </a:pPr>
            <a:endParaRPr lang="en-US" sz="1100"/>
          </a:p>
        </p:txBody>
      </p:sp>
    </p:spTree>
    <p:extLst>
      <p:ext uri="{BB962C8B-B14F-4D97-AF65-F5344CB8AC3E}">
        <p14:creationId xmlns:p14="http://schemas.microsoft.com/office/powerpoint/2010/main" val="85367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CA2BEE-2892-2E16-0566-BCFBF537A65A}"/>
              </a:ext>
            </a:extLst>
          </p:cNvPr>
          <p:cNvPicPr>
            <a:picLocks noChangeAspect="1"/>
          </p:cNvPicPr>
          <p:nvPr/>
        </p:nvPicPr>
        <p:blipFill>
          <a:blip r:embed="rId2"/>
          <a:stretch>
            <a:fillRect/>
          </a:stretch>
        </p:blipFill>
        <p:spPr>
          <a:xfrm>
            <a:off x="3719646" y="5060822"/>
            <a:ext cx="2705100" cy="3114011"/>
          </a:xfrm>
          <a:prstGeom prst="rect">
            <a:avLst/>
          </a:prstGeom>
        </p:spPr>
      </p:pic>
      <p:sp>
        <p:nvSpPr>
          <p:cNvPr id="2" name="Title 1">
            <a:extLst>
              <a:ext uri="{FF2B5EF4-FFF2-40B4-BE49-F238E27FC236}">
                <a16:creationId xmlns:a16="http://schemas.microsoft.com/office/drawing/2014/main" id="{2A3B387C-33A5-2FAA-C6FB-335BF74F5C19}"/>
              </a:ext>
            </a:extLst>
          </p:cNvPr>
          <p:cNvSpPr>
            <a:spLocks noGrp="1"/>
          </p:cNvSpPr>
          <p:nvPr>
            <p:ph type="title"/>
          </p:nvPr>
        </p:nvSpPr>
        <p:spPr>
          <a:xfrm>
            <a:off x="1251678" y="174567"/>
            <a:ext cx="8682031" cy="628308"/>
          </a:xfrm>
        </p:spPr>
        <p:txBody>
          <a:bodyPr>
            <a:normAutofit/>
          </a:bodyPr>
          <a:lstStyle/>
          <a:p>
            <a:r>
              <a:rPr lang="en-US" sz="3600"/>
              <a:t>Details of solution</a:t>
            </a:r>
            <a:endParaRPr lang="en-SG" sz="3600"/>
          </a:p>
        </p:txBody>
      </p:sp>
      <p:sp>
        <p:nvSpPr>
          <p:cNvPr id="3" name="Content Placeholder 2">
            <a:extLst>
              <a:ext uri="{FF2B5EF4-FFF2-40B4-BE49-F238E27FC236}">
                <a16:creationId xmlns:a16="http://schemas.microsoft.com/office/drawing/2014/main" id="{90E90BAF-F558-4D03-CB1D-DA51EAD8A35B}"/>
              </a:ext>
            </a:extLst>
          </p:cNvPr>
          <p:cNvSpPr>
            <a:spLocks noGrp="1"/>
          </p:cNvSpPr>
          <p:nvPr>
            <p:ph idx="1"/>
          </p:nvPr>
        </p:nvSpPr>
        <p:spPr>
          <a:xfrm>
            <a:off x="7197307" y="3634078"/>
            <a:ext cx="4248577" cy="3207238"/>
          </a:xfrm>
          <a:ln>
            <a:solidFill>
              <a:schemeClr val="tx1"/>
            </a:solidFill>
          </a:ln>
        </p:spPr>
        <p:txBody>
          <a:bodyPr>
            <a:normAutofit/>
          </a:bodyPr>
          <a:lstStyle/>
          <a:p>
            <a:r>
              <a:rPr lang="en-SG" sz="1400"/>
              <a:t>The data in MySQL is unsuitable to be used due to </a:t>
            </a:r>
            <a:r>
              <a:rPr lang="en-SG" sz="1400" err="1"/>
              <a:t>RegEx</a:t>
            </a:r>
            <a:r>
              <a:rPr lang="en-SG" sz="1400"/>
              <a:t> characters that may cause errors when handling the data (e.g. when sending an email, the name may contain </a:t>
            </a:r>
            <a:r>
              <a:rPr lang="en-SG" sz="1400" err="1"/>
              <a:t>RegEx</a:t>
            </a:r>
            <a:r>
              <a:rPr lang="en-SG" sz="1400"/>
              <a:t> character.)</a:t>
            </a:r>
          </a:p>
          <a:p>
            <a:r>
              <a:rPr lang="en-SG" sz="1400"/>
              <a:t>The data table containing the current uncleaned data ’</a:t>
            </a:r>
            <a:r>
              <a:rPr lang="en-SG" sz="1400" err="1"/>
              <a:t>customer_db</a:t>
            </a:r>
            <a:r>
              <a:rPr lang="en-SG" sz="1400"/>
              <a:t>’ is then passed into the activity “For Each Row in Data Table”. </a:t>
            </a:r>
          </a:p>
          <a:p>
            <a:r>
              <a:rPr lang="en-SG" sz="1400"/>
              <a:t>Using activities such as For Each, multiple assign, etc, while using code such as, “</a:t>
            </a:r>
            <a:r>
              <a:rPr lang="en-SG" sz="1400" err="1"/>
              <a:t>System.Text.RegularExpressions.Regex.Replace</a:t>
            </a:r>
            <a:r>
              <a:rPr lang="en-SG" sz="1400"/>
              <a:t>(</a:t>
            </a:r>
            <a:r>
              <a:rPr lang="en-SG" sz="1400" err="1"/>
              <a:t>extracted_value</a:t>
            </a:r>
            <a:r>
              <a:rPr lang="en-SG" sz="1400"/>
              <a:t>, "[^\w]", "")” successfully allowed me to remove </a:t>
            </a:r>
            <a:r>
              <a:rPr lang="en-SG" sz="1400" err="1"/>
              <a:t>RegEx</a:t>
            </a:r>
            <a:r>
              <a:rPr lang="en-SG" sz="1400"/>
              <a:t> characters and clean the data</a:t>
            </a:r>
          </a:p>
          <a:p>
            <a:endParaRPr lang="en-SG" sz="1400"/>
          </a:p>
          <a:p>
            <a:endParaRPr lang="en-SG" sz="1400"/>
          </a:p>
          <a:p>
            <a:endParaRPr lang="en-SG" sz="1400"/>
          </a:p>
          <a:p>
            <a:endParaRPr lang="en-SG" sz="1400"/>
          </a:p>
        </p:txBody>
      </p:sp>
      <p:pic>
        <p:nvPicPr>
          <p:cNvPr id="6" name="Picture 5">
            <a:extLst>
              <a:ext uri="{FF2B5EF4-FFF2-40B4-BE49-F238E27FC236}">
                <a16:creationId xmlns:a16="http://schemas.microsoft.com/office/drawing/2014/main" id="{1B5B9844-D520-BA6C-86C7-34871FED688A}"/>
              </a:ext>
            </a:extLst>
          </p:cNvPr>
          <p:cNvPicPr>
            <a:picLocks noChangeAspect="1"/>
          </p:cNvPicPr>
          <p:nvPr/>
        </p:nvPicPr>
        <p:blipFill>
          <a:blip r:embed="rId3"/>
          <a:stretch>
            <a:fillRect/>
          </a:stretch>
        </p:blipFill>
        <p:spPr>
          <a:xfrm>
            <a:off x="3881294" y="802875"/>
            <a:ext cx="2815936" cy="4230514"/>
          </a:xfrm>
          <a:prstGeom prst="rect">
            <a:avLst/>
          </a:prstGeom>
        </p:spPr>
      </p:pic>
      <p:sp>
        <p:nvSpPr>
          <p:cNvPr id="8" name="Frame 7">
            <a:extLst>
              <a:ext uri="{FF2B5EF4-FFF2-40B4-BE49-F238E27FC236}">
                <a16:creationId xmlns:a16="http://schemas.microsoft.com/office/drawing/2014/main" id="{5EDF9B3E-A203-0DD0-23DE-78F73F3A9D6A}"/>
              </a:ext>
            </a:extLst>
          </p:cNvPr>
          <p:cNvSpPr/>
          <p:nvPr/>
        </p:nvSpPr>
        <p:spPr>
          <a:xfrm>
            <a:off x="3997776" y="5623867"/>
            <a:ext cx="2148840" cy="603938"/>
          </a:xfrm>
          <a:prstGeom prst="frame">
            <a:avLst>
              <a:gd name="adj1" fmla="val 51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6ACC9E05-FD58-C4EA-AB21-1C9B22BB8BFF}"/>
              </a:ext>
            </a:extLst>
          </p:cNvPr>
          <p:cNvSpPr/>
          <p:nvPr/>
        </p:nvSpPr>
        <p:spPr>
          <a:xfrm>
            <a:off x="417646" y="1508924"/>
            <a:ext cx="3165814" cy="4131875"/>
          </a:xfrm>
          <a:prstGeom prst="frame">
            <a:avLst>
              <a:gd name="adj1" fmla="val 1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ontent Placeholder 2">
            <a:extLst>
              <a:ext uri="{FF2B5EF4-FFF2-40B4-BE49-F238E27FC236}">
                <a16:creationId xmlns:a16="http://schemas.microsoft.com/office/drawing/2014/main" id="{2FD131ED-9563-9D9B-5570-6185BAB9DA56}"/>
              </a:ext>
            </a:extLst>
          </p:cNvPr>
          <p:cNvSpPr txBox="1">
            <a:spLocks/>
          </p:cNvSpPr>
          <p:nvPr/>
        </p:nvSpPr>
        <p:spPr>
          <a:xfrm>
            <a:off x="7202556" y="205316"/>
            <a:ext cx="4248577" cy="1603619"/>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a:t>The bot connects My SQL using the “Connect to Database” activity.</a:t>
            </a:r>
          </a:p>
          <a:p>
            <a:pPr lvl="1"/>
            <a:r>
              <a:rPr lang="en-SG"/>
              <a:t>If there is an issue with connecting with MySQL server then an </a:t>
            </a:r>
            <a:r>
              <a:rPr lang="en-SG" err="1"/>
              <a:t>SQLException</a:t>
            </a:r>
            <a:r>
              <a:rPr lang="en-SG"/>
              <a:t> error is raised and passed as a message box.</a:t>
            </a:r>
          </a:p>
          <a:p>
            <a:r>
              <a:rPr lang="en-SG"/>
              <a:t>This connection later ended when I was done using MySQL</a:t>
            </a:r>
          </a:p>
          <a:p>
            <a:endParaRPr lang="en-SG"/>
          </a:p>
          <a:p>
            <a:endParaRPr lang="en-SG"/>
          </a:p>
          <a:p>
            <a:endParaRPr lang="en-SG"/>
          </a:p>
        </p:txBody>
      </p:sp>
      <p:sp>
        <p:nvSpPr>
          <p:cNvPr id="12" name="Content Placeholder 2">
            <a:extLst>
              <a:ext uri="{FF2B5EF4-FFF2-40B4-BE49-F238E27FC236}">
                <a16:creationId xmlns:a16="http://schemas.microsoft.com/office/drawing/2014/main" id="{8CF878AC-FE6B-21C1-4BDB-6D12F9035809}"/>
              </a:ext>
            </a:extLst>
          </p:cNvPr>
          <p:cNvSpPr txBox="1">
            <a:spLocks/>
          </p:cNvSpPr>
          <p:nvPr/>
        </p:nvSpPr>
        <p:spPr>
          <a:xfrm>
            <a:off x="7202555" y="1903672"/>
            <a:ext cx="4248577" cy="1603619"/>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a:t>3 Excel sheets are made after the cleaning data using the SELECT </a:t>
            </a:r>
            <a:r>
              <a:rPr lang="en-SG" err="1"/>
              <a:t>sql</a:t>
            </a:r>
            <a:r>
              <a:rPr lang="en-SG"/>
              <a:t> query.</a:t>
            </a:r>
          </a:p>
          <a:p>
            <a:r>
              <a:rPr lang="en-SG"/>
              <a:t>The 3 files contain rows/customers who have missing values, who bought at least one product, and customer who did not buy a product (meaning the customer only visited the website)</a:t>
            </a:r>
          </a:p>
          <a:p>
            <a:endParaRPr lang="en-SG"/>
          </a:p>
          <a:p>
            <a:endParaRPr lang="en-SG"/>
          </a:p>
        </p:txBody>
      </p:sp>
      <p:sp>
        <p:nvSpPr>
          <p:cNvPr id="13" name="Frame 12">
            <a:extLst>
              <a:ext uri="{FF2B5EF4-FFF2-40B4-BE49-F238E27FC236}">
                <a16:creationId xmlns:a16="http://schemas.microsoft.com/office/drawing/2014/main" id="{6FCF001C-9CFE-DC20-D4F5-B21CDB3F0C8C}"/>
              </a:ext>
            </a:extLst>
          </p:cNvPr>
          <p:cNvSpPr/>
          <p:nvPr/>
        </p:nvSpPr>
        <p:spPr>
          <a:xfrm>
            <a:off x="4275906" y="1432006"/>
            <a:ext cx="2148840" cy="943332"/>
          </a:xfrm>
          <a:prstGeom prst="frame">
            <a:avLst>
              <a:gd name="adj1" fmla="val 18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Elbow Connector 14">
            <a:extLst>
              <a:ext uri="{FF2B5EF4-FFF2-40B4-BE49-F238E27FC236}">
                <a16:creationId xmlns:a16="http://schemas.microsoft.com/office/drawing/2014/main" id="{8116FA9E-E85C-6D0A-298A-E79D32E50E8D}"/>
              </a:ext>
            </a:extLst>
          </p:cNvPr>
          <p:cNvCxnSpPr>
            <a:cxnSpLocks/>
            <a:stCxn id="3" idx="1"/>
          </p:cNvCxnSpPr>
          <p:nvPr/>
        </p:nvCxnSpPr>
        <p:spPr>
          <a:xfrm rot="10800000">
            <a:off x="3719647" y="3323051"/>
            <a:ext cx="3477661" cy="191464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7DCB79FE-649A-9484-7594-B51C69465388}"/>
              </a:ext>
            </a:extLst>
          </p:cNvPr>
          <p:cNvCxnSpPr>
            <a:cxnSpLocks/>
            <a:stCxn id="12" idx="1"/>
            <a:endCxn id="13" idx="3"/>
          </p:cNvCxnSpPr>
          <p:nvPr/>
        </p:nvCxnSpPr>
        <p:spPr>
          <a:xfrm rot="10800000">
            <a:off x="6424747" y="1903672"/>
            <a:ext cx="777809" cy="8018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5882282B-1AAE-D751-3252-E1CF9388E71C}"/>
              </a:ext>
            </a:extLst>
          </p:cNvPr>
          <p:cNvCxnSpPr>
            <a:cxnSpLocks/>
            <a:stCxn id="10" idx="1"/>
            <a:endCxn id="8" idx="3"/>
          </p:cNvCxnSpPr>
          <p:nvPr/>
        </p:nvCxnSpPr>
        <p:spPr>
          <a:xfrm rot="10800000" flipV="1">
            <a:off x="6146616" y="1007126"/>
            <a:ext cx="1055940" cy="4918710"/>
          </a:xfrm>
          <a:prstGeom prst="bentConnector3">
            <a:avLst>
              <a:gd name="adj1" fmla="val 21135"/>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0E5B873A-770A-5039-C3B1-6B9C66E70796}"/>
              </a:ext>
            </a:extLst>
          </p:cNvPr>
          <p:cNvPicPr>
            <a:picLocks noChangeAspect="1"/>
          </p:cNvPicPr>
          <p:nvPr/>
        </p:nvPicPr>
        <p:blipFill>
          <a:blip r:embed="rId4"/>
          <a:stretch>
            <a:fillRect/>
          </a:stretch>
        </p:blipFill>
        <p:spPr>
          <a:xfrm>
            <a:off x="417646" y="1005300"/>
            <a:ext cx="3302000" cy="4635500"/>
          </a:xfrm>
          <a:prstGeom prst="rect">
            <a:avLst/>
          </a:prstGeom>
        </p:spPr>
      </p:pic>
    </p:spTree>
    <p:extLst>
      <p:ext uri="{BB962C8B-B14F-4D97-AF65-F5344CB8AC3E}">
        <p14:creationId xmlns:p14="http://schemas.microsoft.com/office/powerpoint/2010/main" val="2181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A9B1293-CD5C-6A75-A3BB-35A4CE932CF1}"/>
              </a:ext>
            </a:extLst>
          </p:cNvPr>
          <p:cNvSpPr txBox="1">
            <a:spLocks/>
          </p:cNvSpPr>
          <p:nvPr/>
        </p:nvSpPr>
        <p:spPr>
          <a:xfrm>
            <a:off x="7901113" y="1513010"/>
            <a:ext cx="3917507" cy="1900000"/>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sz="1400"/>
              <a:t>This “Use Excel File” Activity is used for writing the data selected from the “Run Query” activity.</a:t>
            </a:r>
          </a:p>
          <a:p>
            <a:r>
              <a:rPr lang="en-SG" sz="1400"/>
              <a:t>The “Use Excel File” Activity only runs when “If” activity is True (Boolean Value)</a:t>
            </a:r>
          </a:p>
          <a:p>
            <a:r>
              <a:rPr lang="en-SG" sz="1400"/>
              <a:t>If there is an error in using the file “</a:t>
            </a:r>
            <a:r>
              <a:rPr lang="en-SG" sz="1400" err="1"/>
              <a:t>NullReferenceException</a:t>
            </a:r>
            <a:r>
              <a:rPr lang="en-SG" sz="1400"/>
              <a:t>” the error would be caught</a:t>
            </a:r>
          </a:p>
        </p:txBody>
      </p:sp>
      <p:pic>
        <p:nvPicPr>
          <p:cNvPr id="7" name="Picture 6">
            <a:extLst>
              <a:ext uri="{FF2B5EF4-FFF2-40B4-BE49-F238E27FC236}">
                <a16:creationId xmlns:a16="http://schemas.microsoft.com/office/drawing/2014/main" id="{C71092BC-323A-DA76-407E-EBE7A8CD59F2}"/>
              </a:ext>
            </a:extLst>
          </p:cNvPr>
          <p:cNvPicPr>
            <a:picLocks noChangeAspect="1"/>
          </p:cNvPicPr>
          <p:nvPr/>
        </p:nvPicPr>
        <p:blipFill>
          <a:blip r:embed="rId2"/>
          <a:stretch>
            <a:fillRect/>
          </a:stretch>
        </p:blipFill>
        <p:spPr>
          <a:xfrm>
            <a:off x="78904" y="176093"/>
            <a:ext cx="3917506" cy="5177790"/>
          </a:xfrm>
          <a:prstGeom prst="rect">
            <a:avLst/>
          </a:prstGeom>
        </p:spPr>
      </p:pic>
      <p:pic>
        <p:nvPicPr>
          <p:cNvPr id="10" name="Picture 9">
            <a:extLst>
              <a:ext uri="{FF2B5EF4-FFF2-40B4-BE49-F238E27FC236}">
                <a16:creationId xmlns:a16="http://schemas.microsoft.com/office/drawing/2014/main" id="{68BF2819-DCBD-0C4B-373F-6C0DAB5F65E3}"/>
              </a:ext>
            </a:extLst>
          </p:cNvPr>
          <p:cNvPicPr>
            <a:picLocks noChangeAspect="1"/>
          </p:cNvPicPr>
          <p:nvPr/>
        </p:nvPicPr>
        <p:blipFill>
          <a:blip r:embed="rId3"/>
          <a:stretch>
            <a:fillRect/>
          </a:stretch>
        </p:blipFill>
        <p:spPr>
          <a:xfrm>
            <a:off x="6248912" y="176093"/>
            <a:ext cx="2261870" cy="1040130"/>
          </a:xfrm>
          <a:prstGeom prst="rect">
            <a:avLst/>
          </a:prstGeom>
        </p:spPr>
      </p:pic>
      <p:sp>
        <p:nvSpPr>
          <p:cNvPr id="11" name="Content Placeholder 2">
            <a:extLst>
              <a:ext uri="{FF2B5EF4-FFF2-40B4-BE49-F238E27FC236}">
                <a16:creationId xmlns:a16="http://schemas.microsoft.com/office/drawing/2014/main" id="{55A9B451-3418-EB9D-AA15-0A63A984C352}"/>
              </a:ext>
            </a:extLst>
          </p:cNvPr>
          <p:cNvSpPr txBox="1">
            <a:spLocks/>
          </p:cNvSpPr>
          <p:nvPr/>
        </p:nvSpPr>
        <p:spPr>
          <a:xfrm>
            <a:off x="9098280" y="38540"/>
            <a:ext cx="2720340" cy="1321630"/>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sz="1400"/>
              <a:t>Used this “Run Query” activity to select all rows that have missing values (</a:t>
            </a:r>
            <a:r>
              <a:rPr lang="en-SG" sz="1400" err="1"/>
              <a:t>e.g</a:t>
            </a:r>
            <a:r>
              <a:rPr lang="en-SG" sz="1400"/>
              <a:t> a data point with missing name of the customer) </a:t>
            </a:r>
          </a:p>
        </p:txBody>
      </p:sp>
      <p:pic>
        <p:nvPicPr>
          <p:cNvPr id="12" name="Picture 11">
            <a:extLst>
              <a:ext uri="{FF2B5EF4-FFF2-40B4-BE49-F238E27FC236}">
                <a16:creationId xmlns:a16="http://schemas.microsoft.com/office/drawing/2014/main" id="{3CE7224B-44A2-080D-46E1-340673339D08}"/>
              </a:ext>
            </a:extLst>
          </p:cNvPr>
          <p:cNvPicPr>
            <a:picLocks noChangeAspect="1"/>
          </p:cNvPicPr>
          <p:nvPr/>
        </p:nvPicPr>
        <p:blipFill>
          <a:blip r:embed="rId4"/>
          <a:stretch>
            <a:fillRect/>
          </a:stretch>
        </p:blipFill>
        <p:spPr>
          <a:xfrm>
            <a:off x="4100319" y="40665"/>
            <a:ext cx="1882140" cy="1336917"/>
          </a:xfrm>
          <a:prstGeom prst="rect">
            <a:avLst/>
          </a:prstGeom>
        </p:spPr>
      </p:pic>
      <p:sp>
        <p:nvSpPr>
          <p:cNvPr id="13" name="Content Placeholder 2">
            <a:extLst>
              <a:ext uri="{FF2B5EF4-FFF2-40B4-BE49-F238E27FC236}">
                <a16:creationId xmlns:a16="http://schemas.microsoft.com/office/drawing/2014/main" id="{FC2F6B2D-9EDD-B520-8338-D8DD489C9127}"/>
              </a:ext>
            </a:extLst>
          </p:cNvPr>
          <p:cNvSpPr txBox="1">
            <a:spLocks/>
          </p:cNvSpPr>
          <p:nvPr/>
        </p:nvSpPr>
        <p:spPr>
          <a:xfrm>
            <a:off x="4069839" y="1275301"/>
            <a:ext cx="1958025" cy="475417"/>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SG" sz="1400">
                <a:solidFill>
                  <a:srgbClr val="0070C0"/>
                </a:solidFill>
              </a:rPr>
              <a:t>This is the Select query for missing values</a:t>
            </a:r>
          </a:p>
        </p:txBody>
      </p:sp>
      <p:cxnSp>
        <p:nvCxnSpPr>
          <p:cNvPr id="14" name="Elbow Connector 13">
            <a:extLst>
              <a:ext uri="{FF2B5EF4-FFF2-40B4-BE49-F238E27FC236}">
                <a16:creationId xmlns:a16="http://schemas.microsoft.com/office/drawing/2014/main" id="{BB0D622E-8F50-A6B0-A05F-F5C12832439F}"/>
              </a:ext>
            </a:extLst>
          </p:cNvPr>
          <p:cNvCxnSpPr>
            <a:cxnSpLocks/>
            <a:stCxn id="11" idx="1"/>
            <a:endCxn id="10" idx="3"/>
          </p:cNvCxnSpPr>
          <p:nvPr/>
        </p:nvCxnSpPr>
        <p:spPr>
          <a:xfrm rot="10800000">
            <a:off x="8510782" y="696159"/>
            <a:ext cx="587498" cy="3197"/>
          </a:xfrm>
          <a:prstGeom prst="bentConnector3">
            <a:avLst>
              <a:gd name="adj1" fmla="val 50000"/>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Frame 17">
            <a:extLst>
              <a:ext uri="{FF2B5EF4-FFF2-40B4-BE49-F238E27FC236}">
                <a16:creationId xmlns:a16="http://schemas.microsoft.com/office/drawing/2014/main" id="{796FADB8-ADA9-CEDF-84E6-F4E9C162DD5A}"/>
              </a:ext>
            </a:extLst>
          </p:cNvPr>
          <p:cNvSpPr/>
          <p:nvPr/>
        </p:nvSpPr>
        <p:spPr>
          <a:xfrm>
            <a:off x="1120140" y="377190"/>
            <a:ext cx="1851660" cy="33193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19A54825-CD43-0A6B-2694-051172FD6572}"/>
              </a:ext>
            </a:extLst>
          </p:cNvPr>
          <p:cNvSpPr/>
          <p:nvPr/>
        </p:nvSpPr>
        <p:spPr>
          <a:xfrm flipV="1">
            <a:off x="453390" y="1561891"/>
            <a:ext cx="872490" cy="33193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 name="Elbow Connector 19">
            <a:extLst>
              <a:ext uri="{FF2B5EF4-FFF2-40B4-BE49-F238E27FC236}">
                <a16:creationId xmlns:a16="http://schemas.microsoft.com/office/drawing/2014/main" id="{7F45A4A9-62D0-3783-2784-4A15238CF7E5}"/>
              </a:ext>
            </a:extLst>
          </p:cNvPr>
          <p:cNvCxnSpPr>
            <a:cxnSpLocks/>
            <a:stCxn id="6" idx="1"/>
            <a:endCxn id="19" idx="3"/>
          </p:cNvCxnSpPr>
          <p:nvPr/>
        </p:nvCxnSpPr>
        <p:spPr>
          <a:xfrm rot="10800000">
            <a:off x="1325881" y="1727858"/>
            <a:ext cx="6575233" cy="735152"/>
          </a:xfrm>
          <a:prstGeom prst="bentConnector3">
            <a:avLst>
              <a:gd name="adj1" fmla="val 62864"/>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9C2C0B8-501E-F5CF-8B5B-03683F8FE1A1}"/>
              </a:ext>
            </a:extLst>
          </p:cNvPr>
          <p:cNvPicPr>
            <a:picLocks noChangeAspect="1"/>
          </p:cNvPicPr>
          <p:nvPr/>
        </p:nvPicPr>
        <p:blipFill>
          <a:blip r:embed="rId5"/>
          <a:stretch>
            <a:fillRect/>
          </a:stretch>
        </p:blipFill>
        <p:spPr>
          <a:xfrm>
            <a:off x="4260852" y="1797050"/>
            <a:ext cx="2628900" cy="3263900"/>
          </a:xfrm>
          <a:prstGeom prst="rect">
            <a:avLst/>
          </a:prstGeom>
        </p:spPr>
      </p:pic>
      <p:pic>
        <p:nvPicPr>
          <p:cNvPr id="25" name="Picture 24">
            <a:extLst>
              <a:ext uri="{FF2B5EF4-FFF2-40B4-BE49-F238E27FC236}">
                <a16:creationId xmlns:a16="http://schemas.microsoft.com/office/drawing/2014/main" id="{B5FFB184-C4A5-35FA-ECB4-F8013BA8A10B}"/>
              </a:ext>
            </a:extLst>
          </p:cNvPr>
          <p:cNvPicPr>
            <a:picLocks noChangeAspect="1"/>
          </p:cNvPicPr>
          <p:nvPr/>
        </p:nvPicPr>
        <p:blipFill>
          <a:blip r:embed="rId6"/>
          <a:stretch>
            <a:fillRect/>
          </a:stretch>
        </p:blipFill>
        <p:spPr>
          <a:xfrm>
            <a:off x="9501658" y="3517460"/>
            <a:ext cx="2654300" cy="3302000"/>
          </a:xfrm>
          <a:prstGeom prst="rect">
            <a:avLst/>
          </a:prstGeom>
        </p:spPr>
      </p:pic>
      <p:sp>
        <p:nvSpPr>
          <p:cNvPr id="26" name="Content Placeholder 2">
            <a:extLst>
              <a:ext uri="{FF2B5EF4-FFF2-40B4-BE49-F238E27FC236}">
                <a16:creationId xmlns:a16="http://schemas.microsoft.com/office/drawing/2014/main" id="{E901F963-0CDA-70A2-E67C-FD17A976591F}"/>
              </a:ext>
            </a:extLst>
          </p:cNvPr>
          <p:cNvSpPr txBox="1">
            <a:spLocks/>
          </p:cNvSpPr>
          <p:nvPr/>
        </p:nvSpPr>
        <p:spPr>
          <a:xfrm>
            <a:off x="889635" y="5183209"/>
            <a:ext cx="8071362" cy="1674791"/>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sz="1400"/>
              <a:t>Selecting customers who bought products from our website &amp; Selecting customers who did not purchase any products from our website.</a:t>
            </a:r>
          </a:p>
          <a:p>
            <a:r>
              <a:rPr lang="en-SG" sz="1400"/>
              <a:t>I used Retry Scope activity, in which I used Boolean validation to check if the </a:t>
            </a:r>
            <a:r>
              <a:rPr lang="en-SG" sz="1400" err="1"/>
              <a:t>sql</a:t>
            </a:r>
            <a:r>
              <a:rPr lang="en-SG" sz="1400"/>
              <a:t> query has been successful </a:t>
            </a:r>
          </a:p>
          <a:p>
            <a:r>
              <a:rPr lang="en-SG" sz="1400"/>
              <a:t>If the query was not successful in that case, the user would see the Error Message and the bot will retry the SQL query again</a:t>
            </a:r>
          </a:p>
        </p:txBody>
      </p:sp>
      <p:cxnSp>
        <p:nvCxnSpPr>
          <p:cNvPr id="27" name="Elbow Connector 26">
            <a:extLst>
              <a:ext uri="{FF2B5EF4-FFF2-40B4-BE49-F238E27FC236}">
                <a16:creationId xmlns:a16="http://schemas.microsoft.com/office/drawing/2014/main" id="{83BE6F3C-5167-FB3F-54AD-D0641C0A61AC}"/>
              </a:ext>
            </a:extLst>
          </p:cNvPr>
          <p:cNvCxnSpPr>
            <a:cxnSpLocks/>
            <a:stCxn id="26" idx="0"/>
            <a:endCxn id="24" idx="2"/>
          </p:cNvCxnSpPr>
          <p:nvPr/>
        </p:nvCxnSpPr>
        <p:spPr>
          <a:xfrm rot="5400000" flipH="1" flipV="1">
            <a:off x="5189180" y="4797087"/>
            <a:ext cx="122259" cy="649986"/>
          </a:xfrm>
          <a:prstGeom prst="bentConnector3">
            <a:avLst>
              <a:gd name="adj1" fmla="val 50000"/>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BE74CBED-0842-8DA0-EFFC-E10F2FABB618}"/>
              </a:ext>
            </a:extLst>
          </p:cNvPr>
          <p:cNvCxnSpPr>
            <a:cxnSpLocks/>
            <a:stCxn id="26" idx="3"/>
            <a:endCxn id="25" idx="1"/>
          </p:cNvCxnSpPr>
          <p:nvPr/>
        </p:nvCxnSpPr>
        <p:spPr>
          <a:xfrm flipV="1">
            <a:off x="8960997" y="5168460"/>
            <a:ext cx="540661" cy="852145"/>
          </a:xfrm>
          <a:prstGeom prst="bentConnector3">
            <a:avLst>
              <a:gd name="adj1" fmla="val 50000"/>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34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5E7113A-C1A9-01C3-6711-EA7743857497}"/>
              </a:ext>
            </a:extLst>
          </p:cNvPr>
          <p:cNvPicPr>
            <a:picLocks noChangeAspect="1"/>
          </p:cNvPicPr>
          <p:nvPr/>
        </p:nvPicPr>
        <p:blipFill>
          <a:blip r:embed="rId2"/>
          <a:stretch>
            <a:fillRect/>
          </a:stretch>
        </p:blipFill>
        <p:spPr>
          <a:xfrm>
            <a:off x="3885665" y="93742"/>
            <a:ext cx="2901955" cy="5282685"/>
          </a:xfrm>
          <a:prstGeom prst="rect">
            <a:avLst/>
          </a:prstGeom>
          <a:ln>
            <a:solidFill>
              <a:schemeClr val="tx1"/>
            </a:solidFill>
          </a:ln>
        </p:spPr>
      </p:pic>
      <p:sp>
        <p:nvSpPr>
          <p:cNvPr id="3" name="Content Placeholder 2">
            <a:extLst>
              <a:ext uri="{FF2B5EF4-FFF2-40B4-BE49-F238E27FC236}">
                <a16:creationId xmlns:a16="http://schemas.microsoft.com/office/drawing/2014/main" id="{90E90BAF-F558-4D03-CB1D-DA51EAD8A35B}"/>
              </a:ext>
            </a:extLst>
          </p:cNvPr>
          <p:cNvSpPr>
            <a:spLocks noGrp="1"/>
          </p:cNvSpPr>
          <p:nvPr>
            <p:ph idx="1"/>
          </p:nvPr>
        </p:nvSpPr>
        <p:spPr>
          <a:xfrm>
            <a:off x="7164105" y="156383"/>
            <a:ext cx="4248577" cy="820631"/>
          </a:xfrm>
          <a:ln>
            <a:solidFill>
              <a:schemeClr val="tx1"/>
            </a:solidFill>
          </a:ln>
        </p:spPr>
        <p:txBody>
          <a:bodyPr>
            <a:normAutofit/>
          </a:bodyPr>
          <a:lstStyle/>
          <a:p>
            <a:r>
              <a:rPr lang="en-SG" sz="1400"/>
              <a:t>Using the “Use Excel File” activity, I was able to transfer the data of customers who did not buy the product</a:t>
            </a:r>
          </a:p>
        </p:txBody>
      </p:sp>
      <p:pic>
        <p:nvPicPr>
          <p:cNvPr id="10" name="Picture 9">
            <a:extLst>
              <a:ext uri="{FF2B5EF4-FFF2-40B4-BE49-F238E27FC236}">
                <a16:creationId xmlns:a16="http://schemas.microsoft.com/office/drawing/2014/main" id="{DC25B606-D2B3-1885-06C3-940DD73A3250}"/>
              </a:ext>
            </a:extLst>
          </p:cNvPr>
          <p:cNvPicPr>
            <a:picLocks noChangeAspect="1"/>
          </p:cNvPicPr>
          <p:nvPr/>
        </p:nvPicPr>
        <p:blipFill>
          <a:blip r:embed="rId3"/>
          <a:stretch>
            <a:fillRect/>
          </a:stretch>
        </p:blipFill>
        <p:spPr>
          <a:xfrm>
            <a:off x="102127" y="137053"/>
            <a:ext cx="3315947" cy="3916072"/>
          </a:xfrm>
          <a:prstGeom prst="rect">
            <a:avLst/>
          </a:prstGeom>
          <a:ln>
            <a:solidFill>
              <a:schemeClr val="tx1"/>
            </a:solidFill>
          </a:ln>
        </p:spPr>
      </p:pic>
      <p:sp>
        <p:nvSpPr>
          <p:cNvPr id="13" name="Content Placeholder 2">
            <a:extLst>
              <a:ext uri="{FF2B5EF4-FFF2-40B4-BE49-F238E27FC236}">
                <a16:creationId xmlns:a16="http://schemas.microsoft.com/office/drawing/2014/main" id="{B344EC3B-659E-B65B-2628-235B57DF7BF9}"/>
              </a:ext>
            </a:extLst>
          </p:cNvPr>
          <p:cNvSpPr txBox="1">
            <a:spLocks/>
          </p:cNvSpPr>
          <p:nvPr/>
        </p:nvSpPr>
        <p:spPr>
          <a:xfrm>
            <a:off x="7164104" y="1143416"/>
            <a:ext cx="4248577" cy="2126420"/>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sz="1400"/>
              <a:t>Within in the “Use Excel File” activity” there is another “Use Excel File” activity.  </a:t>
            </a:r>
          </a:p>
          <a:p>
            <a:r>
              <a:rPr lang="en-SG" sz="1400"/>
              <a:t>The second “Use Excel File” activity is used to copy the email content(</a:t>
            </a:r>
            <a:r>
              <a:rPr lang="en-SG" sz="1400" err="1"/>
              <a:t>e.g</a:t>
            </a:r>
            <a:r>
              <a:rPr lang="en-SG" sz="1400"/>
              <a:t> email content &amp; email subject) for “customers who did not purchase the products”</a:t>
            </a:r>
          </a:p>
          <a:p>
            <a:r>
              <a:rPr lang="en-SG" sz="1400"/>
              <a:t>The email content contains {0} &amp; {1} to replace the name of the customer &amp; the number of products bought</a:t>
            </a:r>
          </a:p>
        </p:txBody>
      </p:sp>
      <p:pic>
        <p:nvPicPr>
          <p:cNvPr id="16" name="Picture 15">
            <a:extLst>
              <a:ext uri="{FF2B5EF4-FFF2-40B4-BE49-F238E27FC236}">
                <a16:creationId xmlns:a16="http://schemas.microsoft.com/office/drawing/2014/main" id="{82FFEF48-73F5-0DDC-C241-FA7B790D1781}"/>
              </a:ext>
            </a:extLst>
          </p:cNvPr>
          <p:cNvPicPr>
            <a:picLocks noChangeAspect="1"/>
          </p:cNvPicPr>
          <p:nvPr/>
        </p:nvPicPr>
        <p:blipFill>
          <a:blip r:embed="rId4"/>
          <a:stretch>
            <a:fillRect/>
          </a:stretch>
        </p:blipFill>
        <p:spPr>
          <a:xfrm>
            <a:off x="1357746" y="2941928"/>
            <a:ext cx="2723278" cy="4307110"/>
          </a:xfrm>
          <a:prstGeom prst="rect">
            <a:avLst/>
          </a:prstGeom>
          <a:ln>
            <a:solidFill>
              <a:schemeClr val="tx1"/>
            </a:solidFill>
          </a:ln>
        </p:spPr>
      </p:pic>
      <p:sp>
        <p:nvSpPr>
          <p:cNvPr id="23" name="Frame 22">
            <a:extLst>
              <a:ext uri="{FF2B5EF4-FFF2-40B4-BE49-F238E27FC236}">
                <a16:creationId xmlns:a16="http://schemas.microsoft.com/office/drawing/2014/main" id="{AD8F8B2A-3D47-2898-908A-CC66663945AB}"/>
              </a:ext>
            </a:extLst>
          </p:cNvPr>
          <p:cNvSpPr/>
          <p:nvPr/>
        </p:nvSpPr>
        <p:spPr>
          <a:xfrm>
            <a:off x="521553" y="2403270"/>
            <a:ext cx="1216497" cy="182429"/>
          </a:xfrm>
          <a:prstGeom prst="frame">
            <a:avLst>
              <a:gd name="adj1" fmla="val 3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ame 23">
            <a:extLst>
              <a:ext uri="{FF2B5EF4-FFF2-40B4-BE49-F238E27FC236}">
                <a16:creationId xmlns:a16="http://schemas.microsoft.com/office/drawing/2014/main" id="{DD3795CA-F8DA-CFE7-1855-74E342D41024}"/>
              </a:ext>
            </a:extLst>
          </p:cNvPr>
          <p:cNvSpPr/>
          <p:nvPr/>
        </p:nvSpPr>
        <p:spPr>
          <a:xfrm>
            <a:off x="358303" y="522514"/>
            <a:ext cx="1100384" cy="112596"/>
          </a:xfrm>
          <a:prstGeom prst="frame">
            <a:avLst>
              <a:gd name="adj1" fmla="val 3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ontent Placeholder 2">
            <a:extLst>
              <a:ext uri="{FF2B5EF4-FFF2-40B4-BE49-F238E27FC236}">
                <a16:creationId xmlns:a16="http://schemas.microsoft.com/office/drawing/2014/main" id="{EA367723-DA54-9139-D542-606FA848FBDA}"/>
              </a:ext>
            </a:extLst>
          </p:cNvPr>
          <p:cNvSpPr txBox="1">
            <a:spLocks/>
          </p:cNvSpPr>
          <p:nvPr/>
        </p:nvSpPr>
        <p:spPr>
          <a:xfrm>
            <a:off x="0" y="5277448"/>
            <a:ext cx="1458687" cy="969369"/>
          </a:xfrm>
          <a:prstGeom prst="rect">
            <a:avLst/>
          </a:prstGeom>
          <a:ln>
            <a:solidFill>
              <a:schemeClr val="tx1"/>
            </a:solidFill>
          </a:ln>
        </p:spPr>
        <p:txBody>
          <a:bodyPr vert="horz" lIns="91440" tIns="45720" rIns="91440" bIns="45720" rtlCol="0">
            <a:normAutofit fontScale="77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sz="1400">
                <a:solidFill>
                  <a:srgbClr val="0070C0"/>
                </a:solidFill>
              </a:rPr>
              <a:t>This is the “User Excel File” activity within the first “User Excel File” activity</a:t>
            </a:r>
          </a:p>
        </p:txBody>
      </p:sp>
      <p:sp>
        <p:nvSpPr>
          <p:cNvPr id="26" name="Content Placeholder 2">
            <a:extLst>
              <a:ext uri="{FF2B5EF4-FFF2-40B4-BE49-F238E27FC236}">
                <a16:creationId xmlns:a16="http://schemas.microsoft.com/office/drawing/2014/main" id="{7979F696-0FFC-C99D-8778-6A9B8D030EF7}"/>
              </a:ext>
            </a:extLst>
          </p:cNvPr>
          <p:cNvSpPr txBox="1">
            <a:spLocks/>
          </p:cNvSpPr>
          <p:nvPr/>
        </p:nvSpPr>
        <p:spPr>
          <a:xfrm>
            <a:off x="7164104" y="3429000"/>
            <a:ext cx="4157470" cy="847992"/>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sz="1400"/>
              <a:t>The variable such as “recipient name”,  “</a:t>
            </a:r>
            <a:r>
              <a:rPr lang="en-SG" sz="1400" err="1"/>
              <a:t>products_bought</a:t>
            </a:r>
            <a:r>
              <a:rPr lang="en-SG" sz="1400"/>
              <a:t>” &amp; “</a:t>
            </a:r>
            <a:r>
              <a:rPr lang="en-SG" sz="1400" err="1"/>
              <a:t>emailBody</a:t>
            </a:r>
            <a:r>
              <a:rPr lang="en-SG" sz="1400"/>
              <a:t>” are going to be used for the activity “Send Outlook Mail Message”</a:t>
            </a:r>
          </a:p>
        </p:txBody>
      </p:sp>
      <p:sp>
        <p:nvSpPr>
          <p:cNvPr id="27" name="Frame 26">
            <a:extLst>
              <a:ext uri="{FF2B5EF4-FFF2-40B4-BE49-F238E27FC236}">
                <a16:creationId xmlns:a16="http://schemas.microsoft.com/office/drawing/2014/main" id="{41C553AB-60FC-CF44-969B-6F144F9CCBCF}"/>
              </a:ext>
            </a:extLst>
          </p:cNvPr>
          <p:cNvSpPr/>
          <p:nvPr/>
        </p:nvSpPr>
        <p:spPr>
          <a:xfrm>
            <a:off x="1502888" y="6675571"/>
            <a:ext cx="1216497" cy="182429"/>
          </a:xfrm>
          <a:prstGeom prst="frame">
            <a:avLst>
              <a:gd name="adj1" fmla="val 3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Elbow Connector 28">
            <a:extLst>
              <a:ext uri="{FF2B5EF4-FFF2-40B4-BE49-F238E27FC236}">
                <a16:creationId xmlns:a16="http://schemas.microsoft.com/office/drawing/2014/main" id="{1DA9DDD4-CFF5-7861-351F-E8A1102FAF7F}"/>
              </a:ext>
            </a:extLst>
          </p:cNvPr>
          <p:cNvCxnSpPr>
            <a:cxnSpLocks/>
            <a:stCxn id="23" idx="3"/>
            <a:endCxn id="16" idx="0"/>
          </p:cNvCxnSpPr>
          <p:nvPr/>
        </p:nvCxnSpPr>
        <p:spPr>
          <a:xfrm>
            <a:off x="1738049" y="2494485"/>
            <a:ext cx="982800" cy="447443"/>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4CF3833D-FCD6-FAD9-32C6-99DCFB7D3A8E}"/>
              </a:ext>
            </a:extLst>
          </p:cNvPr>
          <p:cNvCxnSpPr>
            <a:cxnSpLocks/>
            <a:stCxn id="27" idx="0"/>
            <a:endCxn id="33" idx="1"/>
          </p:cNvCxnSpPr>
          <p:nvPr/>
        </p:nvCxnSpPr>
        <p:spPr>
          <a:xfrm rot="5400000" flipH="1" flipV="1">
            <a:off x="-228626" y="2551096"/>
            <a:ext cx="6464238" cy="1784713"/>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Frame 32">
            <a:extLst>
              <a:ext uri="{FF2B5EF4-FFF2-40B4-BE49-F238E27FC236}">
                <a16:creationId xmlns:a16="http://schemas.microsoft.com/office/drawing/2014/main" id="{F4D079B6-8B20-0CAD-5286-2B054CBE4BAC}"/>
              </a:ext>
            </a:extLst>
          </p:cNvPr>
          <p:cNvSpPr/>
          <p:nvPr/>
        </p:nvSpPr>
        <p:spPr>
          <a:xfrm>
            <a:off x="3895850" y="120118"/>
            <a:ext cx="1216497" cy="182429"/>
          </a:xfrm>
          <a:prstGeom prst="frame">
            <a:avLst>
              <a:gd name="adj1" fmla="val 3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9" name="Picture 38">
            <a:extLst>
              <a:ext uri="{FF2B5EF4-FFF2-40B4-BE49-F238E27FC236}">
                <a16:creationId xmlns:a16="http://schemas.microsoft.com/office/drawing/2014/main" id="{B680468A-458A-9A29-52F9-05604128D870}"/>
              </a:ext>
            </a:extLst>
          </p:cNvPr>
          <p:cNvPicPr>
            <a:picLocks noChangeAspect="1"/>
          </p:cNvPicPr>
          <p:nvPr/>
        </p:nvPicPr>
        <p:blipFill>
          <a:blip r:embed="rId5"/>
          <a:stretch>
            <a:fillRect/>
          </a:stretch>
        </p:blipFill>
        <p:spPr>
          <a:xfrm>
            <a:off x="9817317" y="4532743"/>
            <a:ext cx="2278307" cy="2126420"/>
          </a:xfrm>
          <a:prstGeom prst="rect">
            <a:avLst/>
          </a:prstGeom>
        </p:spPr>
      </p:pic>
      <p:sp>
        <p:nvSpPr>
          <p:cNvPr id="40" name="Content Placeholder 2">
            <a:extLst>
              <a:ext uri="{FF2B5EF4-FFF2-40B4-BE49-F238E27FC236}">
                <a16:creationId xmlns:a16="http://schemas.microsoft.com/office/drawing/2014/main" id="{7D68DEEA-5CA2-9130-402D-31BFF55CF062}"/>
              </a:ext>
            </a:extLst>
          </p:cNvPr>
          <p:cNvSpPr txBox="1">
            <a:spLocks/>
          </p:cNvSpPr>
          <p:nvPr/>
        </p:nvSpPr>
        <p:spPr>
          <a:xfrm>
            <a:off x="4509541" y="5822821"/>
            <a:ext cx="4157470" cy="847992"/>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sz="1400"/>
              <a:t>After the email is send Delay activity is used to prevent the overloading the UiPath System and prevent any errors from occurring</a:t>
            </a:r>
          </a:p>
        </p:txBody>
      </p:sp>
      <p:sp>
        <p:nvSpPr>
          <p:cNvPr id="41" name="Content Placeholder 2">
            <a:extLst>
              <a:ext uri="{FF2B5EF4-FFF2-40B4-BE49-F238E27FC236}">
                <a16:creationId xmlns:a16="http://schemas.microsoft.com/office/drawing/2014/main" id="{5BF3C56C-130E-4655-8CB3-A71EB4542EB1}"/>
              </a:ext>
            </a:extLst>
          </p:cNvPr>
          <p:cNvSpPr txBox="1">
            <a:spLocks/>
          </p:cNvSpPr>
          <p:nvPr/>
        </p:nvSpPr>
        <p:spPr>
          <a:xfrm>
            <a:off x="6856384" y="4328616"/>
            <a:ext cx="2555320" cy="1385967"/>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sz="1400"/>
              <a:t>These exact steps are repeated for customer who bought the product.</a:t>
            </a:r>
          </a:p>
          <a:p>
            <a:r>
              <a:rPr lang="en-SG" sz="1400"/>
              <a:t>But the </a:t>
            </a:r>
            <a:r>
              <a:rPr lang="en-SG" sz="1400" err="1"/>
              <a:t>emailBody</a:t>
            </a:r>
            <a:r>
              <a:rPr lang="en-SG" sz="1400"/>
              <a:t> sent is different for them. </a:t>
            </a:r>
          </a:p>
        </p:txBody>
      </p:sp>
      <p:cxnSp>
        <p:nvCxnSpPr>
          <p:cNvPr id="42" name="Elbow Connector 41">
            <a:extLst>
              <a:ext uri="{FF2B5EF4-FFF2-40B4-BE49-F238E27FC236}">
                <a16:creationId xmlns:a16="http://schemas.microsoft.com/office/drawing/2014/main" id="{FECB4C13-A0FF-B295-879F-022D2E2318B8}"/>
              </a:ext>
            </a:extLst>
          </p:cNvPr>
          <p:cNvCxnSpPr>
            <a:cxnSpLocks/>
            <a:stCxn id="40" idx="3"/>
            <a:endCxn id="39" idx="1"/>
          </p:cNvCxnSpPr>
          <p:nvPr/>
        </p:nvCxnSpPr>
        <p:spPr>
          <a:xfrm flipV="1">
            <a:off x="8667011" y="5595953"/>
            <a:ext cx="1150306" cy="650864"/>
          </a:xfrm>
          <a:prstGeom prst="bentConnector3">
            <a:avLst>
              <a:gd name="adj1" fmla="val 76497"/>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19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90BAF-F558-4D03-CB1D-DA51EAD8A35B}"/>
              </a:ext>
            </a:extLst>
          </p:cNvPr>
          <p:cNvSpPr>
            <a:spLocks noGrp="1"/>
          </p:cNvSpPr>
          <p:nvPr>
            <p:ph idx="1"/>
          </p:nvPr>
        </p:nvSpPr>
        <p:spPr>
          <a:xfrm>
            <a:off x="7210365" y="192031"/>
            <a:ext cx="2493976" cy="1536757"/>
          </a:xfrm>
          <a:ln>
            <a:solidFill>
              <a:schemeClr val="tx1"/>
            </a:solidFill>
          </a:ln>
        </p:spPr>
        <p:txBody>
          <a:bodyPr>
            <a:normAutofit fontScale="70000" lnSpcReduction="20000"/>
          </a:bodyPr>
          <a:lstStyle/>
          <a:p>
            <a:r>
              <a:rPr lang="en-SG"/>
              <a:t>When sending the Outlook email. Outlook will give an error of </a:t>
            </a:r>
            <a:r>
              <a:rPr lang="en-SG" err="1"/>
              <a:t>TimeOutException</a:t>
            </a:r>
            <a:r>
              <a:rPr lang="en-SG"/>
              <a:t>. </a:t>
            </a:r>
          </a:p>
          <a:p>
            <a:r>
              <a:rPr lang="en-SG"/>
              <a:t>If you get that error “Try Catch” activity will catch that error and show the issue in a message box</a:t>
            </a:r>
          </a:p>
        </p:txBody>
      </p:sp>
      <p:pic>
        <p:nvPicPr>
          <p:cNvPr id="8" name="Picture 7">
            <a:extLst>
              <a:ext uri="{FF2B5EF4-FFF2-40B4-BE49-F238E27FC236}">
                <a16:creationId xmlns:a16="http://schemas.microsoft.com/office/drawing/2014/main" id="{A91F1B81-47A5-3E12-D2AD-E391C3BD1A7A}"/>
              </a:ext>
            </a:extLst>
          </p:cNvPr>
          <p:cNvPicPr>
            <a:picLocks noChangeAspect="1"/>
          </p:cNvPicPr>
          <p:nvPr/>
        </p:nvPicPr>
        <p:blipFill>
          <a:blip r:embed="rId2"/>
          <a:stretch>
            <a:fillRect/>
          </a:stretch>
        </p:blipFill>
        <p:spPr>
          <a:xfrm>
            <a:off x="9831178" y="48108"/>
            <a:ext cx="2258804" cy="2043680"/>
          </a:xfrm>
          <a:prstGeom prst="rect">
            <a:avLst/>
          </a:prstGeom>
        </p:spPr>
      </p:pic>
      <p:pic>
        <p:nvPicPr>
          <p:cNvPr id="11" name="Picture 10">
            <a:extLst>
              <a:ext uri="{FF2B5EF4-FFF2-40B4-BE49-F238E27FC236}">
                <a16:creationId xmlns:a16="http://schemas.microsoft.com/office/drawing/2014/main" id="{F1883F67-F131-BEED-6AB6-843464264D90}"/>
              </a:ext>
            </a:extLst>
          </p:cNvPr>
          <p:cNvPicPr>
            <a:picLocks noChangeAspect="1"/>
          </p:cNvPicPr>
          <p:nvPr/>
        </p:nvPicPr>
        <p:blipFill>
          <a:blip r:embed="rId3"/>
          <a:stretch>
            <a:fillRect/>
          </a:stretch>
        </p:blipFill>
        <p:spPr>
          <a:xfrm>
            <a:off x="5685862" y="1833565"/>
            <a:ext cx="2260300" cy="1804988"/>
          </a:xfrm>
          <a:prstGeom prst="rect">
            <a:avLst/>
          </a:prstGeom>
        </p:spPr>
      </p:pic>
      <p:sp>
        <p:nvSpPr>
          <p:cNvPr id="12" name="Content Placeholder 2">
            <a:extLst>
              <a:ext uri="{FF2B5EF4-FFF2-40B4-BE49-F238E27FC236}">
                <a16:creationId xmlns:a16="http://schemas.microsoft.com/office/drawing/2014/main" id="{4A51F38F-3BA5-20A5-5CAD-1CAB53B216E0}"/>
              </a:ext>
            </a:extLst>
          </p:cNvPr>
          <p:cNvSpPr txBox="1">
            <a:spLocks/>
          </p:cNvSpPr>
          <p:nvPr/>
        </p:nvSpPr>
        <p:spPr>
          <a:xfrm>
            <a:off x="7998998" y="2091788"/>
            <a:ext cx="4263934" cy="2043680"/>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a:t>Having sent all of my customers a personalised email. I use “Read Text File” activity to read the JSON file </a:t>
            </a:r>
          </a:p>
          <a:p>
            <a:r>
              <a:rPr lang="en-SG"/>
              <a:t>The JSON file was downloaded from Google Cloud when creating a Google API for my website.</a:t>
            </a:r>
          </a:p>
          <a:p>
            <a:r>
              <a:rPr lang="en-SG"/>
              <a:t>The JSON file is then Deserialized using “Deserialized JSON” activity. This activity is used to convert a JSON string into a structured object that UiPath can work with easily.</a:t>
            </a:r>
          </a:p>
        </p:txBody>
      </p:sp>
      <p:sp>
        <p:nvSpPr>
          <p:cNvPr id="13" name="Content Placeholder 2">
            <a:extLst>
              <a:ext uri="{FF2B5EF4-FFF2-40B4-BE49-F238E27FC236}">
                <a16:creationId xmlns:a16="http://schemas.microsoft.com/office/drawing/2014/main" id="{4BD5EDDB-B550-D6F5-0581-BD0EE7157FB0}"/>
              </a:ext>
            </a:extLst>
          </p:cNvPr>
          <p:cNvSpPr txBox="1">
            <a:spLocks/>
          </p:cNvSpPr>
          <p:nvPr/>
        </p:nvSpPr>
        <p:spPr>
          <a:xfrm>
            <a:off x="2889776" y="5705031"/>
            <a:ext cx="3926236" cy="986405"/>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a:t>Using the JSON file, I created variables; </a:t>
            </a:r>
            <a:r>
              <a:rPr lang="en-SG" err="1">
                <a:solidFill>
                  <a:srgbClr val="404040"/>
                </a:solidFill>
              </a:rPr>
              <a:t>clientEmail</a:t>
            </a:r>
            <a:r>
              <a:rPr lang="en-SG">
                <a:solidFill>
                  <a:srgbClr val="404040"/>
                </a:solidFill>
              </a:rPr>
              <a:t>, </a:t>
            </a:r>
            <a:r>
              <a:rPr lang="en-SG" err="1">
                <a:solidFill>
                  <a:srgbClr val="404040"/>
                </a:solidFill>
              </a:rPr>
              <a:t>privateKey</a:t>
            </a:r>
            <a:r>
              <a:rPr lang="en-SG">
                <a:solidFill>
                  <a:srgbClr val="404040"/>
                </a:solidFill>
              </a:rPr>
              <a:t>, </a:t>
            </a:r>
            <a:r>
              <a:rPr lang="en-SG" err="1">
                <a:solidFill>
                  <a:srgbClr val="404040"/>
                </a:solidFill>
              </a:rPr>
              <a:t>formattedKey</a:t>
            </a:r>
            <a:r>
              <a:rPr lang="en-SG">
                <a:solidFill>
                  <a:srgbClr val="404040"/>
                </a:solidFill>
              </a:rPr>
              <a:t>, scope, </a:t>
            </a:r>
            <a:r>
              <a:rPr lang="en-SG" err="1">
                <a:solidFill>
                  <a:srgbClr val="404040"/>
                </a:solidFill>
              </a:rPr>
              <a:t>tokenUri</a:t>
            </a:r>
            <a:r>
              <a:rPr lang="en-SG">
                <a:solidFill>
                  <a:srgbClr val="404040"/>
                </a:solidFill>
              </a:rPr>
              <a:t>, </a:t>
            </a:r>
            <a:r>
              <a:rPr lang="en-SG" err="1">
                <a:solidFill>
                  <a:srgbClr val="404040"/>
                </a:solidFill>
              </a:rPr>
              <a:t>jwt</a:t>
            </a:r>
            <a:endParaRPr lang="en-SG">
              <a:solidFill>
                <a:srgbClr val="404040"/>
              </a:solidFill>
            </a:endParaRPr>
          </a:p>
          <a:p>
            <a:r>
              <a:rPr lang="en-SG">
                <a:solidFill>
                  <a:srgbClr val="404040"/>
                </a:solidFill>
              </a:rPr>
              <a:t>The JSON file contains these variables and they will be used to generate JSON Web Token[JWT]. </a:t>
            </a:r>
          </a:p>
          <a:p>
            <a:endParaRPr lang="en-SG"/>
          </a:p>
        </p:txBody>
      </p:sp>
      <p:pic>
        <p:nvPicPr>
          <p:cNvPr id="15" name="Picture 14">
            <a:extLst>
              <a:ext uri="{FF2B5EF4-FFF2-40B4-BE49-F238E27FC236}">
                <a16:creationId xmlns:a16="http://schemas.microsoft.com/office/drawing/2014/main" id="{24B106E8-594B-B433-E6AB-4E85D2701971}"/>
              </a:ext>
            </a:extLst>
          </p:cNvPr>
          <p:cNvPicPr>
            <a:picLocks noChangeAspect="1"/>
          </p:cNvPicPr>
          <p:nvPr/>
        </p:nvPicPr>
        <p:blipFill>
          <a:blip r:embed="rId4"/>
          <a:stretch>
            <a:fillRect/>
          </a:stretch>
        </p:blipFill>
        <p:spPr>
          <a:xfrm>
            <a:off x="62733" y="192031"/>
            <a:ext cx="2493976" cy="5513000"/>
          </a:xfrm>
          <a:prstGeom prst="rect">
            <a:avLst/>
          </a:prstGeom>
        </p:spPr>
      </p:pic>
      <p:pic>
        <p:nvPicPr>
          <p:cNvPr id="16" name="Picture 15">
            <a:extLst>
              <a:ext uri="{FF2B5EF4-FFF2-40B4-BE49-F238E27FC236}">
                <a16:creationId xmlns:a16="http://schemas.microsoft.com/office/drawing/2014/main" id="{5266129B-57F3-8435-9F11-1F091DFE16BE}"/>
              </a:ext>
            </a:extLst>
          </p:cNvPr>
          <p:cNvPicPr>
            <a:picLocks noChangeAspect="1"/>
          </p:cNvPicPr>
          <p:nvPr/>
        </p:nvPicPr>
        <p:blipFill>
          <a:blip r:embed="rId5"/>
          <a:stretch>
            <a:fillRect/>
          </a:stretch>
        </p:blipFill>
        <p:spPr>
          <a:xfrm>
            <a:off x="2751711" y="192031"/>
            <a:ext cx="2781300" cy="4673600"/>
          </a:xfrm>
          <a:prstGeom prst="rect">
            <a:avLst/>
          </a:prstGeom>
        </p:spPr>
      </p:pic>
      <p:cxnSp>
        <p:nvCxnSpPr>
          <p:cNvPr id="17" name="Elbow Connector 16">
            <a:extLst>
              <a:ext uri="{FF2B5EF4-FFF2-40B4-BE49-F238E27FC236}">
                <a16:creationId xmlns:a16="http://schemas.microsoft.com/office/drawing/2014/main" id="{777FC4AE-B3A7-10C2-2858-8807C612394E}"/>
              </a:ext>
            </a:extLst>
          </p:cNvPr>
          <p:cNvCxnSpPr>
            <a:cxnSpLocks/>
            <a:stCxn id="13" idx="1"/>
            <a:endCxn id="15" idx="2"/>
          </p:cNvCxnSpPr>
          <p:nvPr/>
        </p:nvCxnSpPr>
        <p:spPr>
          <a:xfrm rot="10800000">
            <a:off x="1309722" y="5705032"/>
            <a:ext cx="1580055" cy="493203"/>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F6B47B2-70F2-783A-764E-78C4265E9C3E}"/>
              </a:ext>
            </a:extLst>
          </p:cNvPr>
          <p:cNvSpPr txBox="1">
            <a:spLocks/>
          </p:cNvSpPr>
          <p:nvPr/>
        </p:nvSpPr>
        <p:spPr>
          <a:xfrm>
            <a:off x="7572374" y="4316376"/>
            <a:ext cx="4263934" cy="2375060"/>
          </a:xfrm>
          <a:prstGeom prst="rect">
            <a:avLst/>
          </a:prstGeom>
          <a:ln>
            <a:solidFill>
              <a:schemeClr val="tx1"/>
            </a:solidFill>
          </a:ln>
        </p:spPr>
        <p:txBody>
          <a:bodyPr vert="horz" lIns="91440" tIns="45720" rIns="91440" bIns="45720" rtlCol="0">
            <a:normAutofit fontScale="47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sz="2500"/>
              <a:t>I used the Python Scope activity is used to integrate and execute Python scripts with my UiPath workflow.</a:t>
            </a:r>
          </a:p>
          <a:p>
            <a:r>
              <a:rPr lang="en-SG" sz="2500"/>
              <a:t>“Load Python Script” activity is used to load the code from the </a:t>
            </a:r>
            <a:r>
              <a:rPr lang="en-SG" sz="2500" err="1"/>
              <a:t>filepath</a:t>
            </a:r>
            <a:r>
              <a:rPr lang="en-SG" sz="2500"/>
              <a:t> into UiPath’s memory which can be later on </a:t>
            </a:r>
            <a:r>
              <a:rPr lang="en-SG" sz="2500" err="1"/>
              <a:t>excuted</a:t>
            </a:r>
            <a:endParaRPr lang="en-SG" sz="2500"/>
          </a:p>
          <a:p>
            <a:r>
              <a:rPr lang="en-SG" sz="2500"/>
              <a:t>In the “Invoke Python Method” activity, I have passed these variable [</a:t>
            </a:r>
            <a:r>
              <a:rPr lang="en-SG" sz="2500" err="1">
                <a:solidFill>
                  <a:srgbClr val="404040"/>
                </a:solidFill>
              </a:rPr>
              <a:t>clientEmail</a:t>
            </a:r>
            <a:r>
              <a:rPr lang="en-SG" sz="2500">
                <a:solidFill>
                  <a:srgbClr val="404040"/>
                </a:solidFill>
              </a:rPr>
              <a:t>, </a:t>
            </a:r>
            <a:r>
              <a:rPr lang="en-SG" sz="2500" err="1">
                <a:solidFill>
                  <a:srgbClr val="404040"/>
                </a:solidFill>
              </a:rPr>
              <a:t>privateKey</a:t>
            </a:r>
            <a:r>
              <a:rPr lang="en-SG" sz="2500">
                <a:solidFill>
                  <a:srgbClr val="404040"/>
                </a:solidFill>
              </a:rPr>
              <a:t>, </a:t>
            </a:r>
            <a:r>
              <a:rPr lang="en-SG" sz="2500" err="1">
                <a:solidFill>
                  <a:srgbClr val="404040"/>
                </a:solidFill>
              </a:rPr>
              <a:t>formattedKey</a:t>
            </a:r>
            <a:r>
              <a:rPr lang="en-SG" sz="2500">
                <a:solidFill>
                  <a:srgbClr val="404040"/>
                </a:solidFill>
              </a:rPr>
              <a:t>, scope, </a:t>
            </a:r>
            <a:r>
              <a:rPr lang="en-SG" sz="2500" err="1">
                <a:solidFill>
                  <a:srgbClr val="404040"/>
                </a:solidFill>
              </a:rPr>
              <a:t>tokenUri</a:t>
            </a:r>
            <a:r>
              <a:rPr lang="en-SG" sz="2500">
                <a:solidFill>
                  <a:srgbClr val="404040"/>
                </a:solidFill>
              </a:rPr>
              <a:t>, </a:t>
            </a:r>
            <a:r>
              <a:rPr lang="en-SG" sz="2500" err="1">
                <a:solidFill>
                  <a:srgbClr val="404040"/>
                </a:solidFill>
              </a:rPr>
              <a:t>jwt</a:t>
            </a:r>
            <a:r>
              <a:rPr lang="en-SG" sz="2500"/>
              <a:t>] as arguments under “Input Parameter”</a:t>
            </a:r>
          </a:p>
          <a:p>
            <a:r>
              <a:rPr lang="en-SG" sz="2500"/>
              <a:t>Using “Get Python Object” I get my </a:t>
            </a:r>
            <a:r>
              <a:rPr lang="en-SG" sz="2500" err="1"/>
              <a:t>tempJwtToken</a:t>
            </a:r>
            <a:r>
              <a:rPr lang="en-SG" sz="2500"/>
              <a:t>. </a:t>
            </a:r>
          </a:p>
          <a:p>
            <a:r>
              <a:rPr lang="en-SG" sz="2500"/>
              <a:t>I convert </a:t>
            </a:r>
            <a:r>
              <a:rPr lang="en-SG" sz="2500" err="1"/>
              <a:t>tempJwtToken</a:t>
            </a:r>
            <a:r>
              <a:rPr lang="en-SG" sz="2500"/>
              <a:t> into a string and then deserialize the JSON string</a:t>
            </a:r>
          </a:p>
          <a:p>
            <a:endParaRPr lang="en-SG">
              <a:solidFill>
                <a:srgbClr val="404040"/>
              </a:solidFill>
            </a:endParaRPr>
          </a:p>
          <a:p>
            <a:endParaRPr lang="en-SG"/>
          </a:p>
        </p:txBody>
      </p:sp>
      <p:cxnSp>
        <p:nvCxnSpPr>
          <p:cNvPr id="22" name="Elbow Connector 21">
            <a:extLst>
              <a:ext uri="{FF2B5EF4-FFF2-40B4-BE49-F238E27FC236}">
                <a16:creationId xmlns:a16="http://schemas.microsoft.com/office/drawing/2014/main" id="{1911FE32-253B-0BCF-D85B-223620E02F13}"/>
              </a:ext>
            </a:extLst>
          </p:cNvPr>
          <p:cNvCxnSpPr>
            <a:cxnSpLocks/>
            <a:stCxn id="21" idx="1"/>
            <a:endCxn id="16" idx="2"/>
          </p:cNvCxnSpPr>
          <p:nvPr/>
        </p:nvCxnSpPr>
        <p:spPr>
          <a:xfrm rot="10800000">
            <a:off x="4142362" y="4865632"/>
            <a:ext cx="3430013" cy="638275"/>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82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90BAF-F558-4D03-CB1D-DA51EAD8A35B}"/>
              </a:ext>
            </a:extLst>
          </p:cNvPr>
          <p:cNvSpPr>
            <a:spLocks noGrp="1"/>
          </p:cNvSpPr>
          <p:nvPr>
            <p:ph idx="1"/>
          </p:nvPr>
        </p:nvSpPr>
        <p:spPr>
          <a:xfrm>
            <a:off x="6631771" y="104649"/>
            <a:ext cx="5560230" cy="1741251"/>
          </a:xfrm>
          <a:ln>
            <a:solidFill>
              <a:schemeClr val="tx1"/>
            </a:solidFill>
          </a:ln>
        </p:spPr>
        <p:txBody>
          <a:bodyPr>
            <a:normAutofit fontScale="85000" lnSpcReduction="20000"/>
          </a:bodyPr>
          <a:lstStyle/>
          <a:p>
            <a:r>
              <a:rPr lang="en-SG" sz="1200"/>
              <a:t>My  “Python Scope” activity is in the “Try Catch” activity</a:t>
            </a:r>
          </a:p>
          <a:p>
            <a:r>
              <a:rPr lang="en-SG" sz="1200"/>
              <a:t>When running the activity “Python Scope” it is often for developers to get the error of </a:t>
            </a:r>
            <a:r>
              <a:rPr lang="en-SG" sz="1200" err="1"/>
              <a:t>PipelineStoppedException</a:t>
            </a:r>
            <a:r>
              <a:rPr lang="en-SG" sz="1200"/>
              <a:t>.</a:t>
            </a:r>
          </a:p>
          <a:p>
            <a:r>
              <a:rPr lang="en-SG" sz="1200"/>
              <a:t>In this error, the UiPath stops at “Python Scope” activity and is not able to enter the scope to run the Python-related activities</a:t>
            </a:r>
          </a:p>
          <a:p>
            <a:r>
              <a:rPr lang="en-SG" sz="1200"/>
              <a:t>The error that you receive would be a log message</a:t>
            </a:r>
          </a:p>
          <a:p>
            <a:r>
              <a:rPr lang="en-SG" sz="1200"/>
              <a:t>I added another error catch for exception, it would be displayed as a log message as well. </a:t>
            </a:r>
          </a:p>
          <a:p>
            <a:r>
              <a:rPr lang="en-SG" sz="1200"/>
              <a:t>After exiting, the python scope, the ‘</a:t>
            </a:r>
            <a:r>
              <a:rPr lang="en-SG" sz="1200" err="1"/>
              <a:t>finalToken</a:t>
            </a:r>
            <a:r>
              <a:rPr lang="en-SG" sz="1200"/>
              <a:t>’ would be logged</a:t>
            </a:r>
          </a:p>
        </p:txBody>
      </p:sp>
      <p:pic>
        <p:nvPicPr>
          <p:cNvPr id="8" name="Picture 7">
            <a:extLst>
              <a:ext uri="{FF2B5EF4-FFF2-40B4-BE49-F238E27FC236}">
                <a16:creationId xmlns:a16="http://schemas.microsoft.com/office/drawing/2014/main" id="{4027E7CA-9583-8422-2D7F-5175585FC8EA}"/>
              </a:ext>
            </a:extLst>
          </p:cNvPr>
          <p:cNvPicPr>
            <a:picLocks noChangeAspect="1"/>
          </p:cNvPicPr>
          <p:nvPr/>
        </p:nvPicPr>
        <p:blipFill>
          <a:blip r:embed="rId2"/>
          <a:stretch>
            <a:fillRect/>
          </a:stretch>
        </p:blipFill>
        <p:spPr>
          <a:xfrm>
            <a:off x="153670" y="104648"/>
            <a:ext cx="3594100" cy="4673600"/>
          </a:xfrm>
          <a:prstGeom prst="rect">
            <a:avLst/>
          </a:prstGeom>
        </p:spPr>
      </p:pic>
      <p:pic>
        <p:nvPicPr>
          <p:cNvPr id="9" name="Picture 8">
            <a:extLst>
              <a:ext uri="{FF2B5EF4-FFF2-40B4-BE49-F238E27FC236}">
                <a16:creationId xmlns:a16="http://schemas.microsoft.com/office/drawing/2014/main" id="{907518CA-CF9C-4B7F-5D5E-3D0A3DE662D0}"/>
              </a:ext>
            </a:extLst>
          </p:cNvPr>
          <p:cNvPicPr>
            <a:picLocks noChangeAspect="1"/>
          </p:cNvPicPr>
          <p:nvPr/>
        </p:nvPicPr>
        <p:blipFill>
          <a:blip r:embed="rId3"/>
          <a:stretch>
            <a:fillRect/>
          </a:stretch>
        </p:blipFill>
        <p:spPr>
          <a:xfrm>
            <a:off x="4316338" y="374284"/>
            <a:ext cx="2044700" cy="3351036"/>
          </a:xfrm>
          <a:prstGeom prst="rect">
            <a:avLst/>
          </a:prstGeom>
        </p:spPr>
      </p:pic>
      <p:cxnSp>
        <p:nvCxnSpPr>
          <p:cNvPr id="10" name="Elbow Connector 9">
            <a:extLst>
              <a:ext uri="{FF2B5EF4-FFF2-40B4-BE49-F238E27FC236}">
                <a16:creationId xmlns:a16="http://schemas.microsoft.com/office/drawing/2014/main" id="{90650106-2C62-565B-17B2-477E45B91F83}"/>
              </a:ext>
            </a:extLst>
          </p:cNvPr>
          <p:cNvCxnSpPr>
            <a:cxnSpLocks/>
            <a:endCxn id="8" idx="3"/>
          </p:cNvCxnSpPr>
          <p:nvPr/>
        </p:nvCxnSpPr>
        <p:spPr>
          <a:xfrm rot="10800000" flipV="1">
            <a:off x="3747771" y="304800"/>
            <a:ext cx="2884001" cy="2136648"/>
          </a:xfrm>
          <a:prstGeom prst="bentConnector3">
            <a:avLst>
              <a:gd name="adj1" fmla="val 94573"/>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4D0747E0-A677-EFE0-180D-B70A094A207C}"/>
              </a:ext>
            </a:extLst>
          </p:cNvPr>
          <p:cNvSpPr txBox="1">
            <a:spLocks/>
          </p:cNvSpPr>
          <p:nvPr/>
        </p:nvSpPr>
        <p:spPr>
          <a:xfrm>
            <a:off x="6631768" y="3388708"/>
            <a:ext cx="5056647" cy="1398105"/>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sz="1200"/>
              <a:t>The purpose of the first HTTP request is to obtain OAuth2 access token </a:t>
            </a:r>
          </a:p>
          <a:p>
            <a:r>
              <a:rPr lang="en-SG" sz="1200"/>
              <a:t>HTTP request is made using the “HTTP Request” activity.  </a:t>
            </a:r>
          </a:p>
          <a:p>
            <a:r>
              <a:rPr lang="en-SG" sz="1200"/>
              <a:t>In this activity,  the variable body string is used as the body of the request</a:t>
            </a:r>
          </a:p>
          <a:p>
            <a:r>
              <a:rPr lang="en-SG" sz="1200"/>
              <a:t>The body format of the request was ‘Form-</a:t>
            </a:r>
            <a:r>
              <a:rPr lang="en-SG" sz="1200" err="1"/>
              <a:t>UrlEncoded</a:t>
            </a:r>
            <a:r>
              <a:rPr lang="en-SG" sz="1200"/>
              <a:t>’ </a:t>
            </a:r>
          </a:p>
          <a:p>
            <a:r>
              <a:rPr lang="en-SG" sz="1200"/>
              <a:t>The output variable is “</a:t>
            </a:r>
            <a:r>
              <a:rPr lang="en-SG" sz="1200" err="1"/>
              <a:t>tokenResponse</a:t>
            </a:r>
            <a:r>
              <a:rPr lang="en-SG" sz="1200"/>
              <a:t>”. This variable is the OAuth2 access token from Google’s </a:t>
            </a:r>
            <a:r>
              <a:rPr lang="en-SG" sz="1200" err="1"/>
              <a:t>Oauth</a:t>
            </a:r>
            <a:r>
              <a:rPr lang="en-SG" sz="1200"/>
              <a:t> 2.0 authorization server</a:t>
            </a:r>
          </a:p>
        </p:txBody>
      </p:sp>
      <p:sp>
        <p:nvSpPr>
          <p:cNvPr id="17" name="Frame 16">
            <a:extLst>
              <a:ext uri="{FF2B5EF4-FFF2-40B4-BE49-F238E27FC236}">
                <a16:creationId xmlns:a16="http://schemas.microsoft.com/office/drawing/2014/main" id="{7896DFFA-35F6-4E62-FF51-47B6BD41265E}"/>
              </a:ext>
            </a:extLst>
          </p:cNvPr>
          <p:cNvSpPr/>
          <p:nvPr/>
        </p:nvSpPr>
        <p:spPr>
          <a:xfrm>
            <a:off x="1019598" y="4005558"/>
            <a:ext cx="1666958" cy="772690"/>
          </a:xfrm>
          <a:prstGeom prst="frame">
            <a:avLst>
              <a:gd name="adj1" fmla="val 51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ame 17">
            <a:extLst>
              <a:ext uri="{FF2B5EF4-FFF2-40B4-BE49-F238E27FC236}">
                <a16:creationId xmlns:a16="http://schemas.microsoft.com/office/drawing/2014/main" id="{1B963F8F-E6D1-29C8-1448-AC251C6F1C3A}"/>
              </a:ext>
            </a:extLst>
          </p:cNvPr>
          <p:cNvSpPr/>
          <p:nvPr/>
        </p:nvSpPr>
        <p:spPr>
          <a:xfrm>
            <a:off x="362794" y="2263090"/>
            <a:ext cx="2890204" cy="772690"/>
          </a:xfrm>
          <a:prstGeom prst="frame">
            <a:avLst>
              <a:gd name="adj1" fmla="val 51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18">
            <a:extLst>
              <a:ext uri="{FF2B5EF4-FFF2-40B4-BE49-F238E27FC236}">
                <a16:creationId xmlns:a16="http://schemas.microsoft.com/office/drawing/2014/main" id="{09B87CE3-A4A3-C245-72E2-67F2F4D53211}"/>
              </a:ext>
            </a:extLst>
          </p:cNvPr>
          <p:cNvPicPr>
            <a:picLocks noChangeAspect="1"/>
          </p:cNvPicPr>
          <p:nvPr/>
        </p:nvPicPr>
        <p:blipFill>
          <a:blip r:embed="rId4"/>
          <a:stretch>
            <a:fillRect/>
          </a:stretch>
        </p:blipFill>
        <p:spPr>
          <a:xfrm>
            <a:off x="4316338" y="3794805"/>
            <a:ext cx="2044700" cy="2959100"/>
          </a:xfrm>
          <a:prstGeom prst="rect">
            <a:avLst/>
          </a:prstGeom>
        </p:spPr>
      </p:pic>
      <p:pic>
        <p:nvPicPr>
          <p:cNvPr id="20" name="Picture 19">
            <a:extLst>
              <a:ext uri="{FF2B5EF4-FFF2-40B4-BE49-F238E27FC236}">
                <a16:creationId xmlns:a16="http://schemas.microsoft.com/office/drawing/2014/main" id="{F6890A21-F9E9-679D-A09C-7A7218B6304E}"/>
              </a:ext>
            </a:extLst>
          </p:cNvPr>
          <p:cNvPicPr>
            <a:picLocks noChangeAspect="1"/>
          </p:cNvPicPr>
          <p:nvPr/>
        </p:nvPicPr>
        <p:blipFill>
          <a:blip r:embed="rId5"/>
          <a:stretch>
            <a:fillRect/>
          </a:stretch>
        </p:blipFill>
        <p:spPr>
          <a:xfrm>
            <a:off x="283896" y="5127752"/>
            <a:ext cx="3048000" cy="1625600"/>
          </a:xfrm>
          <a:prstGeom prst="rect">
            <a:avLst/>
          </a:prstGeom>
        </p:spPr>
      </p:pic>
      <p:cxnSp>
        <p:nvCxnSpPr>
          <p:cNvPr id="21" name="Elbow Connector 20">
            <a:extLst>
              <a:ext uri="{FF2B5EF4-FFF2-40B4-BE49-F238E27FC236}">
                <a16:creationId xmlns:a16="http://schemas.microsoft.com/office/drawing/2014/main" id="{711B59B8-8BEF-9984-910F-BE4BCB11CD2E}"/>
              </a:ext>
            </a:extLst>
          </p:cNvPr>
          <p:cNvCxnSpPr>
            <a:cxnSpLocks/>
            <a:stCxn id="20" idx="3"/>
            <a:endCxn id="9" idx="1"/>
          </p:cNvCxnSpPr>
          <p:nvPr/>
        </p:nvCxnSpPr>
        <p:spPr>
          <a:xfrm flipV="1">
            <a:off x="3331896" y="2049802"/>
            <a:ext cx="984442" cy="3890750"/>
          </a:xfrm>
          <a:prstGeom prst="bentConnector3">
            <a:avLst>
              <a:gd name="adj1" fmla="val 79616"/>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A46C4C8C-F522-AFE1-0970-B56BD1648E35}"/>
              </a:ext>
            </a:extLst>
          </p:cNvPr>
          <p:cNvSpPr txBox="1">
            <a:spLocks/>
          </p:cNvSpPr>
          <p:nvPr/>
        </p:nvSpPr>
        <p:spPr>
          <a:xfrm>
            <a:off x="6631770" y="1914938"/>
            <a:ext cx="5056647" cy="139810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sz="1200" err="1"/>
              <a:t>bodyString</a:t>
            </a:r>
            <a:r>
              <a:rPr lang="en-SG" sz="1200"/>
              <a:t> = </a:t>
            </a:r>
            <a:r>
              <a:rPr lang="en-SG" sz="1100"/>
              <a:t>"</a:t>
            </a:r>
            <a:r>
              <a:rPr lang="en-SG" sz="1100" err="1"/>
              <a:t>grant_type</a:t>
            </a:r>
            <a:r>
              <a:rPr lang="en-SG" sz="1100"/>
              <a:t>=</a:t>
            </a:r>
            <a:r>
              <a:rPr lang="en-SG" sz="1100" err="1"/>
              <a:t>urn:ietf:params:oauth:grant-type:jwt-bearer&amp;assertion</a:t>
            </a:r>
            <a:r>
              <a:rPr lang="en-SG" sz="1100"/>
              <a:t>=" + </a:t>
            </a:r>
            <a:r>
              <a:rPr lang="en-SG" sz="1100" err="1"/>
              <a:t>jwtStringToken</a:t>
            </a:r>
            <a:endParaRPr lang="en-SG" sz="1100"/>
          </a:p>
          <a:p>
            <a:r>
              <a:rPr lang="en-SG" sz="1100" err="1"/>
              <a:t>grant_type</a:t>
            </a:r>
            <a:r>
              <a:rPr lang="en-SG" sz="1100"/>
              <a:t> indicates the type of OAuth 2.0 grant being used. </a:t>
            </a:r>
          </a:p>
          <a:p>
            <a:r>
              <a:rPr lang="en-SG" sz="1100"/>
              <a:t>[</a:t>
            </a:r>
            <a:r>
              <a:rPr lang="en-SG" sz="1100" err="1"/>
              <a:t>urn:ietf:params:oauth:grant-type:jwt-bearer&amp;assertion</a:t>
            </a:r>
            <a:r>
              <a:rPr lang="en-SG" sz="1100"/>
              <a:t>] signifies that the JWT(JSON WEB TOKEN) bearer grant is being used. This allows the client to exchange a JWT for an access token</a:t>
            </a:r>
          </a:p>
          <a:p>
            <a:pPr marL="0" indent="0">
              <a:buNone/>
            </a:pPr>
            <a:endParaRPr lang="en-SG" sz="1200"/>
          </a:p>
        </p:txBody>
      </p:sp>
      <p:cxnSp>
        <p:nvCxnSpPr>
          <p:cNvPr id="27" name="Elbow Connector 26">
            <a:extLst>
              <a:ext uri="{FF2B5EF4-FFF2-40B4-BE49-F238E27FC236}">
                <a16:creationId xmlns:a16="http://schemas.microsoft.com/office/drawing/2014/main" id="{B98DBFDC-289B-B6D8-639D-A04A7E064BB0}"/>
              </a:ext>
            </a:extLst>
          </p:cNvPr>
          <p:cNvCxnSpPr>
            <a:cxnSpLocks/>
            <a:stCxn id="26" idx="1"/>
            <a:endCxn id="20" idx="3"/>
          </p:cNvCxnSpPr>
          <p:nvPr/>
        </p:nvCxnSpPr>
        <p:spPr>
          <a:xfrm rot="10800000" flipV="1">
            <a:off x="3331896" y="2613990"/>
            <a:ext cx="3299874" cy="3326561"/>
          </a:xfrm>
          <a:prstGeom prst="bentConnector3">
            <a:avLst>
              <a:gd name="adj1" fmla="val 50000"/>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6DB3D57A-A257-E6C1-E06A-269976354522}"/>
              </a:ext>
            </a:extLst>
          </p:cNvPr>
          <p:cNvCxnSpPr>
            <a:cxnSpLocks/>
            <a:stCxn id="16" idx="1"/>
            <a:endCxn id="9" idx="3"/>
          </p:cNvCxnSpPr>
          <p:nvPr/>
        </p:nvCxnSpPr>
        <p:spPr>
          <a:xfrm rot="10800000">
            <a:off x="6361038" y="2049803"/>
            <a:ext cx="270730" cy="2037959"/>
          </a:xfrm>
          <a:prstGeom prst="bentConnector3">
            <a:avLst>
              <a:gd name="adj1" fmla="val 50000"/>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04C82A1A-389C-0367-ACB7-AEC49C2369AC}"/>
              </a:ext>
            </a:extLst>
          </p:cNvPr>
          <p:cNvSpPr txBox="1">
            <a:spLocks/>
          </p:cNvSpPr>
          <p:nvPr/>
        </p:nvSpPr>
        <p:spPr>
          <a:xfrm>
            <a:off x="6631767" y="4855851"/>
            <a:ext cx="5560230" cy="2002149"/>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SG" sz="1200"/>
              <a:t>The second HTTP request is made to Google Analytics Reporting API v4. It retrieves analytics data from the Google Analytics view</a:t>
            </a:r>
          </a:p>
          <a:p>
            <a:r>
              <a:rPr lang="en-SG" sz="1200"/>
              <a:t>“</a:t>
            </a:r>
            <a:r>
              <a:rPr lang="en-SG" sz="1200" err="1"/>
              <a:t>tokenResponse</a:t>
            </a:r>
            <a:r>
              <a:rPr lang="en-SG" sz="1200"/>
              <a:t>” from the first HTTP request is being used as authorization to get the data of our website from the Google Analytics API v4</a:t>
            </a:r>
          </a:p>
          <a:p>
            <a:r>
              <a:rPr lang="en-SG" sz="1200"/>
              <a:t>The body format was: ‘application/</a:t>
            </a:r>
            <a:r>
              <a:rPr lang="en-SG" sz="1200" err="1"/>
              <a:t>json</a:t>
            </a:r>
            <a:r>
              <a:rPr lang="en-SG" sz="1200"/>
              <a:t>’</a:t>
            </a:r>
          </a:p>
          <a:p>
            <a:r>
              <a:rPr lang="en-SG" sz="1200"/>
              <a:t>The body content was [</a:t>
            </a:r>
            <a:r>
              <a:rPr lang="en-SG" sz="1100"/>
              <a:t>"{""</a:t>
            </a:r>
            <a:r>
              <a:rPr lang="en-SG" sz="1100" err="1"/>
              <a:t>reportRequests</a:t>
            </a:r>
            <a:r>
              <a:rPr lang="en-SG" sz="1100"/>
              <a:t>"": [{""</a:t>
            </a:r>
            <a:r>
              <a:rPr lang="en-SG" sz="1100" err="1"/>
              <a:t>viewId</a:t>
            </a:r>
            <a:r>
              <a:rPr lang="en-SG" sz="1100"/>
              <a:t>"": ""314533824"",""dateRanges"": [{""</a:t>
            </a:r>
            <a:r>
              <a:rPr lang="en-SG" sz="1100" err="1"/>
              <a:t>startDate</a:t>
            </a:r>
            <a:r>
              <a:rPr lang="en-SG" sz="1100"/>
              <a:t>"": ""30daysAgo"",""endDate"": ""today""}],""metrics"": [{""expression"": ""</a:t>
            </a:r>
            <a:r>
              <a:rPr lang="en-SG" sz="1100" err="1"/>
              <a:t>ga:sessions</a:t>
            </a:r>
            <a:r>
              <a:rPr lang="en-SG" sz="1100"/>
              <a:t>""}],""dimensions"": [{""name"": ""</a:t>
            </a:r>
            <a:r>
              <a:rPr lang="en-SG" sz="1100" err="1"/>
              <a:t>ga:country</a:t>
            </a:r>
            <a:r>
              <a:rPr lang="en-SG" sz="1100"/>
              <a:t>""}]}]}"</a:t>
            </a:r>
            <a:r>
              <a:rPr lang="en-SG" sz="1200"/>
              <a:t>]</a:t>
            </a:r>
          </a:p>
          <a:p>
            <a:r>
              <a:rPr lang="en-SG" sz="1200"/>
              <a:t>The output of the HTTP request was “</a:t>
            </a:r>
            <a:r>
              <a:rPr lang="en-SG" sz="1200" err="1"/>
              <a:t>analyticsResponse</a:t>
            </a:r>
            <a:r>
              <a:rPr lang="en-SG" sz="1200"/>
              <a:t>” </a:t>
            </a:r>
          </a:p>
          <a:p>
            <a:endParaRPr lang="en-SG" sz="1200"/>
          </a:p>
        </p:txBody>
      </p:sp>
      <p:cxnSp>
        <p:nvCxnSpPr>
          <p:cNvPr id="42" name="Elbow Connector 41">
            <a:extLst>
              <a:ext uri="{FF2B5EF4-FFF2-40B4-BE49-F238E27FC236}">
                <a16:creationId xmlns:a16="http://schemas.microsoft.com/office/drawing/2014/main" id="{513CCFC1-FD2E-DF0E-8A6E-F0EB2A3C5735}"/>
              </a:ext>
            </a:extLst>
          </p:cNvPr>
          <p:cNvCxnSpPr>
            <a:cxnSpLocks/>
            <a:stCxn id="36" idx="1"/>
            <a:endCxn id="19" idx="3"/>
          </p:cNvCxnSpPr>
          <p:nvPr/>
        </p:nvCxnSpPr>
        <p:spPr>
          <a:xfrm rot="10800000">
            <a:off x="6361039" y="5274356"/>
            <a:ext cx="270729" cy="582571"/>
          </a:xfrm>
          <a:prstGeom prst="bentConnector3">
            <a:avLst>
              <a:gd name="adj1" fmla="val 50000"/>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5FE25E57-60A6-A965-09BE-A18F2D3900C8}"/>
              </a:ext>
            </a:extLst>
          </p:cNvPr>
          <p:cNvPicPr>
            <a:picLocks noChangeAspect="1"/>
          </p:cNvPicPr>
          <p:nvPr/>
        </p:nvPicPr>
        <p:blipFill>
          <a:blip r:embed="rId6"/>
          <a:stretch>
            <a:fillRect/>
          </a:stretch>
        </p:blipFill>
        <p:spPr>
          <a:xfrm>
            <a:off x="400049" y="2889250"/>
            <a:ext cx="11051779" cy="1047270"/>
          </a:xfrm>
          <a:prstGeom prst="rect">
            <a:avLst/>
          </a:prstGeom>
        </p:spPr>
      </p:pic>
      <p:sp>
        <p:nvSpPr>
          <p:cNvPr id="46" name="Content Placeholder 2">
            <a:extLst>
              <a:ext uri="{FF2B5EF4-FFF2-40B4-BE49-F238E27FC236}">
                <a16:creationId xmlns:a16="http://schemas.microsoft.com/office/drawing/2014/main" id="{65115DB7-87D0-ED66-190F-DF8AE2404E2D}"/>
              </a:ext>
            </a:extLst>
          </p:cNvPr>
          <p:cNvSpPr txBox="1">
            <a:spLocks/>
          </p:cNvSpPr>
          <p:nvPr/>
        </p:nvSpPr>
        <p:spPr>
          <a:xfrm>
            <a:off x="1845852" y="3929223"/>
            <a:ext cx="7377661" cy="1741251"/>
          </a:xfrm>
          <a:prstGeom prst="rect">
            <a:avLst/>
          </a:prstGeom>
          <a:solidFill>
            <a:schemeClr val="bg1"/>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None/>
            </a:pPr>
            <a:r>
              <a:rPr lang="en-SG" sz="1400">
                <a:solidFill>
                  <a:srgbClr val="0070C0"/>
                </a:solidFill>
              </a:rPr>
              <a:t>This is my “token response”</a:t>
            </a:r>
          </a:p>
        </p:txBody>
      </p:sp>
      <p:cxnSp>
        <p:nvCxnSpPr>
          <p:cNvPr id="47" name="Elbow Connector 46">
            <a:extLst>
              <a:ext uri="{FF2B5EF4-FFF2-40B4-BE49-F238E27FC236}">
                <a16:creationId xmlns:a16="http://schemas.microsoft.com/office/drawing/2014/main" id="{15E868ED-A164-68AB-5039-1AF56C04C15D}"/>
              </a:ext>
            </a:extLst>
          </p:cNvPr>
          <p:cNvCxnSpPr>
            <a:cxnSpLocks/>
            <a:stCxn id="46" idx="3"/>
            <a:endCxn id="45" idx="3"/>
          </p:cNvCxnSpPr>
          <p:nvPr/>
        </p:nvCxnSpPr>
        <p:spPr>
          <a:xfrm flipV="1">
            <a:off x="9223513" y="3412885"/>
            <a:ext cx="2228315" cy="1386964"/>
          </a:xfrm>
          <a:prstGeom prst="bentConnector3">
            <a:avLst>
              <a:gd name="adj1" fmla="val 110259"/>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55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aa205407-e844-44f4-a704-524443cf3599" xsi:nil="true"/>
    <lcf76f155ced4ddcb4097134ff3c332f xmlns="0121faca-6edc-4c38-a0c5-20e2ba8c7570">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AC6A7D617B1142B7A64829AE762BF8" ma:contentTypeVersion="18" ma:contentTypeDescription="Create a new document." ma:contentTypeScope="" ma:versionID="f7702286ba84575ae35842ab94cf2699">
  <xsd:schema xmlns:xsd="http://www.w3.org/2001/XMLSchema" xmlns:xs="http://www.w3.org/2001/XMLSchema" xmlns:p="http://schemas.microsoft.com/office/2006/metadata/properties" xmlns:ns2="aa205407-e844-44f4-a704-524443cf3599" xmlns:ns3="0121faca-6edc-4c38-a0c5-20e2ba8c7570" targetNamespace="http://schemas.microsoft.com/office/2006/metadata/properties" ma:root="true" ma:fieldsID="f7be203f4aaf5aa6e92b97af12a65e31" ns2:_="" ns3:_="">
    <xsd:import namespace="aa205407-e844-44f4-a704-524443cf3599"/>
    <xsd:import namespace="0121faca-6edc-4c38-a0c5-20e2ba8c757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2:TaxCatchAll"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205407-e844-44f4-a704-524443cf3599" elementFormDefault="qualified">
    <xsd:import namespace="http://schemas.microsoft.com/office/2006/documentManagement/types"/>
    <xsd:import namespace="http://schemas.microsoft.com/office/infopath/2007/PartnerControls"/>
    <xsd:element name="SharedWithUsers" ma:index="4"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6c87a7b3-0ed2-499c-bc30-4d2170d1b8f1}" ma:internalName="TaxCatchAll" ma:showField="CatchAllData" ma:web="aa205407-e844-44f4-a704-524443cf359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121faca-6edc-4c38-a0c5-20e2ba8c757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description="" ma:hidden="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a45bf55a-4f35-4525-96d9-1748649c08ec"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FA54BC-A425-4AFB-917C-42E4DA63F543}">
  <ds:schemaRefs>
    <ds:schemaRef ds:uri="http://schemas.microsoft.com/sharepoint/v3/contenttype/forms"/>
  </ds:schemaRefs>
</ds:datastoreItem>
</file>

<file path=customXml/itemProps2.xml><?xml version="1.0" encoding="utf-8"?>
<ds:datastoreItem xmlns:ds="http://schemas.openxmlformats.org/officeDocument/2006/customXml" ds:itemID="{CB960DE4-3A8D-4B07-BFA1-8D519768540D}">
  <ds:schemaRefs>
    <ds:schemaRef ds:uri="http://schemas.openxmlformats.org/package/2006/metadata/core-properties"/>
    <ds:schemaRef ds:uri="http://purl.org/dc/elements/1.1/"/>
    <ds:schemaRef ds:uri="http://schemas.microsoft.com/office/2006/metadata/properties"/>
    <ds:schemaRef ds:uri="aa205407-e844-44f4-a704-524443cf3599"/>
    <ds:schemaRef ds:uri="http://purl.org/dc/terms/"/>
    <ds:schemaRef ds:uri="http://www.w3.org/XML/1998/namespace"/>
    <ds:schemaRef ds:uri="http://schemas.microsoft.com/office/2006/documentManagement/types"/>
    <ds:schemaRef ds:uri="http://schemas.microsoft.com/office/infopath/2007/PartnerControls"/>
    <ds:schemaRef ds:uri="0121faca-6edc-4c38-a0c5-20e2ba8c7570"/>
    <ds:schemaRef ds:uri="http://purl.org/dc/dcmitype/"/>
  </ds:schemaRefs>
</ds:datastoreItem>
</file>

<file path=customXml/itemProps3.xml><?xml version="1.0" encoding="utf-8"?>
<ds:datastoreItem xmlns:ds="http://schemas.openxmlformats.org/officeDocument/2006/customXml" ds:itemID="{B340A4AB-4408-4DA7-805C-D1756C13491D}">
  <ds:schemaRefs>
    <ds:schemaRef ds:uri="0121faca-6edc-4c38-a0c5-20e2ba8c7570"/>
    <ds:schemaRef ds:uri="aa205407-e844-44f4-a704-524443cf3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{07BA17A6-6B32-4F4F-9605-14ED08C93304}tf10001071_mac</Template>
  <TotalTime>0</TotalTime>
  <Words>2140</Words>
  <Application>Microsoft Macintosh PowerPoint</Application>
  <PresentationFormat>Widescreen</PresentationFormat>
  <Paragraphs>139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Gill Sans MT</vt:lpstr>
      <vt:lpstr>Impact</vt:lpstr>
      <vt:lpstr>Wingdings</vt:lpstr>
      <vt:lpstr>Badge</vt:lpstr>
      <vt:lpstr>RPA Project Report</vt:lpstr>
      <vt:lpstr>Problem statement</vt:lpstr>
      <vt:lpstr>Process </vt:lpstr>
      <vt:lpstr>Packages used (Project Dependencies) </vt:lpstr>
      <vt:lpstr>Details of solution</vt:lpstr>
      <vt:lpstr>PowerPoint Presentation</vt:lpstr>
      <vt:lpstr>PowerPoint Presentation</vt:lpstr>
      <vt:lpstr>PowerPoint Presentation</vt:lpstr>
      <vt:lpstr>PowerPoint Presentation</vt:lpstr>
      <vt:lpstr>PowerPoint Presentation</vt:lpstr>
      <vt:lpstr>MySQL Table</vt:lpstr>
    </vt:vector>
  </TitlesOfParts>
  <Company>Temasek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RPA Project Report</dc:title>
  <dc:creator>Maheswari RAMASAMY SAKTHIVELU (TP)</dc:creator>
  <cp:lastModifiedBy>SHUBHAM KAUSHIK</cp:lastModifiedBy>
  <cp:revision>2</cp:revision>
  <dcterms:created xsi:type="dcterms:W3CDTF">2022-10-07T05:57:08Z</dcterms:created>
  <dcterms:modified xsi:type="dcterms:W3CDTF">2025-09-03T12:28:24Z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b68b73-d603-4e7f-85b0-08f331d65276_Enabled">
    <vt:lpwstr>true</vt:lpwstr>
  </property>
  <property fmtid="{D5CDD505-2E9C-101B-9397-08002B2CF9AE}" pid="3" name="MSIP_Label_23b68b73-d603-4e7f-85b0-08f331d65276_SetDate">
    <vt:lpwstr>2022-10-07T06:08:10Z</vt:lpwstr>
  </property>
  <property fmtid="{D5CDD505-2E9C-101B-9397-08002B2CF9AE}" pid="4" name="MSIP_Label_23b68b73-d603-4e7f-85b0-08f331d65276_Method">
    <vt:lpwstr>Privileged</vt:lpwstr>
  </property>
  <property fmtid="{D5CDD505-2E9C-101B-9397-08002B2CF9AE}" pid="5" name="MSIP_Label_23b68b73-d603-4e7f-85b0-08f331d65276_Name">
    <vt:lpwstr>Sensitive Normal</vt:lpwstr>
  </property>
  <property fmtid="{D5CDD505-2E9C-101B-9397-08002B2CF9AE}" pid="6" name="MSIP_Label_23b68b73-d603-4e7f-85b0-08f331d65276_SiteId">
    <vt:lpwstr>25a99bf0-8e72-472a-ae50-adfbdf0df6f1</vt:lpwstr>
  </property>
  <property fmtid="{D5CDD505-2E9C-101B-9397-08002B2CF9AE}" pid="7" name="MSIP_Label_23b68b73-d603-4e7f-85b0-08f331d65276_ActionId">
    <vt:lpwstr>87892bde-6901-46c3-93b2-7ba3f8afb66d</vt:lpwstr>
  </property>
  <property fmtid="{D5CDD505-2E9C-101B-9397-08002B2CF9AE}" pid="8" name="MSIP_Label_23b68b73-d603-4e7f-85b0-08f331d65276_ContentBits">
    <vt:lpwstr>0</vt:lpwstr>
  </property>
  <property fmtid="{D5CDD505-2E9C-101B-9397-08002B2CF9AE}" pid="9" name="ContentTypeId">
    <vt:lpwstr>0x01010024AC6A7D617B1142B7A64829AE762BF8</vt:lpwstr>
  </property>
  <property fmtid="{D5CDD505-2E9C-101B-9397-08002B2CF9AE}" pid="10" name="MediaServiceImageTags">
    <vt:lpwstr/>
  </property>
</Properties>
</file>