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Slab"/>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Slab-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da812c2b6_1_16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da812c2b6_1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80e01f8b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80e01f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80e01f8b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80e01f8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818553a8a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818553a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818553a8a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818553a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818553a8a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818553a8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818553a8a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818553a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818553a8a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818553a8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da812c2b6_1_33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da812c2b6_1_3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what the current scanner does, relies on (nmap and hydra) and why those. OS/SF fingerprinting and open-source database on website.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818553a8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818553a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da812c2b6_1_33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5da812c2b6_1_3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da812c2b6_1_3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da812c2b6_1_3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da812c2b6_1_34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da812c2b6_1_3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da812c2b6_1_3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da812c2b6_1_3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817f6c5cb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817f6c5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da812c2b6_1_3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da812c2b6_1_3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da812c2b6_1_33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da812c2b6_1_3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818553a8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818553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817f6c5c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817f6c5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da812c2b6_1_3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da812c2b6_1_3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da812c2b6_1_33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da812c2b6_1_3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da812c2b6_1_3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da812c2b6_1_3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rtl="0">
              <a:spcBef>
                <a:spcPts val="0"/>
              </a:spcBef>
              <a:spcAft>
                <a:spcPts val="0"/>
              </a:spcAft>
              <a:buSzPts val="5800"/>
              <a:buNone/>
              <a:defRPr b="1" sz="5800"/>
            </a:lvl1pPr>
            <a:lvl2pPr lvl="1" rtl="0">
              <a:spcBef>
                <a:spcPts val="0"/>
              </a:spcBef>
              <a:spcAft>
                <a:spcPts val="0"/>
              </a:spcAft>
              <a:buSzPts val="5800"/>
              <a:buNone/>
              <a:defRPr b="1" sz="5800"/>
            </a:lvl2pPr>
            <a:lvl3pPr lvl="2" rtl="0">
              <a:spcBef>
                <a:spcPts val="0"/>
              </a:spcBef>
              <a:spcAft>
                <a:spcPts val="0"/>
              </a:spcAft>
              <a:buSzPts val="5800"/>
              <a:buNone/>
              <a:defRPr b="1" sz="5800"/>
            </a:lvl3pPr>
            <a:lvl4pPr lvl="3" rtl="0">
              <a:spcBef>
                <a:spcPts val="0"/>
              </a:spcBef>
              <a:spcAft>
                <a:spcPts val="0"/>
              </a:spcAft>
              <a:buSzPts val="5800"/>
              <a:buNone/>
              <a:defRPr b="1" sz="5800"/>
            </a:lvl4pPr>
            <a:lvl5pPr lvl="4" rtl="0">
              <a:spcBef>
                <a:spcPts val="0"/>
              </a:spcBef>
              <a:spcAft>
                <a:spcPts val="0"/>
              </a:spcAft>
              <a:buSzPts val="5800"/>
              <a:buNone/>
              <a:defRPr b="1" sz="5800"/>
            </a:lvl5pPr>
            <a:lvl6pPr lvl="5" rtl="0">
              <a:spcBef>
                <a:spcPts val="0"/>
              </a:spcBef>
              <a:spcAft>
                <a:spcPts val="0"/>
              </a:spcAft>
              <a:buSzPts val="5800"/>
              <a:buNone/>
              <a:defRPr b="1" sz="5800"/>
            </a:lvl6pPr>
            <a:lvl7pPr lvl="6" rtl="0">
              <a:spcBef>
                <a:spcPts val="0"/>
              </a:spcBef>
              <a:spcAft>
                <a:spcPts val="0"/>
              </a:spcAft>
              <a:buSzPts val="5800"/>
              <a:buNone/>
              <a:defRPr b="1" sz="5800"/>
            </a:lvl7pPr>
            <a:lvl8pPr lvl="7" rtl="0">
              <a:spcBef>
                <a:spcPts val="0"/>
              </a:spcBef>
              <a:spcAft>
                <a:spcPts val="0"/>
              </a:spcAft>
              <a:buSzPts val="5800"/>
              <a:buNone/>
              <a:defRPr b="1" sz="5800"/>
            </a:lvl8pPr>
            <a:lvl9pPr lvl="8" rtl="0">
              <a:spcBef>
                <a:spcPts val="0"/>
              </a:spcBef>
              <a:spcAft>
                <a:spcPts val="0"/>
              </a:spcAft>
              <a:buSzPts val="5800"/>
              <a:buNone/>
              <a:defRPr b="1" sz="5800"/>
            </a:lvl9pPr>
          </a:lstStyle>
          <a:p/>
        </p:txBody>
      </p:sp>
      <p:sp>
        <p:nvSpPr>
          <p:cNvPr id="56" name="Google Shape;56;p14"/>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73" name="Google Shape;73;p15"/>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76" name="Google Shape;76;p16"/>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rtl="0" algn="ctr">
              <a:spcBef>
                <a:spcPts val="0"/>
              </a:spcBef>
              <a:spcAft>
                <a:spcPts val="0"/>
              </a:spcAft>
              <a:buSzPts val="3600"/>
              <a:buChar char="■"/>
              <a:defRPr i="1" sz="3600"/>
            </a:lvl9pPr>
          </a:lstStyle>
          <a:p/>
        </p:txBody>
      </p:sp>
      <p:grpSp>
        <p:nvGrpSpPr>
          <p:cNvPr id="77" name="Google Shape;77;p16"/>
          <p:cNvGrpSpPr/>
          <p:nvPr/>
        </p:nvGrpSpPr>
        <p:grpSpPr>
          <a:xfrm>
            <a:off x="3839646" y="782918"/>
            <a:ext cx="1464573" cy="842707"/>
            <a:chOff x="3593400" y="1729675"/>
            <a:chExt cx="1957200" cy="1123610"/>
          </a:xfrm>
        </p:grpSpPr>
        <p:sp>
          <p:nvSpPr>
            <p:cNvPr id="78" name="Google Shape;78;p16"/>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88" name="Google Shape;88;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2" name="Google Shape;92;p18"/>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3" name="Google Shape;93;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7" name="Google Shape;97;p19"/>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8" name="Google Shape;98;p19"/>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9" name="Google Shape;99;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300">
                <a:solidFill>
                  <a:schemeClr val="accent1"/>
                </a:solidFill>
                <a:latin typeface="Source Sans Pro"/>
                <a:ea typeface="Source Sans Pro"/>
                <a:cs typeface="Source Sans Pro"/>
                <a:sym typeface="Source Sans Pro"/>
              </a:defRPr>
            </a:lvl1pPr>
            <a:lvl2pPr lvl="1" rtl="0" algn="r">
              <a:buNone/>
              <a:defRPr b="1" sz="1300">
                <a:solidFill>
                  <a:schemeClr val="accent1"/>
                </a:solidFill>
                <a:latin typeface="Source Sans Pro"/>
                <a:ea typeface="Source Sans Pro"/>
                <a:cs typeface="Source Sans Pro"/>
                <a:sym typeface="Source Sans Pro"/>
              </a:defRPr>
            </a:lvl2pPr>
            <a:lvl3pPr lvl="2" rtl="0" algn="r">
              <a:buNone/>
              <a:defRPr b="1" sz="1300">
                <a:solidFill>
                  <a:schemeClr val="accent1"/>
                </a:solidFill>
                <a:latin typeface="Source Sans Pro"/>
                <a:ea typeface="Source Sans Pro"/>
                <a:cs typeface="Source Sans Pro"/>
                <a:sym typeface="Source Sans Pro"/>
              </a:defRPr>
            </a:lvl3pPr>
            <a:lvl4pPr lvl="3" rtl="0" algn="r">
              <a:buNone/>
              <a:defRPr b="1" sz="1300">
                <a:solidFill>
                  <a:schemeClr val="accent1"/>
                </a:solidFill>
                <a:latin typeface="Source Sans Pro"/>
                <a:ea typeface="Source Sans Pro"/>
                <a:cs typeface="Source Sans Pro"/>
                <a:sym typeface="Source Sans Pro"/>
              </a:defRPr>
            </a:lvl4pPr>
            <a:lvl5pPr lvl="4" rtl="0" algn="r">
              <a:buNone/>
              <a:defRPr b="1" sz="1300">
                <a:solidFill>
                  <a:schemeClr val="accent1"/>
                </a:solidFill>
                <a:latin typeface="Source Sans Pro"/>
                <a:ea typeface="Source Sans Pro"/>
                <a:cs typeface="Source Sans Pro"/>
                <a:sym typeface="Source Sans Pro"/>
              </a:defRPr>
            </a:lvl5pPr>
            <a:lvl6pPr lvl="5" rtl="0" algn="r">
              <a:buNone/>
              <a:defRPr b="1" sz="1300">
                <a:solidFill>
                  <a:schemeClr val="accent1"/>
                </a:solidFill>
                <a:latin typeface="Source Sans Pro"/>
                <a:ea typeface="Source Sans Pro"/>
                <a:cs typeface="Source Sans Pro"/>
                <a:sym typeface="Source Sans Pro"/>
              </a:defRPr>
            </a:lvl6pPr>
            <a:lvl7pPr lvl="6" rtl="0" algn="r">
              <a:buNone/>
              <a:defRPr b="1" sz="1300">
                <a:solidFill>
                  <a:schemeClr val="accent1"/>
                </a:solidFill>
                <a:latin typeface="Source Sans Pro"/>
                <a:ea typeface="Source Sans Pro"/>
                <a:cs typeface="Source Sans Pro"/>
                <a:sym typeface="Source Sans Pro"/>
              </a:defRPr>
            </a:lvl7pPr>
            <a:lvl8pPr lvl="7" rtl="0" algn="r">
              <a:buNone/>
              <a:defRPr b="1" sz="1300">
                <a:solidFill>
                  <a:schemeClr val="accent1"/>
                </a:solidFill>
                <a:latin typeface="Source Sans Pro"/>
                <a:ea typeface="Source Sans Pro"/>
                <a:cs typeface="Source Sans Pro"/>
                <a:sym typeface="Source Sans Pro"/>
              </a:defRPr>
            </a:lvl8pPr>
            <a:lvl9pPr lvl="8" rtl="0"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hyperlink" Target="https://www.etsi.org/deliver/etsi_en/303600_303699/303645/02.01.01_60/en_303645v020101p.pdf" TargetMode="External"/><Relationship Id="rId5" Type="http://schemas.openxmlformats.org/officeDocument/2006/relationships/hyperlink" Target="https://owasp.org/www-chapter-toronto/assets/slides/2019-12-11-OWASP-IoT-Top-10---Introduction-and-Root-Causes.pdf" TargetMode="External"/><Relationship Id="rId6" Type="http://schemas.openxmlformats.org/officeDocument/2006/relationships/hyperlink" Target="https://www.nist.gov/itl/applied-cybersecurity/nist-cybersecurity-iot-program" TargetMode="External"/><Relationship Id="rId7" Type="http://schemas.openxmlformats.org/officeDocument/2006/relationships/hyperlink" Target="https://blog.cloudflare.com/inside-mirai-the-infamous-iot-botnet-a-retrospective-analysis/" TargetMode="External"/><Relationship Id="rId8" Type="http://schemas.openxmlformats.org/officeDocument/2006/relationships/hyperlink" Target="https://www.qt.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github.com/0venoven" TargetMode="External"/><Relationship Id="rId4" Type="http://schemas.openxmlformats.org/officeDocument/2006/relationships/hyperlink" Target="https://github.com/ngyink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Peruse - POC IoT Vulnerability Scanner</a:t>
            </a:r>
            <a:endParaRPr sz="4200"/>
          </a:p>
        </p:txBody>
      </p:sp>
      <p:sp>
        <p:nvSpPr>
          <p:cNvPr id="116" name="Google Shape;116;p24"/>
          <p:cNvSpPr txBox="1"/>
          <p:nvPr>
            <p:ph idx="4294967295" type="body"/>
          </p:nvPr>
        </p:nvSpPr>
        <p:spPr>
          <a:xfrm>
            <a:off x="351775" y="4385400"/>
            <a:ext cx="4341600" cy="554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200">
                <a:solidFill>
                  <a:srgbClr val="398BA2"/>
                </a:solidFill>
              </a:rPr>
              <a:t>Done up by Ivan and Yin Kit with the help and support of CSA CSEC IoT Team</a:t>
            </a:r>
            <a:endParaRPr sz="1200">
              <a:solidFill>
                <a:srgbClr val="398BA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87" name="Google Shape;187;p33"/>
          <p:cNvSpPr txBox="1"/>
          <p:nvPr>
            <p:ph idx="1" type="body"/>
          </p:nvPr>
        </p:nvSpPr>
        <p:spPr>
          <a:xfrm>
            <a:off x="786150" y="1200150"/>
            <a:ext cx="7395300" cy="368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Frontend</a:t>
            </a:r>
            <a:endParaRPr b="1" sz="1800"/>
          </a:p>
          <a:p>
            <a:pPr indent="-317500" lvl="0" marL="457200" rtl="0" algn="l">
              <a:spcBef>
                <a:spcPts val="600"/>
              </a:spcBef>
              <a:spcAft>
                <a:spcPts val="0"/>
              </a:spcAft>
              <a:buSzPts val="1400"/>
              <a:buChar char="●"/>
            </a:pPr>
            <a:r>
              <a:rPr lang="en" sz="1400"/>
              <a:t>PySide6: Qt is a popular and powerful C++ framework used for developing cross-platform applications with a consistent and modern user interface. PySide6 allows us to </a:t>
            </a:r>
            <a:r>
              <a:rPr b="1" lang="en" sz="1400"/>
              <a:t>create Qt-based applications based on Python</a:t>
            </a:r>
            <a:r>
              <a:rPr lang="en" sz="1400"/>
              <a:t> instead.</a:t>
            </a:r>
            <a:endParaRPr sz="1400"/>
          </a:p>
          <a:p>
            <a:pPr indent="-317500" lvl="1" marL="914400" rtl="0" algn="l">
              <a:spcBef>
                <a:spcPts val="0"/>
              </a:spcBef>
              <a:spcAft>
                <a:spcPts val="0"/>
              </a:spcAft>
              <a:buSzPts val="1400"/>
              <a:buChar char="○"/>
            </a:pPr>
            <a:r>
              <a:rPr b="1" lang="en" sz="1400"/>
              <a:t>Faster development and debugging speeds</a:t>
            </a:r>
            <a:r>
              <a:rPr lang="en" sz="1400"/>
              <a:t> -&gt; much more suitable for our context (limited timeline) for faster development and testing.</a:t>
            </a:r>
            <a:endParaRPr sz="1400"/>
          </a:p>
          <a:p>
            <a:pPr indent="-317500" lvl="0" marL="457200" rtl="0" algn="l">
              <a:spcBef>
                <a:spcPts val="0"/>
              </a:spcBef>
              <a:spcAft>
                <a:spcPts val="0"/>
              </a:spcAft>
              <a:buSzPts val="1400"/>
              <a:buChar char="●"/>
            </a:pPr>
            <a:r>
              <a:rPr lang="en" sz="1400"/>
              <a:t>QtDesigner: Also from Qt, QtDesigner is a </a:t>
            </a:r>
            <a:r>
              <a:rPr b="1" lang="en" sz="1400"/>
              <a:t>drag and drop GUI</a:t>
            </a:r>
            <a:r>
              <a:rPr lang="en" sz="1400"/>
              <a:t> for designing the app’s UI.</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800"/>
              <a:t>Backend</a:t>
            </a:r>
            <a:endParaRPr b="1" sz="1800"/>
          </a:p>
          <a:p>
            <a:pPr indent="-317500" lvl="0" marL="457200" rtl="0" algn="l">
              <a:spcBef>
                <a:spcPts val="600"/>
              </a:spcBef>
              <a:spcAft>
                <a:spcPts val="0"/>
              </a:spcAft>
              <a:buSzPts val="1400"/>
              <a:buChar char="●"/>
            </a:pPr>
            <a:r>
              <a:rPr lang="en" sz="1400"/>
              <a:t>Python -&gt; </a:t>
            </a:r>
            <a:r>
              <a:rPr b="1" lang="en" sz="1400"/>
              <a:t>Faster development and debugging speeds</a:t>
            </a:r>
            <a:r>
              <a:rPr lang="en" sz="1400"/>
              <a:t>, compared to other languages.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800"/>
              <a:t>Database</a:t>
            </a:r>
            <a:endParaRPr b="1" sz="1800"/>
          </a:p>
          <a:p>
            <a:pPr indent="-317500" lvl="0" marL="457200" rtl="0" algn="l">
              <a:spcBef>
                <a:spcPts val="600"/>
              </a:spcBef>
              <a:spcAft>
                <a:spcPts val="0"/>
              </a:spcAft>
              <a:buSzPts val="1400"/>
              <a:buChar char="●"/>
            </a:pPr>
            <a:r>
              <a:rPr lang="en" sz="1400"/>
              <a:t>SQLite: For saving the scan data from Nmap and THC-Hydra</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3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194" name="Google Shape;194;p34"/>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Captcha</a:t>
            </a:r>
            <a:endParaRPr sz="1400"/>
          </a:p>
        </p:txBody>
      </p:sp>
      <p:pic>
        <p:nvPicPr>
          <p:cNvPr id="195" name="Google Shape;195;p34"/>
          <p:cNvPicPr preferRelativeResize="0"/>
          <p:nvPr/>
        </p:nvPicPr>
        <p:blipFill>
          <a:blip r:embed="rId3">
            <a:alphaModFix/>
          </a:blip>
          <a:stretch>
            <a:fillRect/>
          </a:stretch>
        </p:blipFill>
        <p:spPr>
          <a:xfrm>
            <a:off x="3245077" y="1706814"/>
            <a:ext cx="2653850" cy="2522825"/>
          </a:xfrm>
          <a:prstGeom prst="rect">
            <a:avLst/>
          </a:prstGeom>
          <a:noFill/>
          <a:ln>
            <a:noFill/>
          </a:ln>
        </p:spPr>
      </p:pic>
      <p:sp>
        <p:nvSpPr>
          <p:cNvPr id="196" name="Google Shape;196;p34"/>
          <p:cNvSpPr/>
          <p:nvPr/>
        </p:nvSpPr>
        <p:spPr>
          <a:xfrm>
            <a:off x="3299000" y="3875525"/>
            <a:ext cx="1865100" cy="337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34"/>
          <p:cNvCxnSpPr>
            <a:stCxn id="196" idx="3"/>
          </p:cNvCxnSpPr>
          <p:nvPr/>
        </p:nvCxnSpPr>
        <p:spPr>
          <a:xfrm flipH="1" rot="10800000">
            <a:off x="5164100" y="2745125"/>
            <a:ext cx="1271700" cy="1299000"/>
          </a:xfrm>
          <a:prstGeom prst="straightConnector1">
            <a:avLst/>
          </a:prstGeom>
          <a:noFill/>
          <a:ln cap="flat" cmpd="sng" w="9525">
            <a:solidFill>
              <a:schemeClr val="accent2"/>
            </a:solidFill>
            <a:prstDash val="solid"/>
            <a:round/>
            <a:headEnd len="med" w="med" type="none"/>
            <a:tailEnd len="med" w="med" type="stealth"/>
          </a:ln>
        </p:spPr>
      </p:cxnSp>
      <p:sp>
        <p:nvSpPr>
          <p:cNvPr id="198" name="Google Shape;198;p34"/>
          <p:cNvSpPr txBox="1"/>
          <p:nvPr>
            <p:ph idx="4294967295" type="body"/>
          </p:nvPr>
        </p:nvSpPr>
        <p:spPr>
          <a:xfrm>
            <a:off x="6435867" y="2405950"/>
            <a:ext cx="2419800" cy="6156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After 3 failed attempts, the app will close automatically</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05" name="Google Shape;205;p35"/>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Auto-detection of network SSID &amp; range</a:t>
            </a:r>
            <a:endParaRPr sz="1400"/>
          </a:p>
        </p:txBody>
      </p:sp>
      <p:pic>
        <p:nvPicPr>
          <p:cNvPr id="206" name="Google Shape;206;p35"/>
          <p:cNvPicPr preferRelativeResize="0"/>
          <p:nvPr/>
        </p:nvPicPr>
        <p:blipFill>
          <a:blip r:embed="rId3">
            <a:alphaModFix/>
          </a:blip>
          <a:stretch>
            <a:fillRect/>
          </a:stretch>
        </p:blipFill>
        <p:spPr>
          <a:xfrm>
            <a:off x="886800" y="1729525"/>
            <a:ext cx="7194025" cy="1875075"/>
          </a:xfrm>
          <a:prstGeom prst="rect">
            <a:avLst/>
          </a:prstGeom>
          <a:noFill/>
          <a:ln>
            <a:noFill/>
          </a:ln>
        </p:spPr>
      </p:pic>
      <p:sp>
        <p:nvSpPr>
          <p:cNvPr id="207" name="Google Shape;207;p35"/>
          <p:cNvSpPr/>
          <p:nvPr/>
        </p:nvSpPr>
        <p:spPr>
          <a:xfrm>
            <a:off x="964438" y="2083925"/>
            <a:ext cx="1967100" cy="7026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35"/>
          <p:cNvCxnSpPr>
            <a:stCxn id="207" idx="3"/>
          </p:cNvCxnSpPr>
          <p:nvPr/>
        </p:nvCxnSpPr>
        <p:spPr>
          <a:xfrm>
            <a:off x="2931538" y="2435225"/>
            <a:ext cx="1441500" cy="1511400"/>
          </a:xfrm>
          <a:prstGeom prst="straightConnector1">
            <a:avLst/>
          </a:prstGeom>
          <a:noFill/>
          <a:ln cap="flat" cmpd="sng" w="9525">
            <a:solidFill>
              <a:schemeClr val="accent2"/>
            </a:solidFill>
            <a:prstDash val="solid"/>
            <a:round/>
            <a:headEnd len="med" w="med" type="none"/>
            <a:tailEnd len="med" w="med" type="stealth"/>
          </a:ln>
        </p:spPr>
      </p:cxnSp>
      <p:sp>
        <p:nvSpPr>
          <p:cNvPr id="209" name="Google Shape;209;p35"/>
          <p:cNvSpPr txBox="1"/>
          <p:nvPr>
            <p:ph idx="4294967295" type="body"/>
          </p:nvPr>
        </p:nvSpPr>
        <p:spPr>
          <a:xfrm>
            <a:off x="4373037" y="3663625"/>
            <a:ext cx="3306300" cy="1262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Helps non-technical users ensure that they are on the correct network and identify the network range in CIDR notation for nmap </a:t>
            </a:r>
            <a:r>
              <a:rPr lang="en" sz="1400"/>
              <a:t>so that users do not have to do it themselves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16" name="Google Shape;216;p36"/>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Scan results</a:t>
            </a:r>
            <a:endParaRPr sz="1400"/>
          </a:p>
        </p:txBody>
      </p:sp>
      <p:pic>
        <p:nvPicPr>
          <p:cNvPr id="217" name="Google Shape;217;p36"/>
          <p:cNvPicPr preferRelativeResize="0"/>
          <p:nvPr/>
        </p:nvPicPr>
        <p:blipFill>
          <a:blip r:embed="rId3">
            <a:alphaModFix/>
          </a:blip>
          <a:stretch>
            <a:fillRect/>
          </a:stretch>
        </p:blipFill>
        <p:spPr>
          <a:xfrm>
            <a:off x="2184062" y="1692075"/>
            <a:ext cx="4599475" cy="3114240"/>
          </a:xfrm>
          <a:prstGeom prst="rect">
            <a:avLst/>
          </a:prstGeom>
          <a:noFill/>
          <a:ln>
            <a:noFill/>
          </a:ln>
        </p:spPr>
      </p:pic>
      <p:sp>
        <p:nvSpPr>
          <p:cNvPr id="218" name="Google Shape;218;p36"/>
          <p:cNvSpPr/>
          <p:nvPr/>
        </p:nvSpPr>
        <p:spPr>
          <a:xfrm>
            <a:off x="6192725" y="2078375"/>
            <a:ext cx="667200" cy="390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6"/>
          <p:cNvCxnSpPr>
            <a:stCxn id="218" idx="3"/>
          </p:cNvCxnSpPr>
          <p:nvPr/>
        </p:nvCxnSpPr>
        <p:spPr>
          <a:xfrm>
            <a:off x="6859925" y="2273825"/>
            <a:ext cx="348600" cy="526500"/>
          </a:xfrm>
          <a:prstGeom prst="straightConnector1">
            <a:avLst/>
          </a:prstGeom>
          <a:noFill/>
          <a:ln cap="flat" cmpd="sng" w="9525">
            <a:solidFill>
              <a:schemeClr val="accent2"/>
            </a:solidFill>
            <a:prstDash val="solid"/>
            <a:round/>
            <a:headEnd len="med" w="med" type="none"/>
            <a:tailEnd len="med" w="med" type="stealth"/>
          </a:ln>
        </p:spPr>
      </p:cxnSp>
      <p:sp>
        <p:nvSpPr>
          <p:cNvPr id="220" name="Google Shape;220;p36"/>
          <p:cNvSpPr txBox="1"/>
          <p:nvPr>
            <p:ph idx="4294967295" type="body"/>
          </p:nvPr>
        </p:nvSpPr>
        <p:spPr>
          <a:xfrm>
            <a:off x="6815675" y="2712725"/>
            <a:ext cx="1664400" cy="831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Saves data from the scan into the local sqlite database</a:t>
            </a:r>
            <a:endParaRPr sz="1400"/>
          </a:p>
        </p:txBody>
      </p:sp>
      <p:sp>
        <p:nvSpPr>
          <p:cNvPr id="221" name="Google Shape;221;p36"/>
          <p:cNvSpPr/>
          <p:nvPr/>
        </p:nvSpPr>
        <p:spPr>
          <a:xfrm>
            <a:off x="2184050" y="3214625"/>
            <a:ext cx="667200" cy="329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36"/>
          <p:cNvCxnSpPr>
            <a:stCxn id="221" idx="1"/>
          </p:cNvCxnSpPr>
          <p:nvPr/>
        </p:nvCxnSpPr>
        <p:spPr>
          <a:xfrm rot="10800000">
            <a:off x="1848350" y="2679125"/>
            <a:ext cx="335700" cy="700200"/>
          </a:xfrm>
          <a:prstGeom prst="straightConnector1">
            <a:avLst/>
          </a:prstGeom>
          <a:noFill/>
          <a:ln cap="flat" cmpd="sng" w="9525">
            <a:solidFill>
              <a:schemeClr val="accent2"/>
            </a:solidFill>
            <a:prstDash val="solid"/>
            <a:round/>
            <a:headEnd len="med" w="med" type="none"/>
            <a:tailEnd len="med" w="med" type="stealth"/>
          </a:ln>
        </p:spPr>
      </p:cxnSp>
      <p:sp>
        <p:nvSpPr>
          <p:cNvPr id="223" name="Google Shape;223;p36"/>
          <p:cNvSpPr txBox="1"/>
          <p:nvPr>
            <p:ph idx="4294967295" type="body"/>
          </p:nvPr>
        </p:nvSpPr>
        <p:spPr>
          <a:xfrm>
            <a:off x="487500" y="1882375"/>
            <a:ext cx="1664400" cy="1046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Displays </a:t>
            </a:r>
            <a:r>
              <a:rPr lang="en" sz="1400"/>
              <a:t>details</a:t>
            </a:r>
            <a:r>
              <a:rPr lang="en" sz="1400"/>
              <a:t> of each service on every device for the current scan</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30" name="Google Shape;230;p37"/>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Search &amp; Filtering (not implemented yet)</a:t>
            </a:r>
            <a:endParaRPr sz="1400"/>
          </a:p>
        </p:txBody>
      </p:sp>
      <p:pic>
        <p:nvPicPr>
          <p:cNvPr id="231" name="Google Shape;231;p37"/>
          <p:cNvPicPr preferRelativeResize="0"/>
          <p:nvPr/>
        </p:nvPicPr>
        <p:blipFill>
          <a:blip r:embed="rId3">
            <a:alphaModFix/>
          </a:blip>
          <a:stretch>
            <a:fillRect/>
          </a:stretch>
        </p:blipFill>
        <p:spPr>
          <a:xfrm>
            <a:off x="1898439" y="1749226"/>
            <a:ext cx="5170725" cy="2438000"/>
          </a:xfrm>
          <a:prstGeom prst="rect">
            <a:avLst/>
          </a:prstGeom>
          <a:noFill/>
          <a:ln>
            <a:noFill/>
          </a:ln>
        </p:spPr>
      </p:pic>
      <p:sp>
        <p:nvSpPr>
          <p:cNvPr id="232" name="Google Shape;232;p37"/>
          <p:cNvSpPr/>
          <p:nvPr/>
        </p:nvSpPr>
        <p:spPr>
          <a:xfrm>
            <a:off x="1980100" y="1946975"/>
            <a:ext cx="5021100" cy="14916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37"/>
          <p:cNvCxnSpPr/>
          <p:nvPr/>
        </p:nvCxnSpPr>
        <p:spPr>
          <a:xfrm rot="10800000">
            <a:off x="1551700" y="2433200"/>
            <a:ext cx="428400" cy="261300"/>
          </a:xfrm>
          <a:prstGeom prst="straightConnector1">
            <a:avLst/>
          </a:prstGeom>
          <a:noFill/>
          <a:ln cap="flat" cmpd="sng" w="9525">
            <a:solidFill>
              <a:schemeClr val="accent2"/>
            </a:solidFill>
            <a:prstDash val="solid"/>
            <a:round/>
            <a:headEnd len="med" w="med" type="none"/>
            <a:tailEnd len="med" w="med" type="stealth"/>
          </a:ln>
        </p:spPr>
      </p:cxnSp>
      <p:sp>
        <p:nvSpPr>
          <p:cNvPr id="234" name="Google Shape;234;p37"/>
          <p:cNvSpPr txBox="1"/>
          <p:nvPr>
            <p:ph idx="4294967295" type="body"/>
          </p:nvPr>
        </p:nvSpPr>
        <p:spPr>
          <a:xfrm>
            <a:off x="174225" y="1525050"/>
            <a:ext cx="1664400" cy="1262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Allows for searching specific scans based on e.g. device type, name of network, etc</a:t>
            </a:r>
            <a:endParaRPr sz="1400"/>
          </a:p>
        </p:txBody>
      </p:sp>
      <p:sp>
        <p:nvSpPr>
          <p:cNvPr id="235" name="Google Shape;235;p37"/>
          <p:cNvSpPr/>
          <p:nvPr/>
        </p:nvSpPr>
        <p:spPr>
          <a:xfrm>
            <a:off x="1973250" y="3514775"/>
            <a:ext cx="1144800" cy="7026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37"/>
          <p:cNvCxnSpPr/>
          <p:nvPr/>
        </p:nvCxnSpPr>
        <p:spPr>
          <a:xfrm>
            <a:off x="2555050" y="4217375"/>
            <a:ext cx="483000" cy="212100"/>
          </a:xfrm>
          <a:prstGeom prst="straightConnector1">
            <a:avLst/>
          </a:prstGeom>
          <a:noFill/>
          <a:ln cap="flat" cmpd="sng" w="9525">
            <a:solidFill>
              <a:schemeClr val="accent2"/>
            </a:solidFill>
            <a:prstDash val="solid"/>
            <a:round/>
            <a:headEnd len="med" w="med" type="none"/>
            <a:tailEnd len="med" w="med" type="stealth"/>
          </a:ln>
        </p:spPr>
      </p:cxnSp>
      <p:sp>
        <p:nvSpPr>
          <p:cNvPr id="237" name="Google Shape;237;p37"/>
          <p:cNvSpPr txBox="1"/>
          <p:nvPr>
            <p:ph idx="4294967295" type="body"/>
          </p:nvPr>
        </p:nvSpPr>
        <p:spPr>
          <a:xfrm>
            <a:off x="3118050" y="4257875"/>
            <a:ext cx="2339700" cy="6156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Commonly filtered options can used for easier searching</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44" name="Google Shape;244;p38"/>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View past scans</a:t>
            </a:r>
            <a:endParaRPr sz="1400"/>
          </a:p>
        </p:txBody>
      </p:sp>
      <p:pic>
        <p:nvPicPr>
          <p:cNvPr id="245" name="Google Shape;245;p38"/>
          <p:cNvPicPr preferRelativeResize="0"/>
          <p:nvPr/>
        </p:nvPicPr>
        <p:blipFill>
          <a:blip r:embed="rId3">
            <a:alphaModFix/>
          </a:blip>
          <a:stretch>
            <a:fillRect/>
          </a:stretch>
        </p:blipFill>
        <p:spPr>
          <a:xfrm>
            <a:off x="1884925" y="1732825"/>
            <a:ext cx="5197751" cy="2188150"/>
          </a:xfrm>
          <a:prstGeom prst="rect">
            <a:avLst/>
          </a:prstGeom>
          <a:noFill/>
          <a:ln>
            <a:noFill/>
          </a:ln>
        </p:spPr>
      </p:pic>
      <p:sp>
        <p:nvSpPr>
          <p:cNvPr id="246" name="Google Shape;246;p38"/>
          <p:cNvSpPr/>
          <p:nvPr/>
        </p:nvSpPr>
        <p:spPr>
          <a:xfrm>
            <a:off x="4280400" y="2285625"/>
            <a:ext cx="1854000" cy="390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8"/>
          <p:cNvCxnSpPr>
            <a:stCxn id="246" idx="3"/>
            <a:endCxn id="248" idx="1"/>
          </p:cNvCxnSpPr>
          <p:nvPr/>
        </p:nvCxnSpPr>
        <p:spPr>
          <a:xfrm>
            <a:off x="6134400" y="2481075"/>
            <a:ext cx="1078800" cy="291600"/>
          </a:xfrm>
          <a:prstGeom prst="straightConnector1">
            <a:avLst/>
          </a:prstGeom>
          <a:noFill/>
          <a:ln cap="flat" cmpd="sng" w="9525">
            <a:solidFill>
              <a:schemeClr val="accent2"/>
            </a:solidFill>
            <a:prstDash val="solid"/>
            <a:round/>
            <a:headEnd len="med" w="med" type="none"/>
            <a:tailEnd len="med" w="med" type="stealth"/>
          </a:ln>
        </p:spPr>
      </p:cxnSp>
      <p:sp>
        <p:nvSpPr>
          <p:cNvPr id="248" name="Google Shape;248;p38"/>
          <p:cNvSpPr txBox="1"/>
          <p:nvPr>
            <p:ph idx="4294967295" type="body"/>
          </p:nvPr>
        </p:nvSpPr>
        <p:spPr>
          <a:xfrm>
            <a:off x="7213200" y="2249225"/>
            <a:ext cx="1664400" cy="1046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Appears when a row is right-clicked and new window appears if clicked</a:t>
            </a:r>
            <a:endParaRPr sz="1400"/>
          </a:p>
        </p:txBody>
      </p:sp>
      <p:sp>
        <p:nvSpPr>
          <p:cNvPr id="249" name="Google Shape;249;p38"/>
          <p:cNvSpPr/>
          <p:nvPr/>
        </p:nvSpPr>
        <p:spPr>
          <a:xfrm>
            <a:off x="6327450" y="3351800"/>
            <a:ext cx="755100" cy="390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38"/>
          <p:cNvCxnSpPr>
            <a:stCxn id="249" idx="3"/>
            <a:endCxn id="251" idx="1"/>
          </p:cNvCxnSpPr>
          <p:nvPr/>
        </p:nvCxnSpPr>
        <p:spPr>
          <a:xfrm>
            <a:off x="7082550" y="3547250"/>
            <a:ext cx="130800" cy="525600"/>
          </a:xfrm>
          <a:prstGeom prst="straightConnector1">
            <a:avLst/>
          </a:prstGeom>
          <a:noFill/>
          <a:ln cap="flat" cmpd="sng" w="9525">
            <a:solidFill>
              <a:schemeClr val="accent2"/>
            </a:solidFill>
            <a:prstDash val="solid"/>
            <a:round/>
            <a:headEnd len="med" w="med" type="none"/>
            <a:tailEnd len="med" w="med" type="stealth"/>
          </a:ln>
        </p:spPr>
      </p:cxnSp>
      <p:sp>
        <p:nvSpPr>
          <p:cNvPr id="251" name="Google Shape;251;p38"/>
          <p:cNvSpPr txBox="1"/>
          <p:nvPr>
            <p:ph idx="4294967295" type="body"/>
          </p:nvPr>
        </p:nvSpPr>
        <p:spPr>
          <a:xfrm>
            <a:off x="7213200" y="3657200"/>
            <a:ext cx="1740000" cy="831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Delete all records related to a scan (not implemented yet)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features</a:t>
            </a:r>
            <a:endParaRPr/>
          </a:p>
        </p:txBody>
      </p:sp>
      <p:sp>
        <p:nvSpPr>
          <p:cNvPr id="258" name="Google Shape;258;p39"/>
          <p:cNvSpPr txBox="1"/>
          <p:nvPr>
            <p:ph idx="1" type="body"/>
          </p:nvPr>
        </p:nvSpPr>
        <p:spPr>
          <a:xfrm>
            <a:off x="786150" y="1010725"/>
            <a:ext cx="7395300" cy="391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View past scans</a:t>
            </a:r>
            <a:endParaRPr sz="1400"/>
          </a:p>
        </p:txBody>
      </p:sp>
      <p:pic>
        <p:nvPicPr>
          <p:cNvPr id="259" name="Google Shape;259;p39"/>
          <p:cNvPicPr preferRelativeResize="0"/>
          <p:nvPr/>
        </p:nvPicPr>
        <p:blipFill>
          <a:blip r:embed="rId3">
            <a:alphaModFix/>
          </a:blip>
          <a:stretch>
            <a:fillRect/>
          </a:stretch>
        </p:blipFill>
        <p:spPr>
          <a:xfrm>
            <a:off x="786150" y="1718600"/>
            <a:ext cx="3511400" cy="1525750"/>
          </a:xfrm>
          <a:prstGeom prst="rect">
            <a:avLst/>
          </a:prstGeom>
          <a:noFill/>
          <a:ln>
            <a:noFill/>
          </a:ln>
        </p:spPr>
      </p:pic>
      <p:pic>
        <p:nvPicPr>
          <p:cNvPr id="260" name="Google Shape;260;p39"/>
          <p:cNvPicPr preferRelativeResize="0"/>
          <p:nvPr/>
        </p:nvPicPr>
        <p:blipFill>
          <a:blip r:embed="rId4">
            <a:alphaModFix/>
          </a:blip>
          <a:stretch>
            <a:fillRect/>
          </a:stretch>
        </p:blipFill>
        <p:spPr>
          <a:xfrm>
            <a:off x="4391621" y="1718596"/>
            <a:ext cx="3966222" cy="2183650"/>
          </a:xfrm>
          <a:prstGeom prst="rect">
            <a:avLst/>
          </a:prstGeom>
          <a:noFill/>
          <a:ln>
            <a:noFill/>
          </a:ln>
        </p:spPr>
      </p:pic>
      <p:sp>
        <p:nvSpPr>
          <p:cNvPr id="261" name="Google Shape;261;p39"/>
          <p:cNvSpPr/>
          <p:nvPr/>
        </p:nvSpPr>
        <p:spPr>
          <a:xfrm>
            <a:off x="2028950" y="2577300"/>
            <a:ext cx="1496100" cy="390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 name="Google Shape;262;p39"/>
          <p:cNvCxnSpPr>
            <a:stCxn id="261" idx="2"/>
            <a:endCxn id="263" idx="0"/>
          </p:cNvCxnSpPr>
          <p:nvPr/>
        </p:nvCxnSpPr>
        <p:spPr>
          <a:xfrm flipH="1">
            <a:off x="2392400" y="2968200"/>
            <a:ext cx="384600" cy="524400"/>
          </a:xfrm>
          <a:prstGeom prst="straightConnector1">
            <a:avLst/>
          </a:prstGeom>
          <a:noFill/>
          <a:ln cap="flat" cmpd="sng" w="9525">
            <a:solidFill>
              <a:schemeClr val="accent2"/>
            </a:solidFill>
            <a:prstDash val="solid"/>
            <a:round/>
            <a:headEnd len="med" w="med" type="none"/>
            <a:tailEnd len="med" w="med" type="stealth"/>
          </a:ln>
        </p:spPr>
      </p:cxnSp>
      <p:sp>
        <p:nvSpPr>
          <p:cNvPr id="263" name="Google Shape;263;p39"/>
          <p:cNvSpPr txBox="1"/>
          <p:nvPr>
            <p:ph idx="4294967295" type="body"/>
          </p:nvPr>
        </p:nvSpPr>
        <p:spPr>
          <a:xfrm>
            <a:off x="1306650" y="3492600"/>
            <a:ext cx="2171400" cy="831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t>Appears when a ro</a:t>
            </a:r>
            <a:r>
              <a:rPr lang="en" sz="1400"/>
              <a:t>w is right-clicked and new window appears if clicked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40"/>
          <p:cNvSpPr txBox="1"/>
          <p:nvPr>
            <p:ph idx="4294967295"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Demo</a:t>
            </a:r>
            <a:endParaRPr sz="4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4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76" name="Google Shape;276;p41"/>
          <p:cNvSpPr txBox="1"/>
          <p:nvPr>
            <p:ph idx="1" type="body"/>
          </p:nvPr>
        </p:nvSpPr>
        <p:spPr>
          <a:xfrm>
            <a:off x="786150" y="1200150"/>
            <a:ext cx="7395300" cy="3725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Difficult to decide </a:t>
            </a:r>
            <a:r>
              <a:rPr b="1" lang="en" sz="1400"/>
              <a:t>what data to save</a:t>
            </a:r>
            <a:r>
              <a:rPr lang="en" sz="1400"/>
              <a:t> and the </a:t>
            </a:r>
            <a:r>
              <a:rPr b="1" lang="en" sz="1400"/>
              <a:t>structure</a:t>
            </a:r>
            <a:r>
              <a:rPr lang="en" sz="1400"/>
              <a:t> of the local database</a:t>
            </a:r>
            <a:endParaRPr sz="1400"/>
          </a:p>
          <a:p>
            <a:pPr indent="-317500" lvl="0" marL="457200" rtl="0" algn="l">
              <a:spcBef>
                <a:spcPts val="0"/>
              </a:spcBef>
              <a:spcAft>
                <a:spcPts val="0"/>
              </a:spcAft>
              <a:buSzPts val="1400"/>
              <a:buChar char="●"/>
            </a:pPr>
            <a:r>
              <a:rPr lang="en" sz="1400"/>
              <a:t>Difficulties in trying to cater to non-technical users; not sure how much to simplify the UI</a:t>
            </a:r>
            <a:endParaRPr sz="1400"/>
          </a:p>
          <a:p>
            <a:pPr indent="-317500" lvl="0" marL="457200" rtl="0" algn="l">
              <a:spcBef>
                <a:spcPts val="0"/>
              </a:spcBef>
              <a:spcAft>
                <a:spcPts val="0"/>
              </a:spcAft>
              <a:buSzPts val="1400"/>
              <a:buChar char="●"/>
            </a:pPr>
            <a:r>
              <a:rPr lang="en" sz="1400"/>
              <a:t>First time building a desktop app -&gt; had to weigh the pros and cons of each framework (electron.js, Tkinter, PySide6) then learn how to code it from scratch</a:t>
            </a:r>
            <a:endParaRPr sz="1400"/>
          </a:p>
          <a:p>
            <a:pPr indent="-317500" lvl="0" marL="457200" rtl="0" algn="l">
              <a:spcBef>
                <a:spcPts val="0"/>
              </a:spcBef>
              <a:spcAft>
                <a:spcPts val="0"/>
              </a:spcAft>
              <a:buSzPts val="1400"/>
              <a:buChar char="●"/>
            </a:pPr>
            <a:r>
              <a:rPr lang="en" sz="1400"/>
              <a:t>Dependencies on open-source tools -&gt; Not always suitable for our needs/limited customization and control</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4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283" name="Google Shape;283;p42"/>
          <p:cNvSpPr txBox="1"/>
          <p:nvPr>
            <p:ph idx="1" type="body"/>
          </p:nvPr>
        </p:nvSpPr>
        <p:spPr>
          <a:xfrm>
            <a:off x="786150" y="1200150"/>
            <a:ext cx="2419800" cy="2124000"/>
          </a:xfrm>
          <a:prstGeom prst="rect">
            <a:avLst/>
          </a:prstGeom>
        </p:spPr>
        <p:txBody>
          <a:bodyPr anchorCtr="0" anchor="t" bIns="91425" lIns="91425" spcFirstLastPara="1" rIns="91425" wrap="square" tIns="91425">
            <a:spAutoFit/>
          </a:bodyPr>
          <a:lstStyle/>
          <a:p>
            <a:pPr indent="-317500" lvl="0" marL="457200" rtl="0" algn="l">
              <a:spcBef>
                <a:spcPts val="600"/>
              </a:spcBef>
              <a:spcAft>
                <a:spcPts val="0"/>
              </a:spcAft>
              <a:buSzPts val="1400"/>
              <a:buChar char="●"/>
            </a:pPr>
            <a:r>
              <a:rPr b="1" lang="en" sz="1400"/>
              <a:t>AI</a:t>
            </a:r>
            <a:r>
              <a:rPr lang="en" sz="1400"/>
              <a:t> for anomaly detection, behavior analysis, fingerprinting, etc.</a:t>
            </a:r>
            <a:endParaRPr sz="1400"/>
          </a:p>
          <a:p>
            <a:pPr indent="-317500" lvl="0" marL="457200" rtl="0" algn="l">
              <a:spcBef>
                <a:spcPts val="0"/>
              </a:spcBef>
              <a:spcAft>
                <a:spcPts val="0"/>
              </a:spcAft>
              <a:buSzPts val="1400"/>
              <a:buChar char="●"/>
            </a:pPr>
            <a:r>
              <a:rPr b="1" lang="en" sz="1400"/>
              <a:t>LL</a:t>
            </a:r>
            <a:r>
              <a:rPr b="1" lang="en" sz="1400"/>
              <a:t>M</a:t>
            </a:r>
            <a:r>
              <a:rPr lang="en" sz="1400"/>
              <a:t> to improve recommendations; Make it easier for non-technical users to understand what to do.</a:t>
            </a:r>
            <a:endParaRPr sz="1400"/>
          </a:p>
        </p:txBody>
      </p:sp>
      <p:sp>
        <p:nvSpPr>
          <p:cNvPr id="284" name="Google Shape;284;p42"/>
          <p:cNvSpPr txBox="1"/>
          <p:nvPr>
            <p:ph idx="2" type="body"/>
          </p:nvPr>
        </p:nvSpPr>
        <p:spPr>
          <a:xfrm>
            <a:off x="3329992" y="1200150"/>
            <a:ext cx="2419800" cy="2770500"/>
          </a:xfrm>
          <a:prstGeom prst="rect">
            <a:avLst/>
          </a:prstGeom>
        </p:spPr>
        <p:txBody>
          <a:bodyPr anchorCtr="0" anchor="t" bIns="91425" lIns="91425" spcFirstLastPara="1" rIns="91425" wrap="square" tIns="91425">
            <a:spAutoFit/>
          </a:bodyPr>
          <a:lstStyle/>
          <a:p>
            <a:pPr indent="-317500" lvl="0" marL="457200" rtl="0" algn="l">
              <a:spcBef>
                <a:spcPts val="600"/>
              </a:spcBef>
              <a:spcAft>
                <a:spcPts val="0"/>
              </a:spcAft>
              <a:buSzPts val="1400"/>
              <a:buChar char="●"/>
            </a:pPr>
            <a:r>
              <a:rPr lang="en" sz="1400"/>
              <a:t>Threat intelligence integration to provide </a:t>
            </a:r>
            <a:r>
              <a:rPr b="1" lang="en" sz="1400"/>
              <a:t>real-time updates</a:t>
            </a:r>
            <a:r>
              <a:rPr lang="en" sz="1400"/>
              <a:t> on recent vulnerabilities, make sure scanner is updated.</a:t>
            </a:r>
            <a:endParaRPr sz="1400"/>
          </a:p>
          <a:p>
            <a:pPr indent="-317500" lvl="0" marL="457200" rtl="0" algn="l">
              <a:spcBef>
                <a:spcPts val="0"/>
              </a:spcBef>
              <a:spcAft>
                <a:spcPts val="0"/>
              </a:spcAft>
              <a:buSzPts val="1400"/>
              <a:buChar char="●"/>
            </a:pPr>
            <a:r>
              <a:rPr lang="en" sz="1400"/>
              <a:t>Collaborative in-app platform for IoT community to share their findings can also help keep the scanner updated.</a:t>
            </a:r>
            <a:endParaRPr sz="1400"/>
          </a:p>
        </p:txBody>
      </p:sp>
      <p:sp>
        <p:nvSpPr>
          <p:cNvPr id="285" name="Google Shape;285;p42"/>
          <p:cNvSpPr txBox="1"/>
          <p:nvPr>
            <p:ph idx="3" type="body"/>
          </p:nvPr>
        </p:nvSpPr>
        <p:spPr>
          <a:xfrm>
            <a:off x="5873834" y="1200150"/>
            <a:ext cx="2419800" cy="2124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I</a:t>
            </a:r>
            <a:r>
              <a:rPr lang="en" sz="1400"/>
              <a:t>n-app </a:t>
            </a:r>
            <a:r>
              <a:rPr b="1" lang="en" sz="1400"/>
              <a:t>educational resources and tutorials</a:t>
            </a:r>
            <a:r>
              <a:rPr lang="en" sz="1400"/>
              <a:t> to equip users with the relevant knowledge.</a:t>
            </a:r>
            <a:endParaRPr sz="1400"/>
          </a:p>
          <a:p>
            <a:pPr indent="-317500" lvl="0" marL="457200" rtl="0" algn="l">
              <a:spcBef>
                <a:spcPts val="0"/>
              </a:spcBef>
              <a:spcAft>
                <a:spcPts val="0"/>
              </a:spcAft>
              <a:buSzPts val="1400"/>
              <a:buChar char="●"/>
            </a:pPr>
            <a:r>
              <a:rPr b="1" lang="en" sz="1400"/>
              <a:t>Responsive</a:t>
            </a:r>
            <a:r>
              <a:rPr lang="en" sz="1400"/>
              <a:t> UI</a:t>
            </a:r>
            <a:endParaRPr sz="1400"/>
          </a:p>
          <a:p>
            <a:pPr indent="-317500" lvl="1" marL="914400" rtl="0" algn="l">
              <a:spcBef>
                <a:spcPts val="0"/>
              </a:spcBef>
              <a:spcAft>
                <a:spcPts val="0"/>
              </a:spcAft>
              <a:buSzPts val="1400"/>
              <a:buChar char="○"/>
            </a:pPr>
            <a:r>
              <a:rPr lang="en" sz="1400"/>
              <a:t>Also fixing of searching and filtering function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23" name="Google Shape;123;p25"/>
          <p:cNvSpPr txBox="1"/>
          <p:nvPr>
            <p:ph idx="1" type="body"/>
          </p:nvPr>
        </p:nvSpPr>
        <p:spPr>
          <a:xfrm>
            <a:off x="653400" y="1352550"/>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1 </a:t>
            </a:r>
            <a:endParaRPr b="1" sz="4000"/>
          </a:p>
          <a:p>
            <a:pPr indent="0" lvl="0" marL="0" rtl="0" algn="ctr">
              <a:spcBef>
                <a:spcPts val="0"/>
              </a:spcBef>
              <a:spcAft>
                <a:spcPts val="0"/>
              </a:spcAft>
              <a:buNone/>
            </a:pPr>
            <a:r>
              <a:rPr b="1" lang="en" sz="1800"/>
              <a:t>Issue Analysis</a:t>
            </a:r>
            <a:endParaRPr sz="1200"/>
          </a:p>
        </p:txBody>
      </p:sp>
      <p:sp>
        <p:nvSpPr>
          <p:cNvPr id="124" name="Google Shape;124;p25"/>
          <p:cNvSpPr txBox="1"/>
          <p:nvPr>
            <p:ph idx="1" type="body"/>
          </p:nvPr>
        </p:nvSpPr>
        <p:spPr>
          <a:xfrm>
            <a:off x="653388" y="3042750"/>
            <a:ext cx="2419800" cy="1354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2</a:t>
            </a:r>
            <a:endParaRPr b="1" sz="4000"/>
          </a:p>
          <a:p>
            <a:pPr indent="0" lvl="0" marL="0" rtl="0" algn="ctr">
              <a:spcBef>
                <a:spcPts val="0"/>
              </a:spcBef>
              <a:spcAft>
                <a:spcPts val="0"/>
              </a:spcAft>
              <a:buNone/>
            </a:pPr>
            <a:r>
              <a:rPr b="1" lang="en" sz="1800"/>
              <a:t>Design Considerations</a:t>
            </a:r>
            <a:endParaRPr sz="1200"/>
          </a:p>
        </p:txBody>
      </p:sp>
      <p:sp>
        <p:nvSpPr>
          <p:cNvPr id="125" name="Google Shape;125;p25"/>
          <p:cNvSpPr txBox="1"/>
          <p:nvPr>
            <p:ph idx="1" type="body"/>
          </p:nvPr>
        </p:nvSpPr>
        <p:spPr>
          <a:xfrm>
            <a:off x="3362100" y="1352550"/>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3 </a:t>
            </a:r>
            <a:endParaRPr b="1" sz="4000"/>
          </a:p>
          <a:p>
            <a:pPr indent="0" lvl="0" marL="0" rtl="0" algn="ctr">
              <a:spcBef>
                <a:spcPts val="0"/>
              </a:spcBef>
              <a:spcAft>
                <a:spcPts val="0"/>
              </a:spcAft>
              <a:buNone/>
            </a:pPr>
            <a:r>
              <a:rPr b="1" lang="en" sz="1800"/>
              <a:t>Tech Stack</a:t>
            </a:r>
            <a:endParaRPr sz="1200"/>
          </a:p>
        </p:txBody>
      </p:sp>
      <p:sp>
        <p:nvSpPr>
          <p:cNvPr id="126" name="Google Shape;126;p25"/>
          <p:cNvSpPr txBox="1"/>
          <p:nvPr>
            <p:ph idx="1" type="body"/>
          </p:nvPr>
        </p:nvSpPr>
        <p:spPr>
          <a:xfrm>
            <a:off x="6070800" y="3181338"/>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6</a:t>
            </a:r>
            <a:r>
              <a:rPr b="1" lang="en" sz="1800"/>
              <a:t> </a:t>
            </a:r>
            <a:endParaRPr b="1" sz="1800"/>
          </a:p>
          <a:p>
            <a:pPr indent="0" lvl="0" marL="0" rtl="0" algn="ctr">
              <a:spcBef>
                <a:spcPts val="0"/>
              </a:spcBef>
              <a:spcAft>
                <a:spcPts val="0"/>
              </a:spcAft>
              <a:buNone/>
            </a:pPr>
            <a:r>
              <a:rPr b="1" lang="en" sz="1800"/>
              <a:t>Future Improvements</a:t>
            </a:r>
            <a:endParaRPr sz="1200"/>
          </a:p>
        </p:txBody>
      </p:sp>
      <p:sp>
        <p:nvSpPr>
          <p:cNvPr id="127" name="Google Shape;127;p25"/>
          <p:cNvSpPr txBox="1"/>
          <p:nvPr>
            <p:ph idx="1" type="body"/>
          </p:nvPr>
        </p:nvSpPr>
        <p:spPr>
          <a:xfrm>
            <a:off x="3362088" y="3181350"/>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4 </a:t>
            </a:r>
            <a:endParaRPr b="1" sz="4000"/>
          </a:p>
          <a:p>
            <a:pPr indent="0" lvl="0" marL="0" rtl="0" algn="ctr">
              <a:spcBef>
                <a:spcPts val="0"/>
              </a:spcBef>
              <a:spcAft>
                <a:spcPts val="0"/>
              </a:spcAft>
              <a:buNone/>
            </a:pPr>
            <a:r>
              <a:rPr b="1" lang="en" sz="1800"/>
              <a:t>Walkthrough &amp; Demo</a:t>
            </a:r>
            <a:endParaRPr sz="1200"/>
          </a:p>
        </p:txBody>
      </p:sp>
      <p:sp>
        <p:nvSpPr>
          <p:cNvPr id="128" name="Google Shape;128;p25"/>
          <p:cNvSpPr txBox="1"/>
          <p:nvPr>
            <p:ph idx="1" type="body"/>
          </p:nvPr>
        </p:nvSpPr>
        <p:spPr>
          <a:xfrm>
            <a:off x="6070788" y="1352550"/>
            <a:ext cx="2419800" cy="1077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4000"/>
              <a:t>5 </a:t>
            </a:r>
            <a:endParaRPr b="1" sz="4000"/>
          </a:p>
          <a:p>
            <a:pPr indent="0" lvl="0" marL="0" rtl="0" algn="ctr">
              <a:spcBef>
                <a:spcPts val="0"/>
              </a:spcBef>
              <a:spcAft>
                <a:spcPts val="0"/>
              </a:spcAft>
              <a:buNone/>
            </a:pPr>
            <a:r>
              <a:rPr b="1" lang="en" sz="1800"/>
              <a:t>Challenges</a:t>
            </a:r>
            <a:endParaRPr sz="1200"/>
          </a:p>
        </p:txBody>
      </p:sp>
      <p:cxnSp>
        <p:nvCxnSpPr>
          <p:cNvPr id="129" name="Google Shape;129;p25"/>
          <p:cNvCxnSpPr/>
          <p:nvPr/>
        </p:nvCxnSpPr>
        <p:spPr>
          <a:xfrm>
            <a:off x="3165000" y="1355700"/>
            <a:ext cx="13200" cy="24321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5"/>
          <p:cNvCxnSpPr/>
          <p:nvPr/>
        </p:nvCxnSpPr>
        <p:spPr>
          <a:xfrm>
            <a:off x="5919750" y="1355700"/>
            <a:ext cx="13200" cy="243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4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292" name="Google Shape;292;p43"/>
          <p:cNvSpPr txBox="1"/>
          <p:nvPr>
            <p:ph idx="1" type="body"/>
          </p:nvPr>
        </p:nvSpPr>
        <p:spPr>
          <a:xfrm>
            <a:off x="786150" y="1200150"/>
            <a:ext cx="2419800" cy="2339700"/>
          </a:xfrm>
          <a:prstGeom prst="rect">
            <a:avLst/>
          </a:prstGeom>
        </p:spPr>
        <p:txBody>
          <a:bodyPr anchorCtr="0" anchor="t" bIns="91425" lIns="91425" spcFirstLastPara="1" rIns="91425" wrap="square" tIns="91425">
            <a:spAutoFit/>
          </a:bodyPr>
          <a:lstStyle/>
          <a:p>
            <a:pPr indent="-317500" lvl="0" marL="457200" rtl="0" algn="l">
              <a:spcBef>
                <a:spcPts val="600"/>
              </a:spcBef>
              <a:spcAft>
                <a:spcPts val="0"/>
              </a:spcAft>
              <a:buSzPts val="1400"/>
              <a:buChar char="●"/>
            </a:pPr>
            <a:r>
              <a:rPr b="1" lang="en" sz="1400"/>
              <a:t>Authentication</a:t>
            </a:r>
            <a:endParaRPr sz="1400"/>
          </a:p>
          <a:p>
            <a:pPr indent="-317500" lvl="0" marL="457200" rtl="0" algn="l">
              <a:spcBef>
                <a:spcPts val="0"/>
              </a:spcBef>
              <a:spcAft>
                <a:spcPts val="0"/>
              </a:spcAft>
              <a:buSzPts val="1400"/>
              <a:buChar char="●"/>
            </a:pPr>
            <a:r>
              <a:rPr lang="en" sz="1400"/>
              <a:t>Better </a:t>
            </a:r>
            <a:r>
              <a:rPr b="1" lang="en" sz="1400"/>
              <a:t>fingerprinting</a:t>
            </a:r>
            <a:r>
              <a:rPr lang="en" sz="1400"/>
              <a:t> and </a:t>
            </a:r>
            <a:r>
              <a:rPr b="1" lang="en" sz="1400"/>
              <a:t>identification</a:t>
            </a:r>
            <a:r>
              <a:rPr lang="en" sz="1400"/>
              <a:t> (less reliance on nmap).</a:t>
            </a:r>
            <a:endParaRPr sz="1400"/>
          </a:p>
          <a:p>
            <a:pPr indent="-317500" lvl="0" marL="457200" rtl="0" algn="l">
              <a:spcBef>
                <a:spcPts val="0"/>
              </a:spcBef>
              <a:spcAft>
                <a:spcPts val="0"/>
              </a:spcAft>
              <a:buSzPts val="1400"/>
              <a:buChar char="●"/>
            </a:pPr>
            <a:r>
              <a:rPr b="1" lang="en" sz="1400"/>
              <a:t>Hygiene scoring</a:t>
            </a:r>
            <a:r>
              <a:rPr lang="en" sz="1400"/>
              <a:t> system needs collaboration and confirmation of standards + accepted reasoning on scoring.</a:t>
            </a:r>
            <a:endParaRPr sz="1400"/>
          </a:p>
        </p:txBody>
      </p:sp>
      <p:sp>
        <p:nvSpPr>
          <p:cNvPr id="293" name="Google Shape;293;p43"/>
          <p:cNvSpPr txBox="1"/>
          <p:nvPr>
            <p:ph idx="2" type="body"/>
          </p:nvPr>
        </p:nvSpPr>
        <p:spPr>
          <a:xfrm>
            <a:off x="3329992" y="1200150"/>
            <a:ext cx="2419800" cy="1262100"/>
          </a:xfrm>
          <a:prstGeom prst="rect">
            <a:avLst/>
          </a:prstGeom>
        </p:spPr>
        <p:txBody>
          <a:bodyPr anchorCtr="0" anchor="t" bIns="91425" lIns="91425" spcFirstLastPara="1" rIns="91425" wrap="square" tIns="91425">
            <a:spAutoFit/>
          </a:bodyPr>
          <a:lstStyle/>
          <a:p>
            <a:pPr indent="-317500" lvl="0" marL="457200" rtl="0" algn="l">
              <a:spcBef>
                <a:spcPts val="600"/>
              </a:spcBef>
              <a:spcAft>
                <a:spcPts val="0"/>
              </a:spcAft>
              <a:buSzPts val="1400"/>
              <a:buChar char="●"/>
            </a:pPr>
            <a:r>
              <a:rPr b="1" lang="en" sz="1400"/>
              <a:t>Telemetry</a:t>
            </a:r>
            <a:endParaRPr b="1" sz="1400"/>
          </a:p>
          <a:p>
            <a:pPr indent="-317500" lvl="0" marL="457200" rtl="0" algn="l">
              <a:spcBef>
                <a:spcPts val="0"/>
              </a:spcBef>
              <a:spcAft>
                <a:spcPts val="0"/>
              </a:spcAft>
              <a:buSzPts val="1400"/>
              <a:buChar char="●"/>
            </a:pPr>
            <a:r>
              <a:rPr b="1" lang="en" sz="1400"/>
              <a:t>Data Analysis</a:t>
            </a:r>
            <a:endParaRPr b="1" sz="1400"/>
          </a:p>
          <a:p>
            <a:pPr indent="-317500" lvl="0" marL="457200" rtl="0" algn="l">
              <a:spcBef>
                <a:spcPts val="0"/>
              </a:spcBef>
              <a:spcAft>
                <a:spcPts val="0"/>
              </a:spcAft>
              <a:buSzPts val="1400"/>
              <a:buChar char="●"/>
            </a:pPr>
            <a:r>
              <a:rPr lang="en" sz="1400"/>
              <a:t>Fully packaged into a </a:t>
            </a:r>
            <a:r>
              <a:rPr b="1" lang="en" sz="1400"/>
              <a:t>single binary/package</a:t>
            </a:r>
            <a:r>
              <a:rPr lang="en" sz="1400"/>
              <a:t> for easy download</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4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44"/>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Source Dump</a:t>
            </a:r>
            <a:endParaRPr>
              <a:solidFill>
                <a:schemeClr val="dk1"/>
              </a:solidFill>
            </a:endParaRPr>
          </a:p>
        </p:txBody>
      </p:sp>
      <p:sp>
        <p:nvSpPr>
          <p:cNvPr id="300" name="Google Shape;300;p44"/>
          <p:cNvSpPr txBox="1"/>
          <p:nvPr>
            <p:ph idx="4294967295" type="body"/>
          </p:nvPr>
        </p:nvSpPr>
        <p:spPr>
          <a:xfrm>
            <a:off x="786150" y="1115350"/>
            <a:ext cx="7395300" cy="3725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ETSI EN 303 645</a:t>
            </a:r>
            <a:r>
              <a:rPr lang="en" sz="1400"/>
              <a:t>: </a:t>
            </a:r>
            <a:r>
              <a:rPr lang="en" sz="1400" u="sng">
                <a:solidFill>
                  <a:schemeClr val="hlink"/>
                </a:solidFill>
                <a:hlinkClick r:id="rId4"/>
              </a:rPr>
              <a:t>https://www.etsi.org/deliver/etsi_en/303600_303699/303645/02.01.01_60/en_303645v020101p.pdf</a:t>
            </a:r>
            <a:r>
              <a:rPr lang="en" sz="1400"/>
              <a:t> </a:t>
            </a:r>
            <a:endParaRPr sz="1400"/>
          </a:p>
          <a:p>
            <a:pPr indent="-317500" lvl="0" marL="457200" rtl="0" algn="l">
              <a:spcBef>
                <a:spcPts val="0"/>
              </a:spcBef>
              <a:spcAft>
                <a:spcPts val="0"/>
              </a:spcAft>
              <a:buSzPts val="1400"/>
              <a:buChar char="●"/>
            </a:pPr>
            <a:r>
              <a:rPr lang="en" sz="1400"/>
              <a:t>OWASP IoT Top 10: </a:t>
            </a:r>
            <a:r>
              <a:rPr lang="en" sz="1400" u="sng">
                <a:solidFill>
                  <a:schemeClr val="hlink"/>
                </a:solidFill>
                <a:hlinkClick r:id="rId5"/>
              </a:rPr>
              <a:t>https://owasp.org/www-chapter-toronto/assets/slides/2019-12-11-OWASP-IoT-Top-10---Introduction-and-Root-Causes.pdf</a:t>
            </a:r>
            <a:r>
              <a:rPr lang="en" sz="1400"/>
              <a:t> </a:t>
            </a:r>
            <a:endParaRPr sz="1400"/>
          </a:p>
          <a:p>
            <a:pPr indent="-317500" lvl="0" marL="457200" rtl="0" algn="l">
              <a:spcBef>
                <a:spcPts val="0"/>
              </a:spcBef>
              <a:spcAft>
                <a:spcPts val="0"/>
              </a:spcAft>
              <a:buSzPts val="1400"/>
              <a:buChar char="●"/>
            </a:pPr>
            <a:r>
              <a:rPr lang="en" sz="1400"/>
              <a:t>NIST IoT standards and guidelines: </a:t>
            </a:r>
            <a:r>
              <a:rPr lang="en" sz="1400" u="sng">
                <a:solidFill>
                  <a:schemeClr val="hlink"/>
                </a:solidFill>
                <a:hlinkClick r:id="rId6"/>
              </a:rPr>
              <a:t>https://www.nist.gov/itl/applied-cybersecurity/nist-cybersecurity-iot-program</a:t>
            </a:r>
            <a:r>
              <a:rPr lang="en" sz="1400"/>
              <a:t> </a:t>
            </a:r>
            <a:endParaRPr sz="1400"/>
          </a:p>
          <a:p>
            <a:pPr indent="-317500" lvl="0" marL="457200" rtl="0" algn="l">
              <a:spcBef>
                <a:spcPts val="0"/>
              </a:spcBef>
              <a:spcAft>
                <a:spcPts val="0"/>
              </a:spcAft>
              <a:buSzPts val="1400"/>
              <a:buChar char="●"/>
            </a:pPr>
            <a:r>
              <a:rPr lang="en" sz="1400"/>
              <a:t>Mirai botnet: </a:t>
            </a:r>
            <a:r>
              <a:rPr lang="en" sz="1400" u="sng">
                <a:solidFill>
                  <a:schemeClr val="hlink"/>
                </a:solidFill>
                <a:hlinkClick r:id="rId7"/>
              </a:rPr>
              <a:t>https://blog.cloudflare.com/inside-mirai-the-infamous-iot-botnet-a-retrospective-analysis/</a:t>
            </a:r>
            <a:endParaRPr sz="1400"/>
          </a:p>
          <a:p>
            <a:pPr indent="-317500" lvl="0" marL="457200" rtl="0" algn="l">
              <a:spcBef>
                <a:spcPts val="0"/>
              </a:spcBef>
              <a:spcAft>
                <a:spcPts val="0"/>
              </a:spcAft>
              <a:buSzPts val="1400"/>
              <a:buChar char="●"/>
            </a:pPr>
            <a:r>
              <a:rPr lang="en" sz="1400"/>
              <a:t>Qt: </a:t>
            </a:r>
            <a:endParaRPr sz="1400"/>
          </a:p>
          <a:p>
            <a:pPr indent="0" lvl="0" marL="457200" rtl="0" algn="l">
              <a:spcBef>
                <a:spcPts val="600"/>
              </a:spcBef>
              <a:spcAft>
                <a:spcPts val="0"/>
              </a:spcAft>
              <a:buNone/>
            </a:pPr>
            <a:r>
              <a:rPr lang="en" sz="1400" u="sng">
                <a:solidFill>
                  <a:schemeClr val="hlink"/>
                </a:solidFill>
                <a:hlinkClick r:id="rId8"/>
              </a:rPr>
              <a:t>https://www.qt.io/</a:t>
            </a:r>
            <a:r>
              <a:rPr lang="en" sz="1400"/>
              <a:t>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Thank You!</a:t>
            </a:r>
            <a:endParaRPr sz="4200"/>
          </a:p>
        </p:txBody>
      </p:sp>
      <p:sp>
        <p:nvSpPr>
          <p:cNvPr id="306" name="Google Shape;306;p45"/>
          <p:cNvSpPr txBox="1"/>
          <p:nvPr>
            <p:ph idx="4294967295" type="body"/>
          </p:nvPr>
        </p:nvSpPr>
        <p:spPr>
          <a:xfrm>
            <a:off x="344500" y="3809850"/>
            <a:ext cx="6015600" cy="11544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200">
                <a:solidFill>
                  <a:srgbClr val="398BA2"/>
                </a:solidFill>
              </a:rPr>
              <a:t>Contacts:</a:t>
            </a:r>
            <a:endParaRPr sz="1200">
              <a:solidFill>
                <a:srgbClr val="398BA2"/>
              </a:solidFill>
            </a:endParaRPr>
          </a:p>
          <a:p>
            <a:pPr indent="0" lvl="0" marL="0" rtl="0" algn="l">
              <a:spcBef>
                <a:spcPts val="600"/>
              </a:spcBef>
              <a:spcAft>
                <a:spcPts val="0"/>
              </a:spcAft>
              <a:buNone/>
            </a:pPr>
            <a:r>
              <a:rPr lang="en" sz="1200">
                <a:solidFill>
                  <a:srgbClr val="398BA2"/>
                </a:solidFill>
              </a:rPr>
              <a:t>Ivan: </a:t>
            </a:r>
            <a:r>
              <a:rPr lang="en" sz="1200" u="sng">
                <a:solidFill>
                  <a:schemeClr val="hlink"/>
                </a:solidFill>
                <a:hlinkClick r:id="rId3"/>
              </a:rPr>
              <a:t>https://github.com/0venoven</a:t>
            </a:r>
            <a:endParaRPr sz="1200">
              <a:solidFill>
                <a:srgbClr val="398BA2"/>
              </a:solidFill>
            </a:endParaRPr>
          </a:p>
          <a:p>
            <a:pPr indent="0" lvl="0" marL="0" rtl="0" algn="l">
              <a:spcBef>
                <a:spcPts val="600"/>
              </a:spcBef>
              <a:spcAft>
                <a:spcPts val="0"/>
              </a:spcAft>
              <a:buNone/>
            </a:pPr>
            <a:r>
              <a:rPr lang="en" sz="1200">
                <a:solidFill>
                  <a:srgbClr val="398BA2"/>
                </a:solidFill>
              </a:rPr>
              <a:t>Yin Kit: </a:t>
            </a:r>
            <a:r>
              <a:rPr lang="en" sz="1200" u="sng">
                <a:solidFill>
                  <a:schemeClr val="hlink"/>
                </a:solidFill>
                <a:hlinkClick r:id="rId4"/>
              </a:rPr>
              <a:t>https://github.com/ngyinkit</a:t>
            </a:r>
            <a:endParaRPr sz="1200">
              <a:solidFill>
                <a:srgbClr val="398BA2"/>
              </a:solidFill>
            </a:endParaRPr>
          </a:p>
          <a:p>
            <a:pPr indent="0" lvl="0" marL="0" rtl="0" algn="l">
              <a:spcBef>
                <a:spcPts val="600"/>
              </a:spcBef>
              <a:spcAft>
                <a:spcPts val="0"/>
              </a:spcAft>
              <a:buNone/>
            </a:pPr>
            <a:r>
              <a:rPr lang="en" sz="1200">
                <a:solidFill>
                  <a:srgbClr val="398BA2"/>
                </a:solidFill>
              </a:rPr>
              <a:t>Project repo is on GitHub but it is in private mode, contact us to be added into the repo :D</a:t>
            </a:r>
            <a:endParaRPr sz="1200">
              <a:solidFill>
                <a:srgbClr val="398BA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Analysis</a:t>
            </a:r>
            <a:endParaRPr/>
          </a:p>
        </p:txBody>
      </p:sp>
      <p:sp>
        <p:nvSpPr>
          <p:cNvPr id="137" name="Google Shape;137;p26"/>
          <p:cNvSpPr txBox="1"/>
          <p:nvPr>
            <p:ph idx="1" type="body"/>
          </p:nvPr>
        </p:nvSpPr>
        <p:spPr>
          <a:xfrm>
            <a:off x="786150" y="1200150"/>
            <a:ext cx="6525900" cy="3524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Problem statement: How can we secure a typical consumer’s home network from insecure IoT devices?</a:t>
            </a:r>
            <a:endParaRPr b="1" sz="1600"/>
          </a:p>
          <a:p>
            <a:pPr indent="-304800" lvl="0" marL="457200" rtl="0" algn="l">
              <a:spcBef>
                <a:spcPts val="600"/>
              </a:spcBef>
              <a:spcAft>
                <a:spcPts val="0"/>
              </a:spcAft>
              <a:buSzPts val="1200"/>
              <a:buChar char="●"/>
            </a:pPr>
            <a:r>
              <a:rPr lang="en" sz="1200"/>
              <a:t>IoT Devices have </a:t>
            </a:r>
            <a:r>
              <a:rPr b="1" lang="en" sz="1200"/>
              <a:t>short lifecycles</a:t>
            </a:r>
            <a:r>
              <a:rPr lang="en" sz="1200"/>
              <a:t> and become </a:t>
            </a:r>
            <a:r>
              <a:rPr b="1" lang="en" sz="1200"/>
              <a:t>obsolete</a:t>
            </a:r>
            <a:r>
              <a:rPr lang="en" sz="1200"/>
              <a:t> very fast -&gt; Manufacturers would rather make new devices than release patches for old ones -&gt; Many devices’ firmware are left</a:t>
            </a:r>
            <a:r>
              <a:rPr b="1" lang="en" sz="1200"/>
              <a:t> not updated</a:t>
            </a:r>
            <a:r>
              <a:rPr lang="en" sz="1200"/>
              <a:t> -&gt; Security vulnerabilities of these devices will be left unattended to -&gt; The typical consumer will understandably not know of these vulnerabilities as they continue to use the vulnerable IoT devices.</a:t>
            </a:r>
            <a:endParaRPr sz="1200"/>
          </a:p>
          <a:p>
            <a:pPr indent="-304800" lvl="0" marL="457200" rtl="0" algn="l">
              <a:spcBef>
                <a:spcPts val="0"/>
              </a:spcBef>
              <a:spcAft>
                <a:spcPts val="0"/>
              </a:spcAft>
              <a:buSzPts val="1200"/>
              <a:buChar char="●"/>
            </a:pPr>
            <a:r>
              <a:rPr lang="en" sz="1200"/>
              <a:t>Lack of </a:t>
            </a:r>
            <a:r>
              <a:rPr b="1" lang="en" sz="1200"/>
              <a:t>standardized</a:t>
            </a:r>
            <a:r>
              <a:rPr lang="en" sz="1200"/>
              <a:t> protocols and interoperability -&gt; Not as easy for government/ICT bodies to secure IoT devices via protocols as there can be many types of IoT devices that use different protocols.</a:t>
            </a:r>
            <a:endParaRPr sz="1200"/>
          </a:p>
          <a:p>
            <a:pPr indent="-304800" lvl="0" marL="457200" rtl="0" algn="l">
              <a:spcBef>
                <a:spcPts val="0"/>
              </a:spcBef>
              <a:spcAft>
                <a:spcPts val="0"/>
              </a:spcAft>
              <a:buSzPts val="1200"/>
              <a:buChar char="●"/>
            </a:pPr>
            <a:r>
              <a:rPr lang="en" sz="1200"/>
              <a:t>A deadly consequence of these IoT devices being hacked into is that they can be used as bots -&gt; </a:t>
            </a:r>
            <a:r>
              <a:rPr b="1" lang="en" sz="1200"/>
              <a:t>botnets </a:t>
            </a:r>
            <a:r>
              <a:rPr lang="en" sz="1200"/>
              <a:t>can easily scale and become a national level threat. E.g. Mirai Botnet posing a DDoS threat to US’s east coast.</a:t>
            </a:r>
            <a:endParaRPr sz="1200"/>
          </a:p>
          <a:p>
            <a:pPr indent="-304800" lvl="0" marL="457200" rtl="0" algn="l">
              <a:spcBef>
                <a:spcPts val="0"/>
              </a:spcBef>
              <a:spcAft>
                <a:spcPts val="0"/>
              </a:spcAft>
              <a:buSzPts val="1200"/>
              <a:buChar char="●"/>
            </a:pPr>
            <a:r>
              <a:rPr lang="en" sz="1200"/>
              <a:t>Frequent lack of robust </a:t>
            </a:r>
            <a:r>
              <a:rPr b="1" lang="en" sz="1200"/>
              <a:t>security features</a:t>
            </a:r>
            <a:r>
              <a:rPr lang="en" sz="1200"/>
              <a:t> (To save costs).</a:t>
            </a:r>
            <a:endParaRPr sz="1200"/>
          </a:p>
          <a:p>
            <a:pPr indent="-304800" lvl="1" marL="914400" rtl="0" algn="l">
              <a:spcBef>
                <a:spcPts val="0"/>
              </a:spcBef>
              <a:spcAft>
                <a:spcPts val="0"/>
              </a:spcAft>
              <a:buSzPts val="1200"/>
              <a:buChar char="○"/>
            </a:pPr>
            <a:r>
              <a:rPr lang="en" sz="1200"/>
              <a:t>Weak, non-randomised or default </a:t>
            </a:r>
            <a:r>
              <a:rPr b="1" lang="en" sz="1200"/>
              <a:t>passwords</a:t>
            </a:r>
            <a:endParaRPr b="1" sz="1200"/>
          </a:p>
          <a:p>
            <a:pPr indent="-304800" lvl="1" marL="914400" rtl="0" algn="l">
              <a:spcBef>
                <a:spcPts val="0"/>
              </a:spcBef>
              <a:spcAft>
                <a:spcPts val="0"/>
              </a:spcAft>
              <a:buSzPts val="1200"/>
              <a:buChar char="○"/>
            </a:pPr>
            <a:r>
              <a:rPr b="1" lang="en" sz="1200"/>
              <a:t>Firmware</a:t>
            </a:r>
            <a:r>
              <a:rPr lang="en" sz="1200"/>
              <a:t> not maintained or updated</a:t>
            </a:r>
            <a:endParaRPr sz="1200"/>
          </a:p>
          <a:p>
            <a:pPr indent="-304800" lvl="1" marL="914400" rtl="0" algn="l">
              <a:spcBef>
                <a:spcPts val="0"/>
              </a:spcBef>
              <a:spcAft>
                <a:spcPts val="0"/>
              </a:spcAft>
              <a:buSzPts val="1200"/>
              <a:buChar char="○"/>
            </a:pPr>
            <a:r>
              <a:rPr lang="en" sz="1200"/>
              <a:t>Insecure/misconfigured </a:t>
            </a:r>
            <a:r>
              <a:rPr b="1" lang="en" sz="1200"/>
              <a:t>protocols </a:t>
            </a:r>
            <a:r>
              <a:rPr lang="en" sz="1200"/>
              <a:t>being used (Telnet, FTP, SMB, etc)</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Analysis</a:t>
            </a:r>
            <a:endParaRPr/>
          </a:p>
        </p:txBody>
      </p:sp>
      <p:sp>
        <p:nvSpPr>
          <p:cNvPr id="144" name="Google Shape;144;p27"/>
          <p:cNvSpPr txBox="1"/>
          <p:nvPr>
            <p:ph idx="1" type="body"/>
          </p:nvPr>
        </p:nvSpPr>
        <p:spPr>
          <a:xfrm>
            <a:off x="777200" y="1200150"/>
            <a:ext cx="6697500" cy="2909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Main Stakeholders</a:t>
            </a:r>
            <a:endParaRPr b="1" sz="1600"/>
          </a:p>
          <a:p>
            <a:pPr indent="-304800" lvl="0" marL="457200" rtl="0" algn="l">
              <a:spcBef>
                <a:spcPts val="600"/>
              </a:spcBef>
              <a:spcAft>
                <a:spcPts val="0"/>
              </a:spcAft>
              <a:buSzPts val="1200"/>
              <a:buChar char="●"/>
            </a:pPr>
            <a:r>
              <a:rPr lang="en" sz="1200"/>
              <a:t>Consumers: Non-technical, </a:t>
            </a:r>
            <a:r>
              <a:rPr b="1" lang="en" sz="1200"/>
              <a:t>may not understand cybersecurity at all</a:t>
            </a:r>
            <a:r>
              <a:rPr lang="en" sz="1200"/>
              <a:t> or how these can </a:t>
            </a:r>
            <a:r>
              <a:rPr lang="en" sz="1200"/>
              <a:t>immediately link to cyberattacks, but we will assume they understand the </a:t>
            </a:r>
            <a:r>
              <a:rPr b="1" lang="en" sz="1200"/>
              <a:t>scanner’s purpose is to determine that their own devices have a baseline security hygiene level</a:t>
            </a:r>
            <a:r>
              <a:rPr lang="en" sz="1200"/>
              <a:t>.</a:t>
            </a:r>
            <a:endParaRPr sz="1200"/>
          </a:p>
          <a:p>
            <a:pPr indent="-304800" lvl="0" marL="457200" rtl="0" algn="l">
              <a:spcBef>
                <a:spcPts val="0"/>
              </a:spcBef>
              <a:spcAft>
                <a:spcPts val="0"/>
              </a:spcAft>
              <a:buSzPts val="1200"/>
              <a:buChar char="●"/>
            </a:pPr>
            <a:r>
              <a:rPr lang="en" sz="1200"/>
              <a:t>Manufacturers: Can be either non-technical or technical, these can be engineers with expertise or entrepreneurs/businesses that worked with other developers to come up with an IoT solution, and want to use the scanner to </a:t>
            </a:r>
            <a:r>
              <a:rPr b="1" lang="en" sz="1200"/>
              <a:t>ensure their devices fulfil a baseline security standard (Business reputation)</a:t>
            </a:r>
            <a:r>
              <a:rPr lang="en" sz="1200"/>
              <a:t>.</a:t>
            </a:r>
            <a:endParaRPr sz="1200"/>
          </a:p>
          <a:p>
            <a:pPr indent="-304800" lvl="0" marL="457200" rtl="0" algn="l">
              <a:spcBef>
                <a:spcPts val="0"/>
              </a:spcBef>
              <a:spcAft>
                <a:spcPts val="0"/>
              </a:spcAft>
              <a:buSzPts val="1200"/>
              <a:buChar char="●"/>
            </a:pPr>
            <a:r>
              <a:rPr lang="en" sz="1200"/>
              <a:t>Developers: Technical, but may also not understand cybersecurity in-depth, or the immediate dangers in their own IoT solution. Might also want to use the scanner to </a:t>
            </a:r>
            <a:r>
              <a:rPr b="1" lang="en" sz="1200"/>
              <a:t>understand how to fulfil cybersecurity practices</a:t>
            </a:r>
            <a:r>
              <a:rPr lang="en" sz="1200"/>
              <a:t>.</a:t>
            </a:r>
            <a:endParaRPr sz="1200"/>
          </a:p>
          <a:p>
            <a:pPr indent="-304800" lvl="0" marL="457200" rtl="0" algn="l">
              <a:spcBef>
                <a:spcPts val="0"/>
              </a:spcBef>
              <a:spcAft>
                <a:spcPts val="0"/>
              </a:spcAft>
              <a:buSzPts val="1200"/>
              <a:buChar char="●"/>
            </a:pPr>
            <a:r>
              <a:rPr lang="en" sz="1200"/>
              <a:t>CSA: Technical, we will be mainly collecting and analysing the pseudonymised data to </a:t>
            </a:r>
            <a:r>
              <a:rPr b="1" lang="en" sz="1200"/>
              <a:t>gain insights on what the IoT security landscape looks like</a:t>
            </a:r>
            <a:r>
              <a:rPr lang="en" sz="1200"/>
              <a:t>, as well as providing updates/upgrades to the application.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
        <p:nvSpPr>
          <p:cNvPr id="151" name="Google Shape;151;p28"/>
          <p:cNvSpPr txBox="1"/>
          <p:nvPr>
            <p:ph idx="1" type="body"/>
          </p:nvPr>
        </p:nvSpPr>
        <p:spPr>
          <a:xfrm>
            <a:off x="786150" y="1200150"/>
            <a:ext cx="6696000" cy="3278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External scanning vs Internal scanning</a:t>
            </a:r>
            <a:endParaRPr b="1" sz="1600"/>
          </a:p>
          <a:p>
            <a:pPr indent="-304800" lvl="0" marL="457200" rtl="0" algn="l">
              <a:spcBef>
                <a:spcPts val="600"/>
              </a:spcBef>
              <a:spcAft>
                <a:spcPts val="0"/>
              </a:spcAft>
              <a:buSzPts val="1200"/>
              <a:buChar char="●"/>
            </a:pPr>
            <a:r>
              <a:rPr lang="en" sz="1200"/>
              <a:t>These are 2 options that were considered in the initial stages of brainstorming and structuring.</a:t>
            </a:r>
            <a:endParaRPr sz="1200"/>
          </a:p>
          <a:p>
            <a:pPr indent="-304800" lvl="1" marL="914400" rtl="0" algn="l">
              <a:spcBef>
                <a:spcPts val="0"/>
              </a:spcBef>
              <a:spcAft>
                <a:spcPts val="0"/>
              </a:spcAft>
              <a:buSzPts val="1200"/>
              <a:buChar char="○"/>
            </a:pPr>
            <a:r>
              <a:rPr lang="en" sz="1200"/>
              <a:t>“External scanning” refers to scanning the open Internet for IoT devices; i.e. outside of home/private networks.</a:t>
            </a:r>
            <a:endParaRPr sz="1200"/>
          </a:p>
          <a:p>
            <a:pPr indent="-304800" lvl="2" marL="1371600" rtl="0" algn="l">
              <a:spcBef>
                <a:spcPts val="0"/>
              </a:spcBef>
              <a:spcAft>
                <a:spcPts val="0"/>
              </a:spcAft>
              <a:buSzPts val="1200"/>
              <a:buChar char="■"/>
            </a:pPr>
            <a:r>
              <a:rPr lang="en" sz="1200"/>
              <a:t>Tools like Shodan and Censys exist and already provide a means to scan the open Internet -&gt; the issue however is that consumer IoT devices are normally </a:t>
            </a:r>
            <a:r>
              <a:rPr b="1" lang="en" sz="1200"/>
              <a:t>“hidden”</a:t>
            </a:r>
            <a:r>
              <a:rPr lang="en" sz="1200"/>
              <a:t> behind routers -&gt; For obvious </a:t>
            </a:r>
            <a:r>
              <a:rPr b="1" lang="en" sz="1200"/>
              <a:t>data privacy</a:t>
            </a:r>
            <a:r>
              <a:rPr lang="en" sz="1200"/>
              <a:t> reasons we cannot simply intrude and scan home networks.</a:t>
            </a:r>
            <a:endParaRPr sz="1200"/>
          </a:p>
          <a:p>
            <a:pPr indent="-304800" lvl="2" marL="1371600" rtl="0" algn="l">
              <a:spcBef>
                <a:spcPts val="0"/>
              </a:spcBef>
              <a:spcAft>
                <a:spcPts val="0"/>
              </a:spcAft>
              <a:buSzPts val="1200"/>
              <a:buChar char="■"/>
            </a:pPr>
            <a:r>
              <a:rPr lang="en" sz="1200"/>
              <a:t>This option is doubtedly possible, but only with major changes in data privacy policy (Japan seemed to have a scanner that does just that, ).</a:t>
            </a:r>
            <a:endParaRPr sz="1200"/>
          </a:p>
          <a:p>
            <a:pPr indent="-304800" lvl="1" marL="914400" rtl="0" algn="l">
              <a:spcBef>
                <a:spcPts val="0"/>
              </a:spcBef>
              <a:spcAft>
                <a:spcPts val="0"/>
              </a:spcAft>
              <a:buSzPts val="1200"/>
              <a:buChar char="○"/>
            </a:pPr>
            <a:r>
              <a:rPr lang="en" sz="1200"/>
              <a:t>“Internal scanning” refers to scanning from inside home/private networks.</a:t>
            </a:r>
            <a:endParaRPr sz="1200"/>
          </a:p>
          <a:p>
            <a:pPr indent="-304800" lvl="2" marL="1371600" rtl="0" algn="l">
              <a:spcBef>
                <a:spcPts val="0"/>
              </a:spcBef>
              <a:spcAft>
                <a:spcPts val="0"/>
              </a:spcAft>
              <a:buSzPts val="1200"/>
              <a:buChar char="■"/>
            </a:pPr>
            <a:r>
              <a:rPr lang="en" sz="1200"/>
              <a:t>Consumers will have to scan their networks themselves (this also means that they have implicitly given permission to scan their networks), but data privacy becomes less of an issue, and the data gathered will be more useful for gaining insights.</a:t>
            </a:r>
            <a:endParaRPr sz="1200"/>
          </a:p>
          <a:p>
            <a:pPr indent="-304800" lvl="0" marL="457200" rtl="0" algn="l">
              <a:spcBef>
                <a:spcPts val="0"/>
              </a:spcBef>
              <a:spcAft>
                <a:spcPts val="0"/>
              </a:spcAft>
              <a:buSzPts val="1200"/>
              <a:buChar char="●"/>
            </a:pPr>
            <a:r>
              <a:rPr b="1" lang="en" sz="1200"/>
              <a:t>Internal scanning</a:t>
            </a:r>
            <a:r>
              <a:rPr lang="en" sz="1200"/>
              <a:t> was therefore the option we decided to go with.</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
        <p:nvSpPr>
          <p:cNvPr id="158" name="Google Shape;158;p29"/>
          <p:cNvSpPr txBox="1"/>
          <p:nvPr>
            <p:ph idx="1" type="body"/>
          </p:nvPr>
        </p:nvSpPr>
        <p:spPr>
          <a:xfrm>
            <a:off x="786150" y="1200150"/>
            <a:ext cx="6696000" cy="36480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Desktop vs Web Application</a:t>
            </a:r>
            <a:endParaRPr b="1" sz="1600"/>
          </a:p>
          <a:p>
            <a:pPr indent="-304800" lvl="0" marL="457200" rtl="0" algn="l">
              <a:spcBef>
                <a:spcPts val="600"/>
              </a:spcBef>
              <a:spcAft>
                <a:spcPts val="0"/>
              </a:spcAft>
              <a:buSzPts val="1200"/>
              <a:buChar char="●"/>
            </a:pPr>
            <a:r>
              <a:rPr lang="en" sz="1200"/>
              <a:t>2 other options that were also considered, whether it was to be a desktop or web application.</a:t>
            </a:r>
            <a:endParaRPr sz="1200"/>
          </a:p>
          <a:p>
            <a:pPr indent="-304800" lvl="1" marL="914400" rtl="0" algn="l">
              <a:spcBef>
                <a:spcPts val="0"/>
              </a:spcBef>
              <a:spcAft>
                <a:spcPts val="0"/>
              </a:spcAft>
              <a:buSzPts val="1200"/>
              <a:buChar char="○"/>
            </a:pPr>
            <a:r>
              <a:rPr lang="en" sz="1200"/>
              <a:t>Native app (currently only computers)</a:t>
            </a:r>
            <a:endParaRPr sz="1200"/>
          </a:p>
          <a:p>
            <a:pPr indent="-304800" lvl="2" marL="1371600" rtl="0" algn="l">
              <a:spcBef>
                <a:spcPts val="0"/>
              </a:spcBef>
              <a:spcAft>
                <a:spcPts val="0"/>
              </a:spcAft>
              <a:buSzPts val="1200"/>
              <a:buChar char="■"/>
            </a:pPr>
            <a:r>
              <a:rPr lang="en" sz="1200"/>
              <a:t>Data can be easily stored locally, and data security can be better due to more attacks having to gain access on the computer .</a:t>
            </a:r>
            <a:endParaRPr sz="1200"/>
          </a:p>
          <a:p>
            <a:pPr indent="-304800" lvl="2" marL="1371600" rtl="0" algn="l">
              <a:spcBef>
                <a:spcPts val="0"/>
              </a:spcBef>
              <a:spcAft>
                <a:spcPts val="0"/>
              </a:spcAft>
              <a:buSzPts val="1200"/>
              <a:buChar char="■"/>
            </a:pPr>
            <a:r>
              <a:rPr lang="en" sz="1200"/>
              <a:t>Offline data access and better performance.</a:t>
            </a:r>
            <a:endParaRPr sz="1200"/>
          </a:p>
          <a:p>
            <a:pPr indent="-304800" lvl="2" marL="1371600" rtl="0" algn="l">
              <a:spcBef>
                <a:spcPts val="0"/>
              </a:spcBef>
              <a:spcAft>
                <a:spcPts val="0"/>
              </a:spcAft>
              <a:buSzPts val="1200"/>
              <a:buChar char="■"/>
            </a:pPr>
            <a:r>
              <a:rPr lang="en" sz="1200"/>
              <a:t>Native apps can leverage device-specific security features like biometric authentication and hardware encryption.</a:t>
            </a:r>
            <a:endParaRPr sz="1200"/>
          </a:p>
          <a:p>
            <a:pPr indent="-304800" lvl="1" marL="914400" rtl="0" algn="l">
              <a:spcBef>
                <a:spcPts val="0"/>
              </a:spcBef>
              <a:spcAft>
                <a:spcPts val="0"/>
              </a:spcAft>
              <a:buSzPts val="1200"/>
              <a:buChar char="○"/>
            </a:pPr>
            <a:r>
              <a:rPr lang="en" sz="1200"/>
              <a:t>Web app</a:t>
            </a:r>
            <a:endParaRPr sz="1200"/>
          </a:p>
          <a:p>
            <a:pPr indent="-304800" lvl="2" marL="1371600" rtl="0" algn="l">
              <a:spcBef>
                <a:spcPts val="0"/>
              </a:spcBef>
              <a:spcAft>
                <a:spcPts val="0"/>
              </a:spcAft>
              <a:buSzPts val="1200"/>
              <a:buChar char="■"/>
            </a:pPr>
            <a:r>
              <a:rPr lang="en" sz="1200"/>
              <a:t>Foresaw challenges in implementing the open-source tools/binaries we were looking at to use: mainly Nmap and THC-Hydra.</a:t>
            </a:r>
            <a:endParaRPr sz="1200"/>
          </a:p>
          <a:p>
            <a:pPr indent="-304800" lvl="2" marL="1371600" rtl="0" algn="l">
              <a:spcBef>
                <a:spcPts val="0"/>
              </a:spcBef>
              <a:spcAft>
                <a:spcPts val="0"/>
              </a:spcAft>
              <a:buSzPts val="1200"/>
              <a:buChar char="■"/>
            </a:pPr>
            <a:r>
              <a:rPr lang="en" sz="1200"/>
              <a:t>Foresaw more challenges in </a:t>
            </a:r>
            <a:r>
              <a:rPr b="1" lang="en" sz="1200"/>
              <a:t>separating identity and pseudonyms</a:t>
            </a:r>
            <a:r>
              <a:rPr lang="en" sz="1200"/>
              <a:t> on a web application compared to desktop: Much harder to allow for authentication (login) without inadvertently tying identity to the account and then trying to collect pseudonymised data.</a:t>
            </a:r>
            <a:endParaRPr sz="1200"/>
          </a:p>
          <a:p>
            <a:pPr indent="-304800" lvl="2" marL="1371600" rtl="0" algn="l">
              <a:spcBef>
                <a:spcPts val="0"/>
              </a:spcBef>
              <a:spcAft>
                <a:spcPts val="0"/>
              </a:spcAft>
              <a:buSzPts val="1200"/>
              <a:buChar char="■"/>
            </a:pPr>
            <a:r>
              <a:rPr lang="en" sz="1200"/>
              <a:t>Also limited access to device features.</a:t>
            </a:r>
            <a:endParaRPr sz="1200"/>
          </a:p>
          <a:p>
            <a:pPr indent="-304800" lvl="0" marL="457200" rtl="0" algn="l">
              <a:spcBef>
                <a:spcPts val="0"/>
              </a:spcBef>
              <a:spcAft>
                <a:spcPts val="0"/>
              </a:spcAft>
              <a:buSzPts val="1200"/>
              <a:buChar char="●"/>
            </a:pPr>
            <a:r>
              <a:rPr lang="en" sz="1200"/>
              <a:t>A </a:t>
            </a:r>
            <a:r>
              <a:rPr b="1" lang="en" sz="1200"/>
              <a:t>native application</a:t>
            </a:r>
            <a:r>
              <a:rPr lang="en" sz="1200"/>
              <a:t> was therefore selected as it was thought to be more suitable for this context.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a:t>
            </a:r>
            <a:r>
              <a:rPr lang="en"/>
              <a:t> Considerations</a:t>
            </a:r>
            <a:endParaRPr/>
          </a:p>
        </p:txBody>
      </p:sp>
      <p:sp>
        <p:nvSpPr>
          <p:cNvPr id="165" name="Google Shape;165;p30"/>
          <p:cNvSpPr txBox="1"/>
          <p:nvPr>
            <p:ph idx="1" type="body"/>
          </p:nvPr>
        </p:nvSpPr>
        <p:spPr>
          <a:xfrm>
            <a:off x="699400" y="1200150"/>
            <a:ext cx="4225500" cy="2909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What should the scanner (ultimately) be like?</a:t>
            </a:r>
            <a:endParaRPr b="1" sz="1600"/>
          </a:p>
          <a:p>
            <a:pPr indent="-304800" lvl="0" marL="457200" rtl="0" algn="l">
              <a:spcBef>
                <a:spcPts val="600"/>
              </a:spcBef>
              <a:spcAft>
                <a:spcPts val="0"/>
              </a:spcAft>
              <a:buSzPts val="1200"/>
              <a:buChar char="●"/>
            </a:pPr>
            <a:r>
              <a:rPr b="1" lang="en" sz="1200"/>
              <a:t>Authentication</a:t>
            </a:r>
            <a:r>
              <a:rPr lang="en" sz="1200"/>
              <a:t> might help to deter adversaries from using it for malicious purposes.</a:t>
            </a:r>
            <a:endParaRPr sz="1200"/>
          </a:p>
          <a:p>
            <a:pPr indent="-304800" lvl="1" marL="914400" rtl="0" algn="l">
              <a:spcBef>
                <a:spcPts val="0"/>
              </a:spcBef>
              <a:spcAft>
                <a:spcPts val="0"/>
              </a:spcAft>
              <a:buSzPts val="1200"/>
              <a:buChar char="○"/>
            </a:pPr>
            <a:r>
              <a:rPr lang="en" sz="1200"/>
              <a:t>SingPass</a:t>
            </a:r>
            <a:endParaRPr sz="1200"/>
          </a:p>
          <a:p>
            <a:pPr indent="-304800" lvl="2" marL="1371600" rtl="0" algn="l">
              <a:spcBef>
                <a:spcPts val="0"/>
              </a:spcBef>
              <a:spcAft>
                <a:spcPts val="0"/>
              </a:spcAft>
              <a:buSzPts val="1200"/>
              <a:buChar char="■"/>
            </a:pPr>
            <a:r>
              <a:rPr lang="en" sz="1200"/>
              <a:t>Potential issue is how to mask and protect identity if we require the use of SingPass to authenticate.</a:t>
            </a:r>
            <a:endParaRPr sz="1200"/>
          </a:p>
          <a:p>
            <a:pPr indent="-304800" lvl="1" marL="914400" rtl="0" algn="l">
              <a:spcBef>
                <a:spcPts val="0"/>
              </a:spcBef>
              <a:spcAft>
                <a:spcPts val="0"/>
              </a:spcAft>
              <a:buSzPts val="1200"/>
              <a:buChar char="○"/>
            </a:pPr>
            <a:r>
              <a:rPr lang="en" sz="1200"/>
              <a:t>Captcha</a:t>
            </a:r>
            <a:endParaRPr sz="1200"/>
          </a:p>
          <a:p>
            <a:pPr indent="-304800" lvl="2" marL="1371600" rtl="0" algn="l">
              <a:spcBef>
                <a:spcPts val="0"/>
              </a:spcBef>
              <a:spcAft>
                <a:spcPts val="0"/>
              </a:spcAft>
              <a:buSzPts val="1200"/>
              <a:buChar char="■"/>
            </a:pPr>
            <a:r>
              <a:rPr lang="en" sz="1200"/>
              <a:t>To prevent bot usage.</a:t>
            </a:r>
            <a:endParaRPr sz="1200"/>
          </a:p>
          <a:p>
            <a:pPr indent="-304800" lvl="0" marL="457200" rtl="0" algn="l">
              <a:spcBef>
                <a:spcPts val="0"/>
              </a:spcBef>
              <a:spcAft>
                <a:spcPts val="0"/>
              </a:spcAft>
              <a:buSzPts val="1200"/>
              <a:buChar char="●"/>
            </a:pPr>
            <a:r>
              <a:rPr lang="en" sz="1200"/>
              <a:t>Network selection</a:t>
            </a:r>
            <a:endParaRPr sz="1200"/>
          </a:p>
          <a:p>
            <a:pPr indent="-304800" lvl="1" marL="914400" rtl="0" algn="l">
              <a:spcBef>
                <a:spcPts val="0"/>
              </a:spcBef>
              <a:spcAft>
                <a:spcPts val="0"/>
              </a:spcAft>
              <a:buSzPts val="1200"/>
              <a:buChar char="○"/>
            </a:pPr>
            <a:r>
              <a:rPr b="1" lang="en" sz="1200"/>
              <a:t>Self-detect</a:t>
            </a:r>
            <a:endParaRPr b="1" sz="1200"/>
          </a:p>
          <a:p>
            <a:pPr indent="-304800" lvl="2" marL="1371600" rtl="0" algn="l">
              <a:spcBef>
                <a:spcPts val="0"/>
              </a:spcBef>
              <a:spcAft>
                <a:spcPts val="0"/>
              </a:spcAft>
              <a:buSzPts val="1200"/>
              <a:buChar char="■"/>
            </a:pPr>
            <a:r>
              <a:rPr lang="en" sz="1200"/>
              <a:t>This is so that non-technical users (typical consumers) can have an easier time with the scanning process.</a:t>
            </a:r>
            <a:endParaRPr sz="1200"/>
          </a:p>
        </p:txBody>
      </p:sp>
      <p:sp>
        <p:nvSpPr>
          <p:cNvPr id="166" name="Google Shape;166;p30"/>
          <p:cNvSpPr txBox="1"/>
          <p:nvPr>
            <p:ph idx="1" type="body"/>
          </p:nvPr>
        </p:nvSpPr>
        <p:spPr>
          <a:xfrm>
            <a:off x="4699100" y="1523550"/>
            <a:ext cx="4341600" cy="3140100"/>
          </a:xfrm>
          <a:prstGeom prst="rect">
            <a:avLst/>
          </a:prstGeom>
        </p:spPr>
        <p:txBody>
          <a:bodyPr anchorCtr="0" anchor="t" bIns="91425" lIns="91425" spcFirstLastPara="1" rIns="91425" wrap="square" tIns="91425">
            <a:spAutoFit/>
          </a:bodyPr>
          <a:lstStyle/>
          <a:p>
            <a:pPr indent="-304800" lvl="0" marL="457200" rtl="0" algn="l">
              <a:spcBef>
                <a:spcPts val="600"/>
              </a:spcBef>
              <a:spcAft>
                <a:spcPts val="0"/>
              </a:spcAft>
              <a:buSzPts val="1200"/>
              <a:buChar char="●"/>
            </a:pPr>
            <a:r>
              <a:rPr b="1" lang="en" sz="1200"/>
              <a:t>Fingerprinting</a:t>
            </a:r>
            <a:r>
              <a:rPr lang="en" sz="1200"/>
              <a:t> and </a:t>
            </a:r>
            <a:r>
              <a:rPr b="1" lang="en" sz="1200"/>
              <a:t>Identification</a:t>
            </a:r>
            <a:endParaRPr b="1" sz="1200"/>
          </a:p>
          <a:p>
            <a:pPr indent="-304800" lvl="1" marL="914400" rtl="0" algn="l">
              <a:spcBef>
                <a:spcPts val="0"/>
              </a:spcBef>
              <a:spcAft>
                <a:spcPts val="0"/>
              </a:spcAft>
              <a:buSzPts val="1200"/>
              <a:buChar char="○"/>
            </a:pPr>
            <a:r>
              <a:rPr lang="en" sz="1200"/>
              <a:t>Identify (as specific as possible) the type, also make and model of IoT device.</a:t>
            </a:r>
            <a:endParaRPr sz="1200"/>
          </a:p>
          <a:p>
            <a:pPr indent="-304800" lvl="2" marL="1371600" rtl="0" algn="l">
              <a:spcBef>
                <a:spcPts val="0"/>
              </a:spcBef>
              <a:spcAft>
                <a:spcPts val="0"/>
              </a:spcAft>
              <a:buSzPts val="1200"/>
              <a:buChar char="■"/>
            </a:pPr>
            <a:r>
              <a:rPr lang="en" sz="1200"/>
              <a:t>Problem with this is </a:t>
            </a:r>
            <a:r>
              <a:rPr b="1" lang="en" sz="1200"/>
              <a:t>Obsolescence</a:t>
            </a:r>
            <a:r>
              <a:rPr lang="en" sz="1200"/>
              <a:t>.</a:t>
            </a:r>
            <a:endParaRPr sz="1200"/>
          </a:p>
          <a:p>
            <a:pPr indent="-304800" lvl="2" marL="1371600" rtl="0" algn="l">
              <a:spcBef>
                <a:spcPts val="0"/>
              </a:spcBef>
              <a:spcAft>
                <a:spcPts val="0"/>
              </a:spcAft>
              <a:buSzPts val="1200"/>
              <a:buChar char="■"/>
            </a:pPr>
            <a:r>
              <a:rPr lang="en" sz="1200"/>
              <a:t>Another issue is our data needs (fingerprints, etc).</a:t>
            </a:r>
            <a:endParaRPr sz="1200"/>
          </a:p>
          <a:p>
            <a:pPr indent="-304800" lvl="0" marL="457200" rtl="0" algn="l">
              <a:spcBef>
                <a:spcPts val="0"/>
              </a:spcBef>
              <a:spcAft>
                <a:spcPts val="0"/>
              </a:spcAft>
              <a:buSzPts val="1200"/>
              <a:buChar char="●"/>
            </a:pPr>
            <a:r>
              <a:rPr b="1" lang="en" sz="1200"/>
              <a:t>VA/PT</a:t>
            </a:r>
            <a:endParaRPr b="1" sz="1200"/>
          </a:p>
          <a:p>
            <a:pPr indent="-304800" lvl="1" marL="914400" rtl="0" algn="l">
              <a:spcBef>
                <a:spcPts val="0"/>
              </a:spcBef>
              <a:spcAft>
                <a:spcPts val="0"/>
              </a:spcAft>
              <a:buSzPts val="1200"/>
              <a:buChar char="○"/>
            </a:pPr>
            <a:r>
              <a:rPr lang="en" sz="1200"/>
              <a:t>Should be able to </a:t>
            </a:r>
            <a:r>
              <a:rPr b="1" lang="en" sz="1200"/>
              <a:t>identify vulnerabilities</a:t>
            </a:r>
            <a:r>
              <a:rPr lang="en" sz="1200"/>
              <a:t> and do some </a:t>
            </a:r>
            <a:r>
              <a:rPr b="1" lang="en" sz="1200"/>
              <a:t>basic pentesting</a:t>
            </a:r>
            <a:r>
              <a:rPr lang="en" sz="1200"/>
              <a:t>, </a:t>
            </a:r>
            <a:r>
              <a:rPr lang="en" sz="1200"/>
              <a:t>taking</a:t>
            </a:r>
            <a:r>
              <a:rPr lang="en" sz="1200"/>
              <a:t> note to minimise damage while doing so.</a:t>
            </a:r>
            <a:endParaRPr sz="1200"/>
          </a:p>
          <a:p>
            <a:pPr indent="-304800" lvl="0" marL="457200" rtl="0" algn="l">
              <a:spcBef>
                <a:spcPts val="0"/>
              </a:spcBef>
              <a:spcAft>
                <a:spcPts val="0"/>
              </a:spcAft>
              <a:buSzPts val="1200"/>
              <a:buChar char="●"/>
            </a:pPr>
            <a:r>
              <a:rPr b="1" lang="en" sz="1200"/>
              <a:t>Scoring</a:t>
            </a:r>
            <a:endParaRPr b="1" sz="1200"/>
          </a:p>
          <a:p>
            <a:pPr indent="-304800" lvl="1" marL="914400" rtl="0" algn="l">
              <a:spcBef>
                <a:spcPts val="0"/>
              </a:spcBef>
              <a:spcAft>
                <a:spcPts val="0"/>
              </a:spcAft>
              <a:buSzPts val="1200"/>
              <a:buChar char="○"/>
            </a:pPr>
            <a:r>
              <a:rPr lang="en" sz="1200"/>
              <a:t>Easier for users to gauge whether their network/IoT devices are secured enough.</a:t>
            </a:r>
            <a:endParaRPr sz="1200"/>
          </a:p>
          <a:p>
            <a:pPr indent="-304800" lvl="0" marL="457200" rtl="0" algn="l">
              <a:spcBef>
                <a:spcPts val="0"/>
              </a:spcBef>
              <a:spcAft>
                <a:spcPts val="0"/>
              </a:spcAft>
              <a:buSzPts val="1200"/>
              <a:buChar char="●"/>
            </a:pPr>
            <a:r>
              <a:rPr b="1" lang="en" sz="1200"/>
              <a:t>Recommendation</a:t>
            </a:r>
            <a:endParaRPr b="1" sz="1200"/>
          </a:p>
          <a:p>
            <a:pPr indent="-304800" lvl="1" marL="914400" rtl="0" algn="l">
              <a:spcBef>
                <a:spcPts val="0"/>
              </a:spcBef>
              <a:spcAft>
                <a:spcPts val="0"/>
              </a:spcAft>
              <a:buSzPts val="1200"/>
              <a:buChar char="○"/>
            </a:pPr>
            <a:r>
              <a:rPr lang="en" sz="1200"/>
              <a:t>To help advise on how to secure vulnerable devices.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31"/>
          <p:cNvSpPr txBox="1"/>
          <p:nvPr>
            <p:ph idx="1" type="body"/>
          </p:nvPr>
        </p:nvSpPr>
        <p:spPr>
          <a:xfrm>
            <a:off x="699400" y="1200150"/>
            <a:ext cx="4225500" cy="2724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600"/>
              <a:t>What should the scanner (ultimately) be like?</a:t>
            </a:r>
            <a:endParaRPr b="1" sz="1600"/>
          </a:p>
          <a:p>
            <a:pPr indent="-304800" lvl="0" marL="457200" rtl="0" algn="l">
              <a:spcBef>
                <a:spcPts val="600"/>
              </a:spcBef>
              <a:spcAft>
                <a:spcPts val="0"/>
              </a:spcAft>
              <a:buSzPts val="1200"/>
              <a:buChar char="●"/>
            </a:pPr>
            <a:r>
              <a:rPr b="1" lang="en" sz="1200"/>
              <a:t>Telemetry</a:t>
            </a:r>
            <a:endParaRPr b="1" sz="1200"/>
          </a:p>
          <a:p>
            <a:pPr indent="-304800" lvl="1" marL="914400" rtl="0" algn="l">
              <a:spcBef>
                <a:spcPts val="0"/>
              </a:spcBef>
              <a:spcAft>
                <a:spcPts val="0"/>
              </a:spcAft>
              <a:buSzPts val="1200"/>
              <a:buChar char="○"/>
            </a:pPr>
            <a:r>
              <a:rPr lang="en" sz="1200"/>
              <a:t>Should be able to send pseudonymised data back to us (CSA).</a:t>
            </a:r>
            <a:endParaRPr sz="1200"/>
          </a:p>
          <a:p>
            <a:pPr indent="-304800" lvl="0" marL="457200" rtl="0" algn="l">
              <a:spcBef>
                <a:spcPts val="0"/>
              </a:spcBef>
              <a:spcAft>
                <a:spcPts val="0"/>
              </a:spcAft>
              <a:buSzPts val="1200"/>
              <a:buChar char="●"/>
            </a:pPr>
            <a:r>
              <a:rPr b="1" lang="en" sz="1200"/>
              <a:t>Data Analysis</a:t>
            </a:r>
            <a:endParaRPr b="1" sz="1200"/>
          </a:p>
          <a:p>
            <a:pPr indent="-304800" lvl="1" marL="914400" rtl="0" algn="l">
              <a:spcBef>
                <a:spcPts val="0"/>
              </a:spcBef>
              <a:spcAft>
                <a:spcPts val="0"/>
              </a:spcAft>
              <a:buSzPts val="1200"/>
              <a:buChar char="○"/>
            </a:pPr>
            <a:r>
              <a:rPr lang="en" sz="1200"/>
              <a:t>Data must be in suitable formats for analysis.</a:t>
            </a:r>
            <a:endParaRPr sz="1200"/>
          </a:p>
          <a:p>
            <a:pPr indent="-304800" lvl="0" marL="457200" rtl="0" algn="l">
              <a:spcBef>
                <a:spcPts val="0"/>
              </a:spcBef>
              <a:spcAft>
                <a:spcPts val="0"/>
              </a:spcAft>
              <a:buSzPts val="1200"/>
              <a:buChar char="●"/>
            </a:pPr>
            <a:r>
              <a:rPr b="1" lang="en" sz="1200"/>
              <a:t>UI/UX</a:t>
            </a:r>
            <a:endParaRPr b="1" sz="1200"/>
          </a:p>
          <a:p>
            <a:pPr indent="-304800" lvl="1" marL="914400" rtl="0" algn="l">
              <a:spcBef>
                <a:spcPts val="0"/>
              </a:spcBef>
              <a:spcAft>
                <a:spcPts val="0"/>
              </a:spcAft>
              <a:buSzPts val="1200"/>
              <a:buChar char="○"/>
            </a:pPr>
            <a:r>
              <a:rPr lang="en" sz="1200"/>
              <a:t>Tutorials, tooltips, simplified interfaces, etc to make it easy enough for the typical layman to understand and use.</a:t>
            </a:r>
            <a:endParaRPr sz="1200"/>
          </a:p>
          <a:p>
            <a:pPr indent="-304800" lvl="0" marL="457200" rtl="0" algn="l">
              <a:spcBef>
                <a:spcPts val="0"/>
              </a:spcBef>
              <a:spcAft>
                <a:spcPts val="0"/>
              </a:spcAft>
              <a:buSzPts val="1200"/>
              <a:buChar char="●"/>
            </a:pPr>
            <a:r>
              <a:rPr b="1" lang="en" sz="1200"/>
              <a:t>Data Storage</a:t>
            </a:r>
            <a:endParaRPr b="1" sz="1200"/>
          </a:p>
          <a:p>
            <a:pPr indent="-304800" lvl="1" marL="914400" rtl="0" algn="l">
              <a:spcBef>
                <a:spcPts val="0"/>
              </a:spcBef>
              <a:spcAft>
                <a:spcPts val="0"/>
              </a:spcAft>
              <a:buSzPts val="1200"/>
              <a:buChar char="○"/>
            </a:pPr>
            <a:r>
              <a:rPr lang="en" sz="1200"/>
              <a:t>App is installed </a:t>
            </a:r>
            <a:r>
              <a:rPr b="1" lang="en" sz="1200"/>
              <a:t>locally</a:t>
            </a:r>
            <a:r>
              <a:rPr lang="en" sz="1200"/>
              <a:t> by users and data will be stored locally as well</a:t>
            </a:r>
            <a:endParaRPr sz="1200"/>
          </a:p>
        </p:txBody>
      </p:sp>
      <p:sp>
        <p:nvSpPr>
          <p:cNvPr id="173" name="Google Shape;173;p3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Considerations</a:t>
            </a:r>
            <a:endParaRPr/>
          </a:p>
        </p:txBody>
      </p:sp>
      <p:sp>
        <p:nvSpPr>
          <p:cNvPr id="180" name="Google Shape;180;p32"/>
          <p:cNvSpPr txBox="1"/>
          <p:nvPr>
            <p:ph idx="1" type="body"/>
          </p:nvPr>
        </p:nvSpPr>
        <p:spPr>
          <a:xfrm>
            <a:off x="786150" y="1200150"/>
            <a:ext cx="739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Standard Used: </a:t>
            </a:r>
            <a:r>
              <a:rPr b="1" lang="en" sz="1800"/>
              <a:t>Cybersecurity</a:t>
            </a:r>
            <a:r>
              <a:rPr b="1" lang="en" sz="1800"/>
              <a:t> Labelling Scheme</a:t>
            </a:r>
            <a:endParaRPr b="1" sz="1800"/>
          </a:p>
          <a:p>
            <a:pPr indent="-317500" lvl="0" marL="457200" rtl="0" algn="l">
              <a:spcBef>
                <a:spcPts val="600"/>
              </a:spcBef>
              <a:spcAft>
                <a:spcPts val="0"/>
              </a:spcAft>
              <a:buSzPts val="1400"/>
              <a:buChar char="●"/>
            </a:pPr>
            <a:r>
              <a:rPr lang="en" sz="1400"/>
              <a:t>Is based mostly off of the </a:t>
            </a:r>
            <a:r>
              <a:rPr b="1" lang="en" sz="1400"/>
              <a:t>ETSI EN 303 645</a:t>
            </a:r>
            <a:r>
              <a:rPr lang="en" sz="1400"/>
              <a:t> European standard</a:t>
            </a:r>
            <a:endParaRPr sz="1400"/>
          </a:p>
          <a:p>
            <a:pPr indent="-317500" lvl="0" marL="457200" rtl="0" algn="l">
              <a:spcBef>
                <a:spcPts val="0"/>
              </a:spcBef>
              <a:spcAft>
                <a:spcPts val="0"/>
              </a:spcAft>
              <a:buSzPts val="1400"/>
              <a:buChar char="●"/>
            </a:pPr>
            <a:r>
              <a:rPr b="1" lang="en" sz="1400"/>
              <a:t>Convenient</a:t>
            </a:r>
            <a:r>
              <a:rPr lang="en" sz="1400"/>
              <a:t> also because it is after all supported by CSA and already in adoption.</a:t>
            </a:r>
            <a:endParaRPr sz="1400"/>
          </a:p>
          <a:p>
            <a:pPr indent="-317500" lvl="0" marL="457200" rtl="0" algn="l">
              <a:spcBef>
                <a:spcPts val="0"/>
              </a:spcBef>
              <a:spcAft>
                <a:spcPts val="0"/>
              </a:spcAft>
              <a:buSzPts val="1400"/>
              <a:buChar char="●"/>
            </a:pPr>
            <a:r>
              <a:rPr lang="en" sz="1400"/>
              <a:t>Also has a concern that can be better addressed by the scanner: 1 and 2 stars are currently </a:t>
            </a:r>
            <a:r>
              <a:rPr b="1" lang="en" sz="1400"/>
              <a:t>self-proclaimed with proof given in documentation</a:t>
            </a:r>
            <a:r>
              <a:rPr lang="en" sz="1400"/>
              <a:t>. Having a scanner can enable users to verify on their own whether these self-proclaimed “secure” devices are actually secure and can even </a:t>
            </a:r>
            <a:r>
              <a:rPr b="1" lang="en" sz="1400"/>
              <a:t>feedback</a:t>
            </a:r>
            <a:r>
              <a:rPr lang="en" sz="1400"/>
              <a:t> to us to take note (revokes, etc).</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800"/>
              <a:t>Other Possible Standards Considered</a:t>
            </a:r>
            <a:endParaRPr b="1" sz="1800"/>
          </a:p>
          <a:p>
            <a:pPr indent="-317500" lvl="0" marL="457200" rtl="0" algn="l">
              <a:spcBef>
                <a:spcPts val="600"/>
              </a:spcBef>
              <a:spcAft>
                <a:spcPts val="0"/>
              </a:spcAft>
              <a:buSzPts val="1400"/>
              <a:buChar char="●"/>
            </a:pPr>
            <a:r>
              <a:rPr lang="en" sz="1400"/>
              <a:t>OWASP IoT Top 10</a:t>
            </a:r>
            <a:endParaRPr sz="1400"/>
          </a:p>
          <a:p>
            <a:pPr indent="-317500" lvl="0" marL="457200" rtl="0" algn="l">
              <a:spcBef>
                <a:spcPts val="0"/>
              </a:spcBef>
              <a:spcAft>
                <a:spcPts val="0"/>
              </a:spcAft>
              <a:buSzPts val="1400"/>
              <a:buChar char="●"/>
            </a:pPr>
            <a:r>
              <a:rPr lang="en" sz="1400"/>
              <a:t>NIST standards for IoT (NIST IR 8425)</a:t>
            </a:r>
            <a:endParaRPr sz="1400"/>
          </a:p>
          <a:p>
            <a:pPr indent="-317500" lvl="0" marL="457200" rtl="0" algn="l">
              <a:spcBef>
                <a:spcPts val="0"/>
              </a:spcBef>
              <a:spcAft>
                <a:spcPts val="0"/>
              </a:spcAft>
              <a:buSzPts val="1400"/>
              <a:buChar char="●"/>
            </a:pPr>
            <a:r>
              <a:rPr lang="en" sz="1400"/>
              <a:t>CVE, CWE, CVSS, CWSS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