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2471" autoAdjust="0"/>
  </p:normalViewPr>
  <p:slideViewPr>
    <p:cSldViewPr snapToGrid="0">
      <p:cViewPr varScale="1">
        <p:scale>
          <a:sx n="84" d="100"/>
          <a:sy n="84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use “green threads”. It has real threads. OS Ones. Stop saying it doesn’t.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2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919046"/>
            <a:ext cx="9308123" cy="1266091"/>
          </a:xfrm>
        </p:spPr>
        <p:txBody>
          <a:bodyPr>
            <a:normAutofit fontScale="9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programming. Multiprocessing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1" y="964503"/>
            <a:ext cx="10027513" cy="58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0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606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includes 2 Queue implementations </a:t>
            </a:r>
            <a:r>
              <a:rPr lang="en-US" sz="2800" dirty="0" smtClean="0">
                <a:solidFill>
                  <a:srgbClr val="000000"/>
                </a:solidFill>
              </a:rPr>
              <a:t>– Queue and </a:t>
            </a:r>
            <a:r>
              <a:rPr lang="en-US" sz="2800" dirty="0" err="1">
                <a:solidFill>
                  <a:srgbClr val="000000"/>
                </a:solidFill>
              </a:rPr>
              <a:t>JoinableQueue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Queue </a:t>
            </a:r>
            <a:r>
              <a:rPr lang="en-US" sz="2800" dirty="0">
                <a:solidFill>
                  <a:srgbClr val="000000"/>
                </a:solidFill>
              </a:rPr>
              <a:t>is modeled after </a:t>
            </a:r>
            <a:r>
              <a:rPr lang="en-US" sz="2800" dirty="0" err="1" smtClean="0">
                <a:solidFill>
                  <a:srgbClr val="000000"/>
                </a:solidFill>
              </a:rPr>
              <a:t>Queue.Queue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but uses </a:t>
            </a:r>
            <a:r>
              <a:rPr lang="en-US" sz="2800" dirty="0" smtClean="0">
                <a:solidFill>
                  <a:srgbClr val="000000"/>
                </a:solidFill>
              </a:rPr>
              <a:t>pipes underneath </a:t>
            </a:r>
            <a:r>
              <a:rPr lang="en-US" sz="2800" dirty="0">
                <a:solidFill>
                  <a:srgbClr val="000000"/>
                </a:solidFill>
              </a:rPr>
              <a:t>to transmit the </a:t>
            </a:r>
            <a:r>
              <a:rPr lang="en-US" sz="2800" dirty="0" smtClean="0">
                <a:solidFill>
                  <a:srgbClr val="000000"/>
                </a:solidFill>
              </a:rPr>
              <a:t>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</a:rPr>
              <a:t>JoinableQueue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is the same as Queue except it adds a .join</a:t>
            </a:r>
            <a:r>
              <a:rPr lang="en-US" sz="2800" dirty="0" smtClean="0">
                <a:solidFill>
                  <a:srgbClr val="000000"/>
                </a:solidFill>
              </a:rPr>
              <a:t>() method </a:t>
            </a:r>
            <a:r>
              <a:rPr lang="en-US" sz="2800" dirty="0">
                <a:solidFill>
                  <a:srgbClr val="000000"/>
                </a:solidFill>
              </a:rPr>
              <a:t>and .</a:t>
            </a:r>
            <a:r>
              <a:rPr lang="en-US" sz="2800" dirty="0" err="1">
                <a:solidFill>
                  <a:srgbClr val="000000"/>
                </a:solidFill>
              </a:rPr>
              <a:t>task_done</a:t>
            </a:r>
            <a:r>
              <a:rPr lang="en-US" sz="2800" dirty="0">
                <a:solidFill>
                  <a:srgbClr val="000000"/>
                </a:solidFill>
              </a:rPr>
              <a:t>() ala Queue</a:t>
            </a:r>
            <a:r>
              <a:rPr lang="en-US" sz="2800" dirty="0" smtClean="0">
                <a:solidFill>
                  <a:srgbClr val="000000"/>
                </a:solidFill>
              </a:rPr>
              <a:t>. Use queue module </a:t>
            </a:r>
            <a:r>
              <a:rPr lang="en-US" sz="2800" dirty="0">
                <a:solidFill>
                  <a:srgbClr val="000000"/>
                </a:solidFill>
              </a:rPr>
              <a:t>in python </a:t>
            </a:r>
            <a:r>
              <a:rPr lang="en-US" sz="2800" dirty="0" smtClean="0">
                <a:solidFill>
                  <a:srgbClr val="000000"/>
                </a:solidFill>
              </a:rPr>
              <a:t>3.6.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9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018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Queue.warning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first is that if you call .terminate or kill a process which </a:t>
            </a:r>
            <a:r>
              <a:rPr lang="en-US" sz="2800" dirty="0" smtClean="0">
                <a:solidFill>
                  <a:srgbClr val="000000"/>
                </a:solidFill>
              </a:rPr>
              <a:t>is currently </a:t>
            </a:r>
            <a:r>
              <a:rPr lang="en-US" sz="2800" dirty="0">
                <a:solidFill>
                  <a:srgbClr val="000000"/>
                </a:solidFill>
              </a:rPr>
              <a:t>accessing a queue: that queue may become </a:t>
            </a:r>
            <a:r>
              <a:rPr lang="en-US" sz="2800" dirty="0" smtClean="0">
                <a:solidFill>
                  <a:srgbClr val="000000"/>
                </a:solidFill>
              </a:rPr>
              <a:t>corrupted.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second is that any Queue that a Process has put data </a:t>
            </a:r>
            <a:r>
              <a:rPr lang="en-US" sz="2800" dirty="0" smtClean="0">
                <a:solidFill>
                  <a:srgbClr val="000000"/>
                </a:solidFill>
              </a:rPr>
              <a:t>on must </a:t>
            </a:r>
            <a:r>
              <a:rPr lang="en-US" sz="2800" dirty="0">
                <a:solidFill>
                  <a:srgbClr val="000000"/>
                </a:solidFill>
              </a:rPr>
              <a:t>be drained prior to joining the processes which have </a:t>
            </a:r>
            <a:r>
              <a:rPr lang="en-US" sz="2800" dirty="0" smtClean="0">
                <a:solidFill>
                  <a:srgbClr val="000000"/>
                </a:solidFill>
              </a:rPr>
              <a:t>put data </a:t>
            </a:r>
            <a:r>
              <a:rPr lang="en-US" sz="2800" dirty="0">
                <a:solidFill>
                  <a:srgbClr val="000000"/>
                </a:solidFill>
              </a:rPr>
              <a:t>there: otherwise, you’ll get a deadlock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Avoid </a:t>
            </a:r>
            <a:r>
              <a:rPr lang="en-US" sz="2800" dirty="0">
                <a:solidFill>
                  <a:srgbClr val="000000"/>
                </a:solidFill>
              </a:rPr>
              <a:t>this by calling </a:t>
            </a:r>
            <a:r>
              <a:rPr lang="en-US" sz="2800" dirty="0" err="1">
                <a:solidFill>
                  <a:srgbClr val="000000"/>
                </a:solidFill>
              </a:rPr>
              <a:t>Queue.cancel_join_thread</a:t>
            </a:r>
            <a:r>
              <a:rPr lang="en-US" sz="2800" dirty="0">
                <a:solidFill>
                  <a:srgbClr val="000000"/>
                </a:solidFill>
              </a:rPr>
              <a:t>() </a:t>
            </a:r>
            <a:r>
              <a:rPr lang="en-US" sz="2800" dirty="0" smtClean="0">
                <a:solidFill>
                  <a:srgbClr val="000000"/>
                </a:solidFill>
              </a:rPr>
              <a:t>in the </a:t>
            </a:r>
            <a:r>
              <a:rPr lang="en-US" sz="2800" dirty="0">
                <a:solidFill>
                  <a:srgbClr val="000000"/>
                </a:solidFill>
              </a:rPr>
              <a:t>child </a:t>
            </a:r>
            <a:r>
              <a:rPr lang="en-US" sz="2800" dirty="0" smtClean="0">
                <a:solidFill>
                  <a:srgbClr val="000000"/>
                </a:solidFill>
              </a:rPr>
              <a:t>process.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dirty="0">
                <a:solidFill>
                  <a:srgbClr val="000000"/>
                </a:solidFill>
              </a:rPr>
              <a:t>just eat everything on the results pipe before </a:t>
            </a:r>
            <a:r>
              <a:rPr lang="en-US" sz="2800" dirty="0" smtClean="0">
                <a:solidFill>
                  <a:srgbClr val="000000"/>
                </a:solidFill>
              </a:rPr>
              <a:t>calling join </a:t>
            </a:r>
            <a:r>
              <a:rPr lang="en-US" sz="2800" dirty="0">
                <a:solidFill>
                  <a:srgbClr val="000000"/>
                </a:solidFill>
              </a:rPr>
              <a:t>(e.g. </a:t>
            </a:r>
            <a:r>
              <a:rPr lang="en-US" sz="2800" dirty="0" err="1">
                <a:solidFill>
                  <a:srgbClr val="000000"/>
                </a:solidFill>
              </a:rPr>
              <a:t>work_queue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results_queue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6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Pipes and Locks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Multiprocessing supports communication primitives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multiprocessing.Pipe</a:t>
            </a:r>
            <a:r>
              <a:rPr lang="en-US" sz="2800" dirty="0">
                <a:solidFill>
                  <a:srgbClr val="000000"/>
                </a:solidFill>
              </a:rPr>
              <a:t>(), which returns a pair of </a:t>
            </a:r>
            <a:r>
              <a:rPr lang="en-US" sz="2800" dirty="0" smtClean="0">
                <a:solidFill>
                  <a:srgbClr val="000000"/>
                </a:solidFill>
              </a:rPr>
              <a:t>Connection objects </a:t>
            </a:r>
            <a:r>
              <a:rPr lang="en-US" sz="2800" dirty="0">
                <a:solidFill>
                  <a:srgbClr val="000000"/>
                </a:solidFill>
              </a:rPr>
              <a:t>which represent the ends of the </a:t>
            </a:r>
            <a:r>
              <a:rPr lang="en-US" sz="2800" dirty="0" smtClean="0">
                <a:solidFill>
                  <a:srgbClr val="000000"/>
                </a:solidFill>
              </a:rPr>
              <a:t>pipe.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data sent on the connection must be </a:t>
            </a:r>
            <a:r>
              <a:rPr lang="en-US" sz="2800" dirty="0" smtClean="0">
                <a:solidFill>
                  <a:srgbClr val="000000"/>
                </a:solidFill>
              </a:rPr>
              <a:t>pickle-able.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Multiprocessing </a:t>
            </a:r>
            <a:r>
              <a:rPr lang="en-US" sz="2800" dirty="0">
                <a:solidFill>
                  <a:srgbClr val="000000"/>
                </a:solidFill>
              </a:rPr>
              <a:t>has clones of all of the threading </a:t>
            </a:r>
            <a:r>
              <a:rPr lang="en-US" sz="2800" dirty="0" smtClean="0">
                <a:solidFill>
                  <a:srgbClr val="000000"/>
                </a:solidFill>
              </a:rPr>
              <a:t>modules lock/</a:t>
            </a:r>
            <a:r>
              <a:rPr lang="en-US" sz="2800" dirty="0" err="1" smtClean="0">
                <a:solidFill>
                  <a:srgbClr val="000000"/>
                </a:solidFill>
              </a:rPr>
              <a:t>RLock</a:t>
            </a:r>
            <a:r>
              <a:rPr lang="en-US" sz="2800" dirty="0">
                <a:solidFill>
                  <a:srgbClr val="000000"/>
                </a:solidFill>
              </a:rPr>
              <a:t>, Event, Condition and semaphore </a:t>
            </a:r>
            <a:r>
              <a:rPr lang="en-US" sz="2800" dirty="0" smtClean="0">
                <a:solidFill>
                  <a:srgbClr val="000000"/>
                </a:solidFill>
              </a:rPr>
              <a:t>objects.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Most </a:t>
            </a:r>
            <a:r>
              <a:rPr lang="en-US" sz="2800" dirty="0">
                <a:solidFill>
                  <a:srgbClr val="000000"/>
                </a:solidFill>
              </a:rPr>
              <a:t>of these support timeout arguments, too!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9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57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a </a:t>
            </a:r>
            <a:r>
              <a:rPr lang="en-US" sz="2400" dirty="0" err="1" smtClean="0">
                <a:solidFill>
                  <a:srgbClr val="000000"/>
                </a:solidFill>
              </a:rPr>
              <a:t>sharedctypes</a:t>
            </a:r>
            <a:r>
              <a:rPr lang="en-US" sz="2400" dirty="0" smtClean="0">
                <a:solidFill>
                  <a:srgbClr val="000000"/>
                </a:solidFill>
              </a:rPr>
              <a:t> module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This </a:t>
            </a:r>
            <a:r>
              <a:rPr lang="en-US" sz="2400" dirty="0">
                <a:solidFill>
                  <a:srgbClr val="000000"/>
                </a:solidFill>
              </a:rPr>
              <a:t>module allows you to create </a:t>
            </a: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ctypes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object in shared </a:t>
            </a:r>
            <a:r>
              <a:rPr lang="en-US" sz="2400" dirty="0" smtClean="0">
                <a:solidFill>
                  <a:srgbClr val="000000"/>
                </a:solidFill>
              </a:rPr>
              <a:t>memory and </a:t>
            </a:r>
            <a:r>
              <a:rPr lang="en-US" sz="2400" dirty="0">
                <a:solidFill>
                  <a:srgbClr val="000000"/>
                </a:solidFill>
              </a:rPr>
              <a:t>share it with other </a:t>
            </a:r>
            <a:r>
              <a:rPr lang="en-US" sz="2400" dirty="0" smtClean="0">
                <a:solidFill>
                  <a:srgbClr val="000000"/>
                </a:solidFill>
              </a:rPr>
              <a:t>processes.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sharedctypes</a:t>
            </a:r>
            <a:r>
              <a:rPr lang="en-US" sz="2400" dirty="0"/>
              <a:t> module </a:t>
            </a:r>
            <a:r>
              <a:rPr lang="en-US" sz="2400" dirty="0" smtClean="0"/>
              <a:t>offers some </a:t>
            </a:r>
            <a:r>
              <a:rPr lang="en-US" sz="2400" dirty="0"/>
              <a:t>safety through the </a:t>
            </a:r>
            <a:r>
              <a:rPr lang="en-US" sz="2400" dirty="0" smtClean="0"/>
              <a:t>use allocation </a:t>
            </a:r>
            <a:r>
              <a:rPr lang="en-US" sz="2400" dirty="0"/>
              <a:t>of locks which </a:t>
            </a:r>
            <a:r>
              <a:rPr lang="en-US" sz="2400" dirty="0" smtClean="0"/>
              <a:t>prevent simultaneous accessing modification </a:t>
            </a:r>
            <a:r>
              <a:rPr lang="en-US" sz="2400" dirty="0"/>
              <a:t>of the shared </a:t>
            </a:r>
            <a:r>
              <a:rPr lang="en-US" sz="2400" dirty="0" smtClean="0"/>
              <a:t>objects.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2765300"/>
            <a:ext cx="609600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multiprocessing.sharedctypes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modify(x):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Value(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ctypes.c_int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7)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Process(target=modify,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58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304" y="1118008"/>
            <a:ext cx="11555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Multiprocessing has the Pool object. This supports the </a:t>
            </a:r>
            <a:r>
              <a:rPr lang="en-US" sz="2400" dirty="0" smtClean="0">
                <a:solidFill>
                  <a:srgbClr val="000000"/>
                </a:solidFill>
              </a:rPr>
              <a:t>up-front creation </a:t>
            </a:r>
            <a:r>
              <a:rPr lang="en-US" sz="2400" dirty="0">
                <a:solidFill>
                  <a:srgbClr val="000000"/>
                </a:solidFill>
              </a:rPr>
              <a:t>of a number of processes and a number of methods </a:t>
            </a:r>
            <a:r>
              <a:rPr lang="en-US" sz="2400" dirty="0" smtClean="0">
                <a:solidFill>
                  <a:srgbClr val="000000"/>
                </a:solidFill>
              </a:rPr>
              <a:t>of passing </a:t>
            </a:r>
            <a:r>
              <a:rPr lang="en-US" sz="2400" dirty="0">
                <a:solidFill>
                  <a:srgbClr val="000000"/>
                </a:solidFill>
              </a:rPr>
              <a:t>work to the workers.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Pool.apply</a:t>
            </a:r>
            <a:r>
              <a:rPr lang="en-US" sz="2400" dirty="0">
                <a:solidFill>
                  <a:srgbClr val="000000"/>
                </a:solidFill>
              </a:rPr>
              <a:t>() - this is a clone of builtin apply()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Pool.apply_async</a:t>
            </a:r>
            <a:r>
              <a:rPr lang="en-US" sz="2400" dirty="0">
                <a:solidFill>
                  <a:srgbClr val="000000"/>
                </a:solidFill>
              </a:rPr>
              <a:t>() - which can call a callback for </a:t>
            </a:r>
            <a:r>
              <a:rPr lang="en-US" sz="2400" dirty="0" smtClean="0">
                <a:solidFill>
                  <a:srgbClr val="000000"/>
                </a:solidFill>
              </a:rPr>
              <a:t>you when </a:t>
            </a:r>
            <a:r>
              <a:rPr lang="en-US" sz="2400" dirty="0">
                <a:solidFill>
                  <a:srgbClr val="000000"/>
                </a:solidFill>
              </a:rPr>
              <a:t>the result is available.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Pool.map</a:t>
            </a:r>
            <a:r>
              <a:rPr lang="en-US" sz="2400" dirty="0">
                <a:solidFill>
                  <a:srgbClr val="000000"/>
                </a:solidFill>
              </a:rPr>
              <a:t>() - again, a parallel clone of the built in function.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Pool.map_async</a:t>
            </a:r>
            <a:r>
              <a:rPr lang="en-US" sz="2400" dirty="0">
                <a:solidFill>
                  <a:srgbClr val="000000"/>
                </a:solidFill>
              </a:rPr>
              <a:t>() method, which can also get a callback </a:t>
            </a:r>
            <a:r>
              <a:rPr lang="en-US" sz="2400" dirty="0" smtClean="0">
                <a:solidFill>
                  <a:srgbClr val="000000"/>
                </a:solidFill>
              </a:rPr>
              <a:t>to ring </a:t>
            </a:r>
            <a:r>
              <a:rPr lang="en-US" sz="2400" dirty="0">
                <a:solidFill>
                  <a:srgbClr val="000000"/>
                </a:solidFill>
              </a:rPr>
              <a:t>up when the results are done.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Fact</a:t>
            </a:r>
            <a:r>
              <a:rPr lang="en-US" sz="2400" dirty="0">
                <a:solidFill>
                  <a:srgbClr val="000000"/>
                </a:solidFill>
              </a:rPr>
              <a:t>: Functional programming people love this!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2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29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concurrency?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Simultaneous </a:t>
            </a:r>
            <a:r>
              <a:rPr lang="en-US" sz="2800" dirty="0" smtClean="0"/>
              <a:t>execution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Potentially </a:t>
            </a:r>
            <a:r>
              <a:rPr lang="en-US" sz="2800" dirty="0"/>
              <a:t>interacting </a:t>
            </a:r>
            <a:r>
              <a:rPr lang="en-US" sz="2800" dirty="0" smtClean="0"/>
              <a:t>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multi-core hardware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Includes </a:t>
            </a:r>
            <a:r>
              <a:rPr lang="en-US" sz="2800" dirty="0"/>
              <a:t>Parallelism.</a:t>
            </a:r>
          </a:p>
        </p:txBody>
      </p:sp>
    </p:spTree>
    <p:extLst>
      <p:ext uri="{BB962C8B-B14F-4D97-AF65-F5344CB8AC3E}">
        <p14:creationId xmlns:p14="http://schemas.microsoft.com/office/powerpoint/2010/main" val="20245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736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</a:t>
            </a:r>
            <a:r>
              <a:rPr lang="en-US" sz="3600" dirty="0" smtClean="0">
                <a:latin typeface="+mj-lt"/>
              </a:rPr>
              <a:t>a process?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independent process-of-control.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Processes </a:t>
            </a:r>
            <a:r>
              <a:rPr lang="en-US" sz="2800" dirty="0"/>
              <a:t>are “</a:t>
            </a:r>
            <a:r>
              <a:rPr lang="en-US" sz="2800" b="1" dirty="0"/>
              <a:t>share nothing</a:t>
            </a:r>
            <a:r>
              <a:rPr lang="en-US" sz="2800" dirty="0"/>
              <a:t>”.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Must </a:t>
            </a:r>
            <a:r>
              <a:rPr lang="en-US" sz="2800" dirty="0"/>
              <a:t>use some form of </a:t>
            </a:r>
            <a:r>
              <a:rPr lang="en-US" sz="2800" b="1" dirty="0"/>
              <a:t>Inter-Process Communication </a:t>
            </a:r>
            <a:r>
              <a:rPr lang="en-US" sz="2800" dirty="0"/>
              <a:t>to communicate/coordinate.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Processes </a:t>
            </a:r>
            <a:r>
              <a:rPr lang="en-US" sz="2800" dirty="0"/>
              <a:t>are “big”.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36" y="3788052"/>
            <a:ext cx="3574360" cy="2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917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Uses for Processes?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9322" y="1674600"/>
            <a:ext cx="9912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When you don’t need to share lots of state and want a large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amount of throughput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Shared-Nothing-or-Little </a:t>
            </a:r>
            <a:r>
              <a:rPr lang="en-US" sz="2800" dirty="0">
                <a:solidFill>
                  <a:srgbClr val="000000"/>
                </a:solidFill>
              </a:rPr>
              <a:t>is “</a:t>
            </a:r>
            <a:r>
              <a:rPr lang="en-US" sz="2800" b="1" dirty="0">
                <a:solidFill>
                  <a:srgbClr val="000000"/>
                </a:solidFill>
              </a:rPr>
              <a:t>safer</a:t>
            </a:r>
            <a:r>
              <a:rPr lang="en-US" sz="2800" dirty="0">
                <a:solidFill>
                  <a:srgbClr val="000000"/>
                </a:solidFill>
              </a:rPr>
              <a:t>” then </a:t>
            </a:r>
            <a:r>
              <a:rPr lang="en-US" sz="2800" dirty="0" smtClean="0">
                <a:solidFill>
                  <a:srgbClr val="000000"/>
                </a:solidFill>
              </a:rPr>
              <a:t>shared-everything.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Processes </a:t>
            </a:r>
            <a:r>
              <a:rPr lang="en-US" sz="2800" dirty="0">
                <a:solidFill>
                  <a:srgbClr val="000000"/>
                </a:solidFill>
              </a:rPr>
              <a:t>automatically run on multiple </a:t>
            </a:r>
            <a:r>
              <a:rPr lang="en-US" sz="2800" dirty="0" smtClean="0">
                <a:solidFill>
                  <a:srgbClr val="000000"/>
                </a:solidFill>
              </a:rPr>
              <a:t>cores.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Easier </a:t>
            </a:r>
            <a:r>
              <a:rPr lang="en-US" sz="2800" dirty="0">
                <a:solidFill>
                  <a:srgbClr val="000000"/>
                </a:solidFill>
              </a:rPr>
              <a:t>to turn into a </a:t>
            </a:r>
            <a:r>
              <a:rPr lang="en-US" sz="2800" b="1" dirty="0">
                <a:solidFill>
                  <a:srgbClr val="000000"/>
                </a:solidFill>
              </a:rPr>
              <a:t>distributed </a:t>
            </a:r>
            <a:r>
              <a:rPr lang="en-US" sz="2800" dirty="0">
                <a:solidFill>
                  <a:srgbClr val="000000"/>
                </a:solidFill>
              </a:rPr>
              <a:t>application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316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 difference?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0588487" cy="542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Threads are implicitly “share everything” - this makes </a:t>
            </a:r>
            <a:r>
              <a:rPr lang="en-US" sz="2800" dirty="0" smtClean="0">
                <a:solidFill>
                  <a:srgbClr val="000000"/>
                </a:solidFill>
              </a:rPr>
              <a:t>the programmer </a:t>
            </a:r>
            <a:r>
              <a:rPr lang="en-US" sz="2800" dirty="0">
                <a:solidFill>
                  <a:srgbClr val="000000"/>
                </a:solidFill>
              </a:rPr>
              <a:t>have to protect (lock) anything which will </a:t>
            </a:r>
            <a:r>
              <a:rPr lang="en-US" sz="2800" dirty="0" smtClean="0">
                <a:solidFill>
                  <a:srgbClr val="000000"/>
                </a:solidFill>
              </a:rPr>
              <a:t>be shared </a:t>
            </a:r>
            <a:r>
              <a:rPr lang="en-US" sz="2800" dirty="0">
                <a:solidFill>
                  <a:srgbClr val="000000"/>
                </a:solidFill>
              </a:rPr>
              <a:t>between threads.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rocesses </a:t>
            </a:r>
            <a:r>
              <a:rPr lang="en-US" sz="2800" dirty="0">
                <a:solidFill>
                  <a:srgbClr val="000000"/>
                </a:solidFill>
              </a:rPr>
              <a:t>are “share nothing” - programmers must </a:t>
            </a:r>
            <a:r>
              <a:rPr lang="en-US" sz="2800" dirty="0" smtClean="0">
                <a:solidFill>
                  <a:srgbClr val="000000"/>
                </a:solidFill>
              </a:rPr>
              <a:t>explicitly share </a:t>
            </a:r>
            <a:r>
              <a:rPr lang="en-US" sz="2800" dirty="0">
                <a:solidFill>
                  <a:srgbClr val="000000"/>
                </a:solidFill>
              </a:rPr>
              <a:t>any data/state - this means that the programmer </a:t>
            </a:r>
            <a:r>
              <a:rPr lang="en-US" sz="2800" dirty="0" smtClean="0">
                <a:solidFill>
                  <a:srgbClr val="000000"/>
                </a:solidFill>
              </a:rPr>
              <a:t>is forced </a:t>
            </a:r>
            <a:r>
              <a:rPr lang="en-US" sz="2800" dirty="0">
                <a:solidFill>
                  <a:srgbClr val="000000"/>
                </a:solidFill>
              </a:rPr>
              <a:t>to think about what is being shared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Explicit </a:t>
            </a:r>
            <a:r>
              <a:rPr lang="en-US" sz="2800" dirty="0">
                <a:solidFill>
                  <a:srgbClr val="000000"/>
                </a:solidFill>
              </a:rPr>
              <a:t>is better than Implicit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99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1893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 GIL? 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70183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GIL: “Global Interpreter Lock” - this is a lock which must </a:t>
            </a:r>
            <a:r>
              <a:rPr lang="en-US" sz="2800" dirty="0" smtClean="0">
                <a:solidFill>
                  <a:srgbClr val="000000"/>
                </a:solidFill>
              </a:rPr>
              <a:t>be acquired </a:t>
            </a:r>
            <a:r>
              <a:rPr lang="en-US" sz="2800" dirty="0">
                <a:solidFill>
                  <a:srgbClr val="000000"/>
                </a:solidFill>
              </a:rPr>
              <a:t>for a thread to enter the interpreter’s space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Only </a:t>
            </a:r>
            <a:r>
              <a:rPr lang="en-US" sz="2800" dirty="0">
                <a:solidFill>
                  <a:srgbClr val="000000"/>
                </a:solidFill>
              </a:rPr>
              <a:t>one thread may be executing within the </a:t>
            </a:r>
            <a:r>
              <a:rPr lang="en-US" sz="2800" dirty="0" smtClean="0">
                <a:solidFill>
                  <a:srgbClr val="000000"/>
                </a:solidFill>
              </a:rPr>
              <a:t>Python interpreter </a:t>
            </a:r>
            <a:r>
              <a:rPr lang="en-US" sz="2800" dirty="0">
                <a:solidFill>
                  <a:srgbClr val="000000"/>
                </a:solidFill>
              </a:rPr>
              <a:t>at once.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02" y="1567053"/>
            <a:ext cx="2743199" cy="37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Follows the threading API closely but uses Processes </a:t>
            </a:r>
            <a:r>
              <a:rPr lang="en-US" sz="2800" dirty="0" smtClean="0">
                <a:solidFill>
                  <a:srgbClr val="000000"/>
                </a:solidFill>
              </a:rPr>
              <a:t>and inter-process </a:t>
            </a:r>
            <a:r>
              <a:rPr lang="en-US" sz="2800" dirty="0">
                <a:solidFill>
                  <a:srgbClr val="000000"/>
                </a:solidFill>
              </a:rPr>
              <a:t>communication under the hood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Also </a:t>
            </a:r>
            <a:r>
              <a:rPr lang="en-US" sz="2800" dirty="0">
                <a:solidFill>
                  <a:srgbClr val="000000"/>
                </a:solidFill>
              </a:rPr>
              <a:t>offers distributed-computing faculties as well.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Allows </a:t>
            </a:r>
            <a:r>
              <a:rPr lang="en-US" sz="2800" dirty="0">
                <a:solidFill>
                  <a:srgbClr val="000000"/>
                </a:solidFill>
              </a:rPr>
              <a:t>the side-stepping of the GIL for CPU </a:t>
            </a:r>
            <a:r>
              <a:rPr lang="en-US" sz="2800" dirty="0" smtClean="0">
                <a:solidFill>
                  <a:srgbClr val="000000"/>
                </a:solidFill>
              </a:rPr>
              <a:t>bound applications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Allows </a:t>
            </a:r>
            <a:r>
              <a:rPr lang="en-US" sz="2800" dirty="0">
                <a:solidFill>
                  <a:srgbClr val="000000"/>
                </a:solidFill>
              </a:rPr>
              <a:t>for data/memory </a:t>
            </a:r>
            <a:r>
              <a:rPr lang="en-US" sz="2800" dirty="0" smtClean="0">
                <a:solidFill>
                  <a:srgbClr val="000000"/>
                </a:solidFill>
              </a:rPr>
              <a:t>sharing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36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608" y="1118008"/>
            <a:ext cx="1152939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Exactly like threading: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000000"/>
                </a:solidFill>
              </a:rPr>
              <a:t>Thread(target=</a:t>
            </a:r>
            <a:r>
              <a:rPr lang="en-US" sz="2800" b="1" dirty="0" err="1" smtClean="0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000000"/>
                </a:solidFill>
              </a:rPr>
              <a:t>Process(target=</a:t>
            </a:r>
            <a:r>
              <a:rPr lang="en-US" sz="2800" b="1" dirty="0" err="1" smtClean="0">
                <a:solidFill>
                  <a:srgbClr val="000000"/>
                </a:solidFill>
              </a:rPr>
              <a:t>func</a:t>
            </a:r>
            <a:r>
              <a:rPr lang="en-US" sz="2800" b="1" dirty="0">
                <a:solidFill>
                  <a:srgbClr val="000000"/>
                </a:solidFill>
              </a:rPr>
              <a:t>, 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=(</a:t>
            </a:r>
            <a:r>
              <a:rPr lang="en-US" sz="2800" b="1" dirty="0" err="1">
                <a:solidFill>
                  <a:srgbClr val="000000"/>
                </a:solidFill>
              </a:rPr>
              <a:t>args</a:t>
            </a:r>
            <a:r>
              <a:rPr lang="en-US" sz="2800" b="1" dirty="0">
                <a:solidFill>
                  <a:srgbClr val="000000"/>
                </a:solidFill>
              </a:rPr>
              <a:t>,)).start()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You </a:t>
            </a:r>
            <a:r>
              <a:rPr lang="en-US" sz="2800" dirty="0">
                <a:solidFill>
                  <a:srgbClr val="000000"/>
                </a:solidFill>
              </a:rPr>
              <a:t>can subclass </a:t>
            </a:r>
            <a:r>
              <a:rPr lang="en-US" sz="2800" dirty="0" err="1">
                <a:solidFill>
                  <a:srgbClr val="000000"/>
                </a:solidFill>
              </a:rPr>
              <a:t>multiprocessing.Process</a:t>
            </a:r>
            <a:r>
              <a:rPr lang="en-US" sz="2800" dirty="0">
                <a:solidFill>
                  <a:srgbClr val="000000"/>
                </a:solidFill>
              </a:rPr>
              <a:t> exactly as </a:t>
            </a:r>
            <a:r>
              <a:rPr lang="en-US" sz="2800" dirty="0" smtClean="0">
                <a:solidFill>
                  <a:srgbClr val="000000"/>
                </a:solidFill>
              </a:rPr>
              <a:t>you would </a:t>
            </a:r>
            <a:r>
              <a:rPr lang="en-US" sz="2800" dirty="0">
                <a:solidFill>
                  <a:srgbClr val="000000"/>
                </a:solidFill>
              </a:rPr>
              <a:t>with </a:t>
            </a:r>
            <a:r>
              <a:rPr lang="en-US" sz="2800" dirty="0" err="1">
                <a:solidFill>
                  <a:srgbClr val="000000"/>
                </a:solidFill>
              </a:rPr>
              <a:t>threading.Thread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6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96" y="163203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What is multiprocessing?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296" y="1536019"/>
            <a:ext cx="11913704" cy="270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threading import Thread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 = [Thread(target=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</a:t>
            </a: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endParaRPr lang="en-US" sz="23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multiprocessing import Process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processes = [Process(target=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=(q,)) for </a:t>
            </a:r>
            <a:r>
              <a:rPr lang="en-US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range(8</a:t>
            </a: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1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2117</TotalTime>
  <Words>714</Words>
  <Application>Microsoft Office PowerPoint</Application>
  <PresentationFormat>Widescreen</PresentationFormat>
  <Paragraphs>89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Asynchronous programming. Multiprocessing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153</cp:revision>
  <dcterms:created xsi:type="dcterms:W3CDTF">2016-09-08T21:29:20Z</dcterms:created>
  <dcterms:modified xsi:type="dcterms:W3CDTF">2018-08-28T15:05:45Z</dcterms:modified>
</cp:coreProperties>
</file>