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59" r:id="rId3"/>
    <p:sldId id="260" r:id="rId4"/>
    <p:sldId id="261" r:id="rId5"/>
    <p:sldId id="262" r:id="rId6"/>
    <p:sldId id="263" r:id="rId7"/>
    <p:sldId id="264" r:id="rId8"/>
    <p:sldId id="274" r:id="rId9"/>
    <p:sldId id="275" r:id="rId10"/>
    <p:sldId id="266" r:id="rId11"/>
    <p:sldId id="267" r:id="rId12"/>
    <p:sldId id="268" r:id="rId13"/>
    <p:sldId id="269"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4BE"/>
    <a:srgbClr val="E7BEBF"/>
    <a:srgbClr val="F7E651"/>
    <a:srgbClr val="ED7C33"/>
    <a:srgbClr val="C8C9D0"/>
    <a:srgbClr val="A3A4A7"/>
    <a:srgbClr val="7595D6"/>
    <a:srgbClr val="87ADF7"/>
    <a:srgbClr val="9F27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0670" autoAdjust="0"/>
  </p:normalViewPr>
  <p:slideViewPr>
    <p:cSldViewPr snapToGrid="0">
      <p:cViewPr varScale="1">
        <p:scale>
          <a:sx n="30" d="100"/>
          <a:sy n="30"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6F63-835E-46F5-AEB3-90A06FD74112}"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B9DD-4E80-470F-B438-047D7BDD8590}" type="slidenum">
              <a:rPr lang="en-US" smtClean="0"/>
              <a:t>‹#›</a:t>
            </a:fld>
            <a:endParaRPr lang="en-US"/>
          </a:p>
        </p:txBody>
      </p:sp>
    </p:spTree>
    <p:extLst>
      <p:ext uri="{BB962C8B-B14F-4D97-AF65-F5344CB8AC3E}">
        <p14:creationId xmlns:p14="http://schemas.microsoft.com/office/powerpoint/2010/main" val="266400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6</a:t>
            </a:fld>
            <a:endParaRPr lang="en-US"/>
          </a:p>
        </p:txBody>
      </p:sp>
    </p:spTree>
    <p:extLst>
      <p:ext uri="{BB962C8B-B14F-4D97-AF65-F5344CB8AC3E}">
        <p14:creationId xmlns:p14="http://schemas.microsoft.com/office/powerpoint/2010/main" val="36418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Ant</a:t>
            </a:r>
            <a:r>
              <a:rPr lang="en-US" sz="1200" b="0" i="0" kern="1200" dirty="0" smtClean="0">
                <a:solidFill>
                  <a:schemeClr val="tx1"/>
                </a:solidFill>
                <a:effectLst/>
                <a:latin typeface="+mn-lt"/>
                <a:ea typeface="+mn-ea"/>
                <a:cs typeface="+mn-cs"/>
              </a:rPr>
              <a:t>, </a:t>
            </a:r>
            <a:r>
              <a:rPr lang="en-US" dirty="0" smtClean="0"/>
              <a:t>Locust</a:t>
            </a:r>
            <a:r>
              <a:rPr lang="en-US" sz="1200" b="0" i="0" kern="1200" dirty="0" smtClean="0">
                <a:solidFill>
                  <a:schemeClr val="tx1"/>
                </a:solidFill>
                <a:effectLst/>
                <a:latin typeface="+mn-lt"/>
                <a:ea typeface="+mn-ea"/>
                <a:cs typeface="+mn-cs"/>
              </a:rPr>
              <a:t>, and </a:t>
            </a:r>
            <a:r>
              <a:rPr lang="en-US" dirty="0" smtClean="0"/>
              <a:t>Cockroach</a:t>
            </a:r>
            <a:r>
              <a:rPr lang="en-US" sz="1200" b="0" i="0" kern="1200" dirty="0" smtClean="0">
                <a:solidFill>
                  <a:schemeClr val="tx1"/>
                </a:solidFill>
                <a:effectLst/>
                <a:latin typeface="+mn-lt"/>
                <a:ea typeface="+mn-ea"/>
                <a:cs typeface="+mn-cs"/>
              </a:rPr>
              <a:t> classes can be "light-weight" because their instance-specific state has been de-encapsulated, or externalized, and must be supplied by the client.</a:t>
            </a:r>
            <a:endParaRPr lang="en-US" dirty="0"/>
          </a:p>
        </p:txBody>
      </p:sp>
      <p:sp>
        <p:nvSpPr>
          <p:cNvPr id="4" name="Slide Number Placeholder 3"/>
          <p:cNvSpPr>
            <a:spLocks noGrp="1"/>
          </p:cNvSpPr>
          <p:nvPr>
            <p:ph type="sldNum" sz="quarter" idx="10"/>
          </p:nvPr>
        </p:nvSpPr>
        <p:spPr/>
        <p:txBody>
          <a:bodyPr/>
          <a:lstStyle/>
          <a:p>
            <a:fld id="{F620B9DD-4E80-470F-B438-047D7BDD8590}" type="slidenum">
              <a:rPr lang="en-US" smtClean="0"/>
              <a:t>9</a:t>
            </a:fld>
            <a:endParaRPr lang="en-US"/>
          </a:p>
        </p:txBody>
      </p:sp>
    </p:spTree>
    <p:extLst>
      <p:ext uri="{BB962C8B-B14F-4D97-AF65-F5344CB8AC3E}">
        <p14:creationId xmlns:p14="http://schemas.microsoft.com/office/powerpoint/2010/main" val="388736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en-US" dirty="0"/>
              <a:t>lick to edit Master title style</a:t>
            </a:r>
            <a:r>
              <a:rPr lang="ru-RU" dirty="0"/>
              <a:t>  в</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8" name="Group 7"/>
          <p:cNvGrpSpPr/>
          <p:nvPr userDrawn="1"/>
        </p:nvGrpSpPr>
        <p:grpSpPr>
          <a:xfrm>
            <a:off x="0" y="-171606"/>
            <a:ext cx="12538455" cy="1506912"/>
            <a:chOff x="0" y="-171606"/>
            <a:chExt cx="12538455" cy="1506912"/>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0" name="Straight Arrow Connector 9"/>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90549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313426" y="1274079"/>
            <a:ext cx="11515715" cy="5257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171606"/>
            <a:ext cx="12538455" cy="1506912"/>
            <a:chOff x="0" y="-171606"/>
            <a:chExt cx="12538455" cy="1506912"/>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9" name="Straight Arrow Connector 8"/>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9567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a:spLocks noGrp="1"/>
          </p:cNvSpPr>
          <p:nvPr>
            <p:ph type="title"/>
          </p:nvPr>
        </p:nvSpPr>
        <p:spPr>
          <a:xfrm>
            <a:off x="212942" y="112544"/>
            <a:ext cx="10587057" cy="582274"/>
          </a:xfrm>
        </p:spPr>
        <p:txBody>
          <a:bodyPr>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32726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24854"/>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66960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73957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12" name="Group 11"/>
          <p:cNvGrpSpPr/>
          <p:nvPr userDrawn="1"/>
        </p:nvGrpSpPr>
        <p:grpSpPr>
          <a:xfrm>
            <a:off x="0" y="-171606"/>
            <a:ext cx="12538455" cy="1506912"/>
            <a:chOff x="0" y="-171606"/>
            <a:chExt cx="12538455" cy="1506912"/>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4" name="Straight Arrow Connector 13"/>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309369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113938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66960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7395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grpSp>
        <p:nvGrpSpPr>
          <p:cNvPr id="13" name="Group 12"/>
          <p:cNvGrpSpPr/>
          <p:nvPr userDrawn="1"/>
        </p:nvGrpSpPr>
        <p:grpSpPr>
          <a:xfrm>
            <a:off x="0" y="-171606"/>
            <a:ext cx="12538455" cy="1506912"/>
            <a:chOff x="0" y="-171606"/>
            <a:chExt cx="12538455" cy="1506912"/>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5" name="Straight Arrow Connector 14"/>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05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alphaModFix amt="20000"/>
            <a:lum/>
          </a:blip>
          <a:srcRect/>
          <a:stretch>
            <a:fillRect t="-13000" b="-13000"/>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1" name="Group 10"/>
          <p:cNvGrpSpPr/>
          <p:nvPr userDrawn="1"/>
        </p:nvGrpSpPr>
        <p:grpSpPr>
          <a:xfrm>
            <a:off x="0" y="-171606"/>
            <a:ext cx="12538455" cy="1506912"/>
            <a:chOff x="0" y="-171606"/>
            <a:chExt cx="12538455" cy="1506912"/>
          </a:xfrm>
        </p:grpSpPr>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06850" y="-171606"/>
              <a:ext cx="2131605" cy="1506912"/>
            </a:xfrm>
            <a:prstGeom prst="rect">
              <a:avLst/>
            </a:prstGeom>
          </p:spPr>
        </p:pic>
        <p:cxnSp>
          <p:nvCxnSpPr>
            <p:cNvPr id="13" name="Straight Arrow Connector 12"/>
            <p:cNvCxnSpPr/>
            <p:nvPr userDrawn="1"/>
          </p:nvCxnSpPr>
          <p:spPr>
            <a:xfrm>
              <a:off x="0" y="818050"/>
              <a:ext cx="10800000" cy="8893"/>
            </a:xfrm>
            <a:prstGeom prst="straightConnector1">
              <a:avLst/>
            </a:prstGeom>
            <a:ln w="31750">
              <a:solidFill>
                <a:srgbClr val="9F2728"/>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itle 1"/>
          <p:cNvSpPr txBox="1">
            <a:spLocks/>
          </p:cNvSpPr>
          <p:nvPr userDrawn="1"/>
        </p:nvSpPr>
        <p:spPr>
          <a:xfrm>
            <a:off x="212942" y="112544"/>
            <a:ext cx="10587057" cy="5822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1337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10000">
              <a:srgbClr val="9F2728"/>
            </a:gs>
            <a:gs pos="100000">
              <a:schemeClr val="bg2">
                <a:shade val="96000"/>
                <a:satMod val="120000"/>
                <a:lumMod val="90000"/>
              </a:schemeClr>
            </a:gs>
          </a:gsLst>
          <a:lin ang="0" scaled="1"/>
          <a:tileRect/>
        </a:gradFill>
        <a:effectLst/>
      </p:bgPr>
    </p:bg>
    <p:spTree>
      <p:nvGrpSpPr>
        <p:cNvPr id="1" name=""/>
        <p:cNvGrpSpPr/>
        <p:nvPr/>
      </p:nvGrpSpPr>
      <p:grpSpPr>
        <a:xfrm>
          <a:off x="0" y="0"/>
          <a:ext cx="0" cy="0"/>
          <a:chOff x="0" y="0"/>
          <a:chExt cx="0" cy="0"/>
        </a:xfrm>
      </p:grpSpPr>
      <p:sp>
        <p:nvSpPr>
          <p:cNvPr id="8" name="Subtitle 2"/>
          <p:cNvSpPr>
            <a:spLocks noGrp="1"/>
          </p:cNvSpPr>
          <p:nvPr>
            <p:ph type="subTitle" idx="1"/>
          </p:nvPr>
        </p:nvSpPr>
        <p:spPr>
          <a:xfrm>
            <a:off x="838200" y="1869511"/>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12" name="Straight Connector 11"/>
          <p:cNvCxnSpPr/>
          <p:nvPr userDrawn="1"/>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46763" y="4599931"/>
            <a:ext cx="3808219" cy="2692174"/>
          </a:xfrm>
          <a:prstGeom prst="rect">
            <a:avLst/>
          </a:prstGeom>
        </p:spPr>
      </p:pic>
      <p:sp>
        <p:nvSpPr>
          <p:cNvPr id="11"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53096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708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7920" y="1792923"/>
            <a:ext cx="9144000" cy="2387600"/>
          </a:xfrm>
        </p:spPr>
        <p:txBody>
          <a:bodyPr/>
          <a:lstStyle/>
          <a:p>
            <a:r>
              <a:rPr lang="en-US" dirty="0" smtClean="0"/>
              <a:t>Design Patterns. </a:t>
            </a:r>
            <a:r>
              <a:rPr lang="en-US" dirty="0" smtClean="0"/>
              <a:t>Flyweight</a:t>
            </a:r>
            <a:r>
              <a:rPr lang="en-US" b="1" dirty="0"/>
              <a:t> </a:t>
            </a:r>
            <a:endParaRPr lang="ru-RU" dirty="0"/>
          </a:p>
        </p:txBody>
      </p:sp>
    </p:spTree>
    <p:extLst>
      <p:ext uri="{BB962C8B-B14F-4D97-AF65-F5344CB8AC3E}">
        <p14:creationId xmlns:p14="http://schemas.microsoft.com/office/powerpoint/2010/main" val="321400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dirty="0"/>
          </a:p>
        </p:txBody>
      </p:sp>
      <p:sp>
        <p:nvSpPr>
          <p:cNvPr id="3" name="Content Placeholder 2"/>
          <p:cNvSpPr>
            <a:spLocks noGrp="1"/>
          </p:cNvSpPr>
          <p:nvPr>
            <p:ph idx="1"/>
          </p:nvPr>
        </p:nvSpPr>
        <p:spPr>
          <a:xfrm>
            <a:off x="313426" y="894080"/>
            <a:ext cx="11515715" cy="4853577"/>
          </a:xfrm>
        </p:spPr>
        <p:txBody>
          <a:bodyPr>
            <a:normAutofit/>
          </a:bodyPr>
          <a:lstStyle/>
          <a:p>
            <a:pPr marL="0" indent="0">
              <a:lnSpc>
                <a:spcPct val="150000"/>
              </a:lnSpc>
              <a:buNone/>
            </a:pPr>
            <a:r>
              <a:rPr lang="en-US" dirty="0"/>
              <a:t>The Flyweight uses sharing to support large numbers of objects efficiently. Modern web browsers use this technique to prevent loading same images twice. When browser loads a web page, it traverse through all images on that page. Browser loads all new images from Internet and places them the internal cache. For already loaded images, a flyweight object is created, which has some unique data like position within the page, but everything else is referenced to the cached one.</a:t>
            </a:r>
            <a:endParaRPr lang="en-US" dirty="0"/>
          </a:p>
        </p:txBody>
      </p:sp>
    </p:spTree>
    <p:extLst>
      <p:ext uri="{BB962C8B-B14F-4D97-AF65-F5344CB8AC3E}">
        <p14:creationId xmlns:p14="http://schemas.microsoft.com/office/powerpoint/2010/main" val="323054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pic>
        <p:nvPicPr>
          <p:cNvPr id="3074" name="Picture 2" descr="Flyweigh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4" y="1861456"/>
            <a:ext cx="10588625" cy="479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1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a:t>
            </a:r>
            <a:r>
              <a:rPr lang="en-US" b="1" dirty="0" smtClean="0"/>
              <a:t>list</a:t>
            </a:r>
            <a:endParaRPr lang="en-US" dirty="0"/>
          </a:p>
        </p:txBody>
      </p:sp>
      <p:sp>
        <p:nvSpPr>
          <p:cNvPr id="3" name="Content Placeholder 2"/>
          <p:cNvSpPr>
            <a:spLocks noGrp="1"/>
          </p:cNvSpPr>
          <p:nvPr>
            <p:ph idx="1"/>
          </p:nvPr>
        </p:nvSpPr>
        <p:spPr/>
        <p:txBody>
          <a:bodyPr>
            <a:normAutofit/>
          </a:bodyPr>
          <a:lstStyle/>
          <a:p>
            <a:r>
              <a:rPr lang="en-US" dirty="0"/>
              <a:t>Ensure that object overhead is an issue needing attention, and, the client of the class is able and willing to absorb responsibility realignment.</a:t>
            </a:r>
          </a:p>
          <a:p>
            <a:r>
              <a:rPr lang="en-US" dirty="0"/>
              <a:t>Divide the target class's state into: shareable (intrinsic) state, and non-shareable (extrinsic) state.</a:t>
            </a:r>
          </a:p>
          <a:p>
            <a:r>
              <a:rPr lang="en-US" dirty="0"/>
              <a:t>Remove the non-shareable state from the class attributes, and add it the calling argument list of affected methods.</a:t>
            </a:r>
          </a:p>
          <a:p>
            <a:r>
              <a:rPr lang="en-US" dirty="0"/>
              <a:t>Create a Factory that can cache and reuse existing class instances.</a:t>
            </a:r>
          </a:p>
          <a:p>
            <a:r>
              <a:rPr lang="en-US" dirty="0"/>
              <a:t>The client must use the Factory instead of the new operator to request objects.</a:t>
            </a:r>
          </a:p>
          <a:p>
            <a:r>
              <a:rPr lang="en-US" dirty="0"/>
              <a:t>The client (or a third party) must look-up or compute the non-shareable state, and supply that state to class methods.</a:t>
            </a:r>
          </a:p>
        </p:txBody>
      </p:sp>
    </p:spTree>
    <p:extLst>
      <p:ext uri="{BB962C8B-B14F-4D97-AF65-F5344CB8AC3E}">
        <p14:creationId xmlns:p14="http://schemas.microsoft.com/office/powerpoint/2010/main" val="42080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a:xfrm>
            <a:off x="313426" y="1666239"/>
            <a:ext cx="11515715" cy="4865185"/>
          </a:xfrm>
        </p:spPr>
        <p:txBody>
          <a:bodyPr>
            <a:normAutofit/>
          </a:bodyPr>
          <a:lstStyle/>
          <a:p>
            <a:r>
              <a:rPr lang="en-US" dirty="0"/>
              <a:t>Whereas Flyweight shows how to make lots of little objects, Facade shows how to make a single object represent an entire subsystem.</a:t>
            </a:r>
          </a:p>
          <a:p>
            <a:r>
              <a:rPr lang="en-US" dirty="0"/>
              <a:t>Flyweight is often combined with Composite to implement shared leaf nodes.</a:t>
            </a:r>
          </a:p>
          <a:p>
            <a:r>
              <a:rPr lang="en-US" dirty="0"/>
              <a:t>Terminal symbols within Interpreter's abstract syntax tree can be shared with Flyweight.</a:t>
            </a:r>
          </a:p>
          <a:p>
            <a:r>
              <a:rPr lang="en-US"/>
              <a:t>Flyweight explains when and how State objects can be shared.</a:t>
            </a:r>
          </a:p>
        </p:txBody>
      </p:sp>
    </p:spTree>
    <p:extLst>
      <p:ext uri="{BB962C8B-B14F-4D97-AF65-F5344CB8AC3E}">
        <p14:creationId xmlns:p14="http://schemas.microsoft.com/office/powerpoint/2010/main" val="149904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The Singleton design pattern is one of the most inappropriately used patterns. Singletons are intended to be used when a class must have exactly one instance, no more, no less. Designers frequently use Singletons in a misguided attempt to replace global variables. A Singleton is, for intents and purposes, a global variable. The Singleton does not do away with the global; it merely renames it.</a:t>
            </a:r>
          </a:p>
          <a:p>
            <a:pPr marL="0" indent="0" algn="just">
              <a:buNone/>
            </a:pPr>
            <a:endParaRPr lang="en-US" dirty="0"/>
          </a:p>
        </p:txBody>
      </p:sp>
    </p:spTree>
    <p:extLst>
      <p:ext uri="{BB962C8B-B14F-4D97-AF65-F5344CB8AC3E}">
        <p14:creationId xmlns:p14="http://schemas.microsoft.com/office/powerpoint/2010/main" val="321252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When is Singleton unnecessary? Short answer: most of the time. Long answer: when it's simpler to pass an object resource as a reference to the objects that need it, rather than letting objects access the resource globally. The real problem with Singletons is that they give you such a good excuse not to think carefully about the appropriate visibility of an object. Finding the right balance of exposure and protection for an object is critical for maintaining flexibility.</a:t>
            </a:r>
          </a:p>
          <a:p>
            <a:pPr marL="0" indent="0" algn="just">
              <a:buNone/>
            </a:pPr>
            <a:endParaRPr lang="en-US" dirty="0"/>
          </a:p>
        </p:txBody>
      </p:sp>
    </p:spTree>
    <p:extLst>
      <p:ext uri="{BB962C8B-B14F-4D97-AF65-F5344CB8AC3E}">
        <p14:creationId xmlns:p14="http://schemas.microsoft.com/office/powerpoint/2010/main" val="373632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a:t>
            </a:r>
            <a:r>
              <a:rPr lang="en-US" b="1" dirty="0" smtClean="0"/>
              <a:t>thumb</a:t>
            </a:r>
            <a:endParaRPr lang="en-US" dirty="0"/>
          </a:p>
        </p:txBody>
      </p:sp>
      <p:sp>
        <p:nvSpPr>
          <p:cNvPr id="3" name="Content Placeholder 2"/>
          <p:cNvSpPr>
            <a:spLocks noGrp="1"/>
          </p:cNvSpPr>
          <p:nvPr>
            <p:ph idx="1"/>
          </p:nvPr>
        </p:nvSpPr>
        <p:spPr/>
        <p:txBody>
          <a:bodyPr>
            <a:normAutofit/>
          </a:bodyPr>
          <a:lstStyle/>
          <a:p>
            <a:r>
              <a:rPr lang="en-US" dirty="0"/>
              <a:t>Our group had a bad habit of using global data, so I did a study group on Singleton. The next thing I know Singletons appeared everywhere and none of the problems related to global data went away. The answer to the global data question is not, "Make it a Singleton." The answer is, "Why in the hell are you using global data?" Changing the name doesn't change the problem. In fact, it may make it worse because it gives you the opportunity to say, "Well I'm not doing that, I'm doing this" – even though this and that are the same thing</a:t>
            </a:r>
            <a:r>
              <a:rPr lang="en-US" dirty="0" smtClean="0"/>
              <a:t>.</a:t>
            </a:r>
            <a:endParaRPr lang="en-US" dirty="0"/>
          </a:p>
        </p:txBody>
      </p:sp>
    </p:spTree>
    <p:extLst>
      <p:ext uri="{BB962C8B-B14F-4D97-AF65-F5344CB8AC3E}">
        <p14:creationId xmlns:p14="http://schemas.microsoft.com/office/powerpoint/2010/main" val="335974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ru-RU"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Intent</a:t>
            </a:r>
          </a:p>
          <a:p>
            <a:pPr marL="514350" indent="-514350">
              <a:buFont typeface="+mj-lt"/>
              <a:buAutoNum type="arabicPeriod"/>
            </a:pPr>
            <a:r>
              <a:rPr lang="en-US" sz="3200" dirty="0"/>
              <a:t>Problem</a:t>
            </a:r>
            <a:endParaRPr lang="en-US" sz="3200" dirty="0" smtClean="0"/>
          </a:p>
          <a:p>
            <a:pPr marL="514350" indent="-514350">
              <a:buFont typeface="+mj-lt"/>
              <a:buAutoNum type="arabicPeriod"/>
            </a:pPr>
            <a:r>
              <a:rPr lang="en-US" sz="3200" dirty="0"/>
              <a:t>Discussion </a:t>
            </a:r>
            <a:endParaRPr lang="en-US" sz="3200" dirty="0" smtClean="0"/>
          </a:p>
          <a:p>
            <a:pPr marL="514350" indent="-514350">
              <a:buFont typeface="+mj-lt"/>
              <a:buAutoNum type="arabicPeriod"/>
            </a:pPr>
            <a:r>
              <a:rPr lang="en-US" sz="3200" dirty="0"/>
              <a:t>Structure</a:t>
            </a:r>
          </a:p>
          <a:p>
            <a:pPr marL="514350" indent="-514350">
              <a:buFont typeface="+mj-lt"/>
              <a:buAutoNum type="arabicPeriod"/>
            </a:pPr>
            <a:r>
              <a:rPr lang="en-US" sz="3200" dirty="0"/>
              <a:t>Example</a:t>
            </a:r>
          </a:p>
        </p:txBody>
      </p:sp>
    </p:spTree>
    <p:extLst>
      <p:ext uri="{BB962C8B-B14F-4D97-AF65-F5344CB8AC3E}">
        <p14:creationId xmlns:p14="http://schemas.microsoft.com/office/powerpoint/2010/main" val="110081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Intent</a:t>
            </a:r>
            <a:endParaRPr lang="en-US" dirty="0"/>
          </a:p>
        </p:txBody>
      </p:sp>
      <p:sp>
        <p:nvSpPr>
          <p:cNvPr id="3" name="Content Placeholder 2"/>
          <p:cNvSpPr>
            <a:spLocks noGrp="1"/>
          </p:cNvSpPr>
          <p:nvPr>
            <p:ph idx="1"/>
          </p:nvPr>
        </p:nvSpPr>
        <p:spPr/>
        <p:txBody>
          <a:bodyPr/>
          <a:lstStyle/>
          <a:p>
            <a:pPr marL="0" indent="0">
              <a:buNone/>
            </a:pPr>
            <a:endParaRPr lang="en-US" b="1" dirty="0"/>
          </a:p>
          <a:p>
            <a:r>
              <a:rPr lang="en-US" dirty="0"/>
              <a:t>Use sharing to support large numbers of fine-grained objects efficiently.</a:t>
            </a:r>
          </a:p>
          <a:p>
            <a:r>
              <a:rPr lang="en-US" dirty="0"/>
              <a:t>The Motif GUI strategy of replacing heavy-weight widgets with light-weight gadgets.</a:t>
            </a:r>
          </a:p>
          <a:p>
            <a:pPr marL="0" indent="0">
              <a:buNone/>
            </a:pPr>
            <a:endParaRPr lang="en-US" dirty="0"/>
          </a:p>
        </p:txBody>
      </p:sp>
    </p:spTree>
    <p:extLst>
      <p:ext uri="{BB962C8B-B14F-4D97-AF65-F5344CB8AC3E}">
        <p14:creationId xmlns:p14="http://schemas.microsoft.com/office/powerpoint/2010/main" val="180610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a:t>
            </a:r>
            <a:endParaRPr lang="en-US" dirty="0"/>
          </a:p>
        </p:txBody>
      </p:sp>
      <p:sp>
        <p:nvSpPr>
          <p:cNvPr id="3" name="Content Placeholder 2"/>
          <p:cNvSpPr>
            <a:spLocks noGrp="1"/>
          </p:cNvSpPr>
          <p:nvPr>
            <p:ph idx="1"/>
          </p:nvPr>
        </p:nvSpPr>
        <p:spPr/>
        <p:txBody>
          <a:bodyPr/>
          <a:lstStyle/>
          <a:p>
            <a:pPr algn="just">
              <a:lnSpc>
                <a:spcPct val="150000"/>
              </a:lnSpc>
            </a:pPr>
            <a:r>
              <a:rPr lang="en-US" dirty="0"/>
              <a:t>Designing objects down to the lowest levels of system "granularity" provides optimal flexibility, but can be unacceptably expensive in terms of performance and memory usage.</a:t>
            </a:r>
            <a:endParaRPr lang="en-US" dirty="0"/>
          </a:p>
        </p:txBody>
      </p:sp>
    </p:spTree>
    <p:extLst>
      <p:ext uri="{BB962C8B-B14F-4D97-AF65-F5344CB8AC3E}">
        <p14:creationId xmlns:p14="http://schemas.microsoft.com/office/powerpoint/2010/main" val="349413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dirty="0"/>
              <a:t>The Flyweight pattern describes how to share objects to allow their use at fine granularity without prohibitive cost. Each "flyweight" object is divided into two pieces: the state-dependent (extrinsic) part, and the state-independent (intrinsic) part. Intrinsic state is stored (shared) in the Flyweight object. Extrinsic state is stored or computed by client objects, and passed to the Flyweight when its operations are invoked.</a:t>
            </a:r>
            <a:endParaRPr lang="en-US" dirty="0"/>
          </a:p>
        </p:txBody>
      </p:sp>
    </p:spTree>
    <p:extLst>
      <p:ext uri="{BB962C8B-B14F-4D97-AF65-F5344CB8AC3E}">
        <p14:creationId xmlns:p14="http://schemas.microsoft.com/office/powerpoint/2010/main" val="240201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Discussion</a:t>
            </a:r>
            <a:endParaRPr lang="en-US" dirty="0"/>
          </a:p>
        </p:txBody>
      </p:sp>
      <p:sp>
        <p:nvSpPr>
          <p:cNvPr id="3" name="Content Placeholder 2"/>
          <p:cNvSpPr>
            <a:spLocks noGrp="1"/>
          </p:cNvSpPr>
          <p:nvPr>
            <p:ph idx="1"/>
          </p:nvPr>
        </p:nvSpPr>
        <p:spPr>
          <a:xfrm>
            <a:off x="212942" y="1244331"/>
            <a:ext cx="11515715" cy="4418145"/>
          </a:xfrm>
        </p:spPr>
        <p:txBody>
          <a:bodyPr>
            <a:normAutofit lnSpcReduction="10000"/>
          </a:bodyPr>
          <a:lstStyle/>
          <a:p>
            <a:pPr marL="0" indent="0">
              <a:lnSpc>
                <a:spcPct val="150000"/>
              </a:lnSpc>
              <a:buNone/>
            </a:pPr>
            <a:r>
              <a:rPr lang="en-US" dirty="0"/>
              <a:t>An illustration of this approach would be Motif widgets that have been re-engineered as light-weight gadgets. Whereas widgets are "intelligent" enough to stand on their own; gadgets exist in a dependent relationship with their parent layout manager widget. Each layout manager provides context-dependent event handling, real estate management, and resource services to its flyweight gadgets, and each gadget is only responsible for context-independent state and behavior.</a:t>
            </a:r>
            <a:endParaRPr lang="en-US" dirty="0"/>
          </a:p>
        </p:txBody>
      </p:sp>
    </p:spTree>
    <p:extLst>
      <p:ext uri="{BB962C8B-B14F-4D97-AF65-F5344CB8AC3E}">
        <p14:creationId xmlns:p14="http://schemas.microsoft.com/office/powerpoint/2010/main" val="375110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sp>
        <p:nvSpPr>
          <p:cNvPr id="3" name="Content Placeholder 2"/>
          <p:cNvSpPr>
            <a:spLocks noGrp="1"/>
          </p:cNvSpPr>
          <p:nvPr>
            <p:ph idx="1"/>
          </p:nvPr>
        </p:nvSpPr>
        <p:spPr>
          <a:xfrm>
            <a:off x="409074" y="1307845"/>
            <a:ext cx="11319583" cy="5165144"/>
          </a:xfrm>
        </p:spPr>
        <p:txBody>
          <a:bodyPr>
            <a:normAutofit/>
          </a:bodyPr>
          <a:lstStyle/>
          <a:p>
            <a:pPr marL="0" indent="508000">
              <a:lnSpc>
                <a:spcPct val="150000"/>
              </a:lnSpc>
              <a:buNone/>
            </a:pPr>
            <a:r>
              <a:rPr lang="en-US" dirty="0"/>
              <a:t>Flyweights are stored in a Factory's repository. The client restrains herself from creating Flyweights directly, and requests them from the Factory. Each Flyweight cannot stand on its own. Any attributes that would make sharing impossible must be supplied by the client whenever a request is made of the Flyweight. If the context lends itself to "economy of scale" (i.e. the client can easily compute or look-up the necessary attributes), then the Flyweight pattern offers appropriate leverage.</a:t>
            </a:r>
            <a:endParaRPr lang="en-US" dirty="0"/>
          </a:p>
        </p:txBody>
      </p:sp>
    </p:spTree>
    <p:extLst>
      <p:ext uri="{BB962C8B-B14F-4D97-AF65-F5344CB8AC3E}">
        <p14:creationId xmlns:p14="http://schemas.microsoft.com/office/powerpoint/2010/main" val="13194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pic>
        <p:nvPicPr>
          <p:cNvPr id="1026" name="Picture 2" descr="Flyweight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165" y="1686509"/>
            <a:ext cx="8242467" cy="463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40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a:t>
            </a:r>
            <a:endParaRPr lang="en-US" dirty="0"/>
          </a:p>
        </p:txBody>
      </p:sp>
      <p:pic>
        <p:nvPicPr>
          <p:cNvPr id="2050" name="Picture 2" descr="Flyweight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190" y="1024858"/>
            <a:ext cx="7800958" cy="5518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278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deSpaceTemplate.potx" id="{1DFD984F-CF35-4FD4-B109-42F16014EF75}" vid="{D0BF3553-D899-4979-8D82-D598906048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SimpleTemplatePowerPoint</Template>
  <TotalTime>1987</TotalTime>
  <Words>873</Words>
  <Application>Microsoft Office PowerPoint</Application>
  <PresentationFormat>Widescreen</PresentationFormat>
  <Paragraphs>45</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Design Patterns. Flyweight </vt:lpstr>
      <vt:lpstr>Table of content</vt:lpstr>
      <vt:lpstr>Intent</vt:lpstr>
      <vt:lpstr>Problem</vt:lpstr>
      <vt:lpstr>Discussion</vt:lpstr>
      <vt:lpstr>Discussion</vt:lpstr>
      <vt:lpstr>Structure</vt:lpstr>
      <vt:lpstr>Structure</vt:lpstr>
      <vt:lpstr>Structure</vt:lpstr>
      <vt:lpstr>Example</vt:lpstr>
      <vt:lpstr>Example</vt:lpstr>
      <vt:lpstr>Check list</vt:lpstr>
      <vt:lpstr>Rules of thumb</vt:lpstr>
      <vt:lpstr>Rules of thumb</vt:lpstr>
      <vt:lpstr>Rules of thumb</vt:lpstr>
      <vt:lpstr>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Sergii Tischenko</dc:creator>
  <cp:lastModifiedBy>Sergii Tishchenko</cp:lastModifiedBy>
  <cp:revision>131</cp:revision>
  <dcterms:created xsi:type="dcterms:W3CDTF">2016-09-08T21:29:20Z</dcterms:created>
  <dcterms:modified xsi:type="dcterms:W3CDTF">2018-08-14T11:36:53Z</dcterms:modified>
</cp:coreProperties>
</file>