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88" r:id="rId18"/>
    <p:sldId id="289" r:id="rId19"/>
    <p:sldId id="310" r:id="rId20"/>
    <p:sldId id="281" r:id="rId21"/>
    <p:sldId id="286" r:id="rId22"/>
    <p:sldId id="311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0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http://json-schema.org/example1.html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http://json-schema.org/latest/json-schema-validation.html#anchor61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http://json-schema.org/latest/json-schema-validation.html#anchor61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http://json-schema.org/example1.html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http://json-schema.org/example1.html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http://json-schema.org/example1.html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http://json-schema.org/example1.html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http://json-schema.org/example1.html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http://json-schema.org/latest/json-schema-validation.html#anchor61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http://json-schema.org/latest/json-schema-validation.html#anchor61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http://json-schema.org/latest/json-schema-validation.html#anchor61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http://json-schema.org/latest/json-schema-validation.html#anchor61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erXML/jackson-databind/wiki" TargetMode="External"/><Relationship Id="rId2" Type="http://schemas.openxmlformats.org/officeDocument/2006/relationships/hyperlink" Target="https://github.com/FasterXML/jackson-core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sterXML/jackson-annotations/wik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sonschemalint.com/" TargetMode="External"/><Relationship Id="rId2" Type="http://schemas.openxmlformats.org/officeDocument/2006/relationships/hyperlink" Target="http://json-schema.org/latest/json-schema-cor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/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xfrm>
            <a:off x="685800" y="1142999"/>
            <a:ext cx="7772400" cy="16224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58368">
              <a:defRPr sz="2592"/>
            </a:pPr>
            <a:r>
              <a:rPr dirty="0" err="1"/>
              <a:t>Fakultet</a:t>
            </a:r>
            <a:r>
              <a:rPr dirty="0"/>
              <a:t> </a:t>
            </a:r>
            <a:r>
              <a:rPr dirty="0" err="1"/>
              <a:t>tehničkih</a:t>
            </a:r>
            <a:r>
              <a:rPr dirty="0"/>
              <a:t> </a:t>
            </a:r>
            <a:r>
              <a:rPr dirty="0" err="1"/>
              <a:t>nauka</a:t>
            </a:r>
            <a:r>
              <a:rPr dirty="0"/>
              <a:t>, DRA, Novi Sad</a:t>
            </a:r>
            <a:br>
              <a:rPr dirty="0"/>
            </a:br>
            <a:br>
              <a:rPr dirty="0"/>
            </a:br>
            <a:r>
              <a:rPr dirty="0" err="1"/>
              <a:t>Predmet</a:t>
            </a:r>
            <a:r>
              <a:rPr dirty="0"/>
              <a:t>:</a:t>
            </a:r>
            <a:br>
              <a:rPr dirty="0"/>
            </a:br>
            <a:r>
              <a:rPr dirty="0" err="1"/>
              <a:t>Organizacija</a:t>
            </a:r>
            <a:r>
              <a:rPr dirty="0"/>
              <a:t> </a:t>
            </a:r>
            <a:r>
              <a:rPr dirty="0" err="1"/>
              <a:t>podataka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Objekat primer</a:t>
            </a:r>
          </a:p>
        </p:txBody>
      </p:sp>
      <p:sp>
        <p:nvSpPr>
          <p:cNvPr id="157" name="Shape 157"/>
          <p:cNvSpPr/>
          <p:nvPr/>
        </p:nvSpPr>
        <p:spPr>
          <a:xfrm>
            <a:off x="2286000" y="2514599"/>
            <a:ext cx="6324600" cy="322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"Book":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"ISBN": "ISBN-0-13-713526-2",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"Price": 85,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"Edition": 3,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"Title": "A First Course in Database Systems",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"Author":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"First_Name": "Jeffrey",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"Last_Name": "Ullman"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58" name="Shape 158"/>
          <p:cNvSpPr/>
          <p:nvPr/>
        </p:nvSpPr>
        <p:spPr>
          <a:xfrm>
            <a:off x="712572" y="2502759"/>
            <a:ext cx="14478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b="1">
                <a:solidFill>
                  <a:srgbClr val="984807"/>
                </a:solidFill>
              </a:defRPr>
            </a:lvl1pPr>
          </a:lstStyle>
          <a:p>
            <a:r>
              <a:t>objekat JSON</a:t>
            </a:r>
          </a:p>
        </p:txBody>
      </p:sp>
      <p:sp>
        <p:nvSpPr>
          <p:cNvPr id="159" name="Shape 159"/>
          <p:cNvSpPr/>
          <p:nvPr/>
        </p:nvSpPr>
        <p:spPr>
          <a:xfrm>
            <a:off x="712572" y="2773289"/>
            <a:ext cx="14478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objekat Book</a:t>
            </a:r>
          </a:p>
        </p:txBody>
      </p:sp>
      <p:sp>
        <p:nvSpPr>
          <p:cNvPr id="160" name="Shape 160"/>
          <p:cNvSpPr/>
          <p:nvPr/>
        </p:nvSpPr>
        <p:spPr>
          <a:xfrm>
            <a:off x="712572" y="3962400"/>
            <a:ext cx="1447801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objekat Author</a:t>
            </a:r>
          </a:p>
        </p:txBody>
      </p:sp>
      <p:sp>
        <p:nvSpPr>
          <p:cNvPr id="161" name="Shape 161"/>
          <p:cNvSpPr/>
          <p:nvPr/>
        </p:nvSpPr>
        <p:spPr>
          <a:xfrm flipH="1">
            <a:off x="2209799" y="2438399"/>
            <a:ext cx="2" cy="38457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Niz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uređeni skup vrednost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međusobno razdvojeni znakom “,”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počinje sa znakom “[”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završava se znakom “]”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može biti vrednost u paru naziv/vrednost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imenovani niz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moguće ugneždavanje nizova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Niz primer</a:t>
            </a:r>
          </a:p>
        </p:txBody>
      </p:sp>
      <p:sp>
        <p:nvSpPr>
          <p:cNvPr id="172" name="Shape 172"/>
          <p:cNvSpPr/>
          <p:nvPr/>
        </p:nvSpPr>
        <p:spPr>
          <a:xfrm>
            <a:off x="2286000" y="2514599"/>
            <a:ext cx="6705600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{ 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"Books":  [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{ "ISBN":"ISBN-0-13-713526-2",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"Price":85,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"Edition":3,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"Title":"A First Course in Database Systems",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"Authors":[ {"First_Name":"Jeffrey", "Last_Name":"Ullman"},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{"First_Name":"Jennifer", "Last_Name":"Widom"} ]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{ "ISBN":"ISBN-0-13-815504-6",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"Price":100,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"Remark":"Buy this book bundled with 'A First Course'",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"Title":"Database Systems:The Complete Book",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"Authors":[ {"First_Name":"Hector", "Last_Name":"Garcia-Molina"},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{"First_Name":"Jeffrey", "Last_Name":"Ullman"},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{"First_Name":"Jennifer", "Last_Name":"Widom"} ] }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]</a:t>
            </a:r>
          </a:p>
          <a:p>
            <a:pPr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73" name="Shape 173"/>
          <p:cNvSpPr/>
          <p:nvPr/>
        </p:nvSpPr>
        <p:spPr>
          <a:xfrm>
            <a:off x="712572" y="2695031"/>
            <a:ext cx="14478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niz Books</a:t>
            </a:r>
          </a:p>
        </p:txBody>
      </p:sp>
      <p:sp>
        <p:nvSpPr>
          <p:cNvPr id="174" name="Shape 174"/>
          <p:cNvSpPr/>
          <p:nvPr/>
        </p:nvSpPr>
        <p:spPr>
          <a:xfrm>
            <a:off x="712572" y="3669956"/>
            <a:ext cx="14478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niz Authors</a:t>
            </a:r>
          </a:p>
        </p:txBody>
      </p:sp>
      <p:sp>
        <p:nvSpPr>
          <p:cNvPr id="175" name="Shape 175"/>
          <p:cNvSpPr/>
          <p:nvPr/>
        </p:nvSpPr>
        <p:spPr>
          <a:xfrm flipH="1">
            <a:off x="2057399" y="2402680"/>
            <a:ext cx="2" cy="384572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12572" y="5029200"/>
            <a:ext cx="1447801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niz Authors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JSON, Eclipse IDE i Java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</p:spPr>
        <p:txBody>
          <a:bodyPr/>
          <a:lstStyle/>
          <a:p>
            <a:r>
              <a:rPr dirty="0"/>
              <a:t>JSON </a:t>
            </a:r>
            <a:r>
              <a:rPr lang="sr-Latn-RS" dirty="0"/>
              <a:t>Editor Plugin</a:t>
            </a:r>
            <a:endParaRPr dirty="0"/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rPr dirty="0"/>
              <a:t>syntax highlighting </a:t>
            </a:r>
            <a:r>
              <a:rPr i="0" dirty="0"/>
              <a:t>za JSON </a:t>
            </a:r>
            <a:r>
              <a:rPr i="0" dirty="0" err="1"/>
              <a:t>datoteke</a:t>
            </a:r>
            <a:endParaRPr i="0"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preuzeti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Eclipse</a:t>
            </a:r>
            <a:r>
              <a:rPr i="1" dirty="0"/>
              <a:t> marketplace</a:t>
            </a:r>
            <a:r>
              <a:rPr dirty="0"/>
              <a:t>-a</a:t>
            </a:r>
          </a:p>
          <a:p>
            <a:r>
              <a:rPr dirty="0"/>
              <a:t>Jackson (v 2.</a:t>
            </a:r>
            <a:r>
              <a:rPr lang="en-US" dirty="0"/>
              <a:t>9</a:t>
            </a:r>
            <a:r>
              <a:rPr dirty="0"/>
              <a:t>.</a:t>
            </a:r>
            <a:r>
              <a:rPr lang="en-US" dirty="0"/>
              <a:t>10</a:t>
            </a:r>
            <a:r>
              <a:rPr dirty="0"/>
              <a:t>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biblioteka</a:t>
            </a:r>
            <a:r>
              <a:rPr dirty="0"/>
              <a:t> za rad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formatom</a:t>
            </a:r>
            <a:r>
              <a:rPr dirty="0"/>
              <a:t> </a:t>
            </a:r>
            <a:r>
              <a:rPr dirty="0" err="1"/>
              <a:t>podataka</a:t>
            </a:r>
            <a:r>
              <a:rPr dirty="0"/>
              <a:t> JSON u </a:t>
            </a:r>
            <a:r>
              <a:rPr dirty="0" err="1"/>
              <a:t>programskom</a:t>
            </a:r>
            <a:r>
              <a:rPr dirty="0"/>
              <a:t> </a:t>
            </a:r>
            <a:r>
              <a:rPr dirty="0" err="1"/>
              <a:t>jeziku</a:t>
            </a:r>
            <a:r>
              <a:rPr dirty="0"/>
              <a:t> Java</a:t>
            </a:r>
            <a:endParaRPr 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1178379" lvl="2" indent="-285750">
              <a:spcBef>
                <a:spcPts val="600"/>
              </a:spcBef>
              <a:defRPr sz="2800"/>
            </a:pPr>
            <a:r>
              <a:rPr lang="en-US" dirty="0" err="1">
                <a:hlinkClick r:id="rId2"/>
              </a:rPr>
              <a:t>jackson</a:t>
            </a:r>
            <a:r>
              <a:rPr lang="en-US" dirty="0">
                <a:hlinkClick r:id="rId2"/>
              </a:rPr>
              <a:t>-core</a:t>
            </a:r>
            <a:endParaRPr lang="en-US" dirty="0"/>
          </a:p>
          <a:p>
            <a:pPr marL="1178379" lvl="2" indent="-285750">
              <a:spcBef>
                <a:spcPts val="600"/>
              </a:spcBef>
              <a:defRPr sz="2800"/>
            </a:pPr>
            <a:r>
              <a:rPr lang="en-US" dirty="0" err="1">
                <a:hlinkClick r:id="rId3"/>
              </a:rPr>
              <a:t>jackson-databind</a:t>
            </a:r>
            <a:endParaRPr lang="en-US" dirty="0"/>
          </a:p>
          <a:p>
            <a:pPr marL="1178379" lvl="2" indent="-285750">
              <a:spcBef>
                <a:spcPts val="600"/>
              </a:spcBef>
              <a:defRPr sz="2800"/>
            </a:pPr>
            <a:r>
              <a:rPr lang="en-US" dirty="0" err="1">
                <a:hlinkClick r:id="rId4"/>
              </a:rPr>
              <a:t>jackson</a:t>
            </a:r>
            <a:r>
              <a:rPr lang="en-US" dirty="0">
                <a:hlinkClick r:id="rId4"/>
              </a:rPr>
              <a:t>-annotations</a:t>
            </a:r>
            <a:endParaRPr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Jackson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/>
              <a:t>Tri </a:t>
            </a:r>
            <a:r>
              <a:rPr dirty="0" err="1"/>
              <a:t>metode</a:t>
            </a:r>
            <a:r>
              <a:rPr dirty="0"/>
              <a:t> za </a:t>
            </a:r>
            <a:r>
              <a:rPr dirty="0" err="1"/>
              <a:t>obradu</a:t>
            </a:r>
            <a:r>
              <a:rPr dirty="0"/>
              <a:t> JSON-a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 b="1"/>
            </a:pPr>
            <a:r>
              <a:rPr dirty="0" err="1">
                <a:solidFill>
                  <a:srgbClr val="C00000"/>
                </a:solidFill>
              </a:rPr>
              <a:t>direktno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mapiranje</a:t>
            </a:r>
            <a:r>
              <a:rPr dirty="0">
                <a:solidFill>
                  <a:srgbClr val="C00000"/>
                </a:solidFill>
              </a:rPr>
              <a:t> JSON-a </a:t>
            </a:r>
            <a:r>
              <a:rPr dirty="0" err="1">
                <a:solidFill>
                  <a:srgbClr val="C00000"/>
                </a:solidFill>
              </a:rPr>
              <a:t>na</a:t>
            </a:r>
            <a:r>
              <a:rPr dirty="0">
                <a:solidFill>
                  <a:srgbClr val="C00000"/>
                </a:solidFill>
              </a:rPr>
              <a:t> Java </a:t>
            </a:r>
            <a:r>
              <a:rPr dirty="0" err="1">
                <a:solidFill>
                  <a:srgbClr val="C00000"/>
                </a:solidFill>
              </a:rPr>
              <a:t>objekte</a:t>
            </a:r>
            <a:r>
              <a:rPr dirty="0">
                <a:solidFill>
                  <a:srgbClr val="C00000"/>
                </a:solidFill>
              </a:rPr>
              <a:t>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 i="1"/>
            </a:pPr>
            <a:r>
              <a:rPr dirty="0"/>
              <a:t>data binding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 i="1"/>
            </a:pPr>
            <a:r>
              <a:rPr dirty="0"/>
              <a:t>Plain Old Java Object </a:t>
            </a:r>
            <a:r>
              <a:rPr i="0" dirty="0"/>
              <a:t>(POJO)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 err="1"/>
              <a:t>pristup</a:t>
            </a:r>
            <a:r>
              <a:rPr dirty="0"/>
              <a:t> koji je </a:t>
            </a:r>
            <a:r>
              <a:rPr dirty="0" err="1"/>
              <a:t>najjednostavniji</a:t>
            </a:r>
            <a:r>
              <a:rPr dirty="0"/>
              <a:t> za </a:t>
            </a:r>
            <a:r>
              <a:rPr dirty="0" err="1"/>
              <a:t>korišćenje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 b="1"/>
            </a:pPr>
            <a:r>
              <a:rPr dirty="0" err="1"/>
              <a:t>inkrementalno</a:t>
            </a:r>
            <a:r>
              <a:rPr dirty="0"/>
              <a:t> </a:t>
            </a:r>
            <a:r>
              <a:rPr dirty="0" err="1"/>
              <a:t>parsiranje</a:t>
            </a:r>
            <a:r>
              <a:rPr dirty="0"/>
              <a:t>/</a:t>
            </a:r>
            <a:r>
              <a:rPr dirty="0" err="1"/>
              <a:t>generisanje</a:t>
            </a:r>
            <a:endParaRPr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 i="1"/>
            </a:pPr>
            <a:r>
              <a:rPr dirty="0"/>
              <a:t>streaming API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 err="1"/>
              <a:t>čita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piše</a:t>
            </a:r>
            <a:r>
              <a:rPr dirty="0"/>
              <a:t> JSON </a:t>
            </a:r>
            <a:r>
              <a:rPr dirty="0" err="1"/>
              <a:t>uz</a:t>
            </a:r>
            <a:r>
              <a:rPr dirty="0"/>
              <a:t> </a:t>
            </a:r>
            <a:r>
              <a:rPr dirty="0" err="1"/>
              <a:t>pomoć</a:t>
            </a:r>
            <a:r>
              <a:rPr dirty="0"/>
              <a:t> </a:t>
            </a:r>
            <a:r>
              <a:rPr dirty="0" err="1"/>
              <a:t>diskretnih</a:t>
            </a:r>
            <a:r>
              <a:rPr dirty="0"/>
              <a:t> </a:t>
            </a:r>
            <a:r>
              <a:rPr dirty="0" err="1"/>
              <a:t>događaja</a:t>
            </a:r>
            <a:endParaRPr dirty="0"/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rPr dirty="0"/>
              <a:t>za </a:t>
            </a:r>
            <a:r>
              <a:rPr dirty="0" err="1"/>
              <a:t>svaki</a:t>
            </a:r>
            <a:r>
              <a:rPr dirty="0"/>
              <a:t> element JSON-a se </a:t>
            </a:r>
            <a:r>
              <a:rPr dirty="0" err="1"/>
              <a:t>generiše</a:t>
            </a:r>
            <a:r>
              <a:rPr dirty="0"/>
              <a:t> </a:t>
            </a:r>
            <a:r>
              <a:rPr dirty="0" err="1"/>
              <a:t>događaj</a:t>
            </a:r>
            <a:r>
              <a:rPr dirty="0"/>
              <a:t> koji </a:t>
            </a:r>
            <a:r>
              <a:rPr dirty="0" err="1"/>
              <a:t>treba</a:t>
            </a:r>
            <a:r>
              <a:rPr dirty="0"/>
              <a:t> </a:t>
            </a:r>
            <a:r>
              <a:rPr dirty="0" err="1"/>
              <a:t>obraditi</a:t>
            </a:r>
            <a:endParaRPr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 err="1"/>
              <a:t>pristup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najboljim</a:t>
            </a:r>
            <a:r>
              <a:rPr dirty="0"/>
              <a:t> </a:t>
            </a:r>
            <a:r>
              <a:rPr dirty="0" err="1"/>
              <a:t>performansama</a:t>
            </a:r>
            <a:endParaRPr lang="en-US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primer u </a:t>
            </a:r>
            <a:r>
              <a:rPr lang="en-US" dirty="0" err="1"/>
              <a:t>dodatnim</a:t>
            </a:r>
            <a:r>
              <a:rPr lang="en-US" dirty="0"/>
              <a:t> </a:t>
            </a:r>
            <a:r>
              <a:rPr lang="en-US" dirty="0" err="1"/>
              <a:t>materijalima</a:t>
            </a:r>
            <a:endParaRPr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Jackson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Tri </a:t>
            </a:r>
            <a:r>
              <a:rPr dirty="0" err="1"/>
              <a:t>metode</a:t>
            </a:r>
            <a:r>
              <a:rPr dirty="0"/>
              <a:t> za </a:t>
            </a:r>
            <a:r>
              <a:rPr dirty="0" err="1"/>
              <a:t>obradu</a:t>
            </a:r>
            <a:r>
              <a:rPr dirty="0"/>
              <a:t> JSON-a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rPr dirty="0" err="1"/>
              <a:t>mapiranje</a:t>
            </a:r>
            <a:r>
              <a:rPr dirty="0"/>
              <a:t> JSON-a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strukturu</a:t>
            </a:r>
            <a:r>
              <a:rPr dirty="0"/>
              <a:t> </a:t>
            </a:r>
            <a:r>
              <a:rPr dirty="0" err="1"/>
              <a:t>tipa</a:t>
            </a:r>
            <a:r>
              <a:rPr dirty="0"/>
              <a:t> </a:t>
            </a:r>
            <a:r>
              <a:rPr dirty="0" err="1"/>
              <a:t>stabla</a:t>
            </a:r>
            <a:endParaRPr dirty="0"/>
          </a:p>
          <a:p>
            <a:pPr marL="1143000" lvl="2" indent="-228600">
              <a:spcBef>
                <a:spcPts val="500"/>
              </a:spcBef>
              <a:defRPr sz="2400" i="1"/>
            </a:pPr>
            <a:r>
              <a:rPr dirty="0"/>
              <a:t>tree model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 err="1"/>
              <a:t>struktura</a:t>
            </a:r>
            <a:r>
              <a:rPr dirty="0"/>
              <a:t> u </a:t>
            </a:r>
            <a:r>
              <a:rPr dirty="0" err="1"/>
              <a:t>radnoj</a:t>
            </a:r>
            <a:r>
              <a:rPr dirty="0"/>
              <a:t> </a:t>
            </a:r>
            <a:r>
              <a:rPr dirty="0" err="1"/>
              <a:t>memoriji</a:t>
            </a:r>
            <a:r>
              <a:rPr dirty="0"/>
              <a:t> u </a:t>
            </a:r>
            <a:r>
              <a:rPr dirty="0" err="1"/>
              <a:t>koju</a:t>
            </a:r>
            <a:r>
              <a:rPr dirty="0"/>
              <a:t> se </a:t>
            </a:r>
            <a:r>
              <a:rPr dirty="0" err="1"/>
              <a:t>smeštaju</a:t>
            </a:r>
            <a:r>
              <a:rPr dirty="0"/>
              <a:t> </a:t>
            </a:r>
            <a:r>
              <a:rPr dirty="0" err="1"/>
              <a:t>isprasirani</a:t>
            </a:r>
            <a:r>
              <a:rPr dirty="0"/>
              <a:t> </a:t>
            </a:r>
            <a:r>
              <a:rPr dirty="0" err="1"/>
              <a:t>podaci</a:t>
            </a:r>
            <a:endParaRPr dirty="0"/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 err="1"/>
              <a:t>najfleksibilniji</a:t>
            </a:r>
            <a:r>
              <a:rPr dirty="0"/>
              <a:t> </a:t>
            </a:r>
            <a:r>
              <a:rPr dirty="0" err="1"/>
              <a:t>pristup</a:t>
            </a:r>
            <a:endParaRPr lang="en-US" dirty="0"/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lang="en-US" dirty="0"/>
              <a:t>primer u </a:t>
            </a:r>
            <a:r>
              <a:rPr lang="en-US" dirty="0" err="1"/>
              <a:t>dodatnim</a:t>
            </a:r>
            <a:r>
              <a:rPr lang="en-US" dirty="0"/>
              <a:t> </a:t>
            </a:r>
            <a:r>
              <a:rPr lang="en-US" dirty="0" err="1"/>
              <a:t>materijalima</a:t>
            </a:r>
            <a:endParaRPr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Primer 1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Napisati</a:t>
            </a:r>
            <a:r>
              <a:rPr dirty="0"/>
              <a:t> </a:t>
            </a:r>
            <a:r>
              <a:rPr i="1" dirty="0"/>
              <a:t>Java </a:t>
            </a:r>
            <a:r>
              <a:rPr dirty="0"/>
              <a:t>program </a:t>
            </a:r>
            <a:r>
              <a:rPr dirty="0" err="1"/>
              <a:t>koji</a:t>
            </a:r>
            <a:r>
              <a:rPr dirty="0"/>
              <a:t>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mapira</a:t>
            </a:r>
            <a:r>
              <a:rPr dirty="0"/>
              <a:t> </a:t>
            </a:r>
            <a:r>
              <a:rPr dirty="0" err="1"/>
              <a:t>sadržaj</a:t>
            </a:r>
            <a:r>
              <a:rPr dirty="0"/>
              <a:t> </a:t>
            </a:r>
            <a:r>
              <a:rPr dirty="0" err="1"/>
              <a:t>datoteke</a:t>
            </a:r>
            <a:r>
              <a:rPr dirty="0"/>
              <a:t> </a:t>
            </a:r>
            <a:r>
              <a:rPr i="1" dirty="0" err="1"/>
              <a:t>book.json</a:t>
            </a:r>
            <a:r>
              <a:rPr i="1"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odgovarajuće</a:t>
            </a:r>
            <a:r>
              <a:rPr dirty="0"/>
              <a:t> </a:t>
            </a:r>
            <a:r>
              <a:rPr i="1" dirty="0"/>
              <a:t>Java </a:t>
            </a:r>
            <a:r>
              <a:rPr dirty="0" err="1"/>
              <a:t>objekte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ažurira</a:t>
            </a:r>
            <a:r>
              <a:rPr dirty="0"/>
              <a:t> </a:t>
            </a:r>
            <a:r>
              <a:rPr dirty="0" err="1"/>
              <a:t>objekte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novim</a:t>
            </a:r>
            <a:r>
              <a:rPr dirty="0"/>
              <a:t> </a:t>
            </a:r>
            <a:r>
              <a:rPr dirty="0" err="1"/>
              <a:t>podacima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čuva</a:t>
            </a:r>
            <a:r>
              <a:rPr dirty="0"/>
              <a:t> </a:t>
            </a:r>
            <a:r>
              <a:rPr dirty="0" err="1"/>
              <a:t>izmene</a:t>
            </a:r>
            <a:r>
              <a:rPr dirty="0"/>
              <a:t> u </a:t>
            </a:r>
            <a:r>
              <a:rPr dirty="0" err="1"/>
              <a:t>datoteku</a:t>
            </a:r>
            <a:r>
              <a:rPr dirty="0"/>
              <a:t> </a:t>
            </a:r>
            <a:r>
              <a:rPr i="1" dirty="0" err="1"/>
              <a:t>Book_changed.json</a:t>
            </a:r>
            <a:endParaRPr i="1" dirty="0"/>
          </a:p>
          <a:p>
            <a:r>
              <a:rPr dirty="0" err="1"/>
              <a:t>Zadatak</a:t>
            </a:r>
            <a:r>
              <a:rPr dirty="0"/>
              <a:t> </a:t>
            </a:r>
            <a:r>
              <a:rPr dirty="0" err="1"/>
              <a:t>uraditi</a:t>
            </a:r>
            <a:r>
              <a:rPr dirty="0"/>
              <a:t> </a:t>
            </a:r>
            <a:r>
              <a:rPr dirty="0" err="1"/>
              <a:t>koristeći</a:t>
            </a:r>
            <a:r>
              <a:rPr dirty="0"/>
              <a:t>: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Jackson </a:t>
            </a:r>
            <a:r>
              <a:rPr dirty="0" err="1"/>
              <a:t>biblioteku</a:t>
            </a:r>
            <a:endParaRPr dirty="0"/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rPr dirty="0" err="1"/>
              <a:t>direktno</a:t>
            </a:r>
            <a:r>
              <a:rPr dirty="0"/>
              <a:t> </a:t>
            </a:r>
            <a:r>
              <a:rPr dirty="0" err="1"/>
              <a:t>mapiranje</a:t>
            </a:r>
            <a:r>
              <a:rPr dirty="0"/>
              <a:t> JSON-a </a:t>
            </a:r>
            <a:r>
              <a:rPr dirty="0" err="1"/>
              <a:t>na</a:t>
            </a:r>
            <a:r>
              <a:rPr dirty="0"/>
              <a:t> Java </a:t>
            </a:r>
            <a:r>
              <a:rPr dirty="0" err="1"/>
              <a:t>objekte</a:t>
            </a:r>
            <a:endParaRPr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Zadatak 1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Napisati </a:t>
            </a:r>
            <a:r>
              <a:rPr i="1"/>
              <a:t>Java </a:t>
            </a:r>
            <a:r>
              <a:t>program koji iz JSON datoteke </a:t>
            </a:r>
            <a:r>
              <a:rPr i="1"/>
              <a:t>bookstore.json </a:t>
            </a:r>
            <a:r>
              <a:t>učitava sve knjige i časopise i ispisuje ih na standardni izlaz.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z</a:t>
            </a:r>
            <a:r>
              <a:rPr dirty="0" err="1"/>
              <a:t>adatak</a:t>
            </a:r>
            <a:r>
              <a:rPr dirty="0"/>
              <a:t>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Napisati</a:t>
            </a:r>
            <a:r>
              <a:rPr dirty="0"/>
              <a:t> Java program koji: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učitava</a:t>
            </a:r>
            <a:r>
              <a:rPr dirty="0"/>
              <a:t> </a:t>
            </a:r>
            <a:r>
              <a:rPr dirty="0" err="1"/>
              <a:t>sve</a:t>
            </a:r>
            <a:r>
              <a:rPr dirty="0"/>
              <a:t> </a:t>
            </a:r>
            <a:r>
              <a:rPr dirty="0" err="1"/>
              <a:t>podatke</a:t>
            </a:r>
            <a:r>
              <a:rPr dirty="0"/>
              <a:t> </a:t>
            </a:r>
            <a:r>
              <a:rPr dirty="0" err="1"/>
              <a:t>iz</a:t>
            </a:r>
            <a:r>
              <a:rPr dirty="0"/>
              <a:t> CSV </a:t>
            </a:r>
            <a:r>
              <a:rPr dirty="0" err="1"/>
              <a:t>datoteke</a:t>
            </a:r>
            <a:r>
              <a:rPr dirty="0"/>
              <a:t> </a:t>
            </a:r>
            <a:r>
              <a:rPr i="1" dirty="0"/>
              <a:t>count</a:t>
            </a:r>
            <a:r>
              <a:rPr lang="en-US" i="1" dirty="0"/>
              <a:t>r</a:t>
            </a:r>
            <a:r>
              <a:rPr i="1" dirty="0"/>
              <a:t>ies_cities.csv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US" dirty="0" err="1"/>
              <a:t>grupi</a:t>
            </a:r>
            <a:r>
              <a:rPr lang="sr-Latn-RS" dirty="0"/>
              <a:t>še</a:t>
            </a:r>
            <a:r>
              <a:rPr dirty="0"/>
              <a:t> </a:t>
            </a:r>
            <a:r>
              <a:rPr dirty="0" err="1"/>
              <a:t>države</a:t>
            </a:r>
            <a:r>
              <a:rPr dirty="0"/>
              <a:t> po </a:t>
            </a:r>
            <a:r>
              <a:rPr dirty="0" err="1"/>
              <a:t>kontinentu</a:t>
            </a:r>
            <a:r>
              <a:rPr dirty="0"/>
              <a:t> </a:t>
            </a:r>
            <a:r>
              <a:rPr dirty="0" err="1"/>
              <a:t>kojem</a:t>
            </a:r>
            <a:r>
              <a:rPr dirty="0"/>
              <a:t> </a:t>
            </a:r>
            <a:r>
              <a:rPr dirty="0" err="1"/>
              <a:t>pripadaju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za </a:t>
            </a:r>
            <a:r>
              <a:rPr dirty="0" err="1"/>
              <a:t>svaki</a:t>
            </a:r>
            <a:r>
              <a:rPr dirty="0"/>
              <a:t> </a:t>
            </a:r>
            <a:r>
              <a:rPr dirty="0" err="1"/>
              <a:t>kontinent</a:t>
            </a:r>
            <a:r>
              <a:rPr dirty="0"/>
              <a:t> </a:t>
            </a:r>
            <a:r>
              <a:rPr dirty="0" err="1"/>
              <a:t>snima</a:t>
            </a:r>
            <a:r>
              <a:rPr dirty="0"/>
              <a:t> po </a:t>
            </a:r>
            <a:r>
              <a:rPr dirty="0" err="1"/>
              <a:t>jednu</a:t>
            </a:r>
            <a:r>
              <a:rPr dirty="0"/>
              <a:t> JSON </a:t>
            </a:r>
            <a:r>
              <a:rPr dirty="0" err="1"/>
              <a:t>datoteku</a:t>
            </a:r>
            <a:r>
              <a:rPr dirty="0"/>
              <a:t> </a:t>
            </a:r>
            <a:r>
              <a:rPr dirty="0" err="1"/>
              <a:t>koja</a:t>
            </a:r>
            <a:r>
              <a:rPr dirty="0"/>
              <a:t> </a:t>
            </a:r>
            <a:r>
              <a:rPr dirty="0" err="1"/>
              <a:t>sadrži</a:t>
            </a:r>
            <a:r>
              <a:rPr dirty="0"/>
              <a:t> </a:t>
            </a:r>
            <a:r>
              <a:rPr dirty="0" err="1"/>
              <a:t>sve</a:t>
            </a:r>
            <a:r>
              <a:rPr dirty="0"/>
              <a:t> </a:t>
            </a:r>
            <a:r>
              <a:rPr dirty="0" err="1"/>
              <a:t>podatke</a:t>
            </a:r>
            <a:r>
              <a:rPr dirty="0"/>
              <a:t> o </a:t>
            </a:r>
            <a:r>
              <a:rPr dirty="0" err="1"/>
              <a:t>državama</a:t>
            </a:r>
            <a:r>
              <a:rPr dirty="0"/>
              <a:t> </a:t>
            </a:r>
            <a:r>
              <a:rPr dirty="0" err="1"/>
              <a:t>koje</a:t>
            </a:r>
            <a:r>
              <a:rPr dirty="0"/>
              <a:t> se </a:t>
            </a:r>
            <a:r>
              <a:rPr dirty="0" err="1"/>
              <a:t>nalaze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tom </a:t>
            </a:r>
            <a:r>
              <a:rPr dirty="0" err="1"/>
              <a:t>kontinentu</a:t>
            </a:r>
            <a:endParaRPr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9CB2-A55F-0F9C-54D8-42FDDD5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499"/>
            <a:ext cx="8229600" cy="1143001"/>
          </a:xfrm>
        </p:spPr>
        <p:txBody>
          <a:bodyPr/>
          <a:lstStyle/>
          <a:p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materijali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897729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 Object Notation</a:t>
            </a:r>
            <a:br/>
            <a:r>
              <a:t>JSON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Primer 2</a:t>
            </a:r>
            <a:r>
              <a:rPr lang="en-US" dirty="0"/>
              <a:t> – </a:t>
            </a:r>
            <a:r>
              <a:rPr lang="en-US" dirty="0" err="1"/>
              <a:t>inkrementalno</a:t>
            </a:r>
            <a:r>
              <a:rPr lang="en-US" dirty="0"/>
              <a:t> </a:t>
            </a:r>
            <a:r>
              <a:rPr lang="en-US" dirty="0" err="1"/>
              <a:t>parsiranje</a:t>
            </a:r>
            <a:r>
              <a:rPr lang="en-US" dirty="0"/>
              <a:t>/</a:t>
            </a:r>
            <a:r>
              <a:rPr lang="en-US" dirty="0" err="1"/>
              <a:t>generisanje</a:t>
            </a:r>
            <a:r>
              <a:rPr lang="en-US" dirty="0"/>
              <a:t> JSON-a</a:t>
            </a:r>
            <a:endParaRPr dirty="0"/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Napisati </a:t>
            </a:r>
            <a:r>
              <a:rPr i="1"/>
              <a:t>Java </a:t>
            </a:r>
            <a:r>
              <a:t>program koji: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generiše novi JSON sa podacima o autoru i njegovoj knjizi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generiše datoteku </a:t>
            </a:r>
            <a:r>
              <a:rPr i="1"/>
              <a:t>Book_generated.json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učitava autora i naslov njegove knjige</a:t>
            </a:r>
          </a:p>
          <a:p>
            <a:r>
              <a:t>Zadatak uraditi koristeći: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Jackson biblioteku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inkrementalno parsiranje/generisanje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Primer 3</a:t>
            </a:r>
            <a:r>
              <a:rPr lang="en-US" dirty="0"/>
              <a:t> – </a:t>
            </a:r>
            <a:r>
              <a:rPr lang="en-US" dirty="0" err="1"/>
              <a:t>mapiranje</a:t>
            </a:r>
            <a:r>
              <a:rPr lang="en-US" dirty="0"/>
              <a:t> JSON-a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stabla</a:t>
            </a:r>
            <a:endParaRPr dirty="0"/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Napisati </a:t>
            </a:r>
            <a:r>
              <a:rPr i="1"/>
              <a:t>Java </a:t>
            </a:r>
            <a:r>
              <a:t>program koji: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učitava autora i naslov njegove knjige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ažurira naslov knjige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sačuvava izmene u datoteci </a:t>
            </a:r>
            <a:r>
              <a:rPr i="1"/>
              <a:t>Book_changed.json</a:t>
            </a:r>
          </a:p>
          <a:p>
            <a:r>
              <a:t>Zadatak uraditi koristeći: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Jackson biblioteku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mapiranje JSON-a na strukturu tipa stabla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9CB2-A55F-0F9C-54D8-42FDDD5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499"/>
            <a:ext cx="8229600" cy="1143001"/>
          </a:xfrm>
        </p:spPr>
        <p:txBody>
          <a:bodyPr/>
          <a:lstStyle/>
          <a:p>
            <a:r>
              <a:rPr lang="en-US" dirty="0"/>
              <a:t>JSON Schema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504679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Opisuje strukturu JSON dokumenata</a:t>
            </a:r>
          </a:p>
          <a:p>
            <a:r>
              <a:t>Takođe je JSON dokument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mogu se koristiti isti alati za učitavanje ovog dokumenta</a:t>
            </a:r>
          </a:p>
          <a:p>
            <a:r>
              <a:t>Upotreba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dokumentacija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automatizacija rada sa JSON datotekama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generisanje koda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JSON Schema specifikacija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http://json-schema.org/latest/json-schema-core.html</a:t>
            </a:r>
          </a:p>
          <a:p>
            <a:r>
              <a:t>JSON Schema validator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http://jsonschemalint.com/</a:t>
            </a:r>
          </a:p>
          <a:p>
            <a:r>
              <a:t>Primer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schema u datotece </a:t>
            </a:r>
            <a:r>
              <a:rPr i="1"/>
              <a:t>Book2Schema.json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podaci u datoteci </a:t>
            </a:r>
            <a:r>
              <a:rPr i="1"/>
              <a:t>Book2.json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Book2.json</a:t>
            </a:r>
          </a:p>
        </p:txBody>
      </p:sp>
      <p:pic>
        <p:nvPicPr>
          <p:cNvPr id="250" name="image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30500"/>
            <a:ext cx="6019800" cy="26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r>
              <a:t>Korenski element je objekat i sadrži informacije o samoj schemi</a:t>
            </a:r>
          </a:p>
          <a:p>
            <a:pPr>
              <a:defRPr i="1"/>
            </a:pPr>
            <a:r>
              <a:t>metadata </a:t>
            </a:r>
            <a:r>
              <a:rPr i="0"/>
              <a:t>ključne reči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“title“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naziv elementa</a:t>
            </a:r>
            <a:endParaRPr i="1"/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“description“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opis elementa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“type“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tip podataka JSON elementa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dozvoljene vrednosti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array, boolean, integer, number, null, object, string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za korenski element mora biti </a:t>
            </a:r>
            <a:r>
              <a:rPr i="1"/>
              <a:t>object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“properties“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specifikacija atributa nekog objekta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sam po sebi JSON objekat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svaka specifikacija objekta u schemi mora imati </a:t>
            </a:r>
            <a:r>
              <a:rPr i="1"/>
              <a:t>properties </a:t>
            </a:r>
            <a:r>
              <a:t>objekat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specifikacija parova naziv/vrednost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pic>
        <p:nvPicPr>
          <p:cNvPr id="270" name="image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51" y="1444771"/>
            <a:ext cx="8228849" cy="5108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JavaScript Object Notation (JSON)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format za razmenu i čuvanje podataka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nezavisan od programskih jezika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minimalna količina dodatnih informacija</a:t>
            </a:r>
          </a:p>
          <a:p>
            <a:pPr marL="1143000" lvl="2" indent="-228600">
              <a:spcBef>
                <a:spcPts val="500"/>
              </a:spcBef>
              <a:defRPr sz="2400" i="1"/>
            </a:pPr>
            <a:r>
              <a:t>minimum overhead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laka računarska obrada podataka u JSON formatu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ljudi mogu lako čitati podatke sačuvane u ovom formatu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r>
              <a:t>ograničenja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za svaki element mogu se napisati ograničenja koja važe za vrednosti tog elementa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postoji skup opštih elemenata za kontrolu vrednosti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za svaki tip postoji skup predefinisanih funkcija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defRPr sz="3040"/>
            </a:pPr>
            <a:r>
              <a:t>globalna ograničenja</a:t>
            </a:r>
          </a:p>
          <a:p>
            <a:pPr marL="705802" lvl="1" indent="-271462" defTabSz="868680">
              <a:spcBef>
                <a:spcPts val="600"/>
              </a:spcBef>
              <a:defRPr sz="2660"/>
            </a:pPr>
            <a:r>
              <a:t>važe za element bilo kog tipa</a:t>
            </a:r>
          </a:p>
          <a:p>
            <a:pPr marL="705802" lvl="1" indent="-271462" defTabSz="868680">
              <a:spcBef>
                <a:spcPts val="600"/>
              </a:spcBef>
              <a:defRPr sz="2660" i="1"/>
            </a:pPr>
            <a:r>
              <a:t>“optional“ : true/false</a:t>
            </a:r>
          </a:p>
          <a:p>
            <a:pPr marL="1085850" lvl="2" indent="-217170" defTabSz="868680">
              <a:spcBef>
                <a:spcPts val="500"/>
              </a:spcBef>
              <a:defRPr sz="2280"/>
            </a:pPr>
            <a:r>
              <a:t>za svaki element može se reći da li je obavezan ili ne</a:t>
            </a:r>
          </a:p>
          <a:p>
            <a:pPr marL="705802" lvl="1" indent="-271462" defTabSz="868680">
              <a:spcBef>
                <a:spcPts val="600"/>
              </a:spcBef>
              <a:defRPr sz="2660" i="1"/>
            </a:pPr>
            <a:r>
              <a:t>“enum“ : lista vrednosti</a:t>
            </a:r>
          </a:p>
          <a:p>
            <a:pPr marL="1085850" lvl="2" indent="-217170" defTabSz="868680">
              <a:spcBef>
                <a:spcPts val="500"/>
              </a:spcBef>
              <a:defRPr sz="2280"/>
            </a:pPr>
            <a:r>
              <a:t>lista dozvoljenih vrednosti</a:t>
            </a:r>
          </a:p>
          <a:p>
            <a:pPr marL="705802" lvl="1" indent="-271462" defTabSz="868680">
              <a:spcBef>
                <a:spcPts val="600"/>
              </a:spcBef>
              <a:defRPr sz="2660" i="1"/>
            </a:pPr>
            <a:r>
              <a:t>“allOf“, “anyOf“, “oneOf“ : lista vrednosti</a:t>
            </a:r>
          </a:p>
          <a:p>
            <a:pPr marL="1085850" lvl="2" indent="-217170" defTabSz="868680">
              <a:spcBef>
                <a:spcPts val="500"/>
              </a:spcBef>
              <a:defRPr sz="2280"/>
            </a:pPr>
            <a:r>
              <a:t>lista schema koje vrednosti moraju zadovoljiti</a:t>
            </a:r>
          </a:p>
          <a:p>
            <a:pPr marL="705802" lvl="1" indent="-271462" defTabSz="868680">
              <a:spcBef>
                <a:spcPts val="600"/>
              </a:spcBef>
              <a:defRPr sz="2660" i="1"/>
            </a:pPr>
            <a:r>
              <a:t>“not“ : lista vrednosti</a:t>
            </a:r>
          </a:p>
          <a:p>
            <a:pPr marL="1085850" lvl="2" indent="-217170" defTabSz="868680">
              <a:spcBef>
                <a:spcPts val="500"/>
              </a:spcBef>
              <a:defRPr sz="2280"/>
            </a:pPr>
            <a:r>
              <a:t>lista schema koje vrednosti ne smeju zadovoljiti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r>
              <a:t>ograničenja za </a:t>
            </a:r>
            <a:r>
              <a:rPr i="1"/>
              <a:t>number </a:t>
            </a:r>
            <a:r>
              <a:t>i </a:t>
            </a:r>
            <a:r>
              <a:rPr i="1"/>
              <a:t>integer </a:t>
            </a:r>
            <a:r>
              <a:t>tipove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“multipleOf“ : broj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proverava da li je vrednost elementa deljiva sa brojem specificiranim u ograničenju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“maximum“ : broj 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“exclusiveMaximum“ : true/false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“minimum“ : broj 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“exclusiveMinimum“ : true/false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r>
              <a:t>ograničenja za </a:t>
            </a:r>
            <a:r>
              <a:rPr i="1"/>
              <a:t>string </a:t>
            </a:r>
            <a:r>
              <a:t>tip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“maxLength“ : broj 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“minLength“ : broj 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“pattern“ : string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vrednost ovog elementa mora biti ispravan regularni izraz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r>
              <a:t>ograničenja za </a:t>
            </a:r>
            <a:r>
              <a:rPr i="1"/>
              <a:t>array </a:t>
            </a:r>
            <a:r>
              <a:t>tip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“items“ : string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vrednost označava podschemu za opis vrednosti u listi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“additionalItems“ : true/false </a:t>
            </a:r>
            <a:r>
              <a:rPr i="0"/>
              <a:t>ili </a:t>
            </a:r>
            <a:r>
              <a:t>objekat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“maxItems“ : broj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“minItems“ : broj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“uniqueItems“ : true/false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r>
              <a:t>ograničenja za </a:t>
            </a:r>
            <a:r>
              <a:rPr i="1"/>
              <a:t>object </a:t>
            </a:r>
            <a:r>
              <a:t>tip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“maxProperties“ : broj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“minProperties“ : broj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“required“ : lista vrednosti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“additionalProperties“ : true/false </a:t>
            </a:r>
            <a:r>
              <a:rPr i="0"/>
              <a:t>ili </a:t>
            </a:r>
            <a:r>
              <a:t>objekat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“patternProperties“ : objekat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Schema</a:t>
            </a:r>
          </a:p>
        </p:txBody>
      </p:sp>
      <p:pic>
        <p:nvPicPr>
          <p:cNvPr id="305" name="image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2999"/>
            <a:ext cx="7010400" cy="5644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Zadatak 5</a:t>
            </a:r>
          </a:p>
        </p:txBody>
      </p:sp>
      <p:sp>
        <p:nvSpPr>
          <p:cNvPr id="310" name="Shape 31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Napisati JSON Schema dokument za podatke koji se nalaze u datoteci </a:t>
            </a:r>
            <a:r>
              <a:rPr i="1"/>
              <a:t>Bookstore.json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Zadatak 6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Napisati Java program koji validira zadatu JSON datoteku i proverava njenu sintaksnu i semantičku tačnost u odnosu na zadatu schemu.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indent="-322325" defTabSz="859536">
              <a:defRPr sz="3008"/>
            </a:pPr>
            <a:r>
              <a:t>Zasnovan na podskupu JavaScript programskog jezika </a:t>
            </a:r>
          </a:p>
          <a:p>
            <a:pPr marL="698373" lvl="1" indent="-268604" defTabSz="859536">
              <a:spcBef>
                <a:spcPts val="600"/>
              </a:spcBef>
              <a:defRPr sz="2632"/>
            </a:pPr>
            <a:r>
              <a:t>Standard ECMA-262 3rd Edition – decembar 1999.</a:t>
            </a:r>
          </a:p>
          <a:p>
            <a:pPr marL="322325" indent="-322325" defTabSz="859536">
              <a:defRPr sz="3008"/>
            </a:pPr>
            <a:r>
              <a:t>JSON specifikacija</a:t>
            </a:r>
          </a:p>
          <a:p>
            <a:pPr marL="698373" lvl="1" indent="-268604" defTabSz="859536">
              <a:spcBef>
                <a:spcPts val="600"/>
              </a:spcBef>
              <a:defRPr sz="2632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http://www.json.org/</a:t>
            </a:r>
          </a:p>
          <a:p>
            <a:pPr marL="698373" lvl="1" indent="-268604" defTabSz="859536">
              <a:spcBef>
                <a:spcPts val="600"/>
              </a:spcBef>
              <a:defRPr sz="2632"/>
            </a:pPr>
            <a:r>
              <a:t>spisak biblioteka za veliki broj programskih jezika</a:t>
            </a:r>
          </a:p>
          <a:p>
            <a:pPr marL="322325" indent="-322325" defTabSz="859536">
              <a:defRPr sz="3008"/>
            </a:pPr>
            <a:r>
              <a:t>JSON validator</a:t>
            </a:r>
          </a:p>
          <a:p>
            <a:pPr marL="698373" lvl="1" indent="-268604" defTabSz="859536">
              <a:spcBef>
                <a:spcPts val="600"/>
              </a:spcBef>
              <a:defRPr sz="2632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http://jsonlint.com/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Upotreba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komunikacija na Internetu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web servisi (REST …)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JSON RPC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podaci sa socijalnih mreža</a:t>
            </a:r>
          </a:p>
          <a:p>
            <a:pPr marL="1600200" lvl="3" indent="-228600">
              <a:spcBef>
                <a:spcPts val="400"/>
              </a:spcBef>
              <a:defRPr sz="2000" i="1"/>
            </a:pPr>
            <a:r>
              <a:t>Facebook, Twitter, LinkedIn </a:t>
            </a:r>
            <a:r>
              <a:rPr i="0"/>
              <a:t>...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NoSQL baze podataka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konfiguracioni fajlovi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Sintaksa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osnovni element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par naziv/vrednost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JSON je sagrađen na dve strukture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objekat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niz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Par naziv/vrednost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 i="1"/>
            </a:pPr>
            <a:r>
              <a:t>naziv : vrednost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 i="1"/>
            </a:pPr>
            <a:r>
              <a:t>naziv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naziv atributa </a:t>
            </a:r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„opis“ vrednosti koja sledi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 b="1"/>
            </a:pPr>
            <a:r>
              <a:t>uvek je tipa String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 i="1"/>
            </a:pPr>
            <a:r>
              <a:t>vrednost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vrednost</a:t>
            </a:r>
            <a:r>
              <a:rPr i="1"/>
              <a:t> </a:t>
            </a:r>
            <a:r>
              <a:t>atributa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 b="1"/>
            </a:pPr>
            <a:r>
              <a:t>može biti String, broj, </a:t>
            </a:r>
            <a:r>
              <a:rPr i="1"/>
              <a:t>true, false, null</a:t>
            </a:r>
            <a:r>
              <a:t>, objekat ili kolekcija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Par naziv/vrednost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osnovni primeri: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“NazivKnjizare” : “Moja knjizara”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“BrojKnjiga” : 24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“BrojKnjiga” : “24”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“ClanLancaKnjizara” : true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“Direktor” : null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Objekat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 b="1"/>
            </a:pPr>
            <a:r>
              <a:t>neuređeni skup parova naziv/vrednost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200"/>
            </a:pPr>
            <a:r>
              <a:t>međusobno razdvojeni znakom “,”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počinje sa znakom “{”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završava se znakom “}”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može biti vrednost u paru naziv/vrednost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200"/>
            </a:pPr>
            <a:r>
              <a:t>moguće ugneždavanje objekata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200"/>
            </a:pPr>
            <a:r>
              <a:t>imenovani objekat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JSON objekat (datoteka)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neimenovani objekat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1460</Words>
  <Application>Microsoft Office PowerPoint</Application>
  <PresentationFormat>On-screen Show (4:3)</PresentationFormat>
  <Paragraphs>273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Fakultet tehničkih nauka, DRA, Novi Sad  Predmet: Organizacija podataka</vt:lpstr>
      <vt:lpstr>JavaScript Object Notation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JSON, Eclipse IDE i Java</vt:lpstr>
      <vt:lpstr>Jackson</vt:lpstr>
      <vt:lpstr>Jackson</vt:lpstr>
      <vt:lpstr>Primer 1</vt:lpstr>
      <vt:lpstr>Zadatak 1</vt:lpstr>
      <vt:lpstr>Dodatni zadatak 1</vt:lpstr>
      <vt:lpstr>Dodatni materijali</vt:lpstr>
      <vt:lpstr>Primer 2 – inkrementalno parsiranje/generisanje JSON-a</vt:lpstr>
      <vt:lpstr>Primer 3 – mapiranje JSON-a na strukturu tipa stabla</vt:lpstr>
      <vt:lpstr>JSON Schema</vt:lpstr>
      <vt:lpstr>JSON Schema</vt:lpstr>
      <vt:lpstr>JSON Schema</vt:lpstr>
      <vt:lpstr>JSON Schema</vt:lpstr>
      <vt:lpstr>JSON Schema</vt:lpstr>
      <vt:lpstr>JSON Schema</vt:lpstr>
      <vt:lpstr>JSON Schema</vt:lpstr>
      <vt:lpstr>JSON Schema</vt:lpstr>
      <vt:lpstr>JSON Schema</vt:lpstr>
      <vt:lpstr>JSON Schema</vt:lpstr>
      <vt:lpstr>JSON Schema</vt:lpstr>
      <vt:lpstr>JSON Schema</vt:lpstr>
      <vt:lpstr>JSON Schema</vt:lpstr>
      <vt:lpstr>JSON Schema</vt:lpstr>
      <vt:lpstr>JSON Schema</vt:lpstr>
      <vt:lpstr>Zadatak 5</vt:lpstr>
      <vt:lpstr>Zadatak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Fakultet tehničkih nauka, DRA, Novi Sad  Predmet: Organizacija podataka</dc:title>
  <dc:creator>N. Todorović</dc:creator>
  <cp:lastModifiedBy>N. Todorović</cp:lastModifiedBy>
  <cp:revision>20</cp:revision>
  <dcterms:modified xsi:type="dcterms:W3CDTF">2024-10-16T08:19:09Z</dcterms:modified>
</cp:coreProperties>
</file>