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4" r:id="rId33"/>
    <p:sldId id="305" r:id="rId34"/>
    <p:sldId id="306" r:id="rId35"/>
    <p:sldId id="307" r:id="rId3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26" autoAdjust="0"/>
  </p:normalViewPr>
  <p:slideViewPr>
    <p:cSldViewPr snapToGrid="0">
      <p:cViewPr varScale="1">
        <p:scale>
          <a:sx n="150" d="100"/>
          <a:sy n="150" d="100"/>
        </p:scale>
        <p:origin x="20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yaml.org/type/index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snakeyam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ml.org/spec/1.2/spec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ctrTitle"/>
          </p:nvPr>
        </p:nvSpPr>
        <p:spPr>
          <a:xfrm>
            <a:off x="762000" y="1143000"/>
            <a:ext cx="7772400" cy="16224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658368">
              <a:defRPr sz="2592"/>
            </a:pPr>
            <a:r>
              <a:t>Fakultet tehničkih nauka, DRA, Novi Sad</a:t>
            </a:r>
            <a:br/>
            <a:br/>
            <a:r>
              <a:t>Predmet:</a:t>
            </a:r>
            <a:br/>
            <a:r>
              <a:t>Organizacija podataka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YAML</a:t>
            </a:r>
          </a:p>
        </p:txBody>
      </p:sp>
      <p:sp>
        <p:nvSpPr>
          <p:cNvPr id="159" name="Shape 15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skalari</a:t>
            </a:r>
            <a:r>
              <a:rPr dirty="0"/>
              <a:t> – string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dirty="0" err="1"/>
              <a:t>stilovi</a:t>
            </a:r>
            <a:endParaRPr dirty="0"/>
          </a:p>
          <a:p>
            <a:pPr marL="1143000" lvl="2" indent="-228600">
              <a:spcBef>
                <a:spcPts val="500"/>
              </a:spcBef>
              <a:defRPr sz="2400"/>
            </a:pPr>
            <a:r>
              <a:rPr dirty="0" err="1"/>
              <a:t>navodnici</a:t>
            </a:r>
            <a:r>
              <a:rPr dirty="0"/>
              <a:t> </a:t>
            </a:r>
            <a:r>
              <a:rPr dirty="0" err="1"/>
              <a:t>pogodni</a:t>
            </a:r>
            <a:r>
              <a:rPr dirty="0"/>
              <a:t> </a:t>
            </a:r>
            <a:r>
              <a:rPr dirty="0" err="1"/>
              <a:t>kada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razmaci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početku</a:t>
            </a:r>
            <a:r>
              <a:rPr dirty="0"/>
              <a:t> </a:t>
            </a:r>
            <a:r>
              <a:rPr dirty="0" err="1"/>
              <a:t>ili</a:t>
            </a:r>
            <a:r>
              <a:rPr dirty="0"/>
              <a:t> </a:t>
            </a:r>
            <a:r>
              <a:rPr dirty="0" err="1"/>
              <a:t>kraju</a:t>
            </a:r>
            <a:endParaRPr dirty="0"/>
          </a:p>
          <a:p>
            <a:pPr marL="1143000" lvl="2" indent="-228600">
              <a:spcBef>
                <a:spcPts val="500"/>
              </a:spcBef>
              <a:defRPr sz="2400"/>
            </a:pPr>
            <a:r>
              <a:rPr dirty="0" err="1"/>
              <a:t>dvostruki</a:t>
            </a:r>
            <a:r>
              <a:rPr dirty="0"/>
              <a:t> </a:t>
            </a:r>
            <a:r>
              <a:rPr dirty="0" err="1"/>
              <a:t>navodnici</a:t>
            </a:r>
            <a:r>
              <a:rPr dirty="0"/>
              <a:t> </a:t>
            </a:r>
            <a:r>
              <a:rPr dirty="0" err="1"/>
              <a:t>dozvoljavaju</a:t>
            </a:r>
            <a:r>
              <a:rPr dirty="0"/>
              <a:t> \escape </a:t>
            </a:r>
            <a:r>
              <a:rPr dirty="0" err="1"/>
              <a:t>sekvence</a:t>
            </a:r>
            <a:endParaRPr dirty="0"/>
          </a:p>
          <a:p>
            <a:pPr marL="1143000" lvl="2" indent="-228600">
              <a:spcBef>
                <a:spcPts val="500"/>
              </a:spcBef>
              <a:defRPr sz="2400"/>
            </a:pPr>
            <a:r>
              <a:rPr dirty="0" err="1"/>
              <a:t>jednostruki</a:t>
            </a:r>
            <a:r>
              <a:rPr dirty="0"/>
              <a:t> </a:t>
            </a:r>
            <a:r>
              <a:rPr dirty="0" err="1"/>
              <a:t>navodnici</a:t>
            </a:r>
            <a:r>
              <a:rPr dirty="0"/>
              <a:t> </a:t>
            </a:r>
            <a:r>
              <a:rPr dirty="0" err="1"/>
              <a:t>kada</a:t>
            </a:r>
            <a:r>
              <a:rPr dirty="0"/>
              <a:t> \escape </a:t>
            </a:r>
            <a:r>
              <a:rPr dirty="0" err="1"/>
              <a:t>sekvence</a:t>
            </a:r>
            <a:r>
              <a:rPr dirty="0"/>
              <a:t> </a:t>
            </a:r>
            <a:r>
              <a:rPr lang="en-US" dirty="0" err="1"/>
              <a:t>nisu</a:t>
            </a:r>
            <a:r>
              <a:rPr lang="en-US" dirty="0"/>
              <a:t> </a:t>
            </a:r>
            <a:r>
              <a:rPr lang="en-US" dirty="0" err="1"/>
              <a:t>potrebne</a:t>
            </a:r>
            <a:endParaRPr dirty="0"/>
          </a:p>
          <a:p>
            <a:pPr marL="1143000" lvl="2" indent="-228600">
              <a:spcBef>
                <a:spcPts val="500"/>
              </a:spcBef>
              <a:defRPr sz="2400"/>
            </a:pPr>
            <a:r>
              <a:rPr dirty="0" err="1"/>
              <a:t>specijalni</a:t>
            </a:r>
            <a:r>
              <a:rPr dirty="0"/>
              <a:t> </a:t>
            </a:r>
            <a:r>
              <a:rPr dirty="0" err="1"/>
              <a:t>karakteri</a:t>
            </a:r>
            <a:r>
              <a:rPr dirty="0"/>
              <a:t> </a:t>
            </a:r>
            <a:r>
              <a:rPr dirty="0" err="1"/>
              <a:t>mogu</a:t>
            </a:r>
            <a:r>
              <a:rPr dirty="0"/>
              <a:t> </a:t>
            </a:r>
            <a:r>
              <a:rPr dirty="0" err="1"/>
              <a:t>biti</a:t>
            </a:r>
            <a:r>
              <a:rPr dirty="0"/>
              <a:t> </a:t>
            </a:r>
            <a:r>
              <a:rPr dirty="0" err="1"/>
              <a:t>unutar</a:t>
            </a:r>
            <a:r>
              <a:rPr dirty="0"/>
              <a:t> </a:t>
            </a:r>
            <a:r>
              <a:rPr dirty="0" err="1"/>
              <a:t>navodnika</a:t>
            </a:r>
            <a:endParaRPr dirty="0"/>
          </a:p>
        </p:txBody>
      </p:sp>
      <p:sp>
        <p:nvSpPr>
          <p:cNvPr id="160" name="Shape 160"/>
          <p:cNvSpPr/>
          <p:nvPr/>
        </p:nvSpPr>
        <p:spPr>
          <a:xfrm>
            <a:off x="774700" y="5080000"/>
            <a:ext cx="8001000" cy="1307465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' ''string'' '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'#:!/%.)'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"\u2603\n"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YAML</a:t>
            </a:r>
          </a:p>
        </p:txBody>
      </p:sp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xfrm>
            <a:off x="457200" y="1591322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skalari</a:t>
            </a:r>
            <a:r>
              <a:rPr dirty="0"/>
              <a:t> – string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dirty="0"/>
              <a:t>u </a:t>
            </a:r>
            <a:r>
              <a:rPr dirty="0" err="1"/>
              <a:t>više</a:t>
            </a:r>
            <a:r>
              <a:rPr dirty="0"/>
              <a:t> </a:t>
            </a:r>
            <a:r>
              <a:rPr dirty="0" err="1"/>
              <a:t>redova</a:t>
            </a:r>
            <a:endParaRPr dirty="0"/>
          </a:p>
          <a:p>
            <a:pPr marL="1143000" lvl="2" indent="-228600">
              <a:spcBef>
                <a:spcPts val="500"/>
              </a:spcBef>
              <a:defRPr sz="2400"/>
            </a:pPr>
            <a:r>
              <a:rPr lang="sr-Latn-RS" dirty="0"/>
              <a:t>A</a:t>
            </a:r>
            <a:r>
              <a:rPr dirty="0"/>
              <a:t>ko</a:t>
            </a:r>
            <a:r>
              <a:rPr lang="en-US" dirty="0"/>
              <a:t> se</a:t>
            </a:r>
            <a:r>
              <a:rPr dirty="0"/>
              <a:t> </a:t>
            </a:r>
            <a:r>
              <a:rPr dirty="0" err="1"/>
              <a:t>koriste</a:t>
            </a:r>
            <a:r>
              <a:rPr dirty="0"/>
              <a:t> </a:t>
            </a:r>
            <a:r>
              <a:rPr dirty="0" err="1"/>
              <a:t>jednostruki</a:t>
            </a:r>
            <a:r>
              <a:rPr dirty="0"/>
              <a:t> </a:t>
            </a:r>
            <a:r>
              <a:rPr dirty="0" err="1"/>
              <a:t>ili</a:t>
            </a:r>
            <a:r>
              <a:rPr dirty="0"/>
              <a:t> </a:t>
            </a:r>
            <a:r>
              <a:rPr dirty="0" err="1"/>
              <a:t>dvostruki</a:t>
            </a:r>
            <a:r>
              <a:rPr dirty="0"/>
              <a:t> </a:t>
            </a:r>
            <a:r>
              <a:rPr dirty="0" err="1"/>
              <a:t>navodnici</a:t>
            </a:r>
            <a:endParaRPr dirty="0"/>
          </a:p>
          <a:p>
            <a:pPr marL="1600200" lvl="3" indent="-228600">
              <a:spcBef>
                <a:spcPts val="400"/>
              </a:spcBef>
              <a:defRPr sz="2000"/>
            </a:pPr>
            <a:r>
              <a:rPr dirty="0" err="1"/>
              <a:t>naredni</a:t>
            </a:r>
            <a:r>
              <a:rPr dirty="0"/>
              <a:t> </a:t>
            </a:r>
            <a:r>
              <a:rPr dirty="0" err="1"/>
              <a:t>redovi</a:t>
            </a:r>
            <a:r>
              <a:rPr dirty="0"/>
              <a:t> </a:t>
            </a:r>
            <a:r>
              <a:rPr dirty="0" err="1"/>
              <a:t>moraju</a:t>
            </a:r>
            <a:r>
              <a:rPr dirty="0"/>
              <a:t> </a:t>
            </a:r>
            <a:r>
              <a:rPr dirty="0" err="1"/>
              <a:t>biti</a:t>
            </a:r>
            <a:r>
              <a:rPr dirty="0"/>
              <a:t> </a:t>
            </a:r>
            <a:r>
              <a:rPr dirty="0" err="1"/>
              <a:t>uvučeni</a:t>
            </a:r>
            <a:endParaRPr dirty="0"/>
          </a:p>
          <a:p>
            <a:pPr marL="1600200" lvl="3" indent="-228600">
              <a:spcBef>
                <a:spcPts val="400"/>
              </a:spcBef>
              <a:defRPr sz="2000"/>
            </a:pPr>
            <a:r>
              <a:rPr dirty="0" err="1"/>
              <a:t>uvlačenje</a:t>
            </a:r>
            <a:r>
              <a:rPr dirty="0"/>
              <a:t> </a:t>
            </a:r>
            <a:r>
              <a:rPr dirty="0" err="1"/>
              <a:t>tretira</a:t>
            </a:r>
            <a:r>
              <a:rPr dirty="0"/>
              <a:t> </a:t>
            </a:r>
            <a:r>
              <a:rPr dirty="0" err="1"/>
              <a:t>kao</a:t>
            </a:r>
            <a:r>
              <a:rPr dirty="0"/>
              <a:t> </a:t>
            </a:r>
            <a:r>
              <a:rPr dirty="0" err="1"/>
              <a:t>jedan</a:t>
            </a:r>
            <a:r>
              <a:rPr dirty="0"/>
              <a:t> </a:t>
            </a:r>
            <a:r>
              <a:rPr dirty="0" err="1"/>
              <a:t>razmak</a:t>
            </a:r>
            <a:endParaRPr dirty="0"/>
          </a:p>
        </p:txBody>
      </p:sp>
      <p:sp>
        <p:nvSpPr>
          <p:cNvPr id="164" name="Shape 164"/>
          <p:cNvSpPr/>
          <p:nvPr/>
        </p:nvSpPr>
        <p:spPr>
          <a:xfrm>
            <a:off x="685800" y="5036403"/>
            <a:ext cx="8001000" cy="824866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"jedan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dva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tri"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YAML</a:t>
            </a:r>
          </a:p>
        </p:txBody>
      </p:sp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skalari – string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u više redova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"|" – čuva prelaske u novi red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"&gt;" – prelazak u novi red biva zamenjen razmakom</a:t>
            </a:r>
          </a:p>
        </p:txBody>
      </p:sp>
      <p:sp>
        <p:nvSpPr>
          <p:cNvPr id="168" name="Shape 168"/>
          <p:cNvSpPr/>
          <p:nvPr/>
        </p:nvSpPr>
        <p:spPr>
          <a:xfrm>
            <a:off x="685800" y="4303455"/>
            <a:ext cx="8001000" cy="1790066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|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\/ /| |\/| |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/ / | |  | |__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&gt;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In a hole in the ground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there lived a hobbit.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YAML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skalari – brojevi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celi brojevi (različiti brojčani sistemi)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decimalni, oktalni,  heksadecimalni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realni brojevi, eksponencijalni zapis, beskonačno</a:t>
            </a:r>
          </a:p>
        </p:txBody>
      </p:sp>
      <p:sp>
        <p:nvSpPr>
          <p:cNvPr id="172" name="Shape 172"/>
          <p:cNvSpPr/>
          <p:nvPr/>
        </p:nvSpPr>
        <p:spPr>
          <a:xfrm>
            <a:off x="3086100" y="3937000"/>
            <a:ext cx="5638800" cy="2755265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123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0173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0x7B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12.3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1.2e+3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.inf</a:t>
            </a:r>
          </a:p>
        </p:txBody>
      </p:sp>
      <p:sp>
        <p:nvSpPr>
          <p:cNvPr id="173" name="Shape 173"/>
          <p:cNvSpPr/>
          <p:nvPr/>
        </p:nvSpPr>
        <p:spPr>
          <a:xfrm>
            <a:off x="1371600" y="3929062"/>
            <a:ext cx="16764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984807"/>
                </a:solidFill>
              </a:defRPr>
            </a:lvl1pPr>
          </a:lstStyle>
          <a:p>
            <a:r>
              <a:t>decimalni</a:t>
            </a:r>
          </a:p>
        </p:txBody>
      </p:sp>
      <p:sp>
        <p:nvSpPr>
          <p:cNvPr id="174" name="Shape 174"/>
          <p:cNvSpPr/>
          <p:nvPr/>
        </p:nvSpPr>
        <p:spPr>
          <a:xfrm>
            <a:off x="1371600" y="4428708"/>
            <a:ext cx="16764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984807"/>
                </a:solidFill>
              </a:defRPr>
            </a:lvl1pPr>
          </a:lstStyle>
          <a:p>
            <a:r>
              <a:t>oktalni</a:t>
            </a:r>
          </a:p>
        </p:txBody>
      </p:sp>
      <p:sp>
        <p:nvSpPr>
          <p:cNvPr id="175" name="Shape 175"/>
          <p:cNvSpPr/>
          <p:nvPr/>
        </p:nvSpPr>
        <p:spPr>
          <a:xfrm>
            <a:off x="1371600" y="4885908"/>
            <a:ext cx="16764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984807"/>
                </a:solidFill>
              </a:defRPr>
            </a:lvl1pPr>
          </a:lstStyle>
          <a:p>
            <a:r>
              <a:t>heksadecimalni</a:t>
            </a:r>
          </a:p>
        </p:txBody>
      </p:sp>
      <p:sp>
        <p:nvSpPr>
          <p:cNvPr id="176" name="Shape 176"/>
          <p:cNvSpPr/>
          <p:nvPr/>
        </p:nvSpPr>
        <p:spPr>
          <a:xfrm>
            <a:off x="1371600" y="5419308"/>
            <a:ext cx="16764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984807"/>
                </a:solidFill>
              </a:defRPr>
            </a:lvl1pPr>
          </a:lstStyle>
          <a:p>
            <a:r>
              <a:t>realni</a:t>
            </a:r>
          </a:p>
        </p:txBody>
      </p:sp>
      <p:sp>
        <p:nvSpPr>
          <p:cNvPr id="177" name="Shape 177"/>
          <p:cNvSpPr/>
          <p:nvPr/>
        </p:nvSpPr>
        <p:spPr>
          <a:xfrm>
            <a:off x="1371600" y="5876508"/>
            <a:ext cx="16764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984807"/>
                </a:solidFill>
              </a:defRPr>
            </a:lvl1pPr>
          </a:lstStyle>
          <a:p>
            <a:r>
              <a:t>sa eksponentom</a:t>
            </a:r>
          </a:p>
        </p:txBody>
      </p:sp>
      <p:sp>
        <p:nvSpPr>
          <p:cNvPr id="178" name="Shape 178"/>
          <p:cNvSpPr/>
          <p:nvPr/>
        </p:nvSpPr>
        <p:spPr>
          <a:xfrm>
            <a:off x="1371600" y="6367462"/>
            <a:ext cx="16764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984807"/>
                </a:solidFill>
              </a:defRPr>
            </a:lvl1pPr>
          </a:lstStyle>
          <a:p>
            <a:r>
              <a:t>beskonačno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YAML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skalari</a:t>
            </a:r>
          </a:p>
          <a:p>
            <a:pPr marL="742950" lvl="1" indent="-285750">
              <a:spcBef>
                <a:spcPts val="600"/>
              </a:spcBef>
              <a:defRPr sz="2800" i="1"/>
            </a:pPr>
            <a:r>
              <a:t>null</a:t>
            </a:r>
            <a:r>
              <a:rPr i="0"/>
              <a:t> vrednost 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logičke vrednosti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datum i vreme – po standardu ISO-8601</a:t>
            </a:r>
          </a:p>
        </p:txBody>
      </p:sp>
      <p:sp>
        <p:nvSpPr>
          <p:cNvPr id="182" name="Shape 182"/>
          <p:cNvSpPr/>
          <p:nvPr/>
        </p:nvSpPr>
        <p:spPr>
          <a:xfrm>
            <a:off x="3048000" y="3886200"/>
            <a:ext cx="4953000" cy="2755265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null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~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true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false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2014-10-15t18:37:14.10+01:00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2014-10-15</a:t>
            </a:r>
          </a:p>
        </p:txBody>
      </p:sp>
      <p:sp>
        <p:nvSpPr>
          <p:cNvPr id="183" name="Shape 183"/>
          <p:cNvSpPr/>
          <p:nvPr/>
        </p:nvSpPr>
        <p:spPr>
          <a:xfrm>
            <a:off x="914400" y="4114800"/>
            <a:ext cx="1447800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984807"/>
                </a:solidFill>
              </a:defRPr>
            </a:lvl1pPr>
          </a:lstStyle>
          <a:p>
            <a:r>
              <a:t>null vrednost</a:t>
            </a:r>
          </a:p>
        </p:txBody>
      </p:sp>
      <p:sp>
        <p:nvSpPr>
          <p:cNvPr id="184" name="Shape 184"/>
          <p:cNvSpPr/>
          <p:nvPr/>
        </p:nvSpPr>
        <p:spPr>
          <a:xfrm>
            <a:off x="914400" y="5117305"/>
            <a:ext cx="16764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984807"/>
                </a:solidFill>
              </a:defRPr>
            </a:lvl1pPr>
          </a:lstStyle>
          <a:p>
            <a:r>
              <a:t>logičke vrednosti</a:t>
            </a:r>
          </a:p>
        </p:txBody>
      </p:sp>
      <p:sp>
        <p:nvSpPr>
          <p:cNvPr id="185" name="Shape 185"/>
          <p:cNvSpPr/>
          <p:nvPr/>
        </p:nvSpPr>
        <p:spPr>
          <a:xfrm>
            <a:off x="920338" y="6096000"/>
            <a:ext cx="1676401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984807"/>
                </a:solidFill>
              </a:defRPr>
            </a:lvl1pPr>
          </a:lstStyle>
          <a:p>
            <a:r>
              <a:t>datum i vreme</a:t>
            </a:r>
          </a:p>
        </p:txBody>
      </p:sp>
      <p:sp>
        <p:nvSpPr>
          <p:cNvPr id="186" name="Shape 186"/>
          <p:cNvSpPr/>
          <p:nvPr/>
        </p:nvSpPr>
        <p:spPr>
          <a:xfrm>
            <a:off x="2514600" y="3941176"/>
            <a:ext cx="381000" cy="68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152"/>
                  <a:pt x="10800" y="20600"/>
                </a:cubicBezTo>
                <a:lnTo>
                  <a:pt x="10800" y="11800"/>
                </a:lnTo>
                <a:cubicBezTo>
                  <a:pt x="10800" y="11248"/>
                  <a:pt x="5965" y="10800"/>
                  <a:pt x="0" y="10800"/>
                </a:cubicBezTo>
                <a:cubicBezTo>
                  <a:pt x="5965" y="10800"/>
                  <a:pt x="10800" y="10352"/>
                  <a:pt x="10800" y="9800"/>
                </a:cubicBezTo>
                <a:lnTo>
                  <a:pt x="10800" y="1000"/>
                </a:lnTo>
                <a:cubicBezTo>
                  <a:pt x="10800" y="448"/>
                  <a:pt x="15635" y="0"/>
                  <a:pt x="21600" y="0"/>
                </a:cubicBezTo>
              </a:path>
            </a:pathLst>
          </a:custGeom>
          <a:ln>
            <a:solidFill>
              <a:srgbClr val="984807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2514600" y="4953000"/>
            <a:ext cx="381000" cy="68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152"/>
                  <a:pt x="10800" y="20600"/>
                </a:cubicBezTo>
                <a:lnTo>
                  <a:pt x="10800" y="11800"/>
                </a:lnTo>
                <a:cubicBezTo>
                  <a:pt x="10800" y="11248"/>
                  <a:pt x="5965" y="10800"/>
                  <a:pt x="0" y="10800"/>
                </a:cubicBezTo>
                <a:cubicBezTo>
                  <a:pt x="5965" y="10800"/>
                  <a:pt x="10800" y="10352"/>
                  <a:pt x="10800" y="9800"/>
                </a:cubicBezTo>
                <a:lnTo>
                  <a:pt x="10800" y="1000"/>
                </a:lnTo>
                <a:cubicBezTo>
                  <a:pt x="10800" y="448"/>
                  <a:pt x="15635" y="0"/>
                  <a:pt x="21600" y="0"/>
                </a:cubicBezTo>
              </a:path>
            </a:pathLst>
          </a:custGeom>
          <a:ln>
            <a:solidFill>
              <a:srgbClr val="984807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2514600" y="5943600"/>
            <a:ext cx="381000" cy="68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152"/>
                  <a:pt x="10800" y="20600"/>
                </a:cubicBezTo>
                <a:lnTo>
                  <a:pt x="10800" y="11800"/>
                </a:lnTo>
                <a:cubicBezTo>
                  <a:pt x="10800" y="11248"/>
                  <a:pt x="5965" y="10800"/>
                  <a:pt x="0" y="10800"/>
                </a:cubicBezTo>
                <a:cubicBezTo>
                  <a:pt x="5965" y="10800"/>
                  <a:pt x="10800" y="10352"/>
                  <a:pt x="10800" y="9800"/>
                </a:cubicBezTo>
                <a:lnTo>
                  <a:pt x="10800" y="1000"/>
                </a:lnTo>
                <a:cubicBezTo>
                  <a:pt x="10800" y="448"/>
                  <a:pt x="15635" y="0"/>
                  <a:pt x="21600" y="0"/>
                </a:cubicBezTo>
              </a:path>
            </a:pathLst>
          </a:custGeom>
          <a:ln>
            <a:solidFill>
              <a:srgbClr val="984807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YAML</a:t>
            </a:r>
          </a:p>
        </p:txBody>
      </p:sp>
      <p:sp>
        <p:nvSpPr>
          <p:cNvPr id="191" name="Shape 19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kolekcije 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može biti sekvenca ili mapiranje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sekvenca se obeležava pomoću "- " i razmaka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mapiranje se obeležava pomoću ": " i razmaka</a:t>
            </a:r>
          </a:p>
          <a:p>
            <a:pPr marL="1600200" lvl="3" indent="-228600">
              <a:spcBef>
                <a:spcPts val="400"/>
              </a:spcBef>
              <a:defRPr sz="2000"/>
            </a:pPr>
            <a:r>
              <a:t>ključ može biti svaki skalar</a:t>
            </a:r>
          </a:p>
          <a:p>
            <a:pPr marL="1600200" lvl="3" indent="-228600">
              <a:spcBef>
                <a:spcPts val="400"/>
              </a:spcBef>
              <a:defRPr sz="2000"/>
            </a:pPr>
            <a:r>
              <a:t>broj razmaka nakon ":" jedan ili više</a:t>
            </a:r>
          </a:p>
        </p:txBody>
      </p:sp>
      <p:sp>
        <p:nvSpPr>
          <p:cNvPr id="192" name="Shape 192"/>
          <p:cNvSpPr/>
          <p:nvPr/>
        </p:nvSpPr>
        <p:spPr>
          <a:xfrm>
            <a:off x="1371600" y="4414897"/>
            <a:ext cx="7315200" cy="2031366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- Tarzan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- </a:t>
            </a:r>
            <a:r>
              <a:rPr dirty="0" err="1"/>
              <a:t>Cheeta</a:t>
            </a:r>
            <a:endParaRPr dirty="0"/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- Jane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Tarzan: 180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Cheeta</a:t>
            </a:r>
            <a:r>
              <a:rPr dirty="0"/>
              <a:t>: 110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Jane: 170</a:t>
            </a:r>
          </a:p>
        </p:txBody>
      </p:sp>
      <p:sp>
        <p:nvSpPr>
          <p:cNvPr id="193" name="Shape 193"/>
          <p:cNvSpPr/>
          <p:nvPr/>
        </p:nvSpPr>
        <p:spPr>
          <a:xfrm>
            <a:off x="228600" y="4414897"/>
            <a:ext cx="11430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984807"/>
                </a:solidFill>
              </a:defRPr>
            </a:lvl1pPr>
          </a:lstStyle>
          <a:p>
            <a:r>
              <a:t>sekvenca</a:t>
            </a:r>
          </a:p>
        </p:txBody>
      </p:sp>
      <p:sp>
        <p:nvSpPr>
          <p:cNvPr id="194" name="Shape 194"/>
          <p:cNvSpPr/>
          <p:nvPr/>
        </p:nvSpPr>
        <p:spPr>
          <a:xfrm>
            <a:off x="228600" y="5410200"/>
            <a:ext cx="1143000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984807"/>
                </a:solidFill>
              </a:defRPr>
            </a:lvl1pPr>
          </a:lstStyle>
          <a:p>
            <a:r>
              <a:t>mapiranje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YAML</a:t>
            </a:r>
          </a:p>
        </p:txBody>
      </p:sp>
      <p:sp>
        <p:nvSpPr>
          <p:cNvPr id="197" name="Shape 19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kolekcije – ugnježdavanje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definisanje dosega važenja pomoću uvlačenja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BLOCK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svaki zapis počinje u sopstvenom redu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koristi se jedan ili više razmaka za uvlačenje (ne tab)</a:t>
            </a:r>
          </a:p>
        </p:txBody>
      </p:sp>
      <p:sp>
        <p:nvSpPr>
          <p:cNvPr id="198" name="Shape 198"/>
          <p:cNvSpPr/>
          <p:nvPr/>
        </p:nvSpPr>
        <p:spPr>
          <a:xfrm>
            <a:off x="1371600" y="4267200"/>
            <a:ext cx="2971800" cy="1548765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New Guinea: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- Indonesia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- Papua New Guinea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Timor: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- East Timor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- Indonesia</a:t>
            </a:r>
          </a:p>
        </p:txBody>
      </p:sp>
      <p:sp>
        <p:nvSpPr>
          <p:cNvPr id="199" name="Shape 199"/>
          <p:cNvSpPr/>
          <p:nvPr/>
        </p:nvSpPr>
        <p:spPr>
          <a:xfrm>
            <a:off x="228600" y="4271902"/>
            <a:ext cx="1143000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984807"/>
                </a:solidFill>
              </a:defRPr>
            </a:lvl1pPr>
          </a:lstStyle>
          <a:p>
            <a:r>
              <a:t>mapiranje skalara na sekvence</a:t>
            </a:r>
          </a:p>
        </p:txBody>
      </p:sp>
      <p:sp>
        <p:nvSpPr>
          <p:cNvPr id="200" name="Shape 200"/>
          <p:cNvSpPr/>
          <p:nvPr/>
        </p:nvSpPr>
        <p:spPr>
          <a:xfrm>
            <a:off x="5867400" y="4271902"/>
            <a:ext cx="3212505" cy="2031366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-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model: BMW 435i Cabrio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hp:    306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kmph:  250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-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model: Porsche Cayman S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hp:    325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kmph:  283</a:t>
            </a:r>
          </a:p>
        </p:txBody>
      </p:sp>
      <p:sp>
        <p:nvSpPr>
          <p:cNvPr id="201" name="Shape 201"/>
          <p:cNvSpPr/>
          <p:nvPr/>
        </p:nvSpPr>
        <p:spPr>
          <a:xfrm>
            <a:off x="4724400" y="4276606"/>
            <a:ext cx="114300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984807"/>
                </a:solidFill>
              </a:defRPr>
            </a:lvl1pPr>
          </a:lstStyle>
          <a:p>
            <a:r>
              <a:t>sekvenca mapiranja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YAML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kolekcije</a:t>
            </a:r>
            <a:r>
              <a:rPr dirty="0"/>
              <a:t> – </a:t>
            </a:r>
            <a:r>
              <a:rPr dirty="0" err="1"/>
              <a:t>ugnježdavanje</a:t>
            </a:r>
            <a:endParaRPr dirty="0"/>
          </a:p>
          <a:p>
            <a:pPr marL="742950" lvl="1" indent="-285750">
              <a:spcBef>
                <a:spcPts val="600"/>
              </a:spcBef>
              <a:defRPr sz="2800"/>
            </a:pPr>
            <a:r>
              <a:rPr dirty="0" err="1"/>
              <a:t>definisanje</a:t>
            </a:r>
            <a:r>
              <a:rPr dirty="0"/>
              <a:t> </a:t>
            </a:r>
            <a:r>
              <a:rPr dirty="0" err="1"/>
              <a:t>dosega</a:t>
            </a:r>
            <a:r>
              <a:rPr dirty="0"/>
              <a:t> </a:t>
            </a:r>
            <a:r>
              <a:rPr dirty="0" err="1"/>
              <a:t>važenja</a:t>
            </a:r>
            <a:r>
              <a:rPr dirty="0"/>
              <a:t> </a:t>
            </a:r>
            <a:r>
              <a:rPr dirty="0" err="1"/>
              <a:t>pomoću</a:t>
            </a:r>
            <a:r>
              <a:rPr dirty="0"/>
              <a:t> </a:t>
            </a:r>
            <a:r>
              <a:rPr dirty="0" err="1"/>
              <a:t>uvlačenja</a:t>
            </a:r>
            <a:endParaRPr dirty="0"/>
          </a:p>
          <a:p>
            <a:pPr marL="1143000" lvl="2" indent="-228600">
              <a:spcBef>
                <a:spcPts val="500"/>
              </a:spcBef>
              <a:defRPr sz="2400"/>
            </a:pPr>
            <a:r>
              <a:rPr dirty="0"/>
              <a:t>BLOCK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rPr dirty="0" err="1"/>
              <a:t>svaki</a:t>
            </a:r>
            <a:r>
              <a:rPr dirty="0"/>
              <a:t> </a:t>
            </a:r>
            <a:r>
              <a:rPr dirty="0" err="1"/>
              <a:t>zapis</a:t>
            </a:r>
            <a:r>
              <a:rPr dirty="0"/>
              <a:t> </a:t>
            </a:r>
            <a:r>
              <a:rPr dirty="0" err="1"/>
              <a:t>počinje</a:t>
            </a:r>
            <a:r>
              <a:rPr dirty="0"/>
              <a:t> u </a:t>
            </a:r>
            <a:r>
              <a:rPr dirty="0" err="1"/>
              <a:t>sopstvenom</a:t>
            </a:r>
            <a:r>
              <a:rPr dirty="0"/>
              <a:t> </a:t>
            </a:r>
            <a:r>
              <a:rPr dirty="0" err="1"/>
              <a:t>redu</a:t>
            </a:r>
            <a:endParaRPr dirty="0"/>
          </a:p>
          <a:p>
            <a:pPr marL="1143000" lvl="2" indent="-228600">
              <a:spcBef>
                <a:spcPts val="500"/>
              </a:spcBef>
              <a:defRPr sz="2400"/>
            </a:pPr>
            <a:r>
              <a:rPr dirty="0" err="1"/>
              <a:t>koristi</a:t>
            </a:r>
            <a:r>
              <a:rPr dirty="0"/>
              <a:t> se </a:t>
            </a:r>
            <a:r>
              <a:rPr dirty="0" err="1"/>
              <a:t>jedan</a:t>
            </a:r>
            <a:r>
              <a:rPr dirty="0"/>
              <a:t> </a:t>
            </a:r>
            <a:r>
              <a:rPr dirty="0" err="1"/>
              <a:t>ili</a:t>
            </a:r>
            <a:r>
              <a:rPr dirty="0"/>
              <a:t> </a:t>
            </a:r>
            <a:r>
              <a:rPr dirty="0" err="1"/>
              <a:t>više</a:t>
            </a:r>
            <a:r>
              <a:rPr dirty="0"/>
              <a:t> </a:t>
            </a:r>
            <a:r>
              <a:rPr dirty="0" err="1"/>
              <a:t>razmaka</a:t>
            </a:r>
            <a:r>
              <a:rPr dirty="0"/>
              <a:t> za </a:t>
            </a:r>
            <a:r>
              <a:rPr dirty="0" err="1"/>
              <a:t>uvlačenje</a:t>
            </a:r>
            <a:r>
              <a:rPr dirty="0"/>
              <a:t> (ne tab)</a:t>
            </a:r>
          </a:p>
        </p:txBody>
      </p:sp>
      <p:sp>
        <p:nvSpPr>
          <p:cNvPr id="205" name="Shape 205"/>
          <p:cNvSpPr/>
          <p:nvPr/>
        </p:nvSpPr>
        <p:spPr>
          <a:xfrm>
            <a:off x="1371600" y="4267200"/>
            <a:ext cx="2971800" cy="1548765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BMW 435i Cabrio: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turbo: 2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seats: 4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Porsche Cayman S: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turbo: 0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seats: 2</a:t>
            </a:r>
          </a:p>
        </p:txBody>
      </p:sp>
      <p:sp>
        <p:nvSpPr>
          <p:cNvPr id="206" name="Shape 206"/>
          <p:cNvSpPr/>
          <p:nvPr/>
        </p:nvSpPr>
        <p:spPr>
          <a:xfrm>
            <a:off x="228600" y="4271902"/>
            <a:ext cx="1143000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984807"/>
                </a:solidFill>
              </a:defRPr>
            </a:lvl1pPr>
          </a:lstStyle>
          <a:p>
            <a:r>
              <a:t>mapiranje skalara na mapiranja</a:t>
            </a:r>
          </a:p>
        </p:txBody>
      </p:sp>
      <p:sp>
        <p:nvSpPr>
          <p:cNvPr id="207" name="Shape 207"/>
          <p:cNvSpPr/>
          <p:nvPr/>
        </p:nvSpPr>
        <p:spPr>
          <a:xfrm>
            <a:off x="5867400" y="4271902"/>
            <a:ext cx="2971800" cy="2513966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-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- PSV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- Panathinaikos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- Estoril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- Dinamo Moskva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-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- Napoli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- Sparta Praha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- Young Boys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- </a:t>
            </a:r>
            <a:r>
              <a:rPr dirty="0" err="1"/>
              <a:t>Slovan</a:t>
            </a:r>
            <a:r>
              <a:rPr dirty="0"/>
              <a:t> Bratislava</a:t>
            </a:r>
          </a:p>
        </p:txBody>
      </p:sp>
      <p:sp>
        <p:nvSpPr>
          <p:cNvPr id="208" name="Shape 208"/>
          <p:cNvSpPr/>
          <p:nvPr/>
        </p:nvSpPr>
        <p:spPr>
          <a:xfrm>
            <a:off x="4724400" y="4276606"/>
            <a:ext cx="114300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984807"/>
                </a:solidFill>
              </a:defRPr>
            </a:lvl1pPr>
          </a:lstStyle>
          <a:p>
            <a:r>
              <a:t>sekvenca sekvenci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YAML</a:t>
            </a:r>
          </a:p>
        </p:txBody>
      </p:sp>
      <p:sp>
        <p:nvSpPr>
          <p:cNvPr id="211" name="Shape 21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kolekcije – ugnježdavanje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definisanje dosega važenja bez uvlačenja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FLOW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koriste se posebne oznake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sekvenca</a:t>
            </a:r>
          </a:p>
          <a:p>
            <a:pPr marL="1600200" lvl="3" indent="-228600">
              <a:spcBef>
                <a:spcPts val="400"/>
              </a:spcBef>
              <a:defRPr sz="2000"/>
            </a:pPr>
            <a:r>
              <a:t>unutar "[]" a elementi razdvojeni ","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mapiranje</a:t>
            </a:r>
          </a:p>
          <a:p>
            <a:pPr marL="1600200" lvl="3" indent="-228600">
              <a:spcBef>
                <a:spcPts val="400"/>
              </a:spcBef>
              <a:defRPr sz="2000"/>
            </a:pPr>
            <a:r>
              <a:t>unutar "{}" a parovi ključ-vrednost razdvojeni ","</a:t>
            </a:r>
          </a:p>
        </p:txBody>
      </p:sp>
      <p:sp>
        <p:nvSpPr>
          <p:cNvPr id="212" name="Shape 212"/>
          <p:cNvSpPr/>
          <p:nvPr/>
        </p:nvSpPr>
        <p:spPr>
          <a:xfrm>
            <a:off x="1371600" y="5366027"/>
            <a:ext cx="7315200" cy="342266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[Tarzan, Cheeta, Jane]</a:t>
            </a:r>
          </a:p>
        </p:txBody>
      </p:sp>
      <p:sp>
        <p:nvSpPr>
          <p:cNvPr id="213" name="Shape 213"/>
          <p:cNvSpPr/>
          <p:nvPr/>
        </p:nvSpPr>
        <p:spPr>
          <a:xfrm>
            <a:off x="228600" y="5376445"/>
            <a:ext cx="11430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984807"/>
                </a:solidFill>
              </a:defRPr>
            </a:lvl1pPr>
          </a:lstStyle>
          <a:p>
            <a:r>
              <a:t>sekvenca</a:t>
            </a:r>
          </a:p>
        </p:txBody>
      </p:sp>
      <p:sp>
        <p:nvSpPr>
          <p:cNvPr id="214" name="Shape 214"/>
          <p:cNvSpPr/>
          <p:nvPr/>
        </p:nvSpPr>
        <p:spPr>
          <a:xfrm>
            <a:off x="228600" y="6104692"/>
            <a:ext cx="11430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984807"/>
                </a:solidFill>
              </a:defRPr>
            </a:lvl1pPr>
          </a:lstStyle>
          <a:p>
            <a:r>
              <a:t>mapiranje</a:t>
            </a:r>
          </a:p>
        </p:txBody>
      </p:sp>
      <p:sp>
        <p:nvSpPr>
          <p:cNvPr id="215" name="Shape 215"/>
          <p:cNvSpPr/>
          <p:nvPr/>
        </p:nvSpPr>
        <p:spPr>
          <a:xfrm>
            <a:off x="1371600" y="6138445"/>
            <a:ext cx="7315200" cy="342266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{ Tarzan: 180, Cheeta: 110, Jane: 170 }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YAML</a:t>
            </a:r>
          </a:p>
        </p:txBody>
      </p:sp>
      <p:sp>
        <p:nvSpPr>
          <p:cNvPr id="218" name="Shape 21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marL="742950" indent="-285750">
              <a:spcBef>
                <a:spcPts val="600"/>
              </a:spcBef>
              <a:defRPr sz="2800"/>
            </a:lvl2pPr>
          </a:lstStyle>
          <a:p>
            <a:r>
              <a:t>kolekcije – ugnježdavanje</a:t>
            </a:r>
          </a:p>
          <a:p>
            <a:pPr lvl="1"/>
            <a:r>
              <a:t>definisanje dosega važenja kombinacijom 2 načina</a:t>
            </a:r>
          </a:p>
        </p:txBody>
      </p:sp>
      <p:sp>
        <p:nvSpPr>
          <p:cNvPr id="219" name="Shape 219"/>
          <p:cNvSpPr/>
          <p:nvPr/>
        </p:nvSpPr>
        <p:spPr>
          <a:xfrm>
            <a:off x="1371600" y="3225225"/>
            <a:ext cx="7315200" cy="583566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New Guinea: [Indonesia, Papua New Guinea]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Timor:      [Indonesia, East Timor]</a:t>
            </a:r>
          </a:p>
        </p:txBody>
      </p:sp>
      <p:sp>
        <p:nvSpPr>
          <p:cNvPr id="220" name="Shape 220"/>
          <p:cNvSpPr/>
          <p:nvPr/>
        </p:nvSpPr>
        <p:spPr>
          <a:xfrm>
            <a:off x="228600" y="3124200"/>
            <a:ext cx="1143000" cy="815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984807"/>
                </a:solidFill>
              </a:defRPr>
            </a:lvl1pPr>
          </a:lstStyle>
          <a:p>
            <a:r>
              <a:t>mapiranje skalara na sekvence</a:t>
            </a:r>
          </a:p>
        </p:txBody>
      </p:sp>
      <p:sp>
        <p:nvSpPr>
          <p:cNvPr id="221" name="Shape 221"/>
          <p:cNvSpPr/>
          <p:nvPr/>
        </p:nvSpPr>
        <p:spPr>
          <a:xfrm>
            <a:off x="1371600" y="4673024"/>
            <a:ext cx="7315200" cy="583566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BMW 435i Cabrio:  { turbo: 2, seats: 4 }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Porsche Cayman S: { turbo: 0, seats: 2 }</a:t>
            </a:r>
          </a:p>
        </p:txBody>
      </p:sp>
      <p:sp>
        <p:nvSpPr>
          <p:cNvPr id="222" name="Shape 222"/>
          <p:cNvSpPr/>
          <p:nvPr/>
        </p:nvSpPr>
        <p:spPr>
          <a:xfrm>
            <a:off x="228600" y="4579203"/>
            <a:ext cx="1143000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984807"/>
                </a:solidFill>
              </a:defRPr>
            </a:lvl1pPr>
          </a:lstStyle>
          <a:p>
            <a:r>
              <a:t>mapiranje skalara na mapiranja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YAML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YAML Ain't Markup Language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YAML</a:t>
            </a:r>
          </a:p>
        </p:txBody>
      </p:sp>
      <p:sp>
        <p:nvSpPr>
          <p:cNvPr id="225" name="Shape 22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kolekcije – ugnježdavanje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moguće ugnježdavanje u više nivoa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moguće razne kombinacije</a:t>
            </a:r>
          </a:p>
        </p:txBody>
      </p:sp>
      <p:sp>
        <p:nvSpPr>
          <p:cNvPr id="226" name="Shape 226"/>
          <p:cNvSpPr/>
          <p:nvPr/>
        </p:nvSpPr>
        <p:spPr>
          <a:xfrm>
            <a:off x="685800" y="3406676"/>
            <a:ext cx="8001000" cy="2272666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a: 1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b: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-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baa: 2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</a:t>
            </a:r>
            <a:r>
              <a:rPr dirty="0" err="1"/>
              <a:t>bab</a:t>
            </a:r>
            <a:r>
              <a:rPr dirty="0"/>
              <a:t>: 3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- bb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-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</a:t>
            </a:r>
            <a:r>
              <a:rPr dirty="0" err="1"/>
              <a:t>bca</a:t>
            </a:r>
            <a:r>
              <a:rPr dirty="0"/>
              <a:t>: 4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</a:t>
            </a:r>
            <a:r>
              <a:rPr dirty="0" err="1"/>
              <a:t>bcb</a:t>
            </a:r>
            <a:r>
              <a:rPr dirty="0"/>
              <a:t>: 5 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YAML</a:t>
            </a:r>
          </a:p>
        </p:txBody>
      </p:sp>
      <p:sp>
        <p:nvSpPr>
          <p:cNvPr id="229" name="Shape 2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marL="742950" indent="-285750">
              <a:spcBef>
                <a:spcPts val="600"/>
              </a:spcBef>
              <a:defRPr sz="2800"/>
            </a:lvl2pPr>
          </a:lstStyle>
          <a:p>
            <a:r>
              <a:t>komentari</a:t>
            </a:r>
          </a:p>
          <a:p>
            <a:pPr lvl="1"/>
            <a:r>
              <a:t>jednolinijski korišćenjem karaktera "#"</a:t>
            </a:r>
          </a:p>
        </p:txBody>
      </p:sp>
      <p:sp>
        <p:nvSpPr>
          <p:cNvPr id="230" name="Shape 230"/>
          <p:cNvSpPr/>
          <p:nvPr/>
        </p:nvSpPr>
        <p:spPr>
          <a:xfrm>
            <a:off x="685800" y="3225225"/>
            <a:ext cx="8001000" cy="1790066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# komentar o mapiranju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New Guinea: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- Indonesia        # komentar o sekvenci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- Papua New Guinea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Timor: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- East Timor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- Indonesia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YAML</a:t>
            </a:r>
          </a:p>
        </p:txBody>
      </p:sp>
      <p:sp>
        <p:nvSpPr>
          <p:cNvPr id="233" name="Shape 23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alijasi i sidra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ponavljanje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prva pojava se označava pomoću sidra</a:t>
            </a:r>
          </a:p>
          <a:p>
            <a:pPr marL="1600200" lvl="3" indent="-228600">
              <a:spcBef>
                <a:spcPts val="400"/>
              </a:spcBef>
              <a:defRPr sz="2000"/>
            </a:pPr>
            <a:r>
              <a:t>"&amp;" praćen stringom (nazivom sidra)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naredne pojave se označavaju pomoću alijasa</a:t>
            </a:r>
          </a:p>
          <a:p>
            <a:pPr marL="1600200" lvl="3" indent="-228600">
              <a:spcBef>
                <a:spcPts val="400"/>
              </a:spcBef>
              <a:defRPr sz="2000"/>
            </a:pPr>
            <a:r>
              <a:t>"*" praćen nazivom sidra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primenljivo na bilo koji element</a:t>
            </a:r>
          </a:p>
        </p:txBody>
      </p:sp>
      <p:sp>
        <p:nvSpPr>
          <p:cNvPr id="234" name="Shape 234"/>
          <p:cNvSpPr/>
          <p:nvPr/>
        </p:nvSpPr>
        <p:spPr>
          <a:xfrm>
            <a:off x="685800" y="4983539"/>
            <a:ext cx="3429000" cy="1548766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vegetable: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- potato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- &amp;TO tomato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fruit: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- *TO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- pear</a:t>
            </a:r>
          </a:p>
        </p:txBody>
      </p:sp>
      <p:sp>
        <p:nvSpPr>
          <p:cNvPr id="235" name="Shape 235"/>
          <p:cNvSpPr/>
          <p:nvPr/>
        </p:nvSpPr>
        <p:spPr>
          <a:xfrm>
            <a:off x="5181600" y="4983539"/>
            <a:ext cx="3429000" cy="1307466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- &amp;car: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model: Porsche Cayman S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seats: 2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- bicycle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- *</a:t>
            </a:r>
            <a:r>
              <a:rPr lang="en-US" dirty="0"/>
              <a:t>car</a:t>
            </a:r>
            <a:endParaRPr dirty="0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YAML</a:t>
            </a:r>
          </a:p>
        </p:txBody>
      </p:sp>
      <p:sp>
        <p:nvSpPr>
          <p:cNvPr id="238" name="Shape 23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dokumenti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YAML tekst može obuhvatiti više dokumenata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svaki dokument je nezavisan od drugih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"---" služi za razdvajanje dokumenata (separator)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može se naći na kraju dokumenta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može se naći na početku dokumenta</a:t>
            </a:r>
          </a:p>
        </p:txBody>
      </p:sp>
      <p:sp>
        <p:nvSpPr>
          <p:cNvPr id="239" name="Shape 239"/>
          <p:cNvSpPr/>
          <p:nvPr/>
        </p:nvSpPr>
        <p:spPr>
          <a:xfrm>
            <a:off x="1346200" y="5268852"/>
            <a:ext cx="2971800" cy="1066166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doc1a: title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doc1b: body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---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doc2: title</a:t>
            </a:r>
          </a:p>
        </p:txBody>
      </p:sp>
      <p:sp>
        <p:nvSpPr>
          <p:cNvPr id="240" name="Shape 240"/>
          <p:cNvSpPr/>
          <p:nvPr/>
        </p:nvSpPr>
        <p:spPr>
          <a:xfrm>
            <a:off x="139700" y="5282624"/>
            <a:ext cx="114300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984807"/>
                </a:solidFill>
              </a:defRPr>
            </a:lvl1pPr>
          </a:lstStyle>
          <a:p>
            <a:r>
              <a:t>na kraju dokumenta</a:t>
            </a:r>
          </a:p>
        </p:txBody>
      </p:sp>
      <p:sp>
        <p:nvSpPr>
          <p:cNvPr id="241" name="Shape 241"/>
          <p:cNvSpPr/>
          <p:nvPr/>
        </p:nvSpPr>
        <p:spPr>
          <a:xfrm>
            <a:off x="5892800" y="5148202"/>
            <a:ext cx="2971800" cy="1307466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---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doc1a: title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doc1b: body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---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doc2: title</a:t>
            </a:r>
          </a:p>
        </p:txBody>
      </p:sp>
      <p:sp>
        <p:nvSpPr>
          <p:cNvPr id="242" name="Shape 242"/>
          <p:cNvSpPr/>
          <p:nvPr/>
        </p:nvSpPr>
        <p:spPr>
          <a:xfrm>
            <a:off x="4686300" y="5130224"/>
            <a:ext cx="114300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984807"/>
                </a:solidFill>
              </a:defRPr>
            </a:lvl1pPr>
          </a:lstStyle>
          <a:p>
            <a:r>
              <a:t>na početku dokumenta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YAML</a:t>
            </a:r>
          </a:p>
        </p:txBody>
      </p:sp>
      <p:sp>
        <p:nvSpPr>
          <p:cNvPr id="245" name="Shape 24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dokumenti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eksplicitni dokumenti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počinju sa separatorom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implicitni dokumenti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ne počinju sa separatorom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YAML</a:t>
            </a:r>
          </a:p>
        </p:txBody>
      </p:sp>
      <p:sp>
        <p:nvSpPr>
          <p:cNvPr id="248" name="Shape 24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dokumenti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separator na početku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može sadržati direktive za YAML parser</a:t>
            </a:r>
          </a:p>
          <a:p>
            <a:pPr marL="1600200" lvl="3" indent="-228600">
              <a:spcBef>
                <a:spcPts val="400"/>
              </a:spcBef>
              <a:defRPr sz="2000"/>
            </a:pPr>
            <a:r>
              <a:t>npr. verzija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direktive počinju sa"%"</a:t>
            </a:r>
          </a:p>
        </p:txBody>
      </p:sp>
      <p:sp>
        <p:nvSpPr>
          <p:cNvPr id="249" name="Shape 249"/>
          <p:cNvSpPr/>
          <p:nvPr/>
        </p:nvSpPr>
        <p:spPr>
          <a:xfrm>
            <a:off x="685800" y="4724400"/>
            <a:ext cx="8077200" cy="824865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--- %YAML 1.2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red:  5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blue: 5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YAML</a:t>
            </a:r>
          </a:p>
        </p:txBody>
      </p:sp>
      <p:sp>
        <p:nvSpPr>
          <p:cNvPr id="252" name="Shape 25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tagovi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označavaju tip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definisani na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http://yaml.org/type/index.html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dve vrste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implicitni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eksplicitni</a:t>
            </a:r>
          </a:p>
        </p:txBody>
      </p:sp>
      <p:sp>
        <p:nvSpPr>
          <p:cNvPr id="253" name="Shape 253"/>
          <p:cNvSpPr/>
          <p:nvPr/>
        </p:nvSpPr>
        <p:spPr>
          <a:xfrm>
            <a:off x="1371600" y="5095993"/>
            <a:ext cx="2971800" cy="824866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integer: 1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float:   1.23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boolean: true</a:t>
            </a:r>
          </a:p>
        </p:txBody>
      </p:sp>
      <p:sp>
        <p:nvSpPr>
          <p:cNvPr id="254" name="Shape 254"/>
          <p:cNvSpPr/>
          <p:nvPr/>
        </p:nvSpPr>
        <p:spPr>
          <a:xfrm>
            <a:off x="228600" y="5100697"/>
            <a:ext cx="114300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984807"/>
                </a:solidFill>
              </a:defRPr>
            </a:lvl1pPr>
          </a:lstStyle>
          <a:p>
            <a:r>
              <a:t>implicitni tagovi</a:t>
            </a:r>
          </a:p>
        </p:txBody>
      </p:sp>
      <p:sp>
        <p:nvSpPr>
          <p:cNvPr id="255" name="Shape 255"/>
          <p:cNvSpPr/>
          <p:nvPr/>
        </p:nvSpPr>
        <p:spPr>
          <a:xfrm>
            <a:off x="5867400" y="5100697"/>
            <a:ext cx="2971800" cy="824866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integer: !!int "1"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float:   !!float "1.23"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boolean: !!bool "true"</a:t>
            </a:r>
          </a:p>
        </p:txBody>
      </p:sp>
      <p:sp>
        <p:nvSpPr>
          <p:cNvPr id="256" name="Shape 256"/>
          <p:cNvSpPr/>
          <p:nvPr/>
        </p:nvSpPr>
        <p:spPr>
          <a:xfrm>
            <a:off x="4724400" y="5105400"/>
            <a:ext cx="1143000" cy="57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984807"/>
                </a:solidFill>
              </a:defRPr>
            </a:lvl1pPr>
          </a:lstStyle>
          <a:p>
            <a:r>
              <a:t>eksplicitni tagovi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SnakeYAML</a:t>
            </a:r>
          </a:p>
        </p:txBody>
      </p:sp>
      <p:sp>
        <p:nvSpPr>
          <p:cNvPr id="259" name="Shape 259"/>
          <p:cNvSpPr>
            <a:spLocks noGrp="1"/>
          </p:cNvSpPr>
          <p:nvPr>
            <p:ph type="body" idx="1"/>
          </p:nvPr>
        </p:nvSpPr>
        <p:spPr>
          <a:xfrm>
            <a:off x="457200" y="12827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tagovi i Java tipovi – konverzija</a:t>
            </a:r>
          </a:p>
        </p:txBody>
      </p:sp>
      <p:graphicFrame>
        <p:nvGraphicFramePr>
          <p:cNvPr id="260" name="Table 260"/>
          <p:cNvGraphicFramePr/>
          <p:nvPr/>
        </p:nvGraphicFramePr>
        <p:xfrm>
          <a:off x="914400" y="1950720"/>
          <a:ext cx="7315200" cy="44500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YAML tag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Java tip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!!null </a:t>
                      </a:r>
                    </a:p>
                  </a:txBody>
                  <a:tcPr marL="47625" marR="47625" marT="47625" marB="47625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null </a:t>
                      </a:r>
                    </a:p>
                  </a:txBody>
                  <a:tcPr marL="47625" marR="47625" marT="47625" marB="47625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!!bool </a:t>
                      </a:r>
                    </a:p>
                  </a:txBody>
                  <a:tcPr marL="47625" marR="47625" marT="47625" marB="47625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Boolean </a:t>
                      </a:r>
                    </a:p>
                  </a:txBody>
                  <a:tcPr marL="47625" marR="47625" marT="47625" marB="47625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!!int </a:t>
                      </a:r>
                    </a:p>
                  </a:txBody>
                  <a:tcPr marL="47625" marR="47625" marT="47625" marB="47625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Integer, Long, BigInteger </a:t>
                      </a:r>
                    </a:p>
                  </a:txBody>
                  <a:tcPr marL="47625" marR="47625" marT="47625" marB="47625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!!float </a:t>
                      </a:r>
                    </a:p>
                  </a:txBody>
                  <a:tcPr marL="47625" marR="47625" marT="47625" marB="47625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Double </a:t>
                      </a:r>
                    </a:p>
                  </a:txBody>
                  <a:tcPr marL="47625" marR="47625" marT="47625" marB="47625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!!binary </a:t>
                      </a:r>
                    </a:p>
                  </a:txBody>
                  <a:tcPr marL="47625" marR="47625" marT="47625" marB="47625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String </a:t>
                      </a:r>
                    </a:p>
                  </a:txBody>
                  <a:tcPr marL="47625" marR="47625" marT="47625" marB="47625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!!timestamp </a:t>
                      </a:r>
                    </a:p>
                  </a:txBody>
                  <a:tcPr marL="47625" marR="47625" marT="47625" marB="47625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java.util.Date, java.sql.Date, java.sql.Timestamp </a:t>
                      </a:r>
                    </a:p>
                  </a:txBody>
                  <a:tcPr marL="47625" marR="47625" marT="47625" marB="47625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!!omap, !!pairs </a:t>
                      </a:r>
                    </a:p>
                  </a:txBody>
                  <a:tcPr marL="47625" marR="47625" marT="47625" marB="47625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List of Object[] </a:t>
                      </a:r>
                    </a:p>
                  </a:txBody>
                  <a:tcPr marL="47625" marR="47625" marT="47625" marB="47625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!!set </a:t>
                      </a:r>
                    </a:p>
                  </a:txBody>
                  <a:tcPr marL="47625" marR="47625" marT="47625" marB="47625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Set </a:t>
                      </a:r>
                    </a:p>
                  </a:txBody>
                  <a:tcPr marL="47625" marR="47625" marT="47625" marB="47625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!!str </a:t>
                      </a:r>
                    </a:p>
                  </a:txBody>
                  <a:tcPr marL="47625" marR="47625" marT="47625" marB="47625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String </a:t>
                      </a:r>
                    </a:p>
                  </a:txBody>
                  <a:tcPr marL="47625" marR="47625" marT="47625" marB="47625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!!seq </a:t>
                      </a:r>
                    </a:p>
                  </a:txBody>
                  <a:tcPr marL="47625" marR="47625" marT="47625" marB="47625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List </a:t>
                      </a:r>
                    </a:p>
                  </a:txBody>
                  <a:tcPr marL="47625" marR="47625" marT="47625" marB="47625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!!map </a:t>
                      </a:r>
                    </a:p>
                  </a:txBody>
                  <a:tcPr marL="47625" marR="47625" marT="47625" marB="47625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Map</a:t>
                      </a:r>
                    </a:p>
                  </a:txBody>
                  <a:tcPr marL="47625" marR="47625" marT="47625" marB="47625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YAML</a:t>
            </a:r>
          </a:p>
        </p:txBody>
      </p:sp>
      <p:sp>
        <p:nvSpPr>
          <p:cNvPr id="263" name="Shape 26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tagovi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implicitno razrešenje taga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kod skalara bez oznaka i eskplicitnog taga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skalar se poredi sa skupom regularnih izraza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u slučaju podudaranja</a:t>
            </a:r>
          </a:p>
          <a:p>
            <a:pPr marL="1600200" lvl="3" indent="-228600">
              <a:spcBef>
                <a:spcPts val="400"/>
              </a:spcBef>
              <a:defRPr sz="2000"/>
            </a:pPr>
            <a:r>
              <a:t>odgovarajući tag se veže za skalar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SnakeYAML</a:t>
            </a:r>
          </a:p>
        </p:txBody>
      </p:sp>
      <p:sp>
        <p:nvSpPr>
          <p:cNvPr id="266" name="Shape 26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SnakeYAML (v 1.11)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YAML parser i emiter za programski jezik </a:t>
            </a:r>
            <a:r>
              <a:rPr i="1"/>
              <a:t>Java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kompletan parser za YAML 1.1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datoteka </a:t>
            </a:r>
            <a:r>
              <a:rPr i="1"/>
              <a:t>SnakeYAML-all-1.11.zip</a:t>
            </a:r>
            <a:r>
              <a:t> </a:t>
            </a:r>
          </a:p>
          <a:p>
            <a:pPr marL="1600200" lvl="3" indent="-228600">
              <a:spcBef>
                <a:spcPts val="400"/>
              </a:spcBef>
              <a:defRPr sz="2000"/>
            </a:pPr>
            <a:r>
              <a:t>za kodiranje u </a:t>
            </a:r>
            <a:r>
              <a:rPr i="1"/>
              <a:t>Java</a:t>
            </a:r>
            <a:r>
              <a:t> koristiti </a:t>
            </a:r>
            <a:r>
              <a:rPr i="1"/>
              <a:t>snakeyaml-1.11.jar</a:t>
            </a:r>
          </a:p>
          <a:p>
            <a:pPr marL="1600200" lvl="3" indent="-228600">
              <a:spcBef>
                <a:spcPts val="400"/>
              </a:spcBef>
              <a:defRPr sz="2000"/>
            </a:pPr>
            <a:r>
              <a:t>sadrži prateću </a:t>
            </a:r>
            <a:r>
              <a:rPr i="1"/>
              <a:t>javadoc</a:t>
            </a:r>
            <a:r>
              <a:t> dokumentaciju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https://code.google.com/p/snakeyaml/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YAML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dirty="0"/>
              <a:t>YAML </a:t>
            </a:r>
            <a:r>
              <a:rPr dirty="0" err="1"/>
              <a:t>Ain't</a:t>
            </a:r>
            <a:r>
              <a:rPr dirty="0"/>
              <a:t> Markup Language (YAML)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dirty="0" err="1"/>
              <a:t>jezik</a:t>
            </a:r>
            <a:r>
              <a:rPr dirty="0"/>
              <a:t> za </a:t>
            </a:r>
            <a:r>
              <a:rPr dirty="0" err="1"/>
              <a:t>serijalizaciju</a:t>
            </a:r>
            <a:r>
              <a:rPr dirty="0"/>
              <a:t> </a:t>
            </a:r>
            <a:r>
              <a:rPr dirty="0" err="1"/>
              <a:t>podataka</a:t>
            </a:r>
            <a:endParaRPr dirty="0"/>
          </a:p>
          <a:p>
            <a:pPr marL="742950" lvl="1" indent="-285750">
              <a:spcBef>
                <a:spcPts val="600"/>
              </a:spcBef>
              <a:defRPr sz="2800"/>
            </a:pPr>
            <a:r>
              <a:rPr dirty="0" err="1"/>
              <a:t>projektovan</a:t>
            </a:r>
            <a:r>
              <a:rPr dirty="0"/>
              <a:t> po </a:t>
            </a:r>
            <a:r>
              <a:rPr dirty="0" err="1"/>
              <a:t>standardnim</a:t>
            </a:r>
            <a:r>
              <a:rPr dirty="0"/>
              <a:t> </a:t>
            </a:r>
            <a:r>
              <a:rPr dirty="0" err="1"/>
              <a:t>ugrađenim</a:t>
            </a:r>
            <a:r>
              <a:rPr dirty="0"/>
              <a:t> </a:t>
            </a:r>
            <a:r>
              <a:rPr dirty="0" err="1"/>
              <a:t>tipovima</a:t>
            </a:r>
            <a:r>
              <a:rPr dirty="0"/>
              <a:t> </a:t>
            </a:r>
            <a:r>
              <a:rPr dirty="0" err="1"/>
              <a:t>podataka</a:t>
            </a:r>
            <a:r>
              <a:rPr dirty="0"/>
              <a:t> </a:t>
            </a:r>
            <a:r>
              <a:rPr dirty="0" err="1"/>
              <a:t>agilnih</a:t>
            </a:r>
            <a:r>
              <a:rPr dirty="0"/>
              <a:t> </a:t>
            </a:r>
            <a:r>
              <a:rPr dirty="0" err="1"/>
              <a:t>programskih</a:t>
            </a:r>
            <a:r>
              <a:rPr dirty="0"/>
              <a:t> </a:t>
            </a:r>
            <a:r>
              <a:rPr dirty="0" err="1"/>
              <a:t>jezika</a:t>
            </a:r>
            <a:endParaRPr dirty="0"/>
          </a:p>
          <a:p>
            <a:pPr marL="1600200" lvl="3" indent="-228600">
              <a:spcBef>
                <a:spcPts val="400"/>
              </a:spcBef>
              <a:defRPr sz="2000"/>
            </a:pPr>
            <a:r>
              <a:rPr dirty="0"/>
              <a:t>Perl, Python, PHP, Ruby </a:t>
            </a:r>
            <a:r>
              <a:rPr dirty="0" err="1"/>
              <a:t>i</a:t>
            </a:r>
            <a:r>
              <a:rPr dirty="0"/>
              <a:t> JavaScript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dirty="0" err="1"/>
              <a:t>razumljiv</a:t>
            </a:r>
            <a:r>
              <a:rPr dirty="0"/>
              <a:t> </a:t>
            </a:r>
            <a:r>
              <a:rPr dirty="0" err="1"/>
              <a:t>ljudima</a:t>
            </a:r>
            <a:endParaRPr dirty="0"/>
          </a:p>
          <a:p>
            <a:pPr marL="742950" lvl="1" indent="-285750">
              <a:spcBef>
                <a:spcPts val="600"/>
              </a:spcBef>
              <a:defRPr sz="2800"/>
            </a:pPr>
            <a:r>
              <a:rPr dirty="0"/>
              <a:t>za </a:t>
            </a:r>
            <a:r>
              <a:rPr dirty="0" err="1"/>
              <a:t>razmenu</a:t>
            </a:r>
            <a:r>
              <a:rPr dirty="0"/>
              <a:t> </a:t>
            </a:r>
            <a:r>
              <a:rPr dirty="0" err="1"/>
              <a:t>podataka</a:t>
            </a:r>
            <a:r>
              <a:rPr dirty="0"/>
              <a:t> </a:t>
            </a:r>
            <a:r>
              <a:rPr dirty="0" err="1"/>
              <a:t>između</a:t>
            </a:r>
            <a:r>
              <a:rPr dirty="0"/>
              <a:t> </a:t>
            </a:r>
            <a:r>
              <a:rPr dirty="0" err="1"/>
              <a:t>različitih</a:t>
            </a:r>
            <a:r>
              <a:rPr dirty="0"/>
              <a:t> </a:t>
            </a:r>
            <a:r>
              <a:rPr dirty="0" err="1"/>
              <a:t>jezika</a:t>
            </a:r>
            <a:endParaRPr dirty="0"/>
          </a:p>
          <a:p>
            <a:pPr marL="742950" lvl="1" indent="-285750">
              <a:spcBef>
                <a:spcPts val="600"/>
              </a:spcBef>
              <a:defRPr sz="2800"/>
            </a:pPr>
            <a:r>
              <a:rPr dirty="0" err="1"/>
              <a:t>zasnovan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Unicode</a:t>
            </a:r>
            <a:endParaRPr lang="en-US" dirty="0"/>
          </a:p>
          <a:p>
            <a:pPr marL="742950" lvl="1" indent="-285750">
              <a:spcBef>
                <a:spcPts val="600"/>
              </a:spcBef>
              <a:defRPr sz="2800"/>
            </a:pPr>
            <a:r>
              <a:rPr lang="en-US" dirty="0" err="1"/>
              <a:t>esktenzije</a:t>
            </a:r>
            <a:endParaRPr lang="en-US" dirty="0"/>
          </a:p>
          <a:p>
            <a:pPr marL="1178379" lvl="2" indent="-285750">
              <a:spcBef>
                <a:spcPts val="600"/>
              </a:spcBef>
              <a:defRPr sz="2800"/>
            </a:pPr>
            <a:r>
              <a:rPr lang="en-US" dirty="0"/>
              <a:t>.</a:t>
            </a:r>
            <a:r>
              <a:rPr lang="en-US" dirty="0" err="1"/>
              <a:t>yaml</a:t>
            </a:r>
            <a:r>
              <a:rPr lang="en-US" dirty="0"/>
              <a:t>, .</a:t>
            </a:r>
            <a:r>
              <a:rPr lang="en-US" dirty="0" err="1"/>
              <a:t>yml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SnakeYAML</a:t>
            </a:r>
          </a:p>
        </p:txBody>
      </p:sp>
      <p:sp>
        <p:nvSpPr>
          <p:cNvPr id="269" name="Shape 26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podrazumevane implementacije kolekcija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List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ArrayList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Map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LinkedHashMap</a:t>
            </a:r>
          </a:p>
          <a:p>
            <a:pPr marL="1600200" lvl="3" indent="-228600">
              <a:spcBef>
                <a:spcPts val="400"/>
              </a:spcBef>
              <a:defRPr sz="2000"/>
            </a:pPr>
            <a:r>
              <a:t>poredak je implicitno definisan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dozvoljeno je definisanje drugih podrazumevanih implementacija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Primer 1</a:t>
            </a:r>
          </a:p>
        </p:txBody>
      </p:sp>
      <p:sp>
        <p:nvSpPr>
          <p:cNvPr id="272" name="Shape 27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Napisati</a:t>
            </a:r>
            <a:r>
              <a:rPr dirty="0"/>
              <a:t> </a:t>
            </a:r>
            <a:r>
              <a:rPr i="1" dirty="0"/>
              <a:t>Java </a:t>
            </a:r>
            <a:r>
              <a:rPr dirty="0"/>
              <a:t>program koji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dirty="0" err="1"/>
              <a:t>parsira</a:t>
            </a:r>
            <a:r>
              <a:rPr dirty="0"/>
              <a:t> string u </a:t>
            </a:r>
            <a:r>
              <a:rPr dirty="0" err="1"/>
              <a:t>kojem</a:t>
            </a:r>
            <a:r>
              <a:rPr dirty="0"/>
              <a:t> je </a:t>
            </a:r>
            <a:r>
              <a:rPr i="1" dirty="0"/>
              <a:t>YAML</a:t>
            </a:r>
            <a:r>
              <a:rPr dirty="0"/>
              <a:t> </a:t>
            </a:r>
            <a:r>
              <a:rPr dirty="0" err="1"/>
              <a:t>sekvenca</a:t>
            </a:r>
            <a:endParaRPr dirty="0"/>
          </a:p>
          <a:p>
            <a:pPr marL="742950" lvl="1" indent="-285750">
              <a:spcBef>
                <a:spcPts val="600"/>
              </a:spcBef>
              <a:defRPr sz="2800"/>
            </a:pPr>
            <a:r>
              <a:rPr lang="sr-Latn-RS" dirty="0"/>
              <a:t>parsira string u kojem je </a:t>
            </a:r>
            <a:r>
              <a:rPr lang="sr-Latn-RS" i="1" dirty="0"/>
              <a:t>YAML</a:t>
            </a:r>
            <a:r>
              <a:rPr lang="sr-Latn-RS" dirty="0"/>
              <a:t> </a:t>
            </a:r>
            <a:r>
              <a:rPr lang="en-US" dirty="0" err="1"/>
              <a:t>mapa</a:t>
            </a:r>
            <a:endParaRPr lang="en-US" dirty="0"/>
          </a:p>
          <a:p>
            <a:pPr marL="742950" lvl="1" indent="-285750">
              <a:spcBef>
                <a:spcPts val="600"/>
              </a:spcBef>
              <a:defRPr sz="2800"/>
            </a:pPr>
            <a:r>
              <a:rPr lang="en-US" dirty="0" err="1"/>
              <a:t>Parsira</a:t>
            </a:r>
            <a:r>
              <a:rPr lang="en-US" dirty="0"/>
              <a:t> </a:t>
            </a:r>
            <a:r>
              <a:rPr lang="en-US" dirty="0" err="1"/>
              <a:t>sadr</a:t>
            </a:r>
            <a:r>
              <a:rPr lang="sr-Latn-RS" dirty="0"/>
              <a:t>žaj datoteke koja sadrži više YAML dokumenata</a:t>
            </a:r>
            <a:endParaRPr dirty="0"/>
          </a:p>
          <a:p>
            <a:r>
              <a:rPr dirty="0" err="1"/>
              <a:t>Zadatak</a:t>
            </a:r>
            <a:r>
              <a:rPr dirty="0"/>
              <a:t> </a:t>
            </a:r>
            <a:r>
              <a:rPr dirty="0" err="1"/>
              <a:t>uraditi</a:t>
            </a:r>
            <a:r>
              <a:rPr dirty="0"/>
              <a:t> </a:t>
            </a:r>
            <a:r>
              <a:rPr dirty="0" err="1"/>
              <a:t>koristeći</a:t>
            </a:r>
            <a:endParaRPr dirty="0"/>
          </a:p>
          <a:p>
            <a:pPr marL="742950" lvl="1" indent="-285750">
              <a:spcBef>
                <a:spcPts val="600"/>
              </a:spcBef>
              <a:defRPr sz="2800" i="1"/>
            </a:pPr>
            <a:r>
              <a:rPr dirty="0" err="1"/>
              <a:t>SnakeYAML</a:t>
            </a:r>
            <a:r>
              <a:rPr i="0" dirty="0"/>
              <a:t> </a:t>
            </a:r>
            <a:r>
              <a:rPr i="0" dirty="0" err="1"/>
              <a:t>biblioteku</a:t>
            </a:r>
            <a:endParaRPr i="0" dirty="0"/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C00000"/>
                </a:solidFill>
              </a:rPr>
              <a:t>Primer </a:t>
            </a:r>
            <a:r>
              <a:rPr lang="sr-Latn-RS" dirty="0">
                <a:solidFill>
                  <a:srgbClr val="C00000"/>
                </a:solidFill>
              </a:rPr>
              <a:t>2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294" name="Shape 29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Napisati</a:t>
            </a:r>
            <a:r>
              <a:rPr dirty="0"/>
              <a:t> </a:t>
            </a:r>
            <a:r>
              <a:rPr i="1" dirty="0"/>
              <a:t>Java </a:t>
            </a:r>
            <a:r>
              <a:rPr dirty="0"/>
              <a:t>program koji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dirty="0" err="1"/>
              <a:t>parsira</a:t>
            </a:r>
            <a:r>
              <a:rPr dirty="0"/>
              <a:t> </a:t>
            </a:r>
            <a:r>
              <a:rPr i="1" dirty="0"/>
              <a:t>YAML</a:t>
            </a:r>
            <a:r>
              <a:rPr dirty="0"/>
              <a:t> </a:t>
            </a:r>
            <a:r>
              <a:rPr dirty="0" err="1"/>
              <a:t>datoteku</a:t>
            </a:r>
            <a:r>
              <a:rPr dirty="0"/>
              <a:t> </a:t>
            </a:r>
            <a:r>
              <a:rPr i="1" dirty="0" err="1"/>
              <a:t>invoice.yaml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mapira</a:t>
            </a:r>
            <a:r>
              <a:rPr dirty="0"/>
              <a:t> </a:t>
            </a:r>
            <a:r>
              <a:rPr dirty="0" err="1"/>
              <a:t>sadržaj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odgovarajuće</a:t>
            </a:r>
            <a:r>
              <a:rPr dirty="0"/>
              <a:t> </a:t>
            </a:r>
            <a:r>
              <a:rPr i="1" dirty="0"/>
              <a:t>Java</a:t>
            </a:r>
            <a:r>
              <a:rPr dirty="0"/>
              <a:t> </a:t>
            </a:r>
            <a:r>
              <a:rPr dirty="0" err="1"/>
              <a:t>objekte</a:t>
            </a:r>
            <a:endParaRPr dirty="0"/>
          </a:p>
          <a:p>
            <a:pPr marL="742950" lvl="1" indent="-285750">
              <a:spcBef>
                <a:spcPts val="600"/>
              </a:spcBef>
              <a:defRPr sz="2800"/>
            </a:pPr>
            <a:r>
              <a:rPr lang="sr-Latn-RS" dirty="0"/>
              <a:t>vrši izmenu adrese na fakturi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lang="sr-Latn-RS" dirty="0"/>
              <a:t>zapisuje izmenjenu verziju fakture u </a:t>
            </a:r>
            <a:r>
              <a:rPr lang="sr-Latn-RS" i="1" dirty="0"/>
              <a:t>invoice_mod.yaml</a:t>
            </a:r>
            <a:endParaRPr dirty="0"/>
          </a:p>
          <a:p>
            <a:r>
              <a:rPr dirty="0" err="1"/>
              <a:t>Zadatak</a:t>
            </a:r>
            <a:r>
              <a:rPr dirty="0"/>
              <a:t> </a:t>
            </a:r>
            <a:r>
              <a:rPr dirty="0" err="1"/>
              <a:t>uraditi</a:t>
            </a:r>
            <a:r>
              <a:rPr dirty="0"/>
              <a:t> </a:t>
            </a:r>
            <a:r>
              <a:rPr dirty="0" err="1"/>
              <a:t>koristeći</a:t>
            </a:r>
            <a:endParaRPr dirty="0"/>
          </a:p>
          <a:p>
            <a:pPr marL="742950" lvl="1" indent="-285750">
              <a:spcBef>
                <a:spcPts val="600"/>
              </a:spcBef>
              <a:defRPr sz="2800" i="1"/>
            </a:pPr>
            <a:r>
              <a:rPr dirty="0" err="1"/>
              <a:t>SnakeYAML</a:t>
            </a:r>
            <a:r>
              <a:rPr i="0" dirty="0"/>
              <a:t> </a:t>
            </a:r>
            <a:r>
              <a:rPr i="0" dirty="0" err="1"/>
              <a:t>biblioteku</a:t>
            </a:r>
            <a:endParaRPr i="0" dirty="0"/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Zadatak</a:t>
            </a:r>
            <a:r>
              <a:rPr dirty="0"/>
              <a:t> </a:t>
            </a:r>
            <a:r>
              <a:rPr lang="sr-Latn-RS" dirty="0"/>
              <a:t>1</a:t>
            </a:r>
            <a:endParaRPr dirty="0"/>
          </a:p>
        </p:txBody>
      </p:sp>
      <p:sp>
        <p:nvSpPr>
          <p:cNvPr id="346" name="Shape 34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9184" indent="-329184" defTabSz="877823">
              <a:defRPr sz="3072"/>
            </a:pPr>
            <a:r>
              <a:rPr dirty="0" err="1"/>
              <a:t>Napisati</a:t>
            </a:r>
            <a:r>
              <a:rPr dirty="0"/>
              <a:t> </a:t>
            </a:r>
            <a:r>
              <a:rPr i="1" dirty="0"/>
              <a:t>Java </a:t>
            </a:r>
            <a:r>
              <a:rPr dirty="0"/>
              <a:t>program koji</a:t>
            </a:r>
            <a:endParaRPr i="1" dirty="0"/>
          </a:p>
          <a:p>
            <a:pPr marL="713231" lvl="1" indent="-274320" defTabSz="877823">
              <a:spcBef>
                <a:spcPts val="600"/>
              </a:spcBef>
              <a:defRPr sz="2688"/>
            </a:pPr>
            <a:r>
              <a:rPr dirty="0" err="1"/>
              <a:t>učitava</a:t>
            </a:r>
            <a:r>
              <a:rPr dirty="0"/>
              <a:t> </a:t>
            </a:r>
            <a:r>
              <a:rPr dirty="0" err="1"/>
              <a:t>sadržaj</a:t>
            </a:r>
            <a:r>
              <a:rPr dirty="0"/>
              <a:t> </a:t>
            </a:r>
            <a:r>
              <a:rPr i="1" dirty="0" err="1"/>
              <a:t>invoice.yaml</a:t>
            </a:r>
            <a:r>
              <a:rPr dirty="0"/>
              <a:t> u </a:t>
            </a:r>
            <a:r>
              <a:rPr i="1" dirty="0"/>
              <a:t>Java</a:t>
            </a:r>
            <a:r>
              <a:rPr dirty="0"/>
              <a:t> </a:t>
            </a:r>
            <a:r>
              <a:rPr dirty="0" err="1"/>
              <a:t>objekte</a:t>
            </a:r>
            <a:endParaRPr dirty="0"/>
          </a:p>
          <a:p>
            <a:pPr marL="713231" lvl="1" indent="-274320" defTabSz="877823">
              <a:spcBef>
                <a:spcPts val="600"/>
              </a:spcBef>
              <a:defRPr sz="2688"/>
            </a:pPr>
            <a:r>
              <a:rPr dirty="0" err="1"/>
              <a:t>svaki</a:t>
            </a:r>
            <a:r>
              <a:rPr dirty="0"/>
              <a:t> </a:t>
            </a:r>
            <a:r>
              <a:rPr dirty="0" err="1"/>
              <a:t>iznos</a:t>
            </a:r>
            <a:r>
              <a:rPr dirty="0"/>
              <a:t> u </a:t>
            </a:r>
            <a:r>
              <a:rPr dirty="0" err="1"/>
              <a:t>fakturi</a:t>
            </a:r>
            <a:r>
              <a:rPr dirty="0"/>
              <a:t> </a:t>
            </a:r>
            <a:r>
              <a:rPr dirty="0" err="1"/>
              <a:t>preračunava</a:t>
            </a:r>
            <a:r>
              <a:rPr dirty="0"/>
              <a:t> u </a:t>
            </a:r>
            <a:r>
              <a:rPr lang="en-US" dirty="0" err="1"/>
              <a:t>odabranu</a:t>
            </a:r>
            <a:r>
              <a:rPr dirty="0"/>
              <a:t> </a:t>
            </a:r>
            <a:r>
              <a:rPr dirty="0" err="1"/>
              <a:t>valutu</a:t>
            </a:r>
            <a:endParaRPr dirty="0"/>
          </a:p>
          <a:p>
            <a:pPr marL="1097280" lvl="2" indent="-219455" defTabSz="877823">
              <a:spcBef>
                <a:spcPts val="500"/>
              </a:spcBef>
              <a:defRPr sz="2304"/>
            </a:pPr>
            <a:r>
              <a:rPr dirty="0" err="1"/>
              <a:t>kurs</a:t>
            </a:r>
            <a:r>
              <a:rPr dirty="0"/>
              <a:t> </a:t>
            </a:r>
            <a:r>
              <a:rPr dirty="0" err="1"/>
              <a:t>učitava</a:t>
            </a:r>
            <a:r>
              <a:rPr dirty="0"/>
              <a:t> </a:t>
            </a:r>
            <a:r>
              <a:rPr dirty="0" err="1"/>
              <a:t>iz</a:t>
            </a:r>
            <a:r>
              <a:rPr dirty="0"/>
              <a:t> </a:t>
            </a:r>
            <a:r>
              <a:rPr i="1" dirty="0" err="1"/>
              <a:t>exchange.yaml</a:t>
            </a:r>
            <a:r>
              <a:rPr dirty="0"/>
              <a:t> (</a:t>
            </a:r>
            <a:r>
              <a:rPr dirty="0" err="1"/>
              <a:t>pripremiti</a:t>
            </a:r>
            <a:r>
              <a:rPr dirty="0"/>
              <a:t> test primer)</a:t>
            </a:r>
          </a:p>
          <a:p>
            <a:pPr marL="1536191" lvl="3" indent="-219455" defTabSz="877823">
              <a:spcBef>
                <a:spcPts val="400"/>
              </a:spcBef>
              <a:defRPr sz="1919"/>
            </a:pPr>
            <a:r>
              <a:rPr dirty="0" err="1"/>
              <a:t>datoteka</a:t>
            </a:r>
            <a:r>
              <a:rPr dirty="0"/>
              <a:t> </a:t>
            </a:r>
            <a:r>
              <a:rPr dirty="0" err="1"/>
              <a:t>sadrži</a:t>
            </a:r>
            <a:r>
              <a:rPr dirty="0"/>
              <a:t> </a:t>
            </a:r>
            <a:r>
              <a:rPr dirty="0" err="1"/>
              <a:t>više</a:t>
            </a:r>
            <a:r>
              <a:rPr dirty="0"/>
              <a:t> </a:t>
            </a:r>
            <a:r>
              <a:rPr dirty="0" err="1"/>
              <a:t>parova</a:t>
            </a:r>
            <a:r>
              <a:rPr dirty="0"/>
              <a:t> </a:t>
            </a:r>
            <a:r>
              <a:rPr dirty="0" err="1"/>
              <a:t>tipa</a:t>
            </a:r>
            <a:r>
              <a:rPr dirty="0"/>
              <a:t> </a:t>
            </a:r>
            <a:r>
              <a:rPr b="1" i="1" dirty="0"/>
              <a:t>valuta: </a:t>
            </a:r>
            <a:r>
              <a:rPr b="1" i="1" dirty="0" err="1"/>
              <a:t>kurs</a:t>
            </a:r>
            <a:endParaRPr b="1" i="1" dirty="0"/>
          </a:p>
          <a:p>
            <a:pPr marL="1097280" lvl="2" indent="-219455" defTabSz="877823">
              <a:spcBef>
                <a:spcPts val="500"/>
              </a:spcBef>
              <a:defRPr sz="2304"/>
            </a:pPr>
            <a:r>
              <a:rPr dirty="0"/>
              <a:t>program </a:t>
            </a:r>
            <a:r>
              <a:rPr dirty="0" err="1"/>
              <a:t>nudi</a:t>
            </a:r>
            <a:r>
              <a:rPr dirty="0"/>
              <a:t> </a:t>
            </a:r>
            <a:r>
              <a:rPr dirty="0" err="1"/>
              <a:t>spisak</a:t>
            </a:r>
            <a:r>
              <a:rPr dirty="0"/>
              <a:t> </a:t>
            </a:r>
            <a:r>
              <a:rPr dirty="0" err="1"/>
              <a:t>svih</a:t>
            </a:r>
            <a:r>
              <a:rPr dirty="0"/>
              <a:t> valuta </a:t>
            </a:r>
            <a:r>
              <a:rPr dirty="0" err="1"/>
              <a:t>iz</a:t>
            </a:r>
            <a:r>
              <a:rPr dirty="0"/>
              <a:t> </a:t>
            </a:r>
            <a:r>
              <a:rPr i="1" dirty="0" err="1"/>
              <a:t>exchange.yaml</a:t>
            </a:r>
            <a:r>
              <a:rPr dirty="0"/>
              <a:t> a </a:t>
            </a:r>
            <a:r>
              <a:rPr dirty="0" err="1"/>
              <a:t>korisnik</a:t>
            </a:r>
            <a:r>
              <a:rPr dirty="0"/>
              <a:t> </a:t>
            </a:r>
            <a:r>
              <a:rPr dirty="0" err="1"/>
              <a:t>bira</a:t>
            </a:r>
            <a:r>
              <a:rPr dirty="0"/>
              <a:t> </a:t>
            </a:r>
            <a:r>
              <a:rPr dirty="0" err="1"/>
              <a:t>jednu</a:t>
            </a:r>
            <a:r>
              <a:rPr dirty="0"/>
              <a:t> od </a:t>
            </a:r>
            <a:r>
              <a:rPr dirty="0" err="1"/>
              <a:t>tih</a:t>
            </a:r>
            <a:r>
              <a:rPr dirty="0"/>
              <a:t> valuta</a:t>
            </a:r>
          </a:p>
          <a:p>
            <a:pPr marL="713231" lvl="1" indent="-274320" defTabSz="877823">
              <a:spcBef>
                <a:spcPts val="600"/>
              </a:spcBef>
              <a:defRPr sz="2688"/>
            </a:pPr>
            <a:r>
              <a:rPr dirty="0" err="1"/>
              <a:t>zapisuje</a:t>
            </a:r>
            <a:r>
              <a:rPr dirty="0"/>
              <a:t> </a:t>
            </a:r>
            <a:r>
              <a:rPr dirty="0" err="1"/>
              <a:t>rezultat</a:t>
            </a:r>
            <a:r>
              <a:rPr dirty="0"/>
              <a:t> u </a:t>
            </a:r>
            <a:r>
              <a:rPr i="1" dirty="0" err="1"/>
              <a:t>invoice_X.yaml</a:t>
            </a:r>
            <a:r>
              <a:rPr dirty="0"/>
              <a:t>, </a:t>
            </a:r>
            <a:r>
              <a:rPr dirty="0" err="1"/>
              <a:t>gde</a:t>
            </a:r>
            <a:r>
              <a:rPr dirty="0"/>
              <a:t> </a:t>
            </a:r>
            <a:r>
              <a:rPr dirty="0" err="1"/>
              <a:t>umesto</a:t>
            </a:r>
            <a:r>
              <a:rPr dirty="0"/>
              <a:t> </a:t>
            </a:r>
            <a:r>
              <a:rPr i="1" dirty="0"/>
              <a:t>X</a:t>
            </a:r>
            <a:r>
              <a:rPr dirty="0"/>
              <a:t> </a:t>
            </a:r>
            <a:r>
              <a:rPr dirty="0" err="1"/>
              <a:t>stoji</a:t>
            </a:r>
            <a:r>
              <a:rPr dirty="0"/>
              <a:t> </a:t>
            </a:r>
            <a:r>
              <a:rPr dirty="0" err="1"/>
              <a:t>naziv</a:t>
            </a:r>
            <a:r>
              <a:rPr dirty="0"/>
              <a:t> </a:t>
            </a:r>
            <a:r>
              <a:rPr dirty="0" err="1"/>
              <a:t>valute</a:t>
            </a:r>
            <a:endParaRPr dirty="0"/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Dodatni</a:t>
            </a:r>
            <a:r>
              <a:rPr lang="en-US" dirty="0"/>
              <a:t> </a:t>
            </a:r>
            <a:r>
              <a:rPr lang="sr-Latn-RS" dirty="0"/>
              <a:t>z</a:t>
            </a:r>
            <a:r>
              <a:rPr dirty="0" err="1"/>
              <a:t>adatak</a:t>
            </a:r>
            <a:r>
              <a:rPr dirty="0"/>
              <a:t> </a:t>
            </a:r>
            <a:r>
              <a:rPr lang="sr-Latn-RS" dirty="0"/>
              <a:t>1</a:t>
            </a:r>
            <a:endParaRPr dirty="0"/>
          </a:p>
        </p:txBody>
      </p:sp>
      <p:sp>
        <p:nvSpPr>
          <p:cNvPr id="349" name="Shape 34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9184" indent="-329184" defTabSz="877823">
              <a:defRPr sz="3072"/>
            </a:pPr>
            <a:r>
              <a:t>Napisati </a:t>
            </a:r>
            <a:r>
              <a:rPr i="1"/>
              <a:t>Java </a:t>
            </a:r>
            <a:r>
              <a:t>program koji</a:t>
            </a:r>
            <a:endParaRPr i="1"/>
          </a:p>
          <a:p>
            <a:pPr marL="713231" lvl="1" indent="-274320" defTabSz="877823">
              <a:spcBef>
                <a:spcPts val="600"/>
              </a:spcBef>
              <a:defRPr sz="2688"/>
            </a:pPr>
            <a:r>
              <a:t>učitava sadržaj </a:t>
            </a:r>
            <a:r>
              <a:rPr i="1"/>
              <a:t>invoice.yaml</a:t>
            </a:r>
            <a:r>
              <a:t> u </a:t>
            </a:r>
            <a:r>
              <a:rPr i="1"/>
              <a:t>Java</a:t>
            </a:r>
            <a:r>
              <a:t> objekte</a:t>
            </a:r>
          </a:p>
          <a:p>
            <a:pPr marL="713231" lvl="1" indent="-274320" defTabSz="877823">
              <a:spcBef>
                <a:spcPts val="600"/>
              </a:spcBef>
              <a:defRPr sz="2688"/>
            </a:pPr>
            <a:r>
              <a:t>za svaki kupljeni proizvod zapisuje posebnu fakturu u datoteku </a:t>
            </a:r>
            <a:r>
              <a:rPr i="1"/>
              <a:t>invoice_X.yaml</a:t>
            </a:r>
          </a:p>
          <a:p>
            <a:pPr marL="1097280" lvl="2" indent="-219455" defTabSz="877823">
              <a:spcBef>
                <a:spcPts val="500"/>
              </a:spcBef>
              <a:defRPr sz="2304"/>
            </a:pPr>
            <a:r>
              <a:t>gde prva izlazna datoteka umesto </a:t>
            </a:r>
            <a:r>
              <a:rPr i="1"/>
              <a:t>X</a:t>
            </a:r>
            <a:r>
              <a:t> u nazivu ima 1, a svaka naredna za jedan veću vrednost od prethodne</a:t>
            </a:r>
          </a:p>
          <a:p>
            <a:pPr marL="1097280" lvl="2" indent="-219455" defTabSz="877823">
              <a:spcBef>
                <a:spcPts val="500"/>
              </a:spcBef>
              <a:defRPr sz="2304"/>
            </a:pPr>
            <a:r>
              <a:t>broj svake nove fakture raste za jedan počevši od broja fakture iz </a:t>
            </a:r>
            <a:r>
              <a:rPr i="1"/>
              <a:t>invoice.yaml</a:t>
            </a:r>
          </a:p>
          <a:p>
            <a:pPr marL="1097280" lvl="2" indent="-219455" defTabSz="877823">
              <a:spcBef>
                <a:spcPts val="500"/>
              </a:spcBef>
              <a:defRPr sz="2304"/>
            </a:pPr>
            <a:r>
              <a:t>ukupni porez se deli na nove pojedinačne fakture srazmerno njihovim pojedinačnim iznosima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Dodatni</a:t>
            </a:r>
            <a:r>
              <a:rPr lang="en-US" dirty="0"/>
              <a:t> </a:t>
            </a:r>
            <a:r>
              <a:rPr lang="en-US" dirty="0" err="1"/>
              <a:t>zadatak</a:t>
            </a:r>
            <a:r>
              <a:rPr lang="en-US" dirty="0"/>
              <a:t> </a:t>
            </a:r>
            <a:r>
              <a:rPr lang="sr-Latn-RS" dirty="0"/>
              <a:t>2</a:t>
            </a:r>
            <a:endParaRPr dirty="0"/>
          </a:p>
        </p:txBody>
      </p:sp>
      <p:sp>
        <p:nvSpPr>
          <p:cNvPr id="352" name="Shape 35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Napisati </a:t>
            </a:r>
            <a:r>
              <a:rPr i="1"/>
              <a:t>Java </a:t>
            </a:r>
            <a:r>
              <a:t>program koji</a:t>
            </a:r>
            <a:endParaRPr i="1"/>
          </a:p>
          <a:p>
            <a:pPr marL="742950" lvl="1" indent="-285750">
              <a:spcBef>
                <a:spcPts val="600"/>
              </a:spcBef>
              <a:defRPr sz="2800"/>
            </a:pPr>
            <a:r>
              <a:t>učitava sadržaj </a:t>
            </a:r>
            <a:r>
              <a:rPr i="1"/>
              <a:t>log.yaml</a:t>
            </a:r>
            <a:r>
              <a:t> u </a:t>
            </a:r>
            <a:r>
              <a:rPr i="1"/>
              <a:t>Java</a:t>
            </a:r>
            <a:r>
              <a:t> objekte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zapisuje podatke u dve izlazne datoteke</a:t>
            </a:r>
          </a:p>
          <a:p>
            <a:pPr marL="1143000" lvl="2" indent="-228600">
              <a:spcBef>
                <a:spcPts val="500"/>
              </a:spcBef>
              <a:defRPr sz="2400" i="1"/>
            </a:pPr>
            <a:r>
              <a:t>log_warn.yaml</a:t>
            </a:r>
            <a:r>
              <a:rPr i="0"/>
              <a:t> koja sadrži poruke  sa upozorenjem</a:t>
            </a:r>
          </a:p>
          <a:p>
            <a:pPr marL="1600200" lvl="3" indent="-228600">
              <a:spcBef>
                <a:spcPts val="400"/>
              </a:spcBef>
              <a:defRPr sz="2000"/>
            </a:pPr>
            <a:r>
              <a:t>dokumenti sa ključem </a:t>
            </a:r>
            <a:r>
              <a:rPr i="1"/>
              <a:t>Warning</a:t>
            </a:r>
          </a:p>
          <a:p>
            <a:pPr marL="1143000" lvl="2" indent="-228600">
              <a:spcBef>
                <a:spcPts val="500"/>
              </a:spcBef>
              <a:defRPr sz="2400" i="1"/>
            </a:pPr>
            <a:r>
              <a:t>log_error.yaml</a:t>
            </a:r>
            <a:r>
              <a:rPr i="0"/>
              <a:t> koja sadrži poruke  sa opisom greške</a:t>
            </a:r>
          </a:p>
          <a:p>
            <a:pPr marL="1600200" lvl="3" indent="-228600">
              <a:spcBef>
                <a:spcPts val="400"/>
              </a:spcBef>
              <a:defRPr sz="2000"/>
            </a:pPr>
            <a:r>
              <a:t>dokumenti sa ključevima </a:t>
            </a:r>
            <a:r>
              <a:rPr i="1"/>
              <a:t>Fatal</a:t>
            </a:r>
            <a:r>
              <a:t> i </a:t>
            </a:r>
            <a:r>
              <a:rPr i="1"/>
              <a:t>Stack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YAML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specifikacije</a:t>
            </a:r>
            <a:endParaRPr dirty="0"/>
          </a:p>
          <a:p>
            <a:pPr marL="742950" lvl="1" indent="-285750">
              <a:spcBef>
                <a:spcPts val="600"/>
              </a:spcBef>
              <a:defRPr sz="2800"/>
            </a:pPr>
            <a:r>
              <a:rPr dirty="0"/>
              <a:t>YAML 1.2 (3rd Edition)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http://www.yaml.org/spec/1.2/spec.html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rPr dirty="0" err="1"/>
              <a:t>specifikacija</a:t>
            </a:r>
            <a:endParaRPr dirty="0"/>
          </a:p>
          <a:p>
            <a:pPr marL="1600200" lvl="3" indent="-228600">
              <a:spcBef>
                <a:spcPts val="400"/>
              </a:spcBef>
              <a:defRPr sz="2000"/>
            </a:pPr>
            <a:r>
              <a:rPr dirty="0" err="1"/>
              <a:t>uvod</a:t>
            </a:r>
            <a:r>
              <a:rPr dirty="0"/>
              <a:t> u </a:t>
            </a:r>
            <a:r>
              <a:rPr dirty="0" err="1"/>
              <a:t>jezik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prateće</a:t>
            </a:r>
            <a:r>
              <a:rPr dirty="0"/>
              <a:t> </a:t>
            </a:r>
            <a:r>
              <a:rPr dirty="0" err="1"/>
              <a:t>koncepte</a:t>
            </a:r>
            <a:endParaRPr dirty="0"/>
          </a:p>
          <a:p>
            <a:pPr marL="1600200" lvl="3" indent="-228600">
              <a:spcBef>
                <a:spcPts val="400"/>
              </a:spcBef>
              <a:defRPr sz="2000"/>
            </a:pPr>
            <a:r>
              <a:rPr dirty="0" err="1"/>
              <a:t>sadrži</a:t>
            </a:r>
            <a:r>
              <a:rPr dirty="0"/>
              <a:t> </a:t>
            </a:r>
            <a:r>
              <a:rPr dirty="0" err="1"/>
              <a:t>informacije</a:t>
            </a:r>
            <a:r>
              <a:rPr dirty="0"/>
              <a:t> </a:t>
            </a:r>
            <a:r>
              <a:rPr dirty="0" err="1"/>
              <a:t>potrebne</a:t>
            </a:r>
            <a:r>
              <a:rPr dirty="0"/>
              <a:t> za </a:t>
            </a:r>
            <a:r>
              <a:rPr dirty="0" err="1"/>
              <a:t>razvoj</a:t>
            </a:r>
            <a:r>
              <a:rPr dirty="0"/>
              <a:t> </a:t>
            </a:r>
            <a:r>
              <a:rPr dirty="0" err="1"/>
              <a:t>programa</a:t>
            </a:r>
            <a:r>
              <a:rPr dirty="0"/>
              <a:t> </a:t>
            </a:r>
            <a:br>
              <a:rPr dirty="0"/>
            </a:br>
            <a:r>
              <a:rPr dirty="0"/>
              <a:t>za </a:t>
            </a:r>
            <a:r>
              <a:rPr dirty="0" err="1"/>
              <a:t>obradu</a:t>
            </a:r>
            <a:r>
              <a:rPr dirty="0"/>
              <a:t> YAML</a:t>
            </a:r>
            <a:endParaRPr lang="en-US" dirty="0"/>
          </a:p>
          <a:p>
            <a:pPr marL="1082040" lvl="2" indent="-228600">
              <a:spcBef>
                <a:spcPts val="400"/>
              </a:spcBef>
              <a:defRPr sz="2000"/>
            </a:pPr>
            <a:r>
              <a:rPr lang="en-US" dirty="0"/>
              <a:t>Od </a:t>
            </a:r>
            <a:r>
              <a:rPr lang="en-US" dirty="0" err="1"/>
              <a:t>verzije</a:t>
            </a:r>
            <a:r>
              <a:rPr lang="en-US" dirty="0"/>
              <a:t> 1.2 </a:t>
            </a:r>
            <a:r>
              <a:rPr lang="en-US" dirty="0" err="1"/>
              <a:t>formalno</a:t>
            </a:r>
            <a:r>
              <a:rPr lang="en-US" dirty="0"/>
              <a:t> </a:t>
            </a:r>
            <a:r>
              <a:rPr lang="en-US" dirty="0" err="1"/>
              <a:t>usaglašenje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JSON </a:t>
            </a:r>
          </a:p>
          <a:p>
            <a:pPr marL="1600200" lvl="3" indent="-228600">
              <a:spcBef>
                <a:spcPts val="400"/>
              </a:spcBef>
              <a:defRPr sz="2000"/>
            </a:pPr>
            <a:r>
              <a:rPr lang="en-US" dirty="0"/>
              <a:t>JSON </a:t>
            </a:r>
            <a:r>
              <a:rPr lang="en-US" dirty="0" err="1"/>
              <a:t>podskup</a:t>
            </a:r>
            <a:r>
              <a:rPr lang="en-US" dirty="0"/>
              <a:t> od YAML</a:t>
            </a:r>
          </a:p>
          <a:p>
            <a:pPr marL="1600200" lvl="3" indent="-228600">
              <a:spcBef>
                <a:spcPts val="400"/>
              </a:spcBef>
              <a:defRPr sz="2000"/>
            </a:pPr>
            <a:r>
              <a:rPr lang="en-US" dirty="0" err="1"/>
              <a:t>prethodne</a:t>
            </a:r>
            <a:r>
              <a:rPr lang="en-US" dirty="0"/>
              <a:t> </a:t>
            </a:r>
            <a:r>
              <a:rPr lang="en-US" dirty="0" err="1"/>
              <a:t>verzije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 </a:t>
            </a:r>
            <a:r>
              <a:rPr lang="en-US" dirty="0" err="1"/>
              <a:t>velikoj</a:t>
            </a:r>
            <a:r>
              <a:rPr lang="en-US" dirty="0"/>
              <a:t> meri </a:t>
            </a:r>
            <a:r>
              <a:rPr lang="en-US" dirty="0" err="1"/>
              <a:t>takođe</a:t>
            </a:r>
            <a:r>
              <a:rPr lang="en-US" dirty="0"/>
              <a:t> bile </a:t>
            </a:r>
            <a:br>
              <a:rPr lang="en-US" dirty="0"/>
            </a:br>
            <a:r>
              <a:rPr lang="en-US" dirty="0" err="1"/>
              <a:t>kompatibilne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JSON</a:t>
            </a:r>
          </a:p>
          <a:p>
            <a:pPr marL="1082040" lvl="2" indent="-228600">
              <a:spcBef>
                <a:spcPts val="400"/>
              </a:spcBef>
              <a:defRPr sz="2000"/>
            </a:pPr>
            <a:endParaRPr lang="en-US"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YAML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rPr lang="en-US" sz="2600" dirty="0" err="1"/>
              <a:t>C</a:t>
            </a:r>
            <a:r>
              <a:rPr sz="2600" dirty="0" err="1"/>
              <a:t>iljev</a:t>
            </a:r>
            <a:r>
              <a:rPr lang="en-US" sz="2600" dirty="0" err="1"/>
              <a:t>i</a:t>
            </a:r>
            <a:endParaRPr sz="2600" dirty="0"/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rPr sz="2200" dirty="0" err="1"/>
              <a:t>lako</a:t>
            </a:r>
            <a:r>
              <a:rPr sz="2200" dirty="0"/>
              <a:t> </a:t>
            </a:r>
            <a:r>
              <a:rPr sz="2200" dirty="0" err="1"/>
              <a:t>čitljiv</a:t>
            </a:r>
            <a:r>
              <a:rPr sz="2200" dirty="0"/>
              <a:t> </a:t>
            </a:r>
            <a:r>
              <a:rPr sz="2200" dirty="0" err="1"/>
              <a:t>ljudima</a:t>
            </a:r>
            <a:endParaRPr sz="2200" dirty="0"/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rPr sz="2200" dirty="0" err="1"/>
              <a:t>portabilnost</a:t>
            </a:r>
            <a:r>
              <a:rPr sz="2200" dirty="0"/>
              <a:t> </a:t>
            </a:r>
            <a:r>
              <a:rPr sz="2200" dirty="0" err="1"/>
              <a:t>podataka</a:t>
            </a:r>
            <a:r>
              <a:rPr sz="2200" dirty="0"/>
              <a:t> </a:t>
            </a:r>
            <a:r>
              <a:rPr sz="2200" dirty="0" err="1"/>
              <a:t>između</a:t>
            </a:r>
            <a:r>
              <a:rPr sz="2200" dirty="0"/>
              <a:t> </a:t>
            </a:r>
            <a:r>
              <a:rPr sz="2200" dirty="0" err="1"/>
              <a:t>programskih</a:t>
            </a:r>
            <a:r>
              <a:rPr sz="2200" dirty="0"/>
              <a:t> </a:t>
            </a:r>
            <a:r>
              <a:rPr sz="2200" dirty="0" err="1"/>
              <a:t>jezika</a:t>
            </a:r>
            <a:endParaRPr sz="2200" dirty="0"/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rPr sz="2200" dirty="0" err="1"/>
              <a:t>podudaranje</a:t>
            </a:r>
            <a:r>
              <a:rPr sz="2200" dirty="0"/>
              <a:t> </a:t>
            </a:r>
            <a:r>
              <a:rPr sz="2200" dirty="0" err="1"/>
              <a:t>sa</a:t>
            </a:r>
            <a:r>
              <a:rPr sz="2200" dirty="0"/>
              <a:t> </a:t>
            </a:r>
            <a:r>
              <a:rPr sz="2200" dirty="0" err="1"/>
              <a:t>ugrađenim</a:t>
            </a:r>
            <a:r>
              <a:rPr sz="2200" dirty="0"/>
              <a:t> </a:t>
            </a:r>
            <a:r>
              <a:rPr sz="2200" dirty="0" err="1"/>
              <a:t>strukturama</a:t>
            </a:r>
            <a:r>
              <a:rPr sz="2200" dirty="0"/>
              <a:t> </a:t>
            </a:r>
            <a:r>
              <a:rPr sz="2200" dirty="0" err="1"/>
              <a:t>podataka</a:t>
            </a:r>
            <a:r>
              <a:rPr sz="2200" dirty="0"/>
              <a:t> </a:t>
            </a:r>
            <a:r>
              <a:rPr sz="2200" dirty="0" err="1"/>
              <a:t>iz</a:t>
            </a:r>
            <a:r>
              <a:rPr sz="2200" dirty="0"/>
              <a:t> </a:t>
            </a:r>
            <a:r>
              <a:rPr sz="2200" dirty="0" err="1"/>
              <a:t>agilnih</a:t>
            </a:r>
            <a:r>
              <a:rPr sz="2200" dirty="0"/>
              <a:t> </a:t>
            </a:r>
            <a:r>
              <a:rPr sz="2200" dirty="0" err="1"/>
              <a:t>jezika</a:t>
            </a:r>
            <a:endParaRPr sz="2200" dirty="0"/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rPr sz="2200" dirty="0" err="1"/>
              <a:t>postojanje</a:t>
            </a:r>
            <a:r>
              <a:rPr sz="2200" dirty="0"/>
              <a:t> </a:t>
            </a:r>
            <a:r>
              <a:rPr sz="2200" dirty="0" err="1"/>
              <a:t>konzistentnog</a:t>
            </a:r>
            <a:r>
              <a:rPr sz="2200" dirty="0"/>
              <a:t> </a:t>
            </a:r>
            <a:r>
              <a:rPr sz="2200" dirty="0" err="1"/>
              <a:t>modela</a:t>
            </a:r>
            <a:r>
              <a:rPr sz="2200" dirty="0"/>
              <a:t> za </a:t>
            </a:r>
            <a:r>
              <a:rPr sz="2200" dirty="0" err="1"/>
              <a:t>podršku</a:t>
            </a:r>
            <a:r>
              <a:rPr sz="2200" dirty="0"/>
              <a:t> </a:t>
            </a:r>
            <a:r>
              <a:rPr sz="2200" dirty="0" err="1"/>
              <a:t>generičkim</a:t>
            </a:r>
            <a:r>
              <a:rPr sz="2200" dirty="0"/>
              <a:t> </a:t>
            </a:r>
            <a:r>
              <a:rPr sz="2200" dirty="0" err="1"/>
              <a:t>alatima</a:t>
            </a:r>
            <a:endParaRPr sz="2200" dirty="0"/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rPr sz="2200" dirty="0" err="1"/>
              <a:t>podrška</a:t>
            </a:r>
            <a:r>
              <a:rPr sz="2200" dirty="0"/>
              <a:t> za </a:t>
            </a:r>
            <a:r>
              <a:rPr sz="2200" dirty="0" err="1"/>
              <a:t>obradu</a:t>
            </a:r>
            <a:r>
              <a:rPr sz="2200" dirty="0"/>
              <a:t> u </a:t>
            </a:r>
            <a:r>
              <a:rPr sz="2200" dirty="0" err="1"/>
              <a:t>jednom</a:t>
            </a:r>
            <a:r>
              <a:rPr sz="2200" dirty="0"/>
              <a:t> </a:t>
            </a:r>
            <a:r>
              <a:rPr sz="2200" dirty="0" err="1"/>
              <a:t>prolazu</a:t>
            </a:r>
            <a:endParaRPr sz="2200" dirty="0"/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rPr sz="2200" dirty="0" err="1"/>
              <a:t>ekspresivnost</a:t>
            </a:r>
            <a:r>
              <a:rPr sz="2200" dirty="0"/>
              <a:t> </a:t>
            </a:r>
            <a:r>
              <a:rPr sz="2200" dirty="0" err="1"/>
              <a:t>i</a:t>
            </a:r>
            <a:r>
              <a:rPr sz="2200" dirty="0"/>
              <a:t> </a:t>
            </a:r>
            <a:r>
              <a:rPr sz="2200" dirty="0" err="1"/>
              <a:t>proširivost</a:t>
            </a:r>
            <a:endParaRPr sz="2200" dirty="0"/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rPr sz="2200" dirty="0" err="1"/>
              <a:t>lakoća</a:t>
            </a:r>
            <a:r>
              <a:rPr sz="2200" dirty="0"/>
              <a:t> </a:t>
            </a:r>
            <a:r>
              <a:rPr sz="2200" dirty="0" err="1"/>
              <a:t>implementacije</a:t>
            </a:r>
            <a:r>
              <a:rPr sz="2200" dirty="0"/>
              <a:t> </a:t>
            </a:r>
            <a:r>
              <a:rPr sz="2200" dirty="0" err="1"/>
              <a:t>i</a:t>
            </a:r>
            <a:r>
              <a:rPr sz="2200" dirty="0"/>
              <a:t> </a:t>
            </a:r>
            <a:r>
              <a:rPr sz="2200" dirty="0" err="1"/>
              <a:t>upotrebe</a:t>
            </a:r>
            <a:endParaRPr lang="en-US" sz="2200" dirty="0"/>
          </a:p>
          <a:p>
            <a:pPr marL="302079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rPr lang="sr-Latn-RS" sz="2600" dirty="0"/>
              <a:t>Upotreba</a:t>
            </a:r>
            <a:endParaRPr lang="en-US" sz="2600" dirty="0"/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rPr lang="it-IT" sz="2200" dirty="0"/>
              <a:t>konfiguracione datoteke, datoteke sa logovima, </a:t>
            </a:r>
            <a:r>
              <a:rPr lang="sr-Latn-RS" sz="2200" dirty="0"/>
              <a:t>perzistencija objekata</a:t>
            </a:r>
            <a:endParaRPr lang="it-IT" sz="2200" dirty="0"/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/>
            </a:pPr>
            <a:endParaRPr lang="sr-Latn-RS" dirty="0"/>
          </a:p>
          <a:p>
            <a:pPr marL="302079" indent="-285750">
              <a:lnSpc>
                <a:spcPct val="90000"/>
              </a:lnSpc>
              <a:spcBef>
                <a:spcPts val="600"/>
              </a:spcBef>
              <a:defRPr sz="2500"/>
            </a:pPr>
            <a:endParaRPr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YAML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sintaksa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koristi vidljive Unicode karaktere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strukturne informacije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podaci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minimizuje broj strukturnih karaktera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uvlačenje se koristi za strukturu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dvotačka razdvaja parove ključ-vrednost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crtice formiraju </a:t>
            </a:r>
            <a:r>
              <a:rPr i="1"/>
              <a:t>bullet</a:t>
            </a:r>
            <a:r>
              <a:t> liste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YAML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strukture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raznovrsne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tri osnovne primitivne strukture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mapiranja (heševi/rečnici)</a:t>
            </a:r>
          </a:p>
          <a:p>
            <a:pPr marL="1600200" lvl="3" indent="-228600">
              <a:spcBef>
                <a:spcPts val="400"/>
              </a:spcBef>
              <a:defRPr sz="2000"/>
            </a:pPr>
            <a:r>
              <a:t>heš tabele u Perl, rečnici u Python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sekvence (nizovi/liste)</a:t>
            </a:r>
          </a:p>
          <a:p>
            <a:pPr marL="1600200" lvl="3" indent="-228600">
              <a:spcBef>
                <a:spcPts val="400"/>
              </a:spcBef>
              <a:defRPr sz="2000"/>
            </a:pPr>
            <a:r>
              <a:t>nizovi u Perl, liste u Python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skalari (stringovi/brojevi)</a:t>
            </a:r>
          </a:p>
          <a:p>
            <a:pPr marL="1600200" lvl="3" indent="-228600">
              <a:spcBef>
                <a:spcPts val="400"/>
              </a:spcBef>
              <a:defRPr sz="2000"/>
            </a:pPr>
            <a:r>
              <a:t>atomički tipovi podataka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YAML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2613" indent="-332613" defTabSz="886968">
              <a:lnSpc>
                <a:spcPct val="90000"/>
              </a:lnSpc>
              <a:defRPr sz="3104"/>
            </a:pPr>
            <a:r>
              <a:t>poređenje sa JSON</a:t>
            </a:r>
          </a:p>
          <a:p>
            <a:pPr marL="720661" lvl="1" indent="-277177" defTabSz="886968">
              <a:lnSpc>
                <a:spcPct val="90000"/>
              </a:lnSpc>
              <a:spcBef>
                <a:spcPts val="600"/>
              </a:spcBef>
              <a:defRPr sz="2716"/>
            </a:pPr>
            <a:r>
              <a:t>sličnosti</a:t>
            </a:r>
          </a:p>
          <a:p>
            <a:pPr marL="1108710" lvl="2" indent="-221742" defTabSz="886968">
              <a:lnSpc>
                <a:spcPct val="90000"/>
              </a:lnSpc>
              <a:spcBef>
                <a:spcPts val="500"/>
              </a:spcBef>
              <a:defRPr sz="2328"/>
            </a:pPr>
            <a:r>
              <a:t>formati za razmenu podataka čitljivi ljudima</a:t>
            </a:r>
          </a:p>
          <a:p>
            <a:pPr marL="720661" lvl="1" indent="-277177" defTabSz="886968">
              <a:lnSpc>
                <a:spcPct val="90000"/>
              </a:lnSpc>
              <a:spcBef>
                <a:spcPts val="600"/>
              </a:spcBef>
              <a:defRPr sz="2716"/>
            </a:pPr>
            <a:r>
              <a:t>razlike</a:t>
            </a:r>
          </a:p>
          <a:p>
            <a:pPr marL="1108710" lvl="2" indent="-221742" defTabSz="886968">
              <a:lnSpc>
                <a:spcPct val="90000"/>
              </a:lnSpc>
              <a:spcBef>
                <a:spcPts val="500"/>
              </a:spcBef>
              <a:defRPr sz="2328"/>
            </a:pPr>
            <a:r>
              <a:t>drugačiji prioriteti</a:t>
            </a:r>
          </a:p>
          <a:p>
            <a:pPr marL="1552194" lvl="3" indent="-221742" defTabSz="886968">
              <a:lnSpc>
                <a:spcPct val="90000"/>
              </a:lnSpc>
              <a:spcBef>
                <a:spcPts val="400"/>
              </a:spcBef>
              <a:defRPr sz="1940"/>
            </a:pPr>
            <a:r>
              <a:t>JSON: jednostavnost i univerzalnost</a:t>
            </a:r>
          </a:p>
          <a:p>
            <a:pPr marL="1552194" lvl="3" indent="-221742" defTabSz="886968">
              <a:lnSpc>
                <a:spcPct val="90000"/>
              </a:lnSpc>
              <a:spcBef>
                <a:spcPts val="400"/>
              </a:spcBef>
              <a:defRPr sz="1940"/>
            </a:pPr>
            <a:r>
              <a:t>YAML: čitljivost i podrška za serijalizaciju proizvoljnih ugrađenih struktura podataka</a:t>
            </a:r>
          </a:p>
          <a:p>
            <a:pPr marL="1108710" lvl="2" indent="-221742" defTabSz="886968">
              <a:lnSpc>
                <a:spcPct val="90000"/>
              </a:lnSpc>
              <a:spcBef>
                <a:spcPts val="500"/>
              </a:spcBef>
              <a:defRPr sz="2328"/>
            </a:pPr>
            <a:r>
              <a:t>JSON se lakše generiše i parsira nauštrb čitljivosti, </a:t>
            </a:r>
            <a:br/>
            <a:r>
              <a:t>YAML obrnuto</a:t>
            </a:r>
          </a:p>
          <a:p>
            <a:pPr marL="720661" lvl="1" indent="-277177" defTabSz="886968">
              <a:lnSpc>
                <a:spcPct val="90000"/>
              </a:lnSpc>
              <a:spcBef>
                <a:spcPts val="600"/>
              </a:spcBef>
              <a:defRPr sz="2716"/>
            </a:pPr>
            <a:r>
              <a:t>svaka JSON datoteka je i validna YAML datoteka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YAML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skalari – string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stilovi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bez navodnika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sa jednostrukim navodnicima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sa dvostrukim navodnicima</a:t>
            </a:r>
          </a:p>
        </p:txBody>
      </p:sp>
      <p:sp>
        <p:nvSpPr>
          <p:cNvPr id="156" name="Shape 156"/>
          <p:cNvSpPr/>
          <p:nvPr/>
        </p:nvSpPr>
        <p:spPr>
          <a:xfrm>
            <a:off x="685800" y="4244876"/>
            <a:ext cx="8001000" cy="2272666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Primer stringa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'String unutar jednostrukih navodnika'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'Jednostruki navodnik '' u stringu unutar jednostrukih navodnika'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"String unutar dvostrukih navodnika"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1602</Words>
  <Application>Microsoft Office PowerPoint</Application>
  <PresentationFormat>On-screen Show (4:3)</PresentationFormat>
  <Paragraphs>411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Fakultet tehničkih nauka, DRA, Novi Sad  Predmet: Organizacija podataka</vt:lpstr>
      <vt:lpstr>YAML</vt:lpstr>
      <vt:lpstr>YAML</vt:lpstr>
      <vt:lpstr>YAML</vt:lpstr>
      <vt:lpstr>YAML</vt:lpstr>
      <vt:lpstr>YAML</vt:lpstr>
      <vt:lpstr>YAML</vt:lpstr>
      <vt:lpstr>YAML</vt:lpstr>
      <vt:lpstr>YAML</vt:lpstr>
      <vt:lpstr>YAML</vt:lpstr>
      <vt:lpstr>YAML</vt:lpstr>
      <vt:lpstr>YAML</vt:lpstr>
      <vt:lpstr>YAML</vt:lpstr>
      <vt:lpstr>YAML</vt:lpstr>
      <vt:lpstr>YAML</vt:lpstr>
      <vt:lpstr>YAML</vt:lpstr>
      <vt:lpstr>YAML</vt:lpstr>
      <vt:lpstr>YAML</vt:lpstr>
      <vt:lpstr>YAML</vt:lpstr>
      <vt:lpstr>YAML</vt:lpstr>
      <vt:lpstr>YAML</vt:lpstr>
      <vt:lpstr>YAML</vt:lpstr>
      <vt:lpstr>YAML</vt:lpstr>
      <vt:lpstr>YAML</vt:lpstr>
      <vt:lpstr>YAML</vt:lpstr>
      <vt:lpstr>YAML</vt:lpstr>
      <vt:lpstr>SnakeYAML</vt:lpstr>
      <vt:lpstr>YAML</vt:lpstr>
      <vt:lpstr>SnakeYAML</vt:lpstr>
      <vt:lpstr>SnakeYAML</vt:lpstr>
      <vt:lpstr>Primer 1</vt:lpstr>
      <vt:lpstr>Primer 2</vt:lpstr>
      <vt:lpstr>Zadatak 1</vt:lpstr>
      <vt:lpstr>Dodatni zadatak 1</vt:lpstr>
      <vt:lpstr>Dodatni zadatak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Fakultet tehničkih nauka, DRA, Novi Sad  Predmet: Organizacija podataka</dc:title>
  <dc:creator>N. Todorović</dc:creator>
  <cp:lastModifiedBy>N. Todorović</cp:lastModifiedBy>
  <cp:revision>15</cp:revision>
  <dcterms:modified xsi:type="dcterms:W3CDTF">2024-10-16T09:47:45Z</dcterms:modified>
</cp:coreProperties>
</file>