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1B3"/>
    <a:srgbClr val="BBD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9" autoAdjust="0"/>
    <p:restoredTop sz="94631"/>
  </p:normalViewPr>
  <p:slideViewPr>
    <p:cSldViewPr snapToGrid="0">
      <p:cViewPr varScale="1">
        <p:scale>
          <a:sx n="92" d="100"/>
          <a:sy n="92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FC67F-E352-487B-BE4A-78B78A0973E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DFA96-E783-445D-AB2B-4E5C291F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DFA96-E783-445D-AB2B-4E5C291F5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DFA96-E783-445D-AB2B-4E5C291F5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2819-39AE-469A-B733-99A2B54A2343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39E-A24A-46D9-9323-D1247898F808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3097-BF2C-45B3-8AA1-28ED79A4C1D8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B2BD-5C7D-4D29-94C9-7967641EE573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8C6-1806-4DE8-9F4F-6D3B473D56FD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590E-B152-4778-B2F0-7D8128DF0307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79A-0133-44CD-8961-F24AC52F7432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12CA-D7F1-4640-9E0F-A8038E32D0FF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C547-7706-47B7-A1B0-B364C2BB75FB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C6F-1D39-4491-BF65-F43981CEB3ED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DD84-5E69-47F2-A778-AA7D54BE54FC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7BA7-7313-456B-9C22-A2BE8FDEB5C4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872B-17CE-4A10-B14E-70A5C6E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BBDFD6"/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650" y1="44402" x2="35650" y2="44402"/>
                        <a14:foregroundMark x1="49807" y1="44788" x2="49807" y2="44788"/>
                        <a14:foregroundMark x1="61905" y1="48649" x2="61905" y2="48649"/>
                        <a14:foregroundMark x1="78378" y1="49550" x2="78378" y2="49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1815738"/>
            <a:ext cx="3226524" cy="32265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1</a:t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Confidence Talk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自信说</a:t>
            </a:r>
            <a:endParaRPr kumimoji="1" lang="en-US" altLang="zh-CN" sz="3200" dirty="0" smtClean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0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4027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OUR</a:t>
            </a:r>
            <a:r>
              <a:rPr kumimoji="1" lang="zh-CN" altLang="en-US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TEAM</a:t>
            </a:r>
          </a:p>
        </p:txBody>
      </p:sp>
      <p:sp>
        <p:nvSpPr>
          <p:cNvPr id="2" name="矩形 1"/>
          <p:cNvSpPr/>
          <p:nvPr/>
        </p:nvSpPr>
        <p:spPr>
          <a:xfrm>
            <a:off x="5011782" y="1233742"/>
            <a:ext cx="2168435" cy="98669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EC1B3"/>
              </a:solidFill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 rotWithShape="1">
          <a:blip r:embed="rId2"/>
          <a:srcRect l="25558" t="11235" r="28895" b="26396"/>
          <a:stretch/>
        </p:blipFill>
        <p:spPr>
          <a:xfrm>
            <a:off x="1606731" y="4512930"/>
            <a:ext cx="1136469" cy="1130225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34" y="4360534"/>
            <a:ext cx="1423851" cy="1423851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020" y="4360534"/>
            <a:ext cx="1423851" cy="1423851"/>
          </a:xfrm>
          <a:prstGeom prst="rect">
            <a:avLst/>
          </a:prstGeom>
        </p:spPr>
      </p:pic>
      <p:pic>
        <p:nvPicPr>
          <p:cNvPr id="1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888" y="4512930"/>
            <a:ext cx="1040809" cy="10338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05551" y="578438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大数据智能</a:t>
            </a:r>
          </a:p>
        </p:txBody>
      </p:sp>
      <p:sp>
        <p:nvSpPr>
          <p:cNvPr id="19" name="矩形 18"/>
          <p:cNvSpPr/>
          <p:nvPr/>
        </p:nvSpPr>
        <p:spPr>
          <a:xfrm>
            <a:off x="986178" y="3681678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张凌威（</a:t>
            </a:r>
            <a:r>
              <a:rPr lang="en-US" altLang="zh-CN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CTO</a:t>
            </a:r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zh-CN" altLang="en-US" sz="2400" b="1" dirty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18988" y="3681678"/>
            <a:ext cx="2385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林裕腾（</a:t>
            </a:r>
            <a:r>
              <a:rPr lang="en-US" altLang="zh-CN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CEO</a:t>
            </a:r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zh-CN" altLang="en-US" sz="2400" b="1" dirty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88128" y="3643692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王佳璇（</a:t>
            </a:r>
            <a:r>
              <a:rPr lang="en-US" altLang="zh-CN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CDO</a:t>
            </a:r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zh-CN" altLang="en-US" sz="2400" b="1" dirty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6270" y="57843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移动开发</a:t>
            </a:r>
            <a:endParaRPr lang="zh-CN" altLang="en-US" dirty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8119" y="57843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用户体验</a:t>
            </a:r>
            <a:endParaRPr lang="zh-CN" altLang="en-US" dirty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87890" y="57669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项目管理</a:t>
            </a:r>
            <a:endParaRPr lang="zh-CN" altLang="en-US" dirty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09019" y="3643691"/>
            <a:ext cx="2465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蔡顺杰（</a:t>
            </a:r>
            <a:r>
              <a:rPr lang="en-US" altLang="zh-CN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CMO</a:t>
            </a:r>
            <a:r>
              <a:rPr lang="zh-CN" altLang="en-US" sz="2400" b="1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zh-CN" altLang="en-US" sz="2400" b="1" dirty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340" y="4558109"/>
            <a:ext cx="927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BBDFD6"/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650" y1="44402" x2="35650" y2="44402"/>
                        <a14:foregroundMark x1="49807" y1="44788" x2="49807" y2="44788"/>
                        <a14:foregroundMark x1="61905" y1="48649" x2="61905" y2="48649"/>
                        <a14:foregroundMark x1="78378" y1="49550" x2="78378" y2="49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1815738"/>
            <a:ext cx="3226524" cy="32265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BBDFD6"/>
                </a:solidFill>
              </a:ln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We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are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the civilian version of </a:t>
            </a:r>
            <a:r>
              <a:rPr kumimoji="1" lang="en-US" altLang="zh-CN" sz="3200" i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the King of the Speech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我们是平民版的</a:t>
            </a:r>
            <a:r>
              <a:rPr kumimoji="1" lang="zh-CN" altLang="en-US" sz="32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「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国王的演讲</a:t>
            </a:r>
            <a:r>
              <a:rPr kumimoji="1" lang="zh-CN" altLang="en-US" sz="32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」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kumimoji="1" lang="en-US" altLang="zh-CN" sz="3200" dirty="0" smtClean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BBDFD6"/>
                </a:solidFill>
              </a:ln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774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PROBLEM</a:t>
            </a:r>
          </a:p>
        </p:txBody>
      </p:sp>
      <p:sp>
        <p:nvSpPr>
          <p:cNvPr id="2" name="矩形 1"/>
          <p:cNvSpPr/>
          <p:nvPr/>
        </p:nvSpPr>
        <p:spPr>
          <a:xfrm>
            <a:off x="5132332" y="1208406"/>
            <a:ext cx="1927336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20902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Confidence decides </a:t>
            </a:r>
            <a:r>
              <a:rPr lang="en-US" altLang="zh-CN" sz="2400" dirty="0">
                <a:solidFill>
                  <a:schemeClr val="bg1"/>
                </a:solidFill>
              </a:rPr>
              <a:t>outcomes of the speech, sales and </a:t>
            </a:r>
            <a:r>
              <a:rPr lang="en-US" altLang="zh-CN" sz="2400" dirty="0" smtClean="0">
                <a:solidFill>
                  <a:schemeClr val="bg1"/>
                </a:solidFill>
              </a:rPr>
              <a:t>relationship.</a:t>
            </a:r>
          </a:p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</a:rPr>
              <a:t>自信影响演讲、销售甚至搭讪的效果。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33436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A successful presentation = 38% voice + 55% gesture + 7% content</a:t>
            </a:r>
          </a:p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</a:rPr>
              <a:t>成功的演讲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=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38%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声音质量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+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55%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肢体语言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+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7%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内容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709161"/>
            <a:ext cx="121920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492231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7EC1B3"/>
                </a:solidFill>
              </a:rPr>
              <a:t>U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nconfident people miss out many opportunities due to their bad performance in presentation.</a:t>
            </a:r>
          </a:p>
          <a:p>
            <a:pPr algn="ctr"/>
            <a:r>
              <a:rPr kumimoji="1" lang="zh-CN" altLang="en-US" sz="2400" dirty="0" smtClean="0">
                <a:solidFill>
                  <a:srgbClr val="7EC1B3"/>
                </a:solidFill>
              </a:rPr>
              <a:t>缺乏自信的人往往在公众演讲中表现不佳，从而错失许多机会。</a:t>
            </a:r>
            <a:endParaRPr kumimoji="1" lang="zh-CN" altLang="en-US" sz="2400" dirty="0">
              <a:solidFill>
                <a:srgbClr val="7EC1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4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3774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CURRENT 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4058024" y="1208406"/>
            <a:ext cx="4072082" cy="45719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9196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7EC1B3"/>
                </a:solidFill>
              </a:rPr>
              <a:t>Training is difficult,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costly and poor feedback.</a:t>
            </a:r>
          </a:p>
          <a:p>
            <a:pPr algn="ctr"/>
            <a:r>
              <a:rPr kumimoji="1" lang="zh-CN" altLang="en-US" sz="2400" dirty="0" smtClean="0">
                <a:solidFill>
                  <a:srgbClr val="7EC1B3"/>
                </a:solidFill>
              </a:rPr>
              <a:t>传统训练方式往往极不方便，价格昂贵并且缺少反馈。</a:t>
            </a:r>
            <a:endParaRPr kumimoji="1" lang="zh-CN" altLang="en-US" sz="2400" dirty="0">
              <a:solidFill>
                <a:srgbClr val="7EC1B3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35" y="4594302"/>
            <a:ext cx="12192000" cy="137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935" y="555096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rgbClr val="7EC1B3"/>
                </a:solidFill>
              </a:rPr>
              <a:t>500rmb/</a:t>
            </a:r>
            <a:r>
              <a:rPr kumimoji="1" lang="en-US" altLang="zh-CN" sz="2400" dirty="0" err="1" smtClean="0">
                <a:solidFill>
                  <a:srgbClr val="7EC1B3"/>
                </a:solidFill>
              </a:rPr>
              <a:t>hr</a:t>
            </a:r>
            <a:endParaRPr kumimoji="1" lang="en-US" altLang="zh-CN" sz="2400" dirty="0" smtClean="0">
              <a:solidFill>
                <a:srgbClr val="7EC1B3"/>
              </a:solidFill>
            </a:endParaRPr>
          </a:p>
          <a:p>
            <a:pPr algn="ctr"/>
            <a:r>
              <a:rPr kumimoji="1" lang="zh-CN" altLang="en-US" sz="2400" dirty="0" smtClean="0">
                <a:solidFill>
                  <a:srgbClr val="7EC1B3"/>
                </a:solidFill>
              </a:rPr>
              <a:t>以上</a:t>
            </a:r>
            <a:endParaRPr kumimoji="1" lang="zh-CN" altLang="en-US" sz="2400" dirty="0">
              <a:solidFill>
                <a:srgbClr val="7EC1B3"/>
              </a:solidFill>
            </a:endParaRP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50" y="3236578"/>
            <a:ext cx="2829829" cy="18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BBDFD6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5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77882" y="353173"/>
            <a:ext cx="567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OUR</a:t>
            </a:r>
            <a:r>
              <a:rPr kumimoji="1" lang="zh-CN" altLang="en-US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619400" y="1198754"/>
            <a:ext cx="2981093" cy="55371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EC1B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400" y="3555419"/>
            <a:ext cx="7161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7EC1B3"/>
                </a:solidFill>
              </a:rPr>
              <a:t>A “Smart Confident Speech Coach”  which provides real-time and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post</a:t>
            </a:r>
            <a:r>
              <a:rPr kumimoji="1" lang="en-US" altLang="zh-CN" sz="2400" dirty="0">
                <a:solidFill>
                  <a:srgbClr val="7EC1B3"/>
                </a:solidFill>
              </a:rPr>
              <a:t>-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hoc </a:t>
            </a:r>
            <a:r>
              <a:rPr kumimoji="1" lang="en-US" altLang="zh-CN" sz="2400" dirty="0">
                <a:solidFill>
                  <a:srgbClr val="7EC1B3"/>
                </a:solidFill>
              </a:rPr>
              <a:t>analysis of confidence and quality of his speech, guiding the user into a  more impactful and persuasive communicator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.</a:t>
            </a:r>
          </a:p>
          <a:p>
            <a:endParaRPr kumimoji="1" lang="en-US" altLang="zh-CN" sz="2400" dirty="0">
              <a:solidFill>
                <a:srgbClr val="7EC1B3"/>
              </a:solidFill>
            </a:endParaRPr>
          </a:p>
          <a:p>
            <a:r>
              <a:rPr lang="zh-CN" altLang="en-US" sz="2400" dirty="0">
                <a:solidFill>
                  <a:srgbClr val="7EC1B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一款“智能自信沟通口袋</a:t>
            </a:r>
            <a:r>
              <a:rPr lang="zh-CN" altLang="en-US" sz="2400" dirty="0" smtClean="0">
                <a:solidFill>
                  <a:srgbClr val="7EC1B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教练”帮助用户提升公众演讲能力和自信心。</a:t>
            </a:r>
            <a:endParaRPr lang="en-US" altLang="en-US" sz="2400" dirty="0">
              <a:solidFill>
                <a:srgbClr val="7EC1B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BBDFD6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6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77882" y="353173"/>
            <a:ext cx="567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How our service works</a:t>
            </a:r>
            <a:endParaRPr kumimoji="1" lang="en-US" altLang="zh-CN" sz="3200" dirty="0" smtClean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9400" y="1198754"/>
            <a:ext cx="4232518" cy="45719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EC1B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400" y="2201366"/>
            <a:ext cx="71619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7EC1B3"/>
                </a:solidFill>
              </a:rPr>
              <a:t>0) User </a:t>
            </a:r>
            <a:r>
              <a:rPr kumimoji="1" lang="en-US" altLang="zh-CN" sz="2400" dirty="0">
                <a:solidFill>
                  <a:srgbClr val="7EC1B3"/>
                </a:solidFill>
              </a:rPr>
              <a:t>downloads 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用户下载</a:t>
            </a:r>
            <a:endParaRPr kumimoji="1" lang="en-US" altLang="zh-CN" sz="2400" dirty="0" smtClean="0">
              <a:solidFill>
                <a:srgbClr val="7EC1B3"/>
              </a:solidFill>
            </a:endParaRPr>
          </a:p>
          <a:p>
            <a:endParaRPr kumimoji="1" lang="en-US" altLang="zh-CN" sz="2400" dirty="0">
              <a:solidFill>
                <a:srgbClr val="7EC1B3"/>
              </a:solidFill>
            </a:endParaRPr>
          </a:p>
          <a:p>
            <a:r>
              <a:rPr kumimoji="1" lang="en-US" altLang="zh-CN" sz="2400" dirty="0" smtClean="0">
                <a:solidFill>
                  <a:srgbClr val="7EC1B3"/>
                </a:solidFill>
              </a:rPr>
              <a:t>1) User </a:t>
            </a:r>
            <a:r>
              <a:rPr kumimoji="1" lang="en-US" altLang="zh-CN" sz="2400" dirty="0">
                <a:solidFill>
                  <a:srgbClr val="7EC1B3"/>
                </a:solidFill>
              </a:rPr>
              <a:t>practices speech and communication with </a:t>
            </a:r>
            <a:r>
              <a:rPr kumimoji="1" lang="en-US" altLang="zh-CN" sz="2400" dirty="0" err="1" smtClean="0">
                <a:solidFill>
                  <a:srgbClr val="7EC1B3"/>
                </a:solidFill>
              </a:rPr>
              <a:t>Ctalk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 </a:t>
            </a:r>
            <a:endParaRPr kumimoji="1" lang="en-US" altLang="zh-CN" sz="2400" dirty="0">
              <a:solidFill>
                <a:srgbClr val="7EC1B3"/>
              </a:solidFill>
            </a:endParaRPr>
          </a:p>
          <a:p>
            <a:r>
              <a:rPr kumimoji="1" lang="en-US" altLang="zh-CN" sz="2400" dirty="0">
                <a:solidFill>
                  <a:srgbClr val="7EC1B3"/>
                </a:solidFill>
              </a:rPr>
              <a:t>     </a:t>
            </a:r>
            <a:r>
              <a:rPr kumimoji="1" lang="zh-CN" altLang="en-US" sz="2400" dirty="0">
                <a:solidFill>
                  <a:srgbClr val="7EC1B3"/>
                </a:solidFill>
              </a:rPr>
              <a:t>用户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利用</a:t>
            </a:r>
            <a:r>
              <a:rPr kumimoji="1" lang="en-US" altLang="zh-CN" sz="2400" dirty="0" err="1" smtClean="0">
                <a:solidFill>
                  <a:srgbClr val="7EC1B3"/>
                </a:solidFill>
              </a:rPr>
              <a:t>Ctalk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练习演讲</a:t>
            </a:r>
            <a:r>
              <a:rPr kumimoji="1" lang="zh-CN" altLang="en-US" sz="2400" dirty="0">
                <a:solidFill>
                  <a:srgbClr val="7EC1B3"/>
                </a:solidFill>
              </a:rPr>
              <a:t>和沟通场景</a:t>
            </a:r>
          </a:p>
          <a:p>
            <a:endParaRPr kumimoji="1" lang="zh-CN" altLang="en-US" sz="2400" dirty="0">
              <a:solidFill>
                <a:srgbClr val="7EC1B3"/>
              </a:solidFill>
            </a:endParaRPr>
          </a:p>
          <a:p>
            <a:r>
              <a:rPr kumimoji="1" lang="en-US" altLang="zh-CN" sz="2400" dirty="0" smtClean="0">
                <a:solidFill>
                  <a:srgbClr val="7EC1B3"/>
                </a:solidFill>
              </a:rPr>
              <a:t>2) </a:t>
            </a:r>
            <a:r>
              <a:rPr kumimoji="1" lang="en-US" altLang="zh-CN" sz="2400" dirty="0" err="1" smtClean="0">
                <a:solidFill>
                  <a:srgbClr val="7EC1B3"/>
                </a:solidFill>
              </a:rPr>
              <a:t>Ctalk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 </a:t>
            </a:r>
            <a:r>
              <a:rPr kumimoji="1" lang="en-US" altLang="zh-CN" sz="2400" dirty="0">
                <a:solidFill>
                  <a:srgbClr val="7EC1B3"/>
                </a:solidFill>
              </a:rPr>
              <a:t>sees the user body language in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real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time </a:t>
            </a:r>
            <a:r>
              <a:rPr kumimoji="1" lang="en-US" altLang="zh-CN" sz="2400" dirty="0">
                <a:solidFill>
                  <a:srgbClr val="7EC1B3"/>
                </a:solidFill>
              </a:rPr>
              <a:t>and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post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hoc </a:t>
            </a:r>
            <a:r>
              <a:rPr kumimoji="1" lang="en-US" altLang="zh-CN" sz="2400" dirty="0">
                <a:solidFill>
                  <a:srgbClr val="7EC1B3"/>
                </a:solidFill>
              </a:rPr>
              <a:t>basis and provides expert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advice </a:t>
            </a:r>
            <a:r>
              <a:rPr kumimoji="1" lang="en-US" altLang="zh-CN" sz="2400" dirty="0" err="1" smtClean="0">
                <a:solidFill>
                  <a:srgbClr val="7EC1B3"/>
                </a:solidFill>
              </a:rPr>
              <a:t>Ctalk</a:t>
            </a:r>
            <a:r>
              <a:rPr kumimoji="1" lang="zh-CN" altLang="en-US" sz="2400" dirty="0">
                <a:solidFill>
                  <a:srgbClr val="7EC1B3"/>
                </a:solidFill>
              </a:rPr>
              <a:t>现场分析用户肢体和语言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给出适当</a:t>
            </a:r>
            <a:r>
              <a:rPr kumimoji="1" lang="zh-CN" altLang="en-US" sz="2400" dirty="0">
                <a:solidFill>
                  <a:srgbClr val="7EC1B3"/>
                </a:solidFill>
              </a:rPr>
              <a:t>的建议</a:t>
            </a:r>
          </a:p>
          <a:p>
            <a:endParaRPr kumimoji="1" lang="zh-CN" altLang="en-US" sz="2400" dirty="0">
              <a:solidFill>
                <a:srgbClr val="7EC1B3"/>
              </a:solidFill>
            </a:endParaRPr>
          </a:p>
          <a:p>
            <a:r>
              <a:rPr kumimoji="1" lang="en-US" altLang="zh-CN" sz="2400" dirty="0" smtClean="0">
                <a:solidFill>
                  <a:srgbClr val="7EC1B3"/>
                </a:solidFill>
              </a:rPr>
              <a:t>3) User </a:t>
            </a:r>
            <a:r>
              <a:rPr kumimoji="1" lang="en-US" altLang="zh-CN" sz="2400" dirty="0">
                <a:solidFill>
                  <a:srgbClr val="7EC1B3"/>
                </a:solidFill>
              </a:rPr>
              <a:t>learns from </a:t>
            </a:r>
            <a:r>
              <a:rPr kumimoji="1" lang="en-US" altLang="zh-CN" sz="2400" dirty="0" err="1" smtClean="0">
                <a:solidFill>
                  <a:srgbClr val="7EC1B3"/>
                </a:solidFill>
              </a:rPr>
              <a:t>Ctalk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 </a:t>
            </a:r>
            <a:r>
              <a:rPr kumimoji="1" lang="en-US" altLang="zh-CN" sz="2400" dirty="0">
                <a:solidFill>
                  <a:srgbClr val="7EC1B3"/>
                </a:solidFill>
              </a:rPr>
              <a:t>and makes easy to transition to </a:t>
            </a:r>
            <a:r>
              <a:rPr kumimoji="1" lang="en-US" altLang="zh-CN" sz="2400" dirty="0" smtClean="0">
                <a:solidFill>
                  <a:srgbClr val="7EC1B3"/>
                </a:solidFill>
              </a:rPr>
              <a:t>speaking 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用户通过</a:t>
            </a:r>
            <a:r>
              <a:rPr kumimoji="1" lang="en-US" altLang="zh-CN" sz="2400" dirty="0" err="1" smtClean="0">
                <a:solidFill>
                  <a:srgbClr val="7EC1B3"/>
                </a:solidFill>
              </a:rPr>
              <a:t>Ctalk</a:t>
            </a:r>
            <a:r>
              <a:rPr kumimoji="1" lang="zh-CN" altLang="en-US" sz="2400" dirty="0">
                <a:solidFill>
                  <a:srgbClr val="7EC1B3"/>
                </a:solidFill>
              </a:rPr>
              <a:t>变成自信沟通者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BBDFD6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7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77882" y="353173"/>
            <a:ext cx="567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How our service works</a:t>
            </a:r>
            <a:endParaRPr kumimoji="1" lang="en-US" altLang="zh-CN" sz="3200" dirty="0" smtClean="0">
              <a:solidFill>
                <a:srgbClr val="7EC1B3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9400" y="1198754"/>
            <a:ext cx="4232518" cy="45719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EC1B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400" y="3541150"/>
            <a:ext cx="7161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7EC1B3"/>
                </a:solidFill>
              </a:rPr>
              <a:t>本项目利用手机自带的前置摄像头获得用户练习公众</a:t>
            </a:r>
            <a:r>
              <a:rPr kumimoji="1" lang="zh-CN" altLang="en-US" sz="2400" dirty="0" smtClean="0">
                <a:solidFill>
                  <a:srgbClr val="7EC1B3"/>
                </a:solidFill>
              </a:rPr>
              <a:t>演讲的</a:t>
            </a:r>
            <a:r>
              <a:rPr kumimoji="1" lang="zh-CN" altLang="en-US" sz="2400" dirty="0">
                <a:solidFill>
                  <a:srgbClr val="7EC1B3"/>
                </a:solidFill>
              </a:rPr>
              <a:t>音视频数据，从中提取整合信息以评估用户每次演讲的效果。我们搭建的</a:t>
            </a:r>
            <a:r>
              <a:rPr kumimoji="1" lang="en-US" altLang="zh-CN" sz="2400" dirty="0">
                <a:solidFill>
                  <a:srgbClr val="7EC1B3"/>
                </a:solidFill>
              </a:rPr>
              <a:t>APP</a:t>
            </a:r>
            <a:r>
              <a:rPr kumimoji="1" lang="zh-CN" altLang="en-US" sz="2400" dirty="0">
                <a:solidFill>
                  <a:srgbClr val="7EC1B3"/>
                </a:solidFill>
              </a:rPr>
              <a:t>提供对用户演讲的点评与打分，并提供标注出扣分点的音视频回放，以满足用户对自身公众演讲练习</a:t>
            </a:r>
            <a:r>
              <a:rPr kumimoji="1" lang="en-US" altLang="zh-CN" sz="2400" dirty="0">
                <a:solidFill>
                  <a:srgbClr val="7EC1B3"/>
                </a:solidFill>
              </a:rPr>
              <a:t>-</a:t>
            </a:r>
            <a:r>
              <a:rPr kumimoji="1" lang="zh-CN" altLang="en-US" sz="2400" dirty="0">
                <a:solidFill>
                  <a:srgbClr val="7EC1B3"/>
                </a:solidFill>
              </a:rPr>
              <a:t>评估</a:t>
            </a:r>
            <a:r>
              <a:rPr kumimoji="1" lang="en-US" altLang="zh-CN" sz="2400" dirty="0">
                <a:solidFill>
                  <a:srgbClr val="7EC1B3"/>
                </a:solidFill>
              </a:rPr>
              <a:t>-</a:t>
            </a:r>
            <a:r>
              <a:rPr kumimoji="1" lang="zh-CN" altLang="en-US" sz="2400" dirty="0">
                <a:solidFill>
                  <a:srgbClr val="7EC1B3"/>
                </a:solidFill>
              </a:rPr>
              <a:t>改良的需求。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8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4027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TARGET CUSTOMER</a:t>
            </a:r>
          </a:p>
        </p:txBody>
      </p:sp>
      <p:sp>
        <p:nvSpPr>
          <p:cNvPr id="2" name="矩形 1"/>
          <p:cNvSpPr/>
          <p:nvPr/>
        </p:nvSpPr>
        <p:spPr>
          <a:xfrm>
            <a:off x="4091125" y="1198754"/>
            <a:ext cx="4009750" cy="69976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EC1B3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78914" y="2364154"/>
            <a:ext cx="2812211" cy="2812211"/>
          </a:xfrm>
          <a:prstGeom prst="ellipse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2800" y="3170094"/>
            <a:ext cx="20844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Smart Phone/Smart Home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users</a:t>
            </a:r>
            <a:endParaRPr kumimoji="1" lang="zh-CN" altLang="en-US" sz="24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62541" y="2364154"/>
            <a:ext cx="2812211" cy="2812211"/>
          </a:xfrm>
          <a:prstGeom prst="ellipse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0200" y="3354761"/>
            <a:ext cx="20844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Lifelong learners</a:t>
            </a:r>
            <a:endParaRPr kumimoji="1" lang="zh-CN" altLang="en-US" sz="24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610600" y="2364154"/>
            <a:ext cx="2812211" cy="2812211"/>
          </a:xfrm>
          <a:prstGeom prst="ellipse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27048" y="2724173"/>
            <a:ext cx="237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In occupations where confident communication makes a impact</a:t>
            </a:r>
            <a:endParaRPr kumimoji="1" lang="zh-CN" altLang="en-US" sz="24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872B-17CE-4A10-B14E-70A5C6E743A2}" type="slidenum">
              <a:rPr lang="en-US" smtClean="0"/>
              <a:t>9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4027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BUSINESS</a:t>
            </a:r>
            <a:r>
              <a:rPr kumimoji="1" lang="zh-CN" altLang="en-US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3200" dirty="0" smtClean="0">
                <a:solidFill>
                  <a:srgbClr val="7EC1B3"/>
                </a:solidFill>
                <a:latin typeface="PingFang SC" charset="-122"/>
                <a:ea typeface="PingFang SC" charset="-122"/>
                <a:cs typeface="PingFang SC" charset="-122"/>
              </a:rPr>
              <a:t>MODEL</a:t>
            </a:r>
          </a:p>
        </p:txBody>
      </p:sp>
      <p:sp>
        <p:nvSpPr>
          <p:cNvPr id="2" name="矩形 1"/>
          <p:cNvSpPr/>
          <p:nvPr/>
        </p:nvSpPr>
        <p:spPr>
          <a:xfrm>
            <a:off x="4320862" y="1198754"/>
            <a:ext cx="3580328" cy="82694"/>
          </a:xfrm>
          <a:prstGeom prst="rect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EC1B3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78914" y="2364154"/>
            <a:ext cx="2812211" cy="2812211"/>
          </a:xfrm>
          <a:prstGeom prst="ellipse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2800" y="3093505"/>
            <a:ext cx="208443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Individuals(B2C): for personal improvement</a:t>
            </a:r>
          </a:p>
        </p:txBody>
      </p:sp>
      <p:sp>
        <p:nvSpPr>
          <p:cNvPr id="11" name="椭圆 10"/>
          <p:cNvSpPr/>
          <p:nvPr/>
        </p:nvSpPr>
        <p:spPr>
          <a:xfrm>
            <a:off x="4862541" y="2364154"/>
            <a:ext cx="2812211" cy="2812211"/>
          </a:xfrm>
          <a:prstGeom prst="ellipse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26427" y="3087941"/>
            <a:ext cx="208443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Businesses(B2B): Corporate training</a:t>
            </a:r>
          </a:p>
        </p:txBody>
      </p:sp>
      <p:sp>
        <p:nvSpPr>
          <p:cNvPr id="13" name="椭圆 12"/>
          <p:cNvSpPr/>
          <p:nvPr/>
        </p:nvSpPr>
        <p:spPr>
          <a:xfrm>
            <a:off x="8610600" y="2364154"/>
            <a:ext cx="2812211" cy="2812211"/>
          </a:xfrm>
          <a:prstGeom prst="ellipse">
            <a:avLst/>
          </a:prstGeom>
          <a:solidFill>
            <a:srgbClr val="7EC1B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92543" y="2800763"/>
            <a:ext cx="2379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Schools and teachers(B2B2C) :to help students learn faster</a:t>
            </a:r>
          </a:p>
        </p:txBody>
      </p:sp>
    </p:spTree>
    <p:extLst>
      <p:ext uri="{BB962C8B-B14F-4D97-AF65-F5344CB8AC3E}">
        <p14:creationId xmlns:p14="http://schemas.microsoft.com/office/powerpoint/2010/main" val="16261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424</Words>
  <Application>Microsoft Office PowerPoint</Application>
  <PresentationFormat>宽屏</PresentationFormat>
  <Paragraphs>61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PingFang SC</vt:lpstr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Shunjie Chua</dc:creator>
  <cp:lastModifiedBy>zhang lingwei</cp:lastModifiedBy>
  <cp:revision>64</cp:revision>
  <dcterms:created xsi:type="dcterms:W3CDTF">2018-07-21T11:16:35Z</dcterms:created>
  <dcterms:modified xsi:type="dcterms:W3CDTF">2018-07-22T02:49:40Z</dcterms:modified>
</cp:coreProperties>
</file>