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Lato Bold" charset="1" panose="020F0502020204030203"/>
      <p:regular r:id="rId22"/>
    </p:embeddedFont>
    <p:embeddedFont>
      <p:font typeface="Lato" charset="1" panose="020F05020202040302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579951" y="497070"/>
            <a:ext cx="4761550" cy="1429463"/>
          </a:xfrm>
          <a:custGeom>
            <a:avLst/>
            <a:gdLst/>
            <a:ahLst/>
            <a:cxnLst/>
            <a:rect r="r" b="b" t="t" l="l"/>
            <a:pathLst>
              <a:path h="1429463" w="4761550">
                <a:moveTo>
                  <a:pt x="0" y="0"/>
                </a:moveTo>
                <a:lnTo>
                  <a:pt x="4761550" y="0"/>
                </a:lnTo>
                <a:lnTo>
                  <a:pt x="4761550" y="1429463"/>
                </a:lnTo>
                <a:lnTo>
                  <a:pt x="0" y="1429463"/>
                </a:lnTo>
                <a:lnTo>
                  <a:pt x="0" y="0"/>
                </a:lnTo>
                <a:close/>
              </a:path>
            </a:pathLst>
          </a:custGeom>
          <a:blipFill>
            <a:blip r:embed="rId3"/>
            <a:stretch>
              <a:fillRect l="0" t="0" r="0" b="0"/>
            </a:stretch>
          </a:blipFill>
        </p:spPr>
      </p:sp>
      <p:sp>
        <p:nvSpPr>
          <p:cNvPr name="TextBox 4" id="4"/>
          <p:cNvSpPr txBox="true"/>
          <p:nvPr/>
        </p:nvSpPr>
        <p:spPr>
          <a:xfrm rot="0">
            <a:off x="1673564" y="2946068"/>
            <a:ext cx="12757183" cy="769011"/>
          </a:xfrm>
          <a:prstGeom prst="rect">
            <a:avLst/>
          </a:prstGeom>
        </p:spPr>
        <p:txBody>
          <a:bodyPr anchor="t" rtlCol="false" tIns="0" lIns="0" bIns="0" rIns="0">
            <a:spAutoFit/>
          </a:bodyPr>
          <a:lstStyle/>
          <a:p>
            <a:pPr algn="l">
              <a:lnSpc>
                <a:spcPts val="5896"/>
              </a:lnSpc>
            </a:pPr>
            <a:r>
              <a:rPr lang="en-US" sz="5460" b="true">
                <a:solidFill>
                  <a:srgbClr val="C00000"/>
                </a:solidFill>
                <a:latin typeface="Lato Bold"/>
                <a:ea typeface="Lato Bold"/>
                <a:cs typeface="Lato Bold"/>
                <a:sym typeface="Lato Bold"/>
              </a:rPr>
              <a:t>BÁO CÁO MÔN HỌC</a:t>
            </a:r>
          </a:p>
        </p:txBody>
      </p:sp>
      <p:sp>
        <p:nvSpPr>
          <p:cNvPr name="TextBox 5" id="5"/>
          <p:cNvSpPr txBox="true"/>
          <p:nvPr/>
        </p:nvSpPr>
        <p:spPr>
          <a:xfrm rot="0">
            <a:off x="1673564" y="3959409"/>
            <a:ext cx="13100811" cy="660216"/>
          </a:xfrm>
          <a:prstGeom prst="rect">
            <a:avLst/>
          </a:prstGeom>
        </p:spPr>
        <p:txBody>
          <a:bodyPr anchor="t" rtlCol="false" tIns="0" lIns="0" bIns="0" rIns="0">
            <a:spAutoFit/>
          </a:bodyPr>
          <a:lstStyle/>
          <a:p>
            <a:pPr algn="l">
              <a:lnSpc>
                <a:spcPts val="5086"/>
              </a:lnSpc>
            </a:pPr>
            <a:r>
              <a:rPr lang="en-US" sz="4710">
                <a:solidFill>
                  <a:srgbClr val="C00000"/>
                </a:solidFill>
                <a:latin typeface="Lato"/>
                <a:ea typeface="Lato"/>
                <a:cs typeface="Lato"/>
                <a:sym typeface="Lato"/>
              </a:rPr>
              <a:t>Học phần: Lưu trữ và Xử lý Dữ liệu lớn</a:t>
            </a:r>
          </a:p>
        </p:txBody>
      </p:sp>
      <p:sp>
        <p:nvSpPr>
          <p:cNvPr name="TextBox 6" id="6"/>
          <p:cNvSpPr txBox="true"/>
          <p:nvPr/>
        </p:nvSpPr>
        <p:spPr>
          <a:xfrm rot="0">
            <a:off x="1673564" y="4861865"/>
            <a:ext cx="14917067" cy="1651431"/>
          </a:xfrm>
          <a:prstGeom prst="rect">
            <a:avLst/>
          </a:prstGeom>
        </p:spPr>
        <p:txBody>
          <a:bodyPr anchor="t" rtlCol="false" tIns="0" lIns="0" bIns="0" rIns="0">
            <a:spAutoFit/>
          </a:bodyPr>
          <a:lstStyle/>
          <a:p>
            <a:pPr algn="l">
              <a:lnSpc>
                <a:spcPts val="4305"/>
              </a:lnSpc>
            </a:pPr>
            <a:r>
              <a:rPr lang="en-US" sz="3986">
                <a:solidFill>
                  <a:srgbClr val="C00000"/>
                </a:solidFill>
                <a:latin typeface="Lato"/>
                <a:ea typeface="Lato"/>
                <a:cs typeface="Lato"/>
                <a:sym typeface="Lato"/>
              </a:rPr>
              <a:t>Chủ đề: Wikipedia Search Engine</a:t>
            </a:r>
          </a:p>
          <a:p>
            <a:pPr algn="l">
              <a:lnSpc>
                <a:spcPts val="4305"/>
              </a:lnSpc>
            </a:pPr>
          </a:p>
          <a:p>
            <a:pPr algn="l">
              <a:lnSpc>
                <a:spcPts val="4305"/>
              </a:lnSpc>
            </a:pPr>
          </a:p>
        </p:txBody>
      </p:sp>
      <p:sp>
        <p:nvSpPr>
          <p:cNvPr name="TextBox 7" id="7"/>
          <p:cNvSpPr txBox="true"/>
          <p:nvPr/>
        </p:nvSpPr>
        <p:spPr>
          <a:xfrm rot="0">
            <a:off x="6887043" y="5979715"/>
            <a:ext cx="8186074" cy="967537"/>
          </a:xfrm>
          <a:prstGeom prst="rect">
            <a:avLst/>
          </a:prstGeom>
        </p:spPr>
        <p:txBody>
          <a:bodyPr anchor="t" rtlCol="false" tIns="0" lIns="0" bIns="0" rIns="0">
            <a:spAutoFit/>
          </a:bodyPr>
          <a:lstStyle/>
          <a:p>
            <a:pPr algn="l">
              <a:lnSpc>
                <a:spcPts val="3765"/>
              </a:lnSpc>
            </a:pPr>
            <a:r>
              <a:rPr lang="en-US" sz="3486">
                <a:solidFill>
                  <a:srgbClr val="C00000"/>
                </a:solidFill>
                <a:latin typeface="Lato"/>
                <a:ea typeface="Lato"/>
                <a:cs typeface="Lato"/>
                <a:sym typeface="Lato"/>
              </a:rPr>
              <a:t>Sinh viên thực hiện:</a:t>
            </a:r>
          </a:p>
          <a:p>
            <a:pPr algn="l">
              <a:lnSpc>
                <a:spcPts val="3765"/>
              </a:lnSpc>
            </a:pPr>
          </a:p>
        </p:txBody>
      </p:sp>
      <p:sp>
        <p:nvSpPr>
          <p:cNvPr name="TextBox 8" id="8"/>
          <p:cNvSpPr txBox="true"/>
          <p:nvPr/>
        </p:nvSpPr>
        <p:spPr>
          <a:xfrm rot="0">
            <a:off x="10980080" y="5979715"/>
            <a:ext cx="5997001" cy="3348787"/>
          </a:xfrm>
          <a:prstGeom prst="rect">
            <a:avLst/>
          </a:prstGeom>
        </p:spPr>
        <p:txBody>
          <a:bodyPr anchor="t" rtlCol="false" tIns="0" lIns="0" bIns="0" rIns="0">
            <a:spAutoFit/>
          </a:bodyPr>
          <a:lstStyle/>
          <a:p>
            <a:pPr algn="l">
              <a:lnSpc>
                <a:spcPts val="3765"/>
              </a:lnSpc>
            </a:pPr>
            <a:r>
              <a:rPr lang="en-US" sz="3486">
                <a:solidFill>
                  <a:srgbClr val="C00000"/>
                </a:solidFill>
                <a:latin typeface="Lato"/>
                <a:ea typeface="Lato"/>
                <a:cs typeface="Lato"/>
                <a:sym typeface="Lato"/>
              </a:rPr>
              <a:t>Phạm Việt Hùng</a:t>
            </a:r>
          </a:p>
          <a:p>
            <a:pPr algn="l">
              <a:lnSpc>
                <a:spcPts val="3765"/>
              </a:lnSpc>
            </a:pPr>
            <a:r>
              <a:rPr lang="en-US" sz="3486">
                <a:solidFill>
                  <a:srgbClr val="C00000"/>
                </a:solidFill>
                <a:latin typeface="Lato"/>
                <a:ea typeface="Lato"/>
                <a:cs typeface="Lato"/>
                <a:sym typeface="Lato"/>
              </a:rPr>
              <a:t>Hoàng Thế Anh</a:t>
            </a:r>
          </a:p>
          <a:p>
            <a:pPr algn="l">
              <a:lnSpc>
                <a:spcPts val="3765"/>
              </a:lnSpc>
            </a:pPr>
            <a:r>
              <a:rPr lang="en-US" sz="3486">
                <a:solidFill>
                  <a:srgbClr val="C00000"/>
                </a:solidFill>
                <a:latin typeface="Lato"/>
                <a:ea typeface="Lato"/>
                <a:cs typeface="Lato"/>
                <a:sym typeface="Lato"/>
              </a:rPr>
              <a:t>Nguyễn Nam Khánh</a:t>
            </a:r>
          </a:p>
          <a:p>
            <a:pPr algn="l">
              <a:lnSpc>
                <a:spcPts val="3765"/>
              </a:lnSpc>
            </a:pPr>
            <a:r>
              <a:rPr lang="en-US" sz="3486">
                <a:solidFill>
                  <a:srgbClr val="C00000"/>
                </a:solidFill>
                <a:latin typeface="Lato"/>
                <a:ea typeface="Lato"/>
                <a:cs typeface="Lato"/>
                <a:sym typeface="Lato"/>
              </a:rPr>
              <a:t>Đỗ Thị Thanh Bình</a:t>
            </a:r>
          </a:p>
          <a:p>
            <a:pPr algn="l">
              <a:lnSpc>
                <a:spcPts val="3765"/>
              </a:lnSpc>
            </a:pPr>
            <a:r>
              <a:rPr lang="en-US" sz="3486">
                <a:solidFill>
                  <a:srgbClr val="C00000"/>
                </a:solidFill>
                <a:latin typeface="Lato"/>
                <a:ea typeface="Lato"/>
                <a:cs typeface="Lato"/>
                <a:sym typeface="Lato"/>
              </a:rPr>
              <a:t>Hà Trung Kiên</a:t>
            </a:r>
          </a:p>
          <a:p>
            <a:pPr algn="l">
              <a:lnSpc>
                <a:spcPts val="3765"/>
              </a:lnSpc>
            </a:pPr>
          </a:p>
          <a:p>
            <a:pPr algn="l">
              <a:lnSpc>
                <a:spcPts val="3765"/>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548707" y="191400"/>
            <a:ext cx="17558999" cy="514350"/>
          </a:xfrm>
          <a:prstGeom prst="rect">
            <a:avLst/>
          </a:prstGeom>
        </p:spPr>
        <p:txBody>
          <a:bodyPr anchor="t" rtlCol="false" tIns="0" lIns="0" bIns="0" rIns="0">
            <a:spAutoFit/>
          </a:bodyPr>
          <a:lstStyle/>
          <a:p>
            <a:pPr algn="l">
              <a:lnSpc>
                <a:spcPts val="4079"/>
              </a:lnSpc>
              <a:spcBef>
                <a:spcPct val="0"/>
              </a:spcBef>
            </a:pPr>
            <a:r>
              <a:rPr lang="en-US" b="true" sz="3399">
                <a:solidFill>
                  <a:srgbClr val="FFFFFF"/>
                </a:solidFill>
                <a:latin typeface="Lato Bold"/>
                <a:ea typeface="Lato Bold"/>
                <a:cs typeface="Lato Bold"/>
                <a:sym typeface="Lato Bold"/>
              </a:rPr>
              <a:t>3. CHI TIẾT TRIỂN KHAI</a:t>
            </a:r>
          </a:p>
        </p:txBody>
      </p:sp>
      <p:sp>
        <p:nvSpPr>
          <p:cNvPr name="TextBox 4" id="4"/>
          <p:cNvSpPr txBox="true"/>
          <p:nvPr/>
        </p:nvSpPr>
        <p:spPr>
          <a:xfrm rot="0">
            <a:off x="0" y="1511034"/>
            <a:ext cx="17448127" cy="9429750"/>
          </a:xfrm>
          <a:prstGeom prst="rect">
            <a:avLst/>
          </a:prstGeom>
        </p:spPr>
        <p:txBody>
          <a:bodyPr anchor="t" rtlCol="false" tIns="0" lIns="0" bIns="0" rIns="0">
            <a:spAutoFit/>
          </a:bodyPr>
          <a:lstStyle/>
          <a:p>
            <a:pPr algn="just" marL="752768" indent="-376384" lvl="1">
              <a:lnSpc>
                <a:spcPts val="4183"/>
              </a:lnSpc>
              <a:buFont typeface="Arial"/>
              <a:buChar char="•"/>
            </a:pPr>
            <a:r>
              <a:rPr lang="en-US" b="true" sz="3486">
                <a:solidFill>
                  <a:srgbClr val="000000"/>
                </a:solidFill>
                <a:latin typeface="Lato Bold"/>
                <a:ea typeface="Lato Bold"/>
                <a:cs typeface="Lato Bold"/>
                <a:sym typeface="Lato Bold"/>
              </a:rPr>
              <a:t>Hbase &amp; Zookeeper</a:t>
            </a:r>
          </a:p>
          <a:p>
            <a:pPr algn="just">
              <a:lnSpc>
                <a:spcPts val="4183"/>
              </a:lnSpc>
            </a:pPr>
          </a:p>
          <a:p>
            <a:pPr algn="just" marL="1505537" indent="-501846" lvl="2">
              <a:lnSpc>
                <a:spcPts val="4183"/>
              </a:lnSpc>
              <a:buFont typeface="Arial"/>
              <a:buChar char="⚬"/>
            </a:pPr>
            <a:r>
              <a:rPr lang="en-US" sz="3486">
                <a:solidFill>
                  <a:srgbClr val="000000"/>
                </a:solidFill>
                <a:latin typeface="Lato"/>
                <a:ea typeface="Lato"/>
                <a:cs typeface="Lato"/>
                <a:sym typeface="Lato"/>
              </a:rPr>
              <a:t>Triển khai HBase:</a:t>
            </a:r>
          </a:p>
          <a:p>
            <a:pPr algn="just" marL="2258305" indent="-564576" lvl="3">
              <a:lnSpc>
                <a:spcPts val="4183"/>
              </a:lnSpc>
              <a:buFont typeface="Arial"/>
              <a:buChar char="￭"/>
            </a:pPr>
            <a:r>
              <a:rPr lang="en-US" sz="3486">
                <a:solidFill>
                  <a:srgbClr val="000000"/>
                </a:solidFill>
                <a:latin typeface="Lato"/>
                <a:ea typeface="Lato"/>
                <a:cs typeface="Lato"/>
                <a:sym typeface="Lato"/>
              </a:rPr>
              <a:t>1 HBase Master: là thành phần quản lý và điều phối các RegionServer trong hệ thống HBase. </a:t>
            </a:r>
          </a:p>
          <a:p>
            <a:pPr algn="just" marL="2258305" indent="-564576" lvl="3">
              <a:lnSpc>
                <a:spcPts val="4183"/>
              </a:lnSpc>
              <a:buFont typeface="Arial"/>
              <a:buChar char="￭"/>
            </a:pPr>
            <a:r>
              <a:rPr lang="en-US" sz="3486">
                <a:solidFill>
                  <a:srgbClr val="000000"/>
                </a:solidFill>
                <a:latin typeface="Lato"/>
                <a:ea typeface="Lato"/>
                <a:cs typeface="Lato"/>
                <a:sym typeface="Lato"/>
              </a:rPr>
              <a:t>3HBase RegionServer là thành phần chịu trách nhiệm lưu trữ và quản lý dữ liệu thực tế trong HBase.</a:t>
            </a:r>
          </a:p>
          <a:p>
            <a:pPr algn="just" marL="2258305" indent="-564576" lvl="3">
              <a:lnSpc>
                <a:spcPts val="4183"/>
              </a:lnSpc>
              <a:buFont typeface="Arial"/>
              <a:buChar char="￭"/>
            </a:pPr>
            <a:r>
              <a:rPr lang="en-US" sz="3486">
                <a:solidFill>
                  <a:srgbClr val="000000"/>
                </a:solidFill>
                <a:latin typeface="Lato"/>
                <a:ea typeface="Lato"/>
                <a:cs typeface="Lato"/>
                <a:sym typeface="Lato"/>
              </a:rPr>
              <a:t>Lưu trữ dữ liệu trên HDFS và lưu trữ dữ liệu dưới dạng bảng (tables), mỗi bảng bao gồm nhiều column family (tập hợp các cột), và mỗi column family chứa nhiều cell (ô dữ liệu) với các giá trị được lưu trữ theo các row key.</a:t>
            </a:r>
          </a:p>
          <a:p>
            <a:pPr algn="just" marL="1505537" indent="-501846" lvl="2">
              <a:lnSpc>
                <a:spcPts val="4183"/>
              </a:lnSpc>
              <a:buFont typeface="Arial"/>
              <a:buChar char="⚬"/>
            </a:pPr>
            <a:r>
              <a:rPr lang="en-US" sz="3486">
                <a:solidFill>
                  <a:srgbClr val="000000"/>
                </a:solidFill>
                <a:latin typeface="Lato"/>
                <a:ea typeface="Lato"/>
                <a:cs typeface="Lato"/>
                <a:sym typeface="Lato"/>
              </a:rPr>
              <a:t>Triển khai Zookeeper</a:t>
            </a:r>
          </a:p>
          <a:p>
            <a:pPr algn="just" marL="2258305" indent="-564576" lvl="3">
              <a:lnSpc>
                <a:spcPts val="4183"/>
              </a:lnSpc>
              <a:buFont typeface="Arial"/>
              <a:buChar char="￭"/>
            </a:pPr>
            <a:r>
              <a:rPr lang="en-US" sz="3486">
                <a:solidFill>
                  <a:srgbClr val="000000"/>
                </a:solidFill>
                <a:latin typeface="Lato"/>
                <a:ea typeface="Lato"/>
                <a:cs typeface="Lato"/>
                <a:sym typeface="Lato"/>
              </a:rPr>
              <a:t> Zookeeper đóng vai trò như một hệ thống quản lý cấu hình và điều phối các hoạt động phân tán, giúp đảm bảo rằng tất cả các thành phần của HBase có thể giao tiếp và làm việc cùng nhau một cách hiệu quả.</a:t>
            </a:r>
          </a:p>
          <a:p>
            <a:pPr algn="just">
              <a:lnSpc>
                <a:spcPts val="4183"/>
              </a:lnSpc>
            </a:pPr>
          </a:p>
          <a:p>
            <a:pPr algn="just">
              <a:lnSpc>
                <a:spcPts val="4183"/>
              </a:lnSpc>
            </a:pPr>
          </a:p>
          <a:p>
            <a:pPr algn="just">
              <a:lnSpc>
                <a:spcPts val="4183"/>
              </a:lnSpc>
            </a:pPr>
          </a:p>
          <a:p>
            <a:pPr algn="just">
              <a:lnSpc>
                <a:spcPts val="4183"/>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0" y="1624238"/>
            <a:ext cx="17209651" cy="7334250"/>
          </a:xfrm>
          <a:prstGeom prst="rect">
            <a:avLst/>
          </a:prstGeom>
        </p:spPr>
        <p:txBody>
          <a:bodyPr anchor="t" rtlCol="false" tIns="0" lIns="0" bIns="0" rIns="0">
            <a:spAutoFit/>
          </a:bodyPr>
          <a:lstStyle/>
          <a:p>
            <a:pPr algn="just" marL="752768" indent="-376384" lvl="1">
              <a:lnSpc>
                <a:spcPts val="4183"/>
              </a:lnSpc>
              <a:buFont typeface="Arial"/>
              <a:buChar char="•"/>
            </a:pPr>
            <a:r>
              <a:rPr lang="en-US" b="true" sz="3486">
                <a:solidFill>
                  <a:srgbClr val="000000"/>
                </a:solidFill>
                <a:latin typeface="Lato Bold"/>
                <a:ea typeface="Lato Bold"/>
                <a:cs typeface="Lato Bold"/>
                <a:sym typeface="Lato Bold"/>
              </a:rPr>
              <a:t>Apache Spark</a:t>
            </a:r>
          </a:p>
          <a:p>
            <a:pPr algn="just" marL="1505537" indent="-501846" lvl="2">
              <a:lnSpc>
                <a:spcPts val="4183"/>
              </a:lnSpc>
              <a:buFont typeface="Arial"/>
              <a:buChar char="⚬"/>
            </a:pPr>
            <a:r>
              <a:rPr lang="en-US" sz="3486">
                <a:solidFill>
                  <a:srgbClr val="000000"/>
                </a:solidFill>
                <a:latin typeface="Lato"/>
                <a:ea typeface="Lato"/>
                <a:cs typeface="Lato"/>
                <a:sym typeface="Lato"/>
              </a:rPr>
              <a:t>Lưu dữ liệu vào HBase</a:t>
            </a:r>
          </a:p>
          <a:p>
            <a:pPr algn="just" marL="2258305" indent="-564576" lvl="3">
              <a:lnSpc>
                <a:spcPts val="4183"/>
              </a:lnSpc>
              <a:buFont typeface="Arial"/>
              <a:buChar char="￭"/>
            </a:pPr>
            <a:r>
              <a:rPr lang="en-US" sz="3486">
                <a:solidFill>
                  <a:srgbClr val="000000"/>
                </a:solidFill>
                <a:latin typeface="Lato"/>
                <a:ea typeface="Lato"/>
                <a:cs typeface="Lato"/>
                <a:sym typeface="Lato"/>
              </a:rPr>
              <a:t>Dữ liệu được làm sạch (lower, regexp_replace, ...)</a:t>
            </a:r>
          </a:p>
          <a:p>
            <a:pPr algn="just" marL="2258305" indent="-564576" lvl="3">
              <a:lnSpc>
                <a:spcPts val="4183"/>
              </a:lnSpc>
              <a:buFont typeface="Arial"/>
              <a:buChar char="￭"/>
            </a:pPr>
            <a:r>
              <a:rPr lang="en-US" sz="3486">
                <a:solidFill>
                  <a:srgbClr val="000000"/>
                </a:solidFill>
                <a:latin typeface="Lato"/>
                <a:ea typeface="Lato"/>
                <a:cs typeface="Lato"/>
                <a:sym typeface="Lato"/>
              </a:rPr>
              <a:t>Lưu vào HBase (happybase)</a:t>
            </a:r>
          </a:p>
          <a:p>
            <a:pPr algn="just" marL="1505537" indent="-501846" lvl="2">
              <a:lnSpc>
                <a:spcPts val="4183"/>
              </a:lnSpc>
              <a:buFont typeface="Arial"/>
              <a:buChar char="⚬"/>
            </a:pPr>
            <a:r>
              <a:rPr lang="en-US" sz="3486">
                <a:solidFill>
                  <a:srgbClr val="000000"/>
                </a:solidFill>
                <a:latin typeface="Lato"/>
                <a:ea typeface="Lato"/>
                <a:cs typeface="Lato"/>
                <a:sym typeface="Lato"/>
              </a:rPr>
              <a:t>Xây dựng chỉ mục đảo ngược (inverted_index):</a:t>
            </a:r>
          </a:p>
          <a:p>
            <a:pPr algn="just" marL="2258305" indent="-564576" lvl="3">
              <a:lnSpc>
                <a:spcPts val="4183"/>
              </a:lnSpc>
              <a:buFont typeface="Arial"/>
              <a:buChar char="￭"/>
            </a:pPr>
            <a:r>
              <a:rPr lang="en-US" sz="3486">
                <a:solidFill>
                  <a:srgbClr val="000000"/>
                </a:solidFill>
                <a:latin typeface="Lato"/>
                <a:ea typeface="Lato"/>
                <a:cs typeface="Lato"/>
                <a:sym typeface="Lato"/>
              </a:rPr>
              <a:t>Loại bỏ các ký tự đặc biệt trong các cột, </a:t>
            </a:r>
          </a:p>
          <a:p>
            <a:pPr algn="just" marL="2258305" indent="-564576" lvl="3">
              <a:lnSpc>
                <a:spcPts val="4183"/>
              </a:lnSpc>
              <a:buFont typeface="Arial"/>
              <a:buChar char="￭"/>
            </a:pPr>
            <a:r>
              <a:rPr lang="en-US" sz="3486">
                <a:solidFill>
                  <a:srgbClr val="000000"/>
                </a:solidFill>
                <a:latin typeface="Lato"/>
                <a:ea typeface="Lato"/>
                <a:cs typeface="Lato"/>
                <a:sym typeface="Lato"/>
              </a:rPr>
              <a:t>Tách nhỏ theo các từ (explode, split, ...)</a:t>
            </a:r>
          </a:p>
          <a:p>
            <a:pPr algn="just" marL="2258305" indent="-564576" lvl="3">
              <a:lnSpc>
                <a:spcPts val="4183"/>
              </a:lnSpc>
              <a:buFont typeface="Arial"/>
              <a:buChar char="￭"/>
            </a:pPr>
            <a:r>
              <a:rPr lang="en-US" sz="3486">
                <a:solidFill>
                  <a:srgbClr val="000000"/>
                </a:solidFill>
                <a:latin typeface="Lato"/>
                <a:ea typeface="Lato"/>
                <a:cs typeface="Lato"/>
                <a:sym typeface="Lato"/>
              </a:rPr>
              <a:t>Lemmatization (Spark NLP)</a:t>
            </a:r>
          </a:p>
          <a:p>
            <a:pPr algn="just" marL="2258305" indent="-564576" lvl="3">
              <a:lnSpc>
                <a:spcPts val="4183"/>
              </a:lnSpc>
              <a:buFont typeface="Arial"/>
              <a:buChar char="￭"/>
            </a:pPr>
            <a:r>
              <a:rPr lang="en-US" sz="3486">
                <a:solidFill>
                  <a:srgbClr val="000000"/>
                </a:solidFill>
                <a:latin typeface="Lato"/>
                <a:ea typeface="Lato"/>
                <a:cs typeface="Lato"/>
                <a:sym typeface="Lato"/>
              </a:rPr>
              <a:t>Tạo chỉ mục và lưu</a:t>
            </a:r>
          </a:p>
          <a:p>
            <a:pPr algn="just" marL="1505537" indent="-501846" lvl="2">
              <a:lnSpc>
                <a:spcPts val="4183"/>
              </a:lnSpc>
              <a:buFont typeface="Arial"/>
              <a:buChar char="⚬"/>
            </a:pPr>
          </a:p>
          <a:p>
            <a:pPr algn="just">
              <a:lnSpc>
                <a:spcPts val="4183"/>
              </a:lnSpc>
            </a:pPr>
          </a:p>
          <a:p>
            <a:pPr algn="just">
              <a:lnSpc>
                <a:spcPts val="4183"/>
              </a:lnSpc>
            </a:pPr>
          </a:p>
          <a:p>
            <a:pPr algn="just">
              <a:lnSpc>
                <a:spcPts val="4183"/>
              </a:lnSpc>
            </a:pPr>
          </a:p>
          <a:p>
            <a:pPr algn="just">
              <a:lnSpc>
                <a:spcPts val="4183"/>
              </a:lnSpc>
            </a:pPr>
          </a:p>
        </p:txBody>
      </p:sp>
      <p:sp>
        <p:nvSpPr>
          <p:cNvPr name="Freeform 4" id="4"/>
          <p:cNvSpPr/>
          <p:nvPr/>
        </p:nvSpPr>
        <p:spPr>
          <a:xfrm flipH="false" flipV="false" rot="0">
            <a:off x="6806446" y="6090263"/>
            <a:ext cx="11301259" cy="3489264"/>
          </a:xfrm>
          <a:custGeom>
            <a:avLst/>
            <a:gdLst/>
            <a:ahLst/>
            <a:cxnLst/>
            <a:rect r="r" b="b" t="t" l="l"/>
            <a:pathLst>
              <a:path h="3489264" w="11301259">
                <a:moveTo>
                  <a:pt x="0" y="0"/>
                </a:moveTo>
                <a:lnTo>
                  <a:pt x="11301259" y="0"/>
                </a:lnTo>
                <a:lnTo>
                  <a:pt x="11301259" y="3489264"/>
                </a:lnTo>
                <a:lnTo>
                  <a:pt x="0" y="3489264"/>
                </a:lnTo>
                <a:lnTo>
                  <a:pt x="0" y="0"/>
                </a:lnTo>
                <a:close/>
              </a:path>
            </a:pathLst>
          </a:custGeom>
          <a:blipFill>
            <a:blip r:embed="rId3"/>
            <a:stretch>
              <a:fillRect l="0" t="0" r="0" b="0"/>
            </a:stretch>
          </a:blipFill>
        </p:spPr>
      </p:sp>
      <p:sp>
        <p:nvSpPr>
          <p:cNvPr name="TextBox 5" id="5"/>
          <p:cNvSpPr txBox="true"/>
          <p:nvPr/>
        </p:nvSpPr>
        <p:spPr>
          <a:xfrm rot="0">
            <a:off x="548707" y="191400"/>
            <a:ext cx="17558999" cy="514350"/>
          </a:xfrm>
          <a:prstGeom prst="rect">
            <a:avLst/>
          </a:prstGeom>
        </p:spPr>
        <p:txBody>
          <a:bodyPr anchor="t" rtlCol="false" tIns="0" lIns="0" bIns="0" rIns="0">
            <a:spAutoFit/>
          </a:bodyPr>
          <a:lstStyle/>
          <a:p>
            <a:pPr algn="l">
              <a:lnSpc>
                <a:spcPts val="4079"/>
              </a:lnSpc>
              <a:spcBef>
                <a:spcPct val="0"/>
              </a:spcBef>
            </a:pPr>
            <a:r>
              <a:rPr lang="en-US" b="true" sz="3399">
                <a:solidFill>
                  <a:srgbClr val="FFFFFF"/>
                </a:solidFill>
                <a:latin typeface="Lato Bold"/>
                <a:ea typeface="Lato Bold"/>
                <a:cs typeface="Lato Bold"/>
                <a:sym typeface="Lato Bold"/>
              </a:rPr>
              <a:t>3. CHI TIẾT TRIỂN KHAI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9649" y="1733008"/>
            <a:ext cx="17209651" cy="7334250"/>
          </a:xfrm>
          <a:prstGeom prst="rect">
            <a:avLst/>
          </a:prstGeom>
        </p:spPr>
        <p:txBody>
          <a:bodyPr anchor="t" rtlCol="false" tIns="0" lIns="0" bIns="0" rIns="0">
            <a:spAutoFit/>
          </a:bodyPr>
          <a:lstStyle/>
          <a:p>
            <a:pPr algn="just" marL="752768" indent="-376384" lvl="1">
              <a:lnSpc>
                <a:spcPts val="4183"/>
              </a:lnSpc>
              <a:buFont typeface="Arial"/>
              <a:buChar char="•"/>
            </a:pPr>
            <a:r>
              <a:rPr lang="en-US" b="true" sz="3486">
                <a:solidFill>
                  <a:srgbClr val="000000"/>
                </a:solidFill>
                <a:latin typeface="Lato Bold"/>
                <a:ea typeface="Lato Bold"/>
                <a:cs typeface="Lato Bold"/>
                <a:sym typeface="Lato Bold"/>
              </a:rPr>
              <a:t>Apache Spark</a:t>
            </a:r>
          </a:p>
          <a:p>
            <a:pPr algn="just">
              <a:lnSpc>
                <a:spcPts val="4183"/>
              </a:lnSpc>
            </a:pPr>
          </a:p>
          <a:p>
            <a:pPr algn="just" marL="1505537" indent="-501846" lvl="2">
              <a:lnSpc>
                <a:spcPts val="4183"/>
              </a:lnSpc>
              <a:buFont typeface="Arial"/>
              <a:buChar char="⚬"/>
            </a:pPr>
            <a:r>
              <a:rPr lang="en-US" sz="3486">
                <a:solidFill>
                  <a:srgbClr val="000000"/>
                </a:solidFill>
                <a:latin typeface="Lato"/>
                <a:ea typeface="Lato"/>
                <a:cs typeface="Lato"/>
                <a:sym typeface="Lato"/>
              </a:rPr>
              <a:t>Cập nhật chỉ mục đảo ngược</a:t>
            </a:r>
          </a:p>
          <a:p>
            <a:pPr algn="just" marL="2258305" indent="-564576" lvl="3">
              <a:lnSpc>
                <a:spcPts val="4183"/>
              </a:lnSpc>
              <a:buFont typeface="Arial"/>
              <a:buChar char="￭"/>
            </a:pPr>
            <a:r>
              <a:rPr lang="en-US" sz="3486">
                <a:solidFill>
                  <a:srgbClr val="000000"/>
                </a:solidFill>
                <a:latin typeface="Lato"/>
                <a:ea typeface="Lato"/>
                <a:cs typeface="Lato"/>
                <a:sym typeface="Lato"/>
              </a:rPr>
              <a:t>Kết hợp danh sách chỉ mục (broadcast join)</a:t>
            </a:r>
          </a:p>
          <a:p>
            <a:pPr algn="just">
              <a:lnSpc>
                <a:spcPts val="4183"/>
              </a:lnSpc>
            </a:pPr>
          </a:p>
          <a:p>
            <a:pPr algn="just" marL="1505537" indent="-501846" lvl="2">
              <a:lnSpc>
                <a:spcPts val="4183"/>
              </a:lnSpc>
              <a:buFont typeface="Arial"/>
              <a:buChar char="⚬"/>
            </a:pPr>
            <a:r>
              <a:rPr lang="en-US" sz="3486">
                <a:solidFill>
                  <a:srgbClr val="000000"/>
                </a:solidFill>
                <a:latin typeface="Lato"/>
                <a:ea typeface="Lato"/>
                <a:cs typeface="Lato"/>
                <a:sym typeface="Lato"/>
              </a:rPr>
              <a:t>Truy vấn tìm kiếm</a:t>
            </a:r>
          </a:p>
          <a:p>
            <a:pPr algn="just" marL="2258305" indent="-564576" lvl="3">
              <a:lnSpc>
                <a:spcPts val="4183"/>
              </a:lnSpc>
              <a:buFont typeface="Arial"/>
              <a:buChar char="￭"/>
            </a:pPr>
            <a:r>
              <a:rPr lang="en-US" sz="3486">
                <a:solidFill>
                  <a:srgbClr val="000000"/>
                </a:solidFill>
                <a:latin typeface="Lato"/>
                <a:ea typeface="Lato"/>
                <a:cs typeface="Lato"/>
                <a:sym typeface="Lato"/>
              </a:rPr>
              <a:t>Nhận dữ liệu query từ user</a:t>
            </a:r>
          </a:p>
          <a:p>
            <a:pPr algn="just" marL="2258305" indent="-564576" lvl="3">
              <a:lnSpc>
                <a:spcPts val="4183"/>
              </a:lnSpc>
              <a:buFont typeface="Arial"/>
              <a:buChar char="￭"/>
            </a:pPr>
            <a:r>
              <a:rPr lang="en-US" sz="3486">
                <a:solidFill>
                  <a:srgbClr val="000000"/>
                </a:solidFill>
                <a:latin typeface="Lato"/>
                <a:ea typeface="Lato"/>
                <a:cs typeface="Lato"/>
                <a:sym typeface="Lato"/>
              </a:rPr>
              <a:t>Truy vấn tìm kiếm chỉ mục trong danh sách chỉ mục (filter)</a:t>
            </a:r>
          </a:p>
          <a:p>
            <a:pPr algn="just" marL="2258305" indent="-564576" lvl="3">
              <a:lnSpc>
                <a:spcPts val="4183"/>
              </a:lnSpc>
              <a:buFont typeface="Arial"/>
              <a:buChar char="￭"/>
            </a:pPr>
            <a:r>
              <a:rPr lang="en-US" sz="3486">
                <a:solidFill>
                  <a:srgbClr val="000000"/>
                </a:solidFill>
                <a:latin typeface="Lato"/>
                <a:ea typeface="Lato"/>
                <a:cs typeface="Lato"/>
                <a:sym typeface="Lato"/>
              </a:rPr>
              <a:t>Kết nối, truy xuất dữ liệu từ HBase</a:t>
            </a:r>
          </a:p>
          <a:p>
            <a:pPr algn="just" marL="2258305" indent="-564576" lvl="3">
              <a:lnSpc>
                <a:spcPts val="4183"/>
              </a:lnSpc>
              <a:buFont typeface="Arial"/>
              <a:buChar char="￭"/>
            </a:pPr>
            <a:r>
              <a:rPr lang="en-US" sz="3486">
                <a:solidFill>
                  <a:srgbClr val="000000"/>
                </a:solidFill>
                <a:latin typeface="Lato"/>
                <a:ea typeface="Lato"/>
                <a:cs typeface="Lato"/>
                <a:sym typeface="Lato"/>
              </a:rPr>
              <a:t>Gửi kết quả cho Client thông qua REST API của Flask</a:t>
            </a:r>
          </a:p>
          <a:p>
            <a:pPr algn="just">
              <a:lnSpc>
                <a:spcPts val="4183"/>
              </a:lnSpc>
            </a:pPr>
          </a:p>
          <a:p>
            <a:pPr algn="just">
              <a:lnSpc>
                <a:spcPts val="4183"/>
              </a:lnSpc>
            </a:pPr>
          </a:p>
          <a:p>
            <a:pPr algn="just">
              <a:lnSpc>
                <a:spcPts val="4183"/>
              </a:lnSpc>
            </a:pPr>
          </a:p>
          <a:p>
            <a:pPr algn="just">
              <a:lnSpc>
                <a:spcPts val="4183"/>
              </a:lnSpc>
            </a:pPr>
          </a:p>
        </p:txBody>
      </p:sp>
      <p:sp>
        <p:nvSpPr>
          <p:cNvPr name="Freeform 4" id="4"/>
          <p:cNvSpPr/>
          <p:nvPr/>
        </p:nvSpPr>
        <p:spPr>
          <a:xfrm flipH="false" flipV="false" rot="0">
            <a:off x="13345024" y="6166859"/>
            <a:ext cx="4329627" cy="3243041"/>
          </a:xfrm>
          <a:custGeom>
            <a:avLst/>
            <a:gdLst/>
            <a:ahLst/>
            <a:cxnLst/>
            <a:rect r="r" b="b" t="t" l="l"/>
            <a:pathLst>
              <a:path h="3243041" w="4329627">
                <a:moveTo>
                  <a:pt x="0" y="0"/>
                </a:moveTo>
                <a:lnTo>
                  <a:pt x="4329627" y="0"/>
                </a:lnTo>
                <a:lnTo>
                  <a:pt x="4329627" y="3243041"/>
                </a:lnTo>
                <a:lnTo>
                  <a:pt x="0" y="3243041"/>
                </a:lnTo>
                <a:lnTo>
                  <a:pt x="0" y="0"/>
                </a:lnTo>
                <a:close/>
              </a:path>
            </a:pathLst>
          </a:custGeom>
          <a:blipFill>
            <a:blip r:embed="rId3"/>
            <a:stretch>
              <a:fillRect l="0" t="0" r="0" b="0"/>
            </a:stretch>
          </a:blipFill>
        </p:spPr>
      </p:sp>
      <p:sp>
        <p:nvSpPr>
          <p:cNvPr name="TextBox 5" id="5"/>
          <p:cNvSpPr txBox="true"/>
          <p:nvPr/>
        </p:nvSpPr>
        <p:spPr>
          <a:xfrm rot="0">
            <a:off x="548707" y="191400"/>
            <a:ext cx="17558999" cy="514350"/>
          </a:xfrm>
          <a:prstGeom prst="rect">
            <a:avLst/>
          </a:prstGeom>
        </p:spPr>
        <p:txBody>
          <a:bodyPr anchor="t" rtlCol="false" tIns="0" lIns="0" bIns="0" rIns="0">
            <a:spAutoFit/>
          </a:bodyPr>
          <a:lstStyle/>
          <a:p>
            <a:pPr algn="l">
              <a:lnSpc>
                <a:spcPts val="4079"/>
              </a:lnSpc>
              <a:spcBef>
                <a:spcPct val="0"/>
              </a:spcBef>
            </a:pPr>
            <a:r>
              <a:rPr lang="en-US" b="true" sz="3399">
                <a:solidFill>
                  <a:srgbClr val="FFFFFF"/>
                </a:solidFill>
                <a:latin typeface="Lato Bold"/>
                <a:ea typeface="Lato Bold"/>
                <a:cs typeface="Lato Bold"/>
                <a:sym typeface="Lato Bold"/>
              </a:rPr>
              <a:t>3. CHI TIẾT TRIỂN KHAI</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55736" y="2837096"/>
            <a:ext cx="11301259" cy="6421204"/>
          </a:xfrm>
          <a:custGeom>
            <a:avLst/>
            <a:gdLst/>
            <a:ahLst/>
            <a:cxnLst/>
            <a:rect r="r" b="b" t="t" l="l"/>
            <a:pathLst>
              <a:path h="6421204" w="11301259">
                <a:moveTo>
                  <a:pt x="0" y="0"/>
                </a:moveTo>
                <a:lnTo>
                  <a:pt x="11301259" y="0"/>
                </a:lnTo>
                <a:lnTo>
                  <a:pt x="11301259" y="6421204"/>
                </a:lnTo>
                <a:lnTo>
                  <a:pt x="0" y="6421204"/>
                </a:lnTo>
                <a:lnTo>
                  <a:pt x="0" y="0"/>
                </a:lnTo>
                <a:close/>
              </a:path>
            </a:pathLst>
          </a:custGeom>
          <a:blipFill>
            <a:blip r:embed="rId3"/>
            <a:stretch>
              <a:fillRect l="-2769" t="0" r="-2769" b="-4483"/>
            </a:stretch>
          </a:blipFill>
        </p:spPr>
      </p:sp>
      <p:sp>
        <p:nvSpPr>
          <p:cNvPr name="TextBox 4" id="4"/>
          <p:cNvSpPr txBox="true"/>
          <p:nvPr/>
        </p:nvSpPr>
        <p:spPr>
          <a:xfrm rot="0">
            <a:off x="548707" y="191400"/>
            <a:ext cx="17558999" cy="514350"/>
          </a:xfrm>
          <a:prstGeom prst="rect">
            <a:avLst/>
          </a:prstGeom>
        </p:spPr>
        <p:txBody>
          <a:bodyPr anchor="t" rtlCol="false" tIns="0" lIns="0" bIns="0" rIns="0">
            <a:spAutoFit/>
          </a:bodyPr>
          <a:lstStyle/>
          <a:p>
            <a:pPr algn="l">
              <a:lnSpc>
                <a:spcPts val="4079"/>
              </a:lnSpc>
              <a:spcBef>
                <a:spcPct val="0"/>
              </a:spcBef>
            </a:pPr>
            <a:r>
              <a:rPr lang="en-US" b="true" sz="3399">
                <a:solidFill>
                  <a:srgbClr val="FFFFFF"/>
                </a:solidFill>
                <a:latin typeface="Lato Bold"/>
                <a:ea typeface="Lato Bold"/>
                <a:cs typeface="Lato Bold"/>
                <a:sym typeface="Lato Bold"/>
              </a:rPr>
              <a:t>3. CHI TIẾT TRIỂN KHAI</a:t>
            </a:r>
          </a:p>
        </p:txBody>
      </p:sp>
      <p:sp>
        <p:nvSpPr>
          <p:cNvPr name="TextBox 5" id="5"/>
          <p:cNvSpPr txBox="true"/>
          <p:nvPr/>
        </p:nvSpPr>
        <p:spPr>
          <a:xfrm rot="0">
            <a:off x="379751" y="1730571"/>
            <a:ext cx="5516982" cy="3667125"/>
          </a:xfrm>
          <a:prstGeom prst="rect">
            <a:avLst/>
          </a:prstGeom>
        </p:spPr>
        <p:txBody>
          <a:bodyPr anchor="t" rtlCol="false" tIns="0" lIns="0" bIns="0" rIns="0">
            <a:spAutoFit/>
          </a:bodyPr>
          <a:lstStyle/>
          <a:p>
            <a:pPr algn="just" marL="752768" indent="-376384" lvl="1">
              <a:lnSpc>
                <a:spcPts val="4183"/>
              </a:lnSpc>
              <a:buFont typeface="Arial"/>
              <a:buChar char="•"/>
            </a:pPr>
            <a:r>
              <a:rPr lang="en-US" sz="3486">
                <a:solidFill>
                  <a:srgbClr val="000000"/>
                </a:solidFill>
                <a:latin typeface="Lato"/>
                <a:ea typeface="Lato"/>
                <a:cs typeface="Lato"/>
                <a:sym typeface="Lato"/>
              </a:rPr>
              <a:t>ReactJs</a:t>
            </a:r>
          </a:p>
          <a:p>
            <a:pPr algn="just">
              <a:lnSpc>
                <a:spcPts val="4183"/>
              </a:lnSpc>
            </a:pPr>
          </a:p>
          <a:p>
            <a:pPr algn="l" marL="1505537" indent="-501846" lvl="2">
              <a:lnSpc>
                <a:spcPts val="4183"/>
              </a:lnSpc>
              <a:buFont typeface="Arial"/>
              <a:buChar char="⚬"/>
            </a:pPr>
            <a:r>
              <a:rPr lang="en-US" sz="3486">
                <a:solidFill>
                  <a:srgbClr val="000000"/>
                </a:solidFill>
                <a:latin typeface="Lato"/>
                <a:ea typeface="Lato"/>
                <a:cs typeface="Lato"/>
                <a:sym typeface="Lato"/>
              </a:rPr>
              <a:t>Trực quan hóa hệ thống thông</a:t>
            </a:r>
          </a:p>
          <a:p>
            <a:pPr algn="l" marL="1505537" indent="-501846" lvl="2">
              <a:lnSpc>
                <a:spcPts val="4183"/>
              </a:lnSpc>
              <a:buFont typeface="Arial"/>
              <a:buChar char="⚬"/>
            </a:pPr>
            <a:r>
              <a:rPr lang="en-US" sz="3486">
                <a:solidFill>
                  <a:srgbClr val="000000"/>
                </a:solidFill>
                <a:latin typeface="Lato"/>
                <a:ea typeface="Lato"/>
                <a:cs typeface="Lato"/>
                <a:sym typeface="Lato"/>
              </a:rPr>
              <a:t>Gửi dữ liệu query đến Back-end</a:t>
            </a:r>
          </a:p>
          <a:p>
            <a:pPr algn="just">
              <a:lnSpc>
                <a:spcPts val="4183"/>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548707" y="191400"/>
            <a:ext cx="17558999" cy="514350"/>
          </a:xfrm>
          <a:prstGeom prst="rect">
            <a:avLst/>
          </a:prstGeom>
        </p:spPr>
        <p:txBody>
          <a:bodyPr anchor="t" rtlCol="false" tIns="0" lIns="0" bIns="0" rIns="0">
            <a:spAutoFit/>
          </a:bodyPr>
          <a:lstStyle/>
          <a:p>
            <a:pPr algn="l">
              <a:lnSpc>
                <a:spcPts val="4079"/>
              </a:lnSpc>
              <a:spcBef>
                <a:spcPct val="0"/>
              </a:spcBef>
            </a:pPr>
            <a:r>
              <a:rPr lang="en-US" b="true" sz="3399">
                <a:solidFill>
                  <a:srgbClr val="FFFFFF"/>
                </a:solidFill>
                <a:latin typeface="Lato Bold"/>
                <a:ea typeface="Lato Bold"/>
                <a:cs typeface="Lato Bold"/>
                <a:sym typeface="Lato Bold"/>
              </a:rPr>
              <a:t>5. KẾT LUẬN</a:t>
            </a:r>
          </a:p>
        </p:txBody>
      </p:sp>
      <p:sp>
        <p:nvSpPr>
          <p:cNvPr name="TextBox 4" id="4"/>
          <p:cNvSpPr txBox="true"/>
          <p:nvPr/>
        </p:nvSpPr>
        <p:spPr>
          <a:xfrm rot="0">
            <a:off x="548707" y="2073214"/>
            <a:ext cx="17209651" cy="6810375"/>
          </a:xfrm>
          <a:prstGeom prst="rect">
            <a:avLst/>
          </a:prstGeom>
        </p:spPr>
        <p:txBody>
          <a:bodyPr anchor="t" rtlCol="false" tIns="0" lIns="0" bIns="0" rIns="0">
            <a:spAutoFit/>
          </a:bodyPr>
          <a:lstStyle/>
          <a:p>
            <a:pPr algn="just" marL="752768" indent="-376384" lvl="1">
              <a:lnSpc>
                <a:spcPts val="4183"/>
              </a:lnSpc>
              <a:buFont typeface="Arial"/>
              <a:buChar char="•"/>
            </a:pPr>
            <a:r>
              <a:rPr lang="en-US" sz="3486">
                <a:solidFill>
                  <a:srgbClr val="000000"/>
                </a:solidFill>
                <a:latin typeface="Lato"/>
                <a:ea typeface="Lato"/>
                <a:cs typeface="Lato"/>
                <a:sym typeface="Lato"/>
              </a:rPr>
              <a:t>Qua quá trình thực hiện đề tài "Wikipedia Search Engine", nhóm đã đạt được những kết quả sau</a:t>
            </a:r>
          </a:p>
          <a:p>
            <a:pPr algn="just">
              <a:lnSpc>
                <a:spcPts val="4183"/>
              </a:lnSpc>
            </a:pPr>
          </a:p>
          <a:p>
            <a:pPr algn="just" marL="1505537" indent="-501846" lvl="2">
              <a:lnSpc>
                <a:spcPts val="4183"/>
              </a:lnSpc>
              <a:buFont typeface="Arial"/>
              <a:buChar char="⚬"/>
            </a:pPr>
            <a:r>
              <a:rPr lang="en-US" sz="3486">
                <a:solidFill>
                  <a:srgbClr val="000000"/>
                </a:solidFill>
                <a:latin typeface="Lato"/>
                <a:ea typeface="Lato"/>
                <a:cs typeface="Lato"/>
                <a:sym typeface="Lato"/>
              </a:rPr>
              <a:t>Xây dựng thành công một hệ thống tìm kiếm với kiến trúc hiện đại, tận dụng các công nghệ như Hadoop, Hbase và Spark</a:t>
            </a:r>
          </a:p>
          <a:p>
            <a:pPr algn="just">
              <a:lnSpc>
                <a:spcPts val="4183"/>
              </a:lnSpc>
            </a:pPr>
          </a:p>
          <a:p>
            <a:pPr algn="just" marL="1505537" indent="-501846" lvl="2">
              <a:lnSpc>
                <a:spcPts val="4183"/>
              </a:lnSpc>
              <a:buFont typeface="Arial"/>
              <a:buChar char="⚬"/>
            </a:pPr>
            <a:r>
              <a:rPr lang="en-US" sz="3486">
                <a:solidFill>
                  <a:srgbClr val="000000"/>
                </a:solidFill>
                <a:latin typeface="Lato"/>
                <a:ea typeface="Lato"/>
                <a:cs typeface="Lato"/>
                <a:sym typeface="Lato"/>
              </a:rPr>
              <a:t>Thiết lập được quy trình thu thập, xử lý và phân tích dữ liệu tự động, giúp tối ưu hóa việc tổ chức và tìm kiếm thông tin trong một hệ thống dữ liệu lớn và phức tạp.</a:t>
            </a:r>
          </a:p>
          <a:p>
            <a:pPr algn="just">
              <a:lnSpc>
                <a:spcPts val="4183"/>
              </a:lnSpc>
            </a:pPr>
          </a:p>
          <a:p>
            <a:pPr algn="just" marL="1505537" indent="-501846" lvl="2">
              <a:lnSpc>
                <a:spcPts val="4183"/>
              </a:lnSpc>
              <a:buFont typeface="Arial"/>
              <a:buChar char="⚬"/>
            </a:pPr>
            <a:r>
              <a:rPr lang="en-US" sz="3486">
                <a:solidFill>
                  <a:srgbClr val="000000"/>
                </a:solidFill>
                <a:latin typeface="Lato"/>
                <a:ea typeface="Lato"/>
                <a:cs typeface="Lato"/>
                <a:sym typeface="Lato"/>
              </a:rPr>
              <a:t>Áp dụng thành công các kỹ thuật ETL (Extract-Transform-Load) thông qua Spark để xử lý dữ liệu thô và chuyển đổi thành thông tin có giá trị</a:t>
            </a:r>
          </a:p>
          <a:p>
            <a:pPr algn="just">
              <a:lnSpc>
                <a:spcPts val="4183"/>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548707" y="191400"/>
            <a:ext cx="17558999" cy="514350"/>
          </a:xfrm>
          <a:prstGeom prst="rect">
            <a:avLst/>
          </a:prstGeom>
        </p:spPr>
        <p:txBody>
          <a:bodyPr anchor="t" rtlCol="false" tIns="0" lIns="0" bIns="0" rIns="0">
            <a:spAutoFit/>
          </a:bodyPr>
          <a:lstStyle/>
          <a:p>
            <a:pPr algn="l">
              <a:lnSpc>
                <a:spcPts val="4079"/>
              </a:lnSpc>
              <a:spcBef>
                <a:spcPct val="0"/>
              </a:spcBef>
            </a:pPr>
            <a:r>
              <a:rPr lang="en-US" b="true" sz="3399">
                <a:solidFill>
                  <a:srgbClr val="FFFFFF"/>
                </a:solidFill>
                <a:latin typeface="Lato Bold"/>
                <a:ea typeface="Lato Bold"/>
                <a:cs typeface="Lato Bold"/>
                <a:sym typeface="Lato Bold"/>
              </a:rPr>
              <a:t>5. KẾT LUẬN</a:t>
            </a:r>
          </a:p>
        </p:txBody>
      </p:sp>
      <p:sp>
        <p:nvSpPr>
          <p:cNvPr name="TextBox 4" id="4"/>
          <p:cNvSpPr txBox="true"/>
          <p:nvPr/>
        </p:nvSpPr>
        <p:spPr>
          <a:xfrm rot="0">
            <a:off x="539174" y="2051798"/>
            <a:ext cx="17209651" cy="5762625"/>
          </a:xfrm>
          <a:prstGeom prst="rect">
            <a:avLst/>
          </a:prstGeom>
        </p:spPr>
        <p:txBody>
          <a:bodyPr anchor="t" rtlCol="false" tIns="0" lIns="0" bIns="0" rIns="0">
            <a:spAutoFit/>
          </a:bodyPr>
          <a:lstStyle/>
          <a:p>
            <a:pPr algn="just" marL="752768" indent="-376384" lvl="1">
              <a:lnSpc>
                <a:spcPts val="4183"/>
              </a:lnSpc>
              <a:buFont typeface="Arial"/>
              <a:buChar char="•"/>
            </a:pPr>
            <a:r>
              <a:rPr lang="en-US" sz="3486">
                <a:solidFill>
                  <a:srgbClr val="000000"/>
                </a:solidFill>
                <a:latin typeface="Lato"/>
                <a:ea typeface="Lato"/>
                <a:cs typeface="Lato"/>
                <a:sym typeface="Lato"/>
              </a:rPr>
              <a:t>Để tiếp tục nâng cao hiệu quả của hệ thống, nhóm đề xuất các hướng phát triển sau:</a:t>
            </a:r>
          </a:p>
          <a:p>
            <a:pPr algn="just">
              <a:lnSpc>
                <a:spcPts val="4183"/>
              </a:lnSpc>
            </a:pPr>
          </a:p>
          <a:p>
            <a:pPr algn="just">
              <a:lnSpc>
                <a:spcPts val="4183"/>
              </a:lnSpc>
            </a:pPr>
          </a:p>
          <a:p>
            <a:pPr algn="just" marL="1505537" indent="-501846" lvl="2">
              <a:lnSpc>
                <a:spcPts val="4183"/>
              </a:lnSpc>
              <a:buFont typeface="Arial"/>
              <a:buChar char="⚬"/>
            </a:pPr>
            <a:r>
              <a:rPr lang="en-US" sz="3486">
                <a:solidFill>
                  <a:srgbClr val="000000"/>
                </a:solidFill>
                <a:latin typeface="Lato"/>
                <a:ea typeface="Lato"/>
                <a:cs typeface="Lato"/>
                <a:sym typeface="Lato"/>
              </a:rPr>
              <a:t>Cải thiện hiệu năng hệ thống</a:t>
            </a:r>
          </a:p>
          <a:p>
            <a:pPr algn="just">
              <a:lnSpc>
                <a:spcPts val="4183"/>
              </a:lnSpc>
            </a:pPr>
          </a:p>
          <a:p>
            <a:pPr algn="just" marL="1505537" indent="-501846" lvl="2">
              <a:lnSpc>
                <a:spcPts val="4183"/>
              </a:lnSpc>
              <a:buFont typeface="Arial"/>
              <a:buChar char="⚬"/>
            </a:pPr>
            <a:r>
              <a:rPr lang="en-US" sz="3486">
                <a:solidFill>
                  <a:srgbClr val="000000"/>
                </a:solidFill>
                <a:latin typeface="Lato"/>
                <a:ea typeface="Lato"/>
                <a:cs typeface="Lato"/>
                <a:sym typeface="Lato"/>
              </a:rPr>
              <a:t>Nâng cao hiệu suất tìm kiếm</a:t>
            </a:r>
          </a:p>
          <a:p>
            <a:pPr algn="just">
              <a:lnSpc>
                <a:spcPts val="4183"/>
              </a:lnSpc>
            </a:pPr>
          </a:p>
          <a:p>
            <a:pPr algn="just" marL="1505537" indent="-501846" lvl="2">
              <a:lnSpc>
                <a:spcPts val="4183"/>
              </a:lnSpc>
              <a:buFont typeface="Arial"/>
              <a:buChar char="⚬"/>
            </a:pPr>
            <a:r>
              <a:rPr lang="en-US" sz="3486">
                <a:solidFill>
                  <a:srgbClr val="000000"/>
                </a:solidFill>
                <a:latin typeface="Lato"/>
                <a:ea typeface="Lato"/>
                <a:cs typeface="Lato"/>
                <a:sym typeface="Lato"/>
              </a:rPr>
              <a:t>Các phương pháp truy vấn nâng cao hơn: tìm kiếm ngữ nghĩa</a:t>
            </a:r>
          </a:p>
          <a:p>
            <a:pPr algn="just">
              <a:lnSpc>
                <a:spcPts val="4183"/>
              </a:lnSpc>
            </a:pPr>
          </a:p>
          <a:p>
            <a:pPr algn="just" marL="1505537" indent="-501846" lvl="2">
              <a:lnSpc>
                <a:spcPts val="4183"/>
              </a:lnSpc>
              <a:buFont typeface="Arial"/>
              <a:buChar char="⚬"/>
            </a:pPr>
            <a:r>
              <a:rPr lang="en-US" sz="3486">
                <a:solidFill>
                  <a:srgbClr val="000000"/>
                </a:solidFill>
                <a:latin typeface="Lato"/>
                <a:ea typeface="Lato"/>
                <a:cs typeface="Lato"/>
                <a:sym typeface="Lato"/>
              </a:rPr>
              <a:t>Ứng dụng phân tích thời gian thực</a:t>
            </a:r>
          </a:p>
          <a:p>
            <a:pPr algn="just">
              <a:lnSpc>
                <a:spcPts val="4183"/>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8500085" y="4445156"/>
            <a:ext cx="7950804" cy="1270635"/>
          </a:xfrm>
          <a:prstGeom prst="rect">
            <a:avLst/>
          </a:prstGeom>
        </p:spPr>
        <p:txBody>
          <a:bodyPr anchor="t" rtlCol="false" tIns="0" lIns="0" bIns="0" rIns="0">
            <a:spAutoFit/>
          </a:bodyPr>
          <a:lstStyle/>
          <a:p>
            <a:pPr algn="l">
              <a:lnSpc>
                <a:spcPts val="9720"/>
              </a:lnSpc>
            </a:pPr>
            <a:r>
              <a:rPr lang="en-US" sz="9000" b="true">
                <a:solidFill>
                  <a:srgbClr val="C00000"/>
                </a:solidFill>
                <a:latin typeface="Lato Bold"/>
                <a:ea typeface="Lato Bold"/>
                <a:cs typeface="Lato Bold"/>
                <a:sym typeface="Lat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28700" y="2917350"/>
            <a:ext cx="15464989" cy="3996586"/>
          </a:xfrm>
          <a:prstGeom prst="rect">
            <a:avLst/>
          </a:prstGeom>
        </p:spPr>
        <p:txBody>
          <a:bodyPr anchor="t" rtlCol="false" tIns="0" lIns="0" bIns="0" rIns="0">
            <a:spAutoFit/>
          </a:bodyPr>
          <a:lstStyle/>
          <a:p>
            <a:pPr algn="l">
              <a:lnSpc>
                <a:spcPts val="5283"/>
              </a:lnSpc>
            </a:pPr>
            <a:r>
              <a:rPr lang="en-US" sz="3773" b="true">
                <a:solidFill>
                  <a:srgbClr val="000000"/>
                </a:solidFill>
                <a:latin typeface="Lato Bold"/>
                <a:ea typeface="Lato Bold"/>
                <a:cs typeface="Lato Bold"/>
                <a:sym typeface="Lato Bold"/>
              </a:rPr>
              <a:t>MỤC LỤC:</a:t>
            </a:r>
          </a:p>
          <a:p>
            <a:pPr algn="l" marL="814738" indent="-407369" lvl="1">
              <a:lnSpc>
                <a:spcPts val="5283"/>
              </a:lnSpc>
              <a:buAutoNum type="arabicPeriod" startAt="1"/>
            </a:pPr>
            <a:r>
              <a:rPr lang="en-US" b="true" sz="3773">
                <a:solidFill>
                  <a:srgbClr val="000000"/>
                </a:solidFill>
                <a:latin typeface="Lato Bold"/>
                <a:ea typeface="Lato Bold"/>
                <a:cs typeface="Lato Bold"/>
                <a:sym typeface="Lato Bold"/>
              </a:rPr>
              <a:t> Đặt vấn đề</a:t>
            </a:r>
          </a:p>
          <a:p>
            <a:pPr algn="l" marL="814738" indent="-407369" lvl="1">
              <a:lnSpc>
                <a:spcPts val="5283"/>
              </a:lnSpc>
              <a:buAutoNum type="arabicPeriod" startAt="1"/>
            </a:pPr>
            <a:r>
              <a:rPr lang="en-US" b="true" sz="3773">
                <a:solidFill>
                  <a:srgbClr val="000000"/>
                </a:solidFill>
                <a:latin typeface="Lato Bold"/>
                <a:ea typeface="Lato Bold"/>
                <a:cs typeface="Lato Bold"/>
                <a:sym typeface="Lato Bold"/>
              </a:rPr>
              <a:t> Kiến trúc và thiết kế</a:t>
            </a:r>
          </a:p>
          <a:p>
            <a:pPr algn="l" marL="814738" indent="-407369" lvl="1">
              <a:lnSpc>
                <a:spcPts val="5283"/>
              </a:lnSpc>
              <a:buAutoNum type="arabicPeriod" startAt="1"/>
            </a:pPr>
            <a:r>
              <a:rPr lang="en-US" b="true" sz="3773">
                <a:solidFill>
                  <a:srgbClr val="000000"/>
                </a:solidFill>
                <a:latin typeface="Lato Bold"/>
                <a:ea typeface="Lato Bold"/>
                <a:cs typeface="Lato Bold"/>
                <a:sym typeface="Lato Bold"/>
              </a:rPr>
              <a:t> Chi tiết triển khai</a:t>
            </a:r>
          </a:p>
          <a:p>
            <a:pPr algn="l" marL="814738" indent="-407369" lvl="1">
              <a:lnSpc>
                <a:spcPts val="5283"/>
              </a:lnSpc>
              <a:buAutoNum type="arabicPeriod" startAt="1"/>
            </a:pPr>
            <a:r>
              <a:rPr lang="en-US" b="true" sz="3773">
                <a:solidFill>
                  <a:srgbClr val="000000"/>
                </a:solidFill>
                <a:latin typeface="Lato Bold"/>
                <a:ea typeface="Lato Bold"/>
                <a:cs typeface="Lato Bold"/>
                <a:sym typeface="Lato Bold"/>
              </a:rPr>
              <a:t> Bài học kinh nghiệm</a:t>
            </a:r>
          </a:p>
          <a:p>
            <a:pPr algn="l" marL="814738" indent="-407369" lvl="1">
              <a:lnSpc>
                <a:spcPts val="5283"/>
              </a:lnSpc>
              <a:buAutoNum type="arabicPeriod" startAt="1"/>
            </a:pPr>
            <a:r>
              <a:rPr lang="en-US" b="true" sz="3773">
                <a:solidFill>
                  <a:srgbClr val="000000"/>
                </a:solidFill>
                <a:latin typeface="Lato Bold"/>
                <a:ea typeface="Lato Bold"/>
                <a:cs typeface="Lato Bold"/>
                <a:sym typeface="Lato Bold"/>
              </a:rPr>
              <a:t> Kết luận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746849" y="2154561"/>
            <a:ext cx="8148181" cy="6569471"/>
          </a:xfrm>
          <a:custGeom>
            <a:avLst/>
            <a:gdLst/>
            <a:ahLst/>
            <a:cxnLst/>
            <a:rect r="r" b="b" t="t" l="l"/>
            <a:pathLst>
              <a:path h="6569471" w="8148181">
                <a:moveTo>
                  <a:pt x="0" y="0"/>
                </a:moveTo>
                <a:lnTo>
                  <a:pt x="8148181" y="0"/>
                </a:lnTo>
                <a:lnTo>
                  <a:pt x="8148181" y="6569471"/>
                </a:lnTo>
                <a:lnTo>
                  <a:pt x="0" y="6569471"/>
                </a:lnTo>
                <a:lnTo>
                  <a:pt x="0" y="0"/>
                </a:lnTo>
                <a:close/>
              </a:path>
            </a:pathLst>
          </a:custGeom>
          <a:blipFill>
            <a:blip r:embed="rId3"/>
            <a:stretch>
              <a:fillRect l="0" t="0" r="0" b="0"/>
            </a:stretch>
          </a:blipFill>
        </p:spPr>
      </p:sp>
      <p:sp>
        <p:nvSpPr>
          <p:cNvPr name="TextBox 4" id="4"/>
          <p:cNvSpPr txBox="true"/>
          <p:nvPr/>
        </p:nvSpPr>
        <p:spPr>
          <a:xfrm rot="0">
            <a:off x="548707" y="191400"/>
            <a:ext cx="17558999" cy="514350"/>
          </a:xfrm>
          <a:prstGeom prst="rect">
            <a:avLst/>
          </a:prstGeom>
        </p:spPr>
        <p:txBody>
          <a:bodyPr anchor="t" rtlCol="false" tIns="0" lIns="0" bIns="0" rIns="0">
            <a:spAutoFit/>
          </a:bodyPr>
          <a:lstStyle/>
          <a:p>
            <a:pPr algn="l">
              <a:lnSpc>
                <a:spcPts val="4079"/>
              </a:lnSpc>
              <a:spcBef>
                <a:spcPct val="0"/>
              </a:spcBef>
            </a:pPr>
            <a:r>
              <a:rPr lang="en-US" b="true" sz="3399">
                <a:solidFill>
                  <a:srgbClr val="FFFFFF"/>
                </a:solidFill>
                <a:latin typeface="Lato Bold"/>
                <a:ea typeface="Lato Bold"/>
                <a:cs typeface="Lato Bold"/>
                <a:sym typeface="Lato Bold"/>
              </a:rPr>
              <a:t>1. ĐẶT VẤN ĐỀ</a:t>
            </a:r>
          </a:p>
        </p:txBody>
      </p:sp>
      <p:sp>
        <p:nvSpPr>
          <p:cNvPr name="TextBox 5" id="5"/>
          <p:cNvSpPr txBox="true"/>
          <p:nvPr/>
        </p:nvSpPr>
        <p:spPr>
          <a:xfrm rot="0">
            <a:off x="835964" y="2672710"/>
            <a:ext cx="9910885" cy="1920037"/>
          </a:xfrm>
          <a:prstGeom prst="rect">
            <a:avLst/>
          </a:prstGeom>
        </p:spPr>
        <p:txBody>
          <a:bodyPr anchor="t" rtlCol="false" tIns="0" lIns="0" bIns="0" rIns="0">
            <a:spAutoFit/>
          </a:bodyPr>
          <a:lstStyle/>
          <a:p>
            <a:pPr algn="l">
              <a:lnSpc>
                <a:spcPts val="3765"/>
              </a:lnSpc>
              <a:spcBef>
                <a:spcPct val="0"/>
              </a:spcBef>
            </a:pPr>
            <a:r>
              <a:rPr lang="en-US" b="true" sz="3486">
                <a:solidFill>
                  <a:srgbClr val="000000"/>
                </a:solidFill>
                <a:latin typeface="Lato Bold"/>
                <a:ea typeface="Lato Bold"/>
                <a:cs typeface="Lato Bold"/>
                <a:sym typeface="Lato Bold"/>
              </a:rPr>
              <a:t>Wikipedia</a:t>
            </a:r>
            <a:r>
              <a:rPr lang="en-US" sz="3486">
                <a:solidFill>
                  <a:srgbClr val="000000"/>
                </a:solidFill>
                <a:latin typeface="Lato"/>
                <a:ea typeface="Lato"/>
                <a:cs typeface="Lato"/>
                <a:sym typeface="Lato"/>
              </a:rPr>
              <a:t> là một trong những kho tài liệu lớn nhất và phong phú nhất trên thế giới, với hàng triệu bài viết được viết và cập nhật liên tục bởi cộng đồng người dùng toàn cầu.</a:t>
            </a:r>
          </a:p>
        </p:txBody>
      </p:sp>
      <p:sp>
        <p:nvSpPr>
          <p:cNvPr name="TextBox 6" id="6"/>
          <p:cNvSpPr txBox="true"/>
          <p:nvPr/>
        </p:nvSpPr>
        <p:spPr>
          <a:xfrm rot="0">
            <a:off x="835964" y="6000274"/>
            <a:ext cx="9910885" cy="1443787"/>
          </a:xfrm>
          <a:prstGeom prst="rect">
            <a:avLst/>
          </a:prstGeom>
        </p:spPr>
        <p:txBody>
          <a:bodyPr anchor="t" rtlCol="false" tIns="0" lIns="0" bIns="0" rIns="0">
            <a:spAutoFit/>
          </a:bodyPr>
          <a:lstStyle/>
          <a:p>
            <a:pPr algn="l">
              <a:lnSpc>
                <a:spcPts val="3765"/>
              </a:lnSpc>
              <a:spcBef>
                <a:spcPct val="0"/>
              </a:spcBef>
            </a:pPr>
            <a:r>
              <a:rPr lang="en-US" b="true" sz="3486">
                <a:solidFill>
                  <a:srgbClr val="000000"/>
                </a:solidFill>
                <a:latin typeface="Lato Bold"/>
                <a:ea typeface="Lato Bold"/>
                <a:cs typeface="Lato Bold"/>
                <a:sym typeface="Lato Bold"/>
              </a:rPr>
              <a:t>Vấn đề</a:t>
            </a:r>
            <a:r>
              <a:rPr lang="en-US" sz="3486">
                <a:solidFill>
                  <a:srgbClr val="000000"/>
                </a:solidFill>
                <a:latin typeface="Lato"/>
                <a:ea typeface="Lato"/>
                <a:cs typeface="Lato"/>
                <a:sym typeface="Lato"/>
              </a:rPr>
              <a:t>: Khối lượng dữ liệu khổng lồ và liên tục thay đổi thách thức việc xây dựng một hệ thống tìm kiếm hiệu quả và chính xác trên nền tảng này.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548707" y="191400"/>
            <a:ext cx="17558999" cy="514350"/>
          </a:xfrm>
          <a:prstGeom prst="rect">
            <a:avLst/>
          </a:prstGeom>
        </p:spPr>
        <p:txBody>
          <a:bodyPr anchor="t" rtlCol="false" tIns="0" lIns="0" bIns="0" rIns="0">
            <a:spAutoFit/>
          </a:bodyPr>
          <a:lstStyle/>
          <a:p>
            <a:pPr algn="l">
              <a:lnSpc>
                <a:spcPts val="4079"/>
              </a:lnSpc>
              <a:spcBef>
                <a:spcPct val="0"/>
              </a:spcBef>
            </a:pPr>
            <a:r>
              <a:rPr lang="en-US" b="true" sz="3399">
                <a:solidFill>
                  <a:srgbClr val="FFFFFF"/>
                </a:solidFill>
                <a:latin typeface="Lato Bold"/>
                <a:ea typeface="Lato Bold"/>
                <a:cs typeface="Lato Bold"/>
                <a:sym typeface="Lato Bold"/>
              </a:rPr>
              <a:t>1. ĐẶT VẤN ĐỀ</a:t>
            </a:r>
          </a:p>
        </p:txBody>
      </p:sp>
      <p:sp>
        <p:nvSpPr>
          <p:cNvPr name="TextBox 4" id="4"/>
          <p:cNvSpPr txBox="true"/>
          <p:nvPr/>
        </p:nvSpPr>
        <p:spPr>
          <a:xfrm rot="0">
            <a:off x="1094069" y="2392974"/>
            <a:ext cx="16099862" cy="1920037"/>
          </a:xfrm>
          <a:prstGeom prst="rect">
            <a:avLst/>
          </a:prstGeom>
        </p:spPr>
        <p:txBody>
          <a:bodyPr anchor="t" rtlCol="false" tIns="0" lIns="0" bIns="0" rIns="0">
            <a:spAutoFit/>
          </a:bodyPr>
          <a:lstStyle/>
          <a:p>
            <a:pPr algn="l">
              <a:lnSpc>
                <a:spcPts val="3765"/>
              </a:lnSpc>
            </a:pPr>
            <a:r>
              <a:rPr lang="en-US" sz="3486" b="true">
                <a:solidFill>
                  <a:srgbClr val="000000"/>
                </a:solidFill>
                <a:latin typeface="Lato Bold"/>
                <a:ea typeface="Lato Bold"/>
                <a:cs typeface="Lato Bold"/>
                <a:sym typeface="Lato Bold"/>
              </a:rPr>
              <a:t>Mục tiêu hệ thống tìm kiếm: </a:t>
            </a:r>
          </a:p>
          <a:p>
            <a:pPr algn="l" marL="752768" indent="-376384" lvl="1">
              <a:lnSpc>
                <a:spcPts val="3765"/>
              </a:lnSpc>
              <a:buFont typeface="Arial"/>
              <a:buChar char="•"/>
            </a:pPr>
            <a:r>
              <a:rPr lang="en-US" sz="3486">
                <a:solidFill>
                  <a:srgbClr val="000000"/>
                </a:solidFill>
                <a:latin typeface="Lato"/>
                <a:ea typeface="Lato"/>
                <a:cs typeface="Lato"/>
                <a:sym typeface="Lato"/>
              </a:rPr>
              <a:t>Dễ dàng truy cập thông tin qua các truy vấn tìm kiếm</a:t>
            </a:r>
          </a:p>
          <a:p>
            <a:pPr algn="l" marL="752768" indent="-376384" lvl="1">
              <a:lnSpc>
                <a:spcPts val="3765"/>
              </a:lnSpc>
              <a:spcBef>
                <a:spcPct val="0"/>
              </a:spcBef>
              <a:buFont typeface="Arial"/>
              <a:buChar char="•"/>
            </a:pPr>
            <a:r>
              <a:rPr lang="en-US" sz="3486">
                <a:solidFill>
                  <a:srgbClr val="000000"/>
                </a:solidFill>
                <a:latin typeface="Lato"/>
                <a:ea typeface="Lato"/>
                <a:cs typeface="Lato"/>
                <a:sym typeface="Lato"/>
              </a:rPr>
              <a:t>Đ</a:t>
            </a:r>
            <a:r>
              <a:rPr lang="en-US" sz="3486">
                <a:solidFill>
                  <a:srgbClr val="000000"/>
                </a:solidFill>
                <a:latin typeface="Lato"/>
                <a:ea typeface="Lato"/>
                <a:cs typeface="Lato"/>
                <a:sym typeface="Lato"/>
              </a:rPr>
              <a:t>ảm bảo độ chính xác, tốc độ và khả năng phục vụ hàng triệu yêu cầu tìm kiếm mỗi ngày</a:t>
            </a:r>
          </a:p>
        </p:txBody>
      </p:sp>
      <p:sp>
        <p:nvSpPr>
          <p:cNvPr name="TextBox 5" id="5"/>
          <p:cNvSpPr txBox="true"/>
          <p:nvPr/>
        </p:nvSpPr>
        <p:spPr>
          <a:xfrm rot="0">
            <a:off x="1028700" y="4795428"/>
            <a:ext cx="16099862" cy="1920037"/>
          </a:xfrm>
          <a:prstGeom prst="rect">
            <a:avLst/>
          </a:prstGeom>
        </p:spPr>
        <p:txBody>
          <a:bodyPr anchor="t" rtlCol="false" tIns="0" lIns="0" bIns="0" rIns="0">
            <a:spAutoFit/>
          </a:bodyPr>
          <a:lstStyle/>
          <a:p>
            <a:pPr algn="l">
              <a:lnSpc>
                <a:spcPts val="3765"/>
              </a:lnSpc>
            </a:pPr>
            <a:r>
              <a:rPr lang="en-US" sz="3486" b="true">
                <a:solidFill>
                  <a:srgbClr val="000000"/>
                </a:solidFill>
                <a:latin typeface="Lato Bold"/>
                <a:ea typeface="Lato Bold"/>
                <a:cs typeface="Lato Bold"/>
                <a:sym typeface="Lato Bold"/>
              </a:rPr>
              <a:t>Các bài toán cần giải quyết: </a:t>
            </a:r>
          </a:p>
          <a:p>
            <a:pPr algn="l" marL="752768" indent="-376384" lvl="1">
              <a:lnSpc>
                <a:spcPts val="3765"/>
              </a:lnSpc>
              <a:buFont typeface="Arial"/>
              <a:buChar char="•"/>
            </a:pPr>
            <a:r>
              <a:rPr lang="en-US" sz="3486">
                <a:solidFill>
                  <a:srgbClr val="000000"/>
                </a:solidFill>
                <a:latin typeface="Lato"/>
                <a:ea typeface="Lato"/>
                <a:cs typeface="Lato"/>
                <a:sym typeface="Lato"/>
              </a:rPr>
              <a:t>Tối ưu hóa thuật toán tìm kiếm</a:t>
            </a:r>
          </a:p>
          <a:p>
            <a:pPr algn="l" marL="752768" indent="-376384" lvl="1">
              <a:lnSpc>
                <a:spcPts val="3765"/>
              </a:lnSpc>
              <a:buFont typeface="Arial"/>
              <a:buChar char="•"/>
            </a:pPr>
            <a:r>
              <a:rPr lang="en-US" sz="3486">
                <a:solidFill>
                  <a:srgbClr val="000000"/>
                </a:solidFill>
                <a:latin typeface="Lato"/>
                <a:ea typeface="Lato"/>
                <a:cs typeface="Lato"/>
                <a:sym typeface="Lato"/>
              </a:rPr>
              <a:t>X</a:t>
            </a:r>
            <a:r>
              <a:rPr lang="en-US" sz="3486">
                <a:solidFill>
                  <a:srgbClr val="000000"/>
                </a:solidFill>
                <a:latin typeface="Lato"/>
                <a:ea typeface="Lato"/>
                <a:cs typeface="Lato"/>
                <a:sym typeface="Lato"/>
              </a:rPr>
              <a:t>ử lý ngữ nghĩa của các truy vấn</a:t>
            </a:r>
          </a:p>
          <a:p>
            <a:pPr algn="l" marL="752768" indent="-376384" lvl="1">
              <a:lnSpc>
                <a:spcPts val="3765"/>
              </a:lnSpc>
              <a:spcBef>
                <a:spcPct val="0"/>
              </a:spcBef>
              <a:buFont typeface="Arial"/>
              <a:buChar char="•"/>
            </a:pPr>
            <a:r>
              <a:rPr lang="en-US" sz="3486">
                <a:solidFill>
                  <a:srgbClr val="000000"/>
                </a:solidFill>
                <a:latin typeface="Lato"/>
                <a:ea typeface="Lato"/>
                <a:cs typeface="Lato"/>
                <a:sym typeface="Lato"/>
              </a:rPr>
              <a:t>C</a:t>
            </a:r>
            <a:r>
              <a:rPr lang="en-US" sz="3486">
                <a:solidFill>
                  <a:srgbClr val="000000"/>
                </a:solidFill>
                <a:latin typeface="Lato"/>
                <a:ea typeface="Lato"/>
                <a:cs typeface="Lato"/>
                <a:sym typeface="Lato"/>
              </a:rPr>
              <a:t>ải thiện hiệu quả sử dụng dữ liệu.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59524" y="3837634"/>
            <a:ext cx="16537365" cy="3968968"/>
          </a:xfrm>
          <a:custGeom>
            <a:avLst/>
            <a:gdLst/>
            <a:ahLst/>
            <a:cxnLst/>
            <a:rect r="r" b="b" t="t" l="l"/>
            <a:pathLst>
              <a:path h="3968968" w="16537365">
                <a:moveTo>
                  <a:pt x="0" y="0"/>
                </a:moveTo>
                <a:lnTo>
                  <a:pt x="16537365" y="0"/>
                </a:lnTo>
                <a:lnTo>
                  <a:pt x="16537365" y="3968967"/>
                </a:lnTo>
                <a:lnTo>
                  <a:pt x="0" y="3968967"/>
                </a:lnTo>
                <a:lnTo>
                  <a:pt x="0" y="0"/>
                </a:lnTo>
                <a:close/>
              </a:path>
            </a:pathLst>
          </a:custGeom>
          <a:blipFill>
            <a:blip r:embed="rId3"/>
            <a:stretch>
              <a:fillRect l="0" t="0" r="0" b="0"/>
            </a:stretch>
          </a:blipFill>
        </p:spPr>
      </p:sp>
      <p:sp>
        <p:nvSpPr>
          <p:cNvPr name="TextBox 4" id="4"/>
          <p:cNvSpPr txBox="true"/>
          <p:nvPr/>
        </p:nvSpPr>
        <p:spPr>
          <a:xfrm rot="0">
            <a:off x="548707" y="191400"/>
            <a:ext cx="17558999" cy="514350"/>
          </a:xfrm>
          <a:prstGeom prst="rect">
            <a:avLst/>
          </a:prstGeom>
        </p:spPr>
        <p:txBody>
          <a:bodyPr anchor="t" rtlCol="false" tIns="0" lIns="0" bIns="0" rIns="0">
            <a:spAutoFit/>
          </a:bodyPr>
          <a:lstStyle/>
          <a:p>
            <a:pPr algn="l">
              <a:lnSpc>
                <a:spcPts val="4079"/>
              </a:lnSpc>
              <a:spcBef>
                <a:spcPct val="0"/>
              </a:spcBef>
            </a:pPr>
            <a:r>
              <a:rPr lang="en-US" b="true" sz="3399">
                <a:solidFill>
                  <a:srgbClr val="FFFFFF"/>
                </a:solidFill>
                <a:latin typeface="Lato Bold"/>
                <a:ea typeface="Lato Bold"/>
                <a:cs typeface="Lato Bold"/>
                <a:sym typeface="Lato Bold"/>
              </a:rPr>
              <a:t> 2. </a:t>
            </a:r>
            <a:r>
              <a:rPr lang="en-US" b="true" sz="3399">
                <a:solidFill>
                  <a:srgbClr val="FFFFFF"/>
                </a:solidFill>
                <a:latin typeface="Lato Bold"/>
                <a:ea typeface="Lato Bold"/>
                <a:cs typeface="Lato Bold"/>
                <a:sym typeface="Lato Bold"/>
              </a:rPr>
              <a:t>KIẾN TRÚC VÀ THIẾT KẾ</a:t>
            </a:r>
          </a:p>
        </p:txBody>
      </p:sp>
      <p:sp>
        <p:nvSpPr>
          <p:cNvPr name="TextBox 5" id="5"/>
          <p:cNvSpPr txBox="true"/>
          <p:nvPr/>
        </p:nvSpPr>
        <p:spPr>
          <a:xfrm rot="0">
            <a:off x="525787" y="1772364"/>
            <a:ext cx="3571399" cy="491287"/>
          </a:xfrm>
          <a:prstGeom prst="rect">
            <a:avLst/>
          </a:prstGeom>
        </p:spPr>
        <p:txBody>
          <a:bodyPr anchor="t" rtlCol="false" tIns="0" lIns="0" bIns="0" rIns="0">
            <a:spAutoFit/>
          </a:bodyPr>
          <a:lstStyle/>
          <a:p>
            <a:pPr algn="ctr">
              <a:lnSpc>
                <a:spcPts val="3765"/>
              </a:lnSpc>
              <a:spcBef>
                <a:spcPct val="0"/>
              </a:spcBef>
            </a:pPr>
            <a:r>
              <a:rPr lang="en-US" b="true" sz="3486">
                <a:solidFill>
                  <a:srgbClr val="000000"/>
                </a:solidFill>
                <a:latin typeface="Lato Bold"/>
                <a:ea typeface="Lato Bold"/>
                <a:cs typeface="Lato Bold"/>
                <a:sym typeface="Lato Bold"/>
              </a:rPr>
              <a:t>Kiến trúc tổng thể</a:t>
            </a:r>
          </a:p>
        </p:txBody>
      </p:sp>
      <p:sp>
        <p:nvSpPr>
          <p:cNvPr name="TextBox 6" id="6"/>
          <p:cNvSpPr txBox="true"/>
          <p:nvPr/>
        </p:nvSpPr>
        <p:spPr>
          <a:xfrm rot="0">
            <a:off x="548707" y="2517124"/>
            <a:ext cx="3413165" cy="491287"/>
          </a:xfrm>
          <a:prstGeom prst="rect">
            <a:avLst/>
          </a:prstGeom>
        </p:spPr>
        <p:txBody>
          <a:bodyPr anchor="t" rtlCol="false" tIns="0" lIns="0" bIns="0" rIns="0">
            <a:spAutoFit/>
          </a:bodyPr>
          <a:lstStyle/>
          <a:p>
            <a:pPr algn="ctr">
              <a:lnSpc>
                <a:spcPts val="3765"/>
              </a:lnSpc>
              <a:spcBef>
                <a:spcPct val="0"/>
              </a:spcBef>
            </a:pPr>
            <a:r>
              <a:rPr lang="en-US" sz="3486">
                <a:solidFill>
                  <a:srgbClr val="000000"/>
                </a:solidFill>
                <a:latin typeface="Lato"/>
                <a:ea typeface="Lato"/>
                <a:cs typeface="Lato"/>
                <a:sym typeface="Lato"/>
              </a:rPr>
              <a:t>Kiến trúc Lambda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548707" y="191400"/>
            <a:ext cx="17558999" cy="514350"/>
          </a:xfrm>
          <a:prstGeom prst="rect">
            <a:avLst/>
          </a:prstGeom>
        </p:spPr>
        <p:txBody>
          <a:bodyPr anchor="t" rtlCol="false" tIns="0" lIns="0" bIns="0" rIns="0">
            <a:spAutoFit/>
          </a:bodyPr>
          <a:lstStyle/>
          <a:p>
            <a:pPr algn="l">
              <a:lnSpc>
                <a:spcPts val="4079"/>
              </a:lnSpc>
              <a:spcBef>
                <a:spcPct val="0"/>
              </a:spcBef>
            </a:pPr>
            <a:r>
              <a:rPr lang="en-US" b="true" sz="3399">
                <a:solidFill>
                  <a:srgbClr val="FFFFFF"/>
                </a:solidFill>
                <a:latin typeface="Lato Bold"/>
                <a:ea typeface="Lato Bold"/>
                <a:cs typeface="Lato Bold"/>
                <a:sym typeface="Lato Bold"/>
              </a:rPr>
              <a:t> 2. </a:t>
            </a:r>
            <a:r>
              <a:rPr lang="en-US" b="true" sz="3399">
                <a:solidFill>
                  <a:srgbClr val="FFFFFF"/>
                </a:solidFill>
                <a:latin typeface="Lato Bold"/>
                <a:ea typeface="Lato Bold"/>
                <a:cs typeface="Lato Bold"/>
                <a:sym typeface="Lato Bold"/>
              </a:rPr>
              <a:t>KIẾN TRÚC VÀ THIẾT KẾ</a:t>
            </a:r>
          </a:p>
        </p:txBody>
      </p:sp>
      <p:sp>
        <p:nvSpPr>
          <p:cNvPr name="TextBox 4" id="4"/>
          <p:cNvSpPr txBox="true"/>
          <p:nvPr/>
        </p:nvSpPr>
        <p:spPr>
          <a:xfrm rot="0">
            <a:off x="525787" y="1772364"/>
            <a:ext cx="3571399" cy="491287"/>
          </a:xfrm>
          <a:prstGeom prst="rect">
            <a:avLst/>
          </a:prstGeom>
        </p:spPr>
        <p:txBody>
          <a:bodyPr anchor="t" rtlCol="false" tIns="0" lIns="0" bIns="0" rIns="0">
            <a:spAutoFit/>
          </a:bodyPr>
          <a:lstStyle/>
          <a:p>
            <a:pPr algn="ctr">
              <a:lnSpc>
                <a:spcPts val="3765"/>
              </a:lnSpc>
              <a:spcBef>
                <a:spcPct val="0"/>
              </a:spcBef>
            </a:pPr>
            <a:r>
              <a:rPr lang="en-US" b="true" sz="3486">
                <a:solidFill>
                  <a:srgbClr val="000000"/>
                </a:solidFill>
                <a:latin typeface="Lato Bold"/>
                <a:ea typeface="Lato Bold"/>
                <a:cs typeface="Lato Bold"/>
                <a:sym typeface="Lato Bold"/>
              </a:rPr>
              <a:t>Kiến trúc tổng thể</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507930" y="1734264"/>
            <a:ext cx="7226682" cy="4587619"/>
          </a:xfrm>
          <a:custGeom>
            <a:avLst/>
            <a:gdLst/>
            <a:ahLst/>
            <a:cxnLst/>
            <a:rect r="r" b="b" t="t" l="l"/>
            <a:pathLst>
              <a:path h="4587619" w="7226682">
                <a:moveTo>
                  <a:pt x="0" y="0"/>
                </a:moveTo>
                <a:lnTo>
                  <a:pt x="7226682" y="0"/>
                </a:lnTo>
                <a:lnTo>
                  <a:pt x="7226682" y="4587618"/>
                </a:lnTo>
                <a:lnTo>
                  <a:pt x="0" y="4587618"/>
                </a:lnTo>
                <a:lnTo>
                  <a:pt x="0" y="0"/>
                </a:lnTo>
                <a:close/>
              </a:path>
            </a:pathLst>
          </a:custGeom>
          <a:blipFill>
            <a:blip r:embed="rId3"/>
            <a:stretch>
              <a:fillRect l="0" t="0" r="0" b="0"/>
            </a:stretch>
          </a:blipFill>
        </p:spPr>
      </p:sp>
      <p:sp>
        <p:nvSpPr>
          <p:cNvPr name="TextBox 4" id="4"/>
          <p:cNvSpPr txBox="true"/>
          <p:nvPr/>
        </p:nvSpPr>
        <p:spPr>
          <a:xfrm rot="0">
            <a:off x="548707" y="191400"/>
            <a:ext cx="17558999" cy="514350"/>
          </a:xfrm>
          <a:prstGeom prst="rect">
            <a:avLst/>
          </a:prstGeom>
        </p:spPr>
        <p:txBody>
          <a:bodyPr anchor="t" rtlCol="false" tIns="0" lIns="0" bIns="0" rIns="0">
            <a:spAutoFit/>
          </a:bodyPr>
          <a:lstStyle/>
          <a:p>
            <a:pPr algn="l">
              <a:lnSpc>
                <a:spcPts val="4079"/>
              </a:lnSpc>
              <a:spcBef>
                <a:spcPct val="0"/>
              </a:spcBef>
            </a:pPr>
            <a:r>
              <a:rPr lang="en-US" b="true" sz="3399">
                <a:solidFill>
                  <a:srgbClr val="FFFFFF"/>
                </a:solidFill>
                <a:latin typeface="Lato Bold"/>
                <a:ea typeface="Lato Bold"/>
                <a:cs typeface="Lato Bold"/>
                <a:sym typeface="Lato Bold"/>
              </a:rPr>
              <a:t> 2. </a:t>
            </a:r>
            <a:r>
              <a:rPr lang="en-US" b="true" sz="3399">
                <a:solidFill>
                  <a:srgbClr val="FFFFFF"/>
                </a:solidFill>
                <a:latin typeface="Lato Bold"/>
                <a:ea typeface="Lato Bold"/>
                <a:cs typeface="Lato Bold"/>
                <a:sym typeface="Lato Bold"/>
              </a:rPr>
              <a:t>KIẾN TRÚC VÀ THIẾT KẾ</a:t>
            </a:r>
          </a:p>
        </p:txBody>
      </p:sp>
      <p:sp>
        <p:nvSpPr>
          <p:cNvPr name="TextBox 5" id="5"/>
          <p:cNvSpPr txBox="true"/>
          <p:nvPr/>
        </p:nvSpPr>
        <p:spPr>
          <a:xfrm rot="0">
            <a:off x="525787" y="1772364"/>
            <a:ext cx="3571399" cy="491287"/>
          </a:xfrm>
          <a:prstGeom prst="rect">
            <a:avLst/>
          </a:prstGeom>
        </p:spPr>
        <p:txBody>
          <a:bodyPr anchor="t" rtlCol="false" tIns="0" lIns="0" bIns="0" rIns="0">
            <a:spAutoFit/>
          </a:bodyPr>
          <a:lstStyle/>
          <a:p>
            <a:pPr algn="ctr">
              <a:lnSpc>
                <a:spcPts val="3765"/>
              </a:lnSpc>
              <a:spcBef>
                <a:spcPct val="0"/>
              </a:spcBef>
            </a:pPr>
            <a:r>
              <a:rPr lang="en-US" b="true" sz="3486">
                <a:solidFill>
                  <a:srgbClr val="000000"/>
                </a:solidFill>
                <a:latin typeface="Lato Bold"/>
                <a:ea typeface="Lato Bold"/>
                <a:cs typeface="Lato Bold"/>
                <a:sym typeface="Lato Bold"/>
              </a:rPr>
              <a:t>Kiến trúc tổng thể</a:t>
            </a:r>
          </a:p>
        </p:txBody>
      </p:sp>
      <p:sp>
        <p:nvSpPr>
          <p:cNvPr name="TextBox 6" id="6"/>
          <p:cNvSpPr txBox="true"/>
          <p:nvPr/>
        </p:nvSpPr>
        <p:spPr>
          <a:xfrm rot="0">
            <a:off x="11459527" y="6637183"/>
            <a:ext cx="5799773" cy="491287"/>
          </a:xfrm>
          <a:prstGeom prst="rect">
            <a:avLst/>
          </a:prstGeom>
        </p:spPr>
        <p:txBody>
          <a:bodyPr anchor="t" rtlCol="false" tIns="0" lIns="0" bIns="0" rIns="0">
            <a:spAutoFit/>
          </a:bodyPr>
          <a:lstStyle/>
          <a:p>
            <a:pPr algn="ctr">
              <a:lnSpc>
                <a:spcPts val="3765"/>
              </a:lnSpc>
              <a:spcBef>
                <a:spcPct val="0"/>
              </a:spcBef>
            </a:pPr>
            <a:r>
              <a:rPr lang="en-US" sz="3486">
                <a:solidFill>
                  <a:srgbClr val="000000"/>
                </a:solidFill>
                <a:latin typeface="Lato"/>
                <a:ea typeface="Lato"/>
                <a:cs typeface="Lato"/>
                <a:sym typeface="Lato"/>
              </a:rPr>
              <a:t>Biểu đồ tương tác thành phần</a:t>
            </a:r>
          </a:p>
        </p:txBody>
      </p:sp>
      <p:sp>
        <p:nvSpPr>
          <p:cNvPr name="Freeform 7" id="7"/>
          <p:cNvSpPr/>
          <p:nvPr/>
        </p:nvSpPr>
        <p:spPr>
          <a:xfrm flipH="false" flipV="false" rot="0">
            <a:off x="548707" y="4028073"/>
            <a:ext cx="7564117" cy="3942796"/>
          </a:xfrm>
          <a:custGeom>
            <a:avLst/>
            <a:gdLst/>
            <a:ahLst/>
            <a:cxnLst/>
            <a:rect r="r" b="b" t="t" l="l"/>
            <a:pathLst>
              <a:path h="3942796" w="7564117">
                <a:moveTo>
                  <a:pt x="0" y="0"/>
                </a:moveTo>
                <a:lnTo>
                  <a:pt x="7564117" y="0"/>
                </a:lnTo>
                <a:lnTo>
                  <a:pt x="7564117" y="3942796"/>
                </a:lnTo>
                <a:lnTo>
                  <a:pt x="0" y="3942796"/>
                </a:lnTo>
                <a:lnTo>
                  <a:pt x="0" y="0"/>
                </a:lnTo>
                <a:close/>
              </a:path>
            </a:pathLst>
          </a:custGeom>
          <a:blipFill>
            <a:blip r:embed="rId4"/>
            <a:stretch>
              <a:fillRect l="0" t="0" r="0" b="0"/>
            </a:stretch>
          </a:blipFill>
        </p:spPr>
      </p:sp>
      <p:sp>
        <p:nvSpPr>
          <p:cNvPr name="TextBox 8" id="8"/>
          <p:cNvSpPr txBox="true"/>
          <p:nvPr/>
        </p:nvSpPr>
        <p:spPr>
          <a:xfrm rot="0">
            <a:off x="856543" y="3171915"/>
            <a:ext cx="6481286" cy="491287"/>
          </a:xfrm>
          <a:prstGeom prst="rect">
            <a:avLst/>
          </a:prstGeom>
        </p:spPr>
        <p:txBody>
          <a:bodyPr anchor="t" rtlCol="false" tIns="0" lIns="0" bIns="0" rIns="0">
            <a:spAutoFit/>
          </a:bodyPr>
          <a:lstStyle/>
          <a:p>
            <a:pPr algn="ctr">
              <a:lnSpc>
                <a:spcPts val="3765"/>
              </a:lnSpc>
              <a:spcBef>
                <a:spcPct val="0"/>
              </a:spcBef>
            </a:pPr>
            <a:r>
              <a:rPr lang="en-US" sz="3486">
                <a:solidFill>
                  <a:srgbClr val="000000"/>
                </a:solidFill>
                <a:latin typeface="Lato"/>
                <a:ea typeface="Lato"/>
                <a:cs typeface="Lato"/>
                <a:sym typeface="Lato"/>
              </a:rPr>
              <a:t>Kiến trúc tổng quan của hệ thống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548707" y="191400"/>
            <a:ext cx="17558999" cy="514350"/>
          </a:xfrm>
          <a:prstGeom prst="rect">
            <a:avLst/>
          </a:prstGeom>
        </p:spPr>
        <p:txBody>
          <a:bodyPr anchor="t" rtlCol="false" tIns="0" lIns="0" bIns="0" rIns="0">
            <a:spAutoFit/>
          </a:bodyPr>
          <a:lstStyle/>
          <a:p>
            <a:pPr algn="l">
              <a:lnSpc>
                <a:spcPts val="4079"/>
              </a:lnSpc>
              <a:spcBef>
                <a:spcPct val="0"/>
              </a:spcBef>
            </a:pPr>
            <a:r>
              <a:rPr lang="en-US" b="true" sz="3399">
                <a:solidFill>
                  <a:srgbClr val="FFFFFF"/>
                </a:solidFill>
                <a:latin typeface="Lato Bold"/>
                <a:ea typeface="Lato Bold"/>
                <a:cs typeface="Lato Bold"/>
                <a:sym typeface="Lato Bold"/>
              </a:rPr>
              <a:t>3. CHI TIẾT TRIỂN KHAI</a:t>
            </a:r>
          </a:p>
        </p:txBody>
      </p:sp>
      <p:sp>
        <p:nvSpPr>
          <p:cNvPr name="TextBox 4" id="4"/>
          <p:cNvSpPr txBox="true"/>
          <p:nvPr/>
        </p:nvSpPr>
        <p:spPr>
          <a:xfrm rot="0">
            <a:off x="548707" y="1789431"/>
            <a:ext cx="17126900" cy="7858125"/>
          </a:xfrm>
          <a:prstGeom prst="rect">
            <a:avLst/>
          </a:prstGeom>
        </p:spPr>
        <p:txBody>
          <a:bodyPr anchor="t" rtlCol="false" tIns="0" lIns="0" bIns="0" rIns="0">
            <a:spAutoFit/>
          </a:bodyPr>
          <a:lstStyle/>
          <a:p>
            <a:pPr algn="just" marL="752768" indent="-376384" lvl="1">
              <a:lnSpc>
                <a:spcPts val="4183"/>
              </a:lnSpc>
              <a:buFont typeface="Arial"/>
              <a:buChar char="•"/>
            </a:pPr>
            <a:r>
              <a:rPr lang="en-US" b="true" sz="3486">
                <a:solidFill>
                  <a:srgbClr val="000000"/>
                </a:solidFill>
                <a:latin typeface="Lato Bold"/>
                <a:ea typeface="Lato Bold"/>
                <a:cs typeface="Lato Bold"/>
                <a:sym typeface="Lato Bold"/>
              </a:rPr>
              <a:t>Crawling data</a:t>
            </a:r>
          </a:p>
          <a:p>
            <a:pPr algn="just">
              <a:lnSpc>
                <a:spcPts val="4183"/>
              </a:lnSpc>
            </a:pPr>
          </a:p>
          <a:p>
            <a:pPr algn="just" marL="1505537" indent="-501846" lvl="2">
              <a:lnSpc>
                <a:spcPts val="4183"/>
              </a:lnSpc>
              <a:buFont typeface="Arial"/>
              <a:buChar char="⚬"/>
            </a:pPr>
            <a:r>
              <a:rPr lang="en-US" sz="3486">
                <a:solidFill>
                  <a:srgbClr val="000000"/>
                </a:solidFill>
                <a:latin typeface="Lato"/>
                <a:ea typeface="Lato"/>
                <a:cs typeface="Lato"/>
                <a:sym typeface="Lato"/>
              </a:rPr>
              <a:t>Crawl theo tên bài viết:</a:t>
            </a:r>
          </a:p>
          <a:p>
            <a:pPr algn="just" marL="2258305" indent="-564576" lvl="3">
              <a:lnSpc>
                <a:spcPts val="4183"/>
              </a:lnSpc>
              <a:buFont typeface="Arial"/>
              <a:buChar char="￭"/>
            </a:pPr>
            <a:r>
              <a:rPr lang="en-US" sz="3486">
                <a:solidFill>
                  <a:srgbClr val="000000"/>
                </a:solidFill>
                <a:latin typeface="Lato"/>
                <a:ea typeface="Lato"/>
                <a:cs typeface="Lato"/>
                <a:sym typeface="Lato"/>
              </a:rPr>
              <a:t>Phương thức crawl_keywords đọc danh sách từ khóa, thực hiện thu thập dữ liệu trên trang Wiki bằng phương thức crawl, trích xuất dữ liệu từ HTML phản hồi bằng phương thức scrape_data và và lưu file dưới dạng csv bằng phương thức save_to_csv</a:t>
            </a:r>
          </a:p>
          <a:p>
            <a:pPr algn="just">
              <a:lnSpc>
                <a:spcPts val="4183"/>
              </a:lnSpc>
            </a:pPr>
          </a:p>
          <a:p>
            <a:pPr algn="just" marL="1505537" indent="-501846" lvl="2">
              <a:lnSpc>
                <a:spcPts val="4183"/>
              </a:lnSpc>
              <a:buFont typeface="Arial"/>
              <a:buChar char="⚬"/>
            </a:pPr>
            <a:r>
              <a:rPr lang="en-US" sz="3486">
                <a:solidFill>
                  <a:srgbClr val="000000"/>
                </a:solidFill>
                <a:latin typeface="Lato"/>
                <a:ea typeface="Lato"/>
                <a:cs typeface="Lato"/>
                <a:sym typeface="Lato"/>
              </a:rPr>
              <a:t>Crawl theo URL</a:t>
            </a:r>
          </a:p>
          <a:p>
            <a:pPr algn="just" marL="2258305" indent="-564576" lvl="3">
              <a:lnSpc>
                <a:spcPts val="4183"/>
              </a:lnSpc>
              <a:buFont typeface="Arial"/>
              <a:buChar char="￭"/>
            </a:pPr>
            <a:r>
              <a:rPr lang="en-US" sz="3486">
                <a:solidFill>
                  <a:srgbClr val="000000"/>
                </a:solidFill>
                <a:latin typeface="Lato"/>
                <a:ea typeface="Lato"/>
                <a:cs typeface="Lato"/>
                <a:sym typeface="Lato"/>
              </a:rPr>
              <a:t>Phương thức click_and_download tải xuống tệp theo yêu cầu, thực hiện giải nén tệp đã lưu bằng phương thức extract_bz2. </a:t>
            </a:r>
          </a:p>
          <a:p>
            <a:pPr algn="just" marL="2258305" indent="-564576" lvl="3">
              <a:lnSpc>
                <a:spcPts val="4183"/>
              </a:lnSpc>
              <a:buFont typeface="Arial"/>
              <a:buChar char="￭"/>
            </a:pPr>
            <a:r>
              <a:rPr lang="en-US" sz="3486">
                <a:solidFill>
                  <a:srgbClr val="000000"/>
                </a:solidFill>
                <a:latin typeface="Lato"/>
                <a:ea typeface="Lato"/>
                <a:cs typeface="Lato"/>
                <a:sym typeface="Lato"/>
              </a:rPr>
              <a:t>Phương thức upload_to_hdfs lưu file đã tải lên HDFS</a:t>
            </a:r>
          </a:p>
          <a:p>
            <a:pPr algn="just">
              <a:lnSpc>
                <a:spcPts val="4183"/>
              </a:lnSpc>
            </a:pPr>
          </a:p>
          <a:p>
            <a:pPr algn="just">
              <a:lnSpc>
                <a:spcPts val="4183"/>
              </a:lnSpc>
            </a:pPr>
          </a:p>
          <a:p>
            <a:pPr algn="just">
              <a:lnSpc>
                <a:spcPts val="4183"/>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548707" y="191400"/>
            <a:ext cx="17558999" cy="514350"/>
          </a:xfrm>
          <a:prstGeom prst="rect">
            <a:avLst/>
          </a:prstGeom>
        </p:spPr>
        <p:txBody>
          <a:bodyPr anchor="t" rtlCol="false" tIns="0" lIns="0" bIns="0" rIns="0">
            <a:spAutoFit/>
          </a:bodyPr>
          <a:lstStyle/>
          <a:p>
            <a:pPr algn="l">
              <a:lnSpc>
                <a:spcPts val="4079"/>
              </a:lnSpc>
              <a:spcBef>
                <a:spcPct val="0"/>
              </a:spcBef>
            </a:pPr>
            <a:r>
              <a:rPr lang="en-US" b="true" sz="3399">
                <a:solidFill>
                  <a:srgbClr val="FFFFFF"/>
                </a:solidFill>
                <a:latin typeface="Lato Bold"/>
                <a:ea typeface="Lato Bold"/>
                <a:cs typeface="Lato Bold"/>
                <a:sym typeface="Lato Bold"/>
              </a:rPr>
              <a:t>3. CHI TIẾT TRIỂN KHAI</a:t>
            </a:r>
          </a:p>
        </p:txBody>
      </p:sp>
      <p:sp>
        <p:nvSpPr>
          <p:cNvPr name="TextBox 4" id="4"/>
          <p:cNvSpPr txBox="true"/>
          <p:nvPr/>
        </p:nvSpPr>
        <p:spPr>
          <a:xfrm rot="0">
            <a:off x="558232" y="1789431"/>
            <a:ext cx="17126900" cy="8382000"/>
          </a:xfrm>
          <a:prstGeom prst="rect">
            <a:avLst/>
          </a:prstGeom>
        </p:spPr>
        <p:txBody>
          <a:bodyPr anchor="t" rtlCol="false" tIns="0" lIns="0" bIns="0" rIns="0">
            <a:spAutoFit/>
          </a:bodyPr>
          <a:lstStyle/>
          <a:p>
            <a:pPr algn="just" marL="752768" indent="-376384" lvl="1">
              <a:lnSpc>
                <a:spcPts val="4183"/>
              </a:lnSpc>
              <a:buFont typeface="Arial"/>
              <a:buChar char="•"/>
            </a:pPr>
            <a:r>
              <a:rPr lang="en-US" b="true" sz="3486">
                <a:solidFill>
                  <a:srgbClr val="000000"/>
                </a:solidFill>
                <a:latin typeface="Lato Bold"/>
                <a:ea typeface="Lato Bold"/>
                <a:cs typeface="Lato Bold"/>
                <a:sym typeface="Lato Bold"/>
              </a:rPr>
              <a:t>Hadoop HDFS</a:t>
            </a:r>
          </a:p>
          <a:p>
            <a:pPr algn="just">
              <a:lnSpc>
                <a:spcPts val="4183"/>
              </a:lnSpc>
            </a:pPr>
          </a:p>
          <a:p>
            <a:pPr algn="just" marL="1505537" indent="-501846" lvl="2">
              <a:lnSpc>
                <a:spcPts val="4183"/>
              </a:lnSpc>
              <a:buFont typeface="Arial"/>
              <a:buChar char="⚬"/>
            </a:pPr>
            <a:r>
              <a:rPr lang="en-US" sz="3486">
                <a:solidFill>
                  <a:srgbClr val="000000"/>
                </a:solidFill>
                <a:latin typeface="Lato"/>
                <a:ea typeface="Lato"/>
                <a:cs typeface="Lato"/>
                <a:sym typeface="Lato"/>
              </a:rPr>
              <a:t>HDFS trong dự án này được triển khai với cấu trúc</a:t>
            </a:r>
          </a:p>
          <a:p>
            <a:pPr algn="just" marL="2258305" indent="-564576" lvl="3">
              <a:lnSpc>
                <a:spcPts val="4183"/>
              </a:lnSpc>
              <a:buFont typeface="Arial"/>
              <a:buChar char="￭"/>
            </a:pPr>
            <a:r>
              <a:rPr lang="en-US" sz="3486">
                <a:solidFill>
                  <a:srgbClr val="000000"/>
                </a:solidFill>
                <a:latin typeface="Lato"/>
                <a:ea typeface="Lato"/>
                <a:cs typeface="Lato"/>
                <a:sym typeface="Lato"/>
              </a:rPr>
              <a:t>1 NameNode: Quản lý metadata của hệ thống, chẳng hạn như vị trí lưu trữ của các khối dữ liệu.</a:t>
            </a:r>
          </a:p>
          <a:p>
            <a:pPr algn="just" marL="2258305" indent="-564576" lvl="3">
              <a:lnSpc>
                <a:spcPts val="4183"/>
              </a:lnSpc>
              <a:buFont typeface="Arial"/>
              <a:buChar char="￭"/>
            </a:pPr>
            <a:r>
              <a:rPr lang="en-US" sz="3486">
                <a:solidFill>
                  <a:srgbClr val="000000"/>
                </a:solidFill>
                <a:latin typeface="Lato"/>
                <a:ea typeface="Lato"/>
                <a:cs typeface="Lato"/>
                <a:sym typeface="Lato"/>
              </a:rPr>
              <a:t>3 DataNodes: Lưu trữ các khối dữ liệu. Mỗi DataNode có vai trò chịu trách nhiệm lưu trữ và trả dữ liệu theo yêu cầu từ NameNode.</a:t>
            </a:r>
          </a:p>
          <a:p>
            <a:pPr algn="just" marL="2258305" indent="-564576" lvl="3">
              <a:lnSpc>
                <a:spcPts val="4183"/>
              </a:lnSpc>
              <a:buFont typeface="Arial"/>
              <a:buChar char="￭"/>
            </a:pPr>
            <a:r>
              <a:rPr lang="en-US" sz="3486">
                <a:solidFill>
                  <a:srgbClr val="000000"/>
                </a:solidFill>
                <a:latin typeface="Lato"/>
                <a:ea typeface="Lato"/>
                <a:cs typeface="Lato"/>
                <a:sym typeface="Lato"/>
              </a:rPr>
              <a:t>ResourceManager: Quản lý tài nguyên và điều phối các ứng dụng Hadoop.</a:t>
            </a:r>
          </a:p>
          <a:p>
            <a:pPr algn="just" marL="2258305" indent="-564576" lvl="3">
              <a:lnSpc>
                <a:spcPts val="4183"/>
              </a:lnSpc>
              <a:buFont typeface="Arial"/>
              <a:buChar char="￭"/>
            </a:pPr>
            <a:r>
              <a:rPr lang="en-US" sz="3486">
                <a:solidFill>
                  <a:srgbClr val="000000"/>
                </a:solidFill>
                <a:latin typeface="Lato"/>
                <a:ea typeface="Lato"/>
                <a:cs typeface="Lato"/>
                <a:sym typeface="Lato"/>
              </a:rPr>
              <a:t>NodeManagers: Theo dõi tài nguyên sử dụng trên node cục bộ, giao tiếp với ResourceManager để nhận nhiệm vụ.</a:t>
            </a:r>
          </a:p>
          <a:p>
            <a:pPr algn="just" marL="2258305" indent="-564576" lvl="3">
              <a:lnSpc>
                <a:spcPts val="4183"/>
              </a:lnSpc>
              <a:buFont typeface="Arial"/>
              <a:buChar char="￭"/>
            </a:pPr>
            <a:r>
              <a:rPr lang="en-US" sz="3486">
                <a:solidFill>
                  <a:srgbClr val="000000"/>
                </a:solidFill>
                <a:latin typeface="Lato"/>
                <a:ea typeface="Lato"/>
                <a:cs typeface="Lato"/>
                <a:sym typeface="Lato"/>
              </a:rPr>
              <a:t>HistoryServer: Lưu trữ dữ liệu lịch sử từ ResourceManager, cho phép kiểm tra và phân tích các tác phụ đã hoàn thành. </a:t>
            </a:r>
          </a:p>
          <a:p>
            <a:pPr algn="just" marL="1505537" indent="-501846" lvl="2">
              <a:lnSpc>
                <a:spcPts val="4183"/>
              </a:lnSpc>
              <a:buFont typeface="Arial"/>
              <a:buChar char="⚬"/>
            </a:pPr>
          </a:p>
          <a:p>
            <a:pPr algn="just">
              <a:lnSpc>
                <a:spcPts val="4183"/>
              </a:lnSpc>
            </a:pPr>
          </a:p>
          <a:p>
            <a:pPr algn="just">
              <a:lnSpc>
                <a:spcPts val="4183"/>
              </a:lnSpc>
            </a:pPr>
          </a:p>
          <a:p>
            <a:pPr algn="just">
              <a:lnSpc>
                <a:spcPts val="418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DAGXgmJlpQA</dc:identifier>
  <dcterms:modified xsi:type="dcterms:W3CDTF">2011-08-01T06:04:30Z</dcterms:modified>
  <cp:revision>1</cp:revision>
  <dc:title>big-data-final</dc:title>
</cp:coreProperties>
</file>