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8" r:id="rId3"/>
    <p:sldId id="347" r:id="rId4"/>
    <p:sldId id="350" r:id="rId5"/>
    <p:sldId id="260" r:id="rId6"/>
    <p:sldId id="269" r:id="rId7"/>
    <p:sldId id="265" r:id="rId8"/>
    <p:sldId id="266" r:id="rId9"/>
    <p:sldId id="355" r:id="rId10"/>
    <p:sldId id="263" r:id="rId11"/>
    <p:sldId id="356" r:id="rId12"/>
    <p:sldId id="357" r:id="rId13"/>
    <p:sldId id="3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3333"/>
    <a:srgbClr val="F2F8EE"/>
    <a:srgbClr val="F9F9F9"/>
    <a:srgbClr val="F28F7E"/>
    <a:srgbClr val="37C2D1"/>
    <a:srgbClr val="6DD2DD"/>
    <a:srgbClr val="E6F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7A7C94-757C-4596-8656-30281803EB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37068-5D12-4AD0-B95A-F24765BA64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182E9-C5B6-427D-A1AB-A6EBB9B8FBAA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0A8B-A6CF-4A61-815E-9DA3F60046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26EAC-8ECB-4FCC-B5DC-863A2844C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77AA-F56C-4C7C-9399-0F63C22C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86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4DC3-972D-40EA-A0B8-868660DA02E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09DA1-7B85-4AA8-9938-D5F6599A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09DA1-7B85-4AA8-9938-D5F6599A81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6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B3A6-362C-4871-BBF5-928AD515F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22B3F-3ABD-41E9-A25C-931A5DE50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BC9D-D087-4DA7-87FC-8FE83AA0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2ABA-AD32-442F-9C3A-856F450E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02EC-42F9-499F-8315-1E9F78BC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4C42-C95F-4C70-8626-3FF824B4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E3DFF-D7FB-460E-9D34-3E1710FA6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EBB3-DEA7-4152-AA34-78890F0E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2144-5822-47F8-83B5-318B3DC5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A63F-1616-4348-B788-1CAA778B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14F3B-AC58-430A-A53E-4823D578B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9BE5-BF00-4E66-8F3F-F63343B2E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8DFD-78F2-4DB7-A7E4-DD8AF8D3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1C9D6-F614-4A85-A82A-6FD40666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6EF4-A2E1-4F2C-B032-534EB576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1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0416-616E-4211-98E0-4099536A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F527-CFF3-420E-BC22-4092A2FC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6912-4A4A-419E-9332-9768750F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86B8-A52C-4A66-8655-5D5D693F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05CE5-81B4-43CF-8FAE-B1A49B67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835F-4701-4A77-99DE-CBAD9A1D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8D500-0A36-4FE8-AABC-AA2AD5482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4ED43-B215-4863-9BA2-94A6CA05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520E-AFD8-4B5C-BF9A-D2C2B24A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BB3A-D050-4EB4-A42F-BB5A5D82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4779-D483-4626-9B8C-ECC37E81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EB34-CF63-4360-9CCE-9C8B40D4C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B5469-2443-47C0-858C-ACB09BC8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29DA-E3F0-4281-BDE6-787A1B32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97AB7-F0FC-4CFE-95E2-444D3DB2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710B9-18D4-4F25-9EDF-7F7F87F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0AAA-C4B2-491C-A67C-EA76FC78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18D6-9E80-4B0F-99B3-946ADAFCD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38E9D-0DCD-40CF-8616-4456F6FC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33E68-AD61-4678-8C53-4F7F8A074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ACB2F-B1B0-4564-9033-0E9EFAB0A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79E4F-F55A-4428-A122-74CAA520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6ABAA-7077-42F0-9B92-426970C4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A257E-EA44-40A2-8B6D-20A8D03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121B-21BC-4050-9B1D-9AD9B0A8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FB497-41FF-4495-BFCF-75C28FA9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8A13E-CC43-4100-A51D-ECF3DD2D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44022-88AA-47ED-A94A-463F85DD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AF397-FF2A-4081-9BE6-4A5A4FF7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90FD7-8478-438E-A279-1D079807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25338-702C-40CE-9310-46629BED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9097-9F0E-48E1-9476-5C358AC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3FAC-6B0A-4DBC-B1BD-59F6BE15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3F620-B5ED-4DB4-AEC6-E34D69D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DCC6-52ED-439D-8357-EFD2DB89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0A55B-6A32-4347-B463-66FDDB89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392E5-1F64-48A7-986C-2E23226B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C819-26E0-40D1-8C2A-A1527DEB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EC5F7-8745-4743-A803-6A78F0DBD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17E62-48E8-488C-8F3F-3E5AE2C41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9DC68-9C2E-4048-8D5A-43A00417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966F-A833-47F2-B9C8-B3645BB7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047CB-F6B7-4CD9-A461-EFD212D8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9966C-A362-4CAB-9247-40F92BCD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7E0B6-FF0D-4147-9F5F-D01C0310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DA5B-9E4B-420B-A7D1-CC2C8A17B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37B3-177C-473A-8B03-AFB7854FD32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BFF6-A2E0-49CB-8D50-A4991E5C2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65F5-429B-4DC1-BAB8-16E1EA35A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863A-C95F-43B6-A09C-6EDD9C142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2024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databases/kddcup99/corrected.gz" TargetMode="External"/><Relationship Id="rId2" Type="http://schemas.openxmlformats.org/officeDocument/2006/relationships/hyperlink" Target="http://kdd.ics.uci.edu/databases/kddcup99/kddcup.data_10_percent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dd.ics.uci.edu/databases/kddcup99/task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8F1B78-A1A6-439D-919E-B1C0D115F091}"/>
              </a:ext>
            </a:extLst>
          </p:cNvPr>
          <p:cNvSpPr/>
          <p:nvPr/>
        </p:nvSpPr>
        <p:spPr>
          <a:xfrm>
            <a:off x="6096000" y="358540"/>
            <a:ext cx="6096000" cy="1316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>
                <a:cs typeface="B Sina" panose="00000700000000000000" pitchFamily="2" charset="-78"/>
              </a:rPr>
              <a:t>پروژه نهایی درس شناسایی الگو</a:t>
            </a:r>
            <a:endParaRPr lang="en-US" sz="3200" dirty="0">
              <a:cs typeface="B Sina" panose="000007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A8A58-AE13-45E4-A1FF-26C44C21B2C1}"/>
              </a:ext>
            </a:extLst>
          </p:cNvPr>
          <p:cNvSpPr txBox="1"/>
          <p:nvPr/>
        </p:nvSpPr>
        <p:spPr>
          <a:xfrm>
            <a:off x="654676" y="3198167"/>
            <a:ext cx="1088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ok Antiqua" panose="02040602050305030304" pitchFamily="18" charset="0"/>
              </a:rPr>
              <a:t>DoS attack detection model of smart grid based on machine learning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20D07-BDA6-4938-9DFE-756A190D7B4B}"/>
              </a:ext>
            </a:extLst>
          </p:cNvPr>
          <p:cNvSpPr txBox="1"/>
          <p:nvPr/>
        </p:nvSpPr>
        <p:spPr>
          <a:xfrm>
            <a:off x="4679324" y="3659832"/>
            <a:ext cx="2833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Wang Zhe, Cheng Wei*, Li Chunlin</a:t>
            </a:r>
            <a:endParaRPr lang="en-US" sz="1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E7B52-D60A-4F32-B8B0-3916192D487A}"/>
              </a:ext>
            </a:extLst>
          </p:cNvPr>
          <p:cNvSpPr txBox="1"/>
          <p:nvPr/>
        </p:nvSpPr>
        <p:spPr>
          <a:xfrm>
            <a:off x="4215684" y="5388492"/>
            <a:ext cx="3760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نام استاد: دکتر یزدی</a:t>
            </a:r>
          </a:p>
          <a:p>
            <a:pPr algn="ctr" rtl="1"/>
            <a:r>
              <a:rPr lang="fa-IR" b="1" dirty="0">
                <a:cs typeface="B Nazanin" panose="00000400000000000000" pitchFamily="2" charset="-78"/>
              </a:rPr>
              <a:t>نام دانشجو : حمزه قائدی</a:t>
            </a:r>
          </a:p>
          <a:p>
            <a:pPr algn="ctr" rtl="1"/>
            <a:r>
              <a:rPr lang="fa-IR" b="1" dirty="0">
                <a:cs typeface="B Nazanin" panose="00000400000000000000" pitchFamily="2" charset="-78"/>
              </a:rPr>
              <a:t>شماره دانشجویی: 9831419</a:t>
            </a:r>
          </a:p>
          <a:p>
            <a:pPr algn="ctr" rtl="1"/>
            <a:r>
              <a:rPr lang="fa-IR" b="1" dirty="0">
                <a:cs typeface="B Nazanin" panose="00000400000000000000" pitchFamily="2" charset="-78"/>
              </a:rPr>
              <a:t>زمستان 99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6D033A-75DF-4228-8114-2A2B5254D48E}"/>
              </a:ext>
            </a:extLst>
          </p:cNvPr>
          <p:cNvSpPr txBox="1"/>
          <p:nvPr/>
        </p:nvSpPr>
        <p:spPr>
          <a:xfrm>
            <a:off x="11208913" y="2890390"/>
            <a:ext cx="65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7C2D1"/>
                </a:solidFill>
                <a:cs typeface="B Nazanin" panose="00000400000000000000" pitchFamily="2" charset="-78"/>
              </a:rPr>
              <a:t>[</a:t>
            </a:r>
            <a:r>
              <a:rPr lang="fa-IR" sz="1600" dirty="0">
                <a:solidFill>
                  <a:srgbClr val="37C2D1"/>
                </a:solidFill>
                <a:cs typeface="B Nazanin" panose="00000400000000000000" pitchFamily="2" charset="-78"/>
                <a:hlinkClick r:id="rId3"/>
              </a:rPr>
              <a:t>لینک</a:t>
            </a:r>
            <a:r>
              <a:rPr lang="en-US" sz="1600" dirty="0">
                <a:solidFill>
                  <a:srgbClr val="37C2D1"/>
                </a:solidFill>
                <a:cs typeface="B Nazanin" panose="00000400000000000000" pitchFamily="2" charset="-78"/>
              </a:rPr>
              <a:t>]</a:t>
            </a:r>
            <a:endParaRPr lang="en-US" dirty="0">
              <a:solidFill>
                <a:srgbClr val="37C2D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992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2CBB1-7C92-43F9-8A82-19D4E936AAB9}"/>
              </a:ext>
            </a:extLst>
          </p:cNvPr>
          <p:cNvSpPr txBox="1"/>
          <p:nvPr/>
        </p:nvSpPr>
        <p:spPr>
          <a:xfrm>
            <a:off x="113207" y="28052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1AA8AA-2203-4D26-B94D-7E6EC3C79ABC}"/>
              </a:ext>
            </a:extLst>
          </p:cNvPr>
          <p:cNvGrpSpPr/>
          <p:nvPr/>
        </p:nvGrpSpPr>
        <p:grpSpPr>
          <a:xfrm>
            <a:off x="1974888" y="1196918"/>
            <a:ext cx="2432944" cy="2314264"/>
            <a:chOff x="1663700" y="1206500"/>
            <a:chExt cx="3905250" cy="37147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28B76A-4E03-41AF-9EF2-B86FB5554FFA}"/>
                </a:ext>
              </a:extLst>
            </p:cNvPr>
            <p:cNvSpPr/>
            <p:nvPr/>
          </p:nvSpPr>
          <p:spPr>
            <a:xfrm>
              <a:off x="2463800" y="2800350"/>
              <a:ext cx="266700" cy="266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C4FED0-F7B6-4E39-8245-21D028F9A5A9}"/>
                </a:ext>
              </a:extLst>
            </p:cNvPr>
            <p:cNvSpPr/>
            <p:nvPr/>
          </p:nvSpPr>
          <p:spPr>
            <a:xfrm>
              <a:off x="1860550" y="3429000"/>
              <a:ext cx="266700" cy="266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CFE9D0-F21C-4057-BA74-4F73152CF4E4}"/>
                </a:ext>
              </a:extLst>
            </p:cNvPr>
            <p:cNvSpPr/>
            <p:nvPr/>
          </p:nvSpPr>
          <p:spPr>
            <a:xfrm>
              <a:off x="2997200" y="3117850"/>
              <a:ext cx="266700" cy="2667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6F6D4E-7F9E-49EF-9B1B-760377E1C157}"/>
                </a:ext>
              </a:extLst>
            </p:cNvPr>
            <p:cNvSpPr/>
            <p:nvPr/>
          </p:nvSpPr>
          <p:spPr>
            <a:xfrm>
              <a:off x="1663700" y="2309813"/>
              <a:ext cx="266700" cy="266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726B5D-6366-40E6-92BA-B6132534AED7}"/>
                </a:ext>
              </a:extLst>
            </p:cNvPr>
            <p:cNvSpPr/>
            <p:nvPr/>
          </p:nvSpPr>
          <p:spPr>
            <a:xfrm>
              <a:off x="3054350" y="4394200"/>
              <a:ext cx="266700" cy="266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B124B9-C0A8-40E0-AED2-4D864CF7FFD7}"/>
                </a:ext>
              </a:extLst>
            </p:cNvPr>
            <p:cNvSpPr/>
            <p:nvPr/>
          </p:nvSpPr>
          <p:spPr>
            <a:xfrm>
              <a:off x="2787650" y="3721100"/>
              <a:ext cx="266700" cy="266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1FB04C-78B9-4897-8ED7-BB6685AB542C}"/>
                </a:ext>
              </a:extLst>
            </p:cNvPr>
            <p:cNvSpPr/>
            <p:nvPr/>
          </p:nvSpPr>
          <p:spPr>
            <a:xfrm>
              <a:off x="3536950" y="3606800"/>
              <a:ext cx="266700" cy="2667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2C5DA5-DD74-4DDA-806D-B25F4678CF6C}"/>
                </a:ext>
              </a:extLst>
            </p:cNvPr>
            <p:cNvSpPr/>
            <p:nvPr/>
          </p:nvSpPr>
          <p:spPr>
            <a:xfrm>
              <a:off x="3714750" y="4572000"/>
              <a:ext cx="266700" cy="2667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748CCD-00D1-483F-A7A7-4BEB967CAB0F}"/>
                </a:ext>
              </a:extLst>
            </p:cNvPr>
            <p:cNvSpPr/>
            <p:nvPr/>
          </p:nvSpPr>
          <p:spPr>
            <a:xfrm>
              <a:off x="3619500" y="2322513"/>
              <a:ext cx="266700" cy="2667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17FE78-23F8-4894-9C45-78D637907CA0}"/>
                </a:ext>
              </a:extLst>
            </p:cNvPr>
            <p:cNvSpPr/>
            <p:nvPr/>
          </p:nvSpPr>
          <p:spPr>
            <a:xfrm>
              <a:off x="3448050" y="1339850"/>
              <a:ext cx="266700" cy="2667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AD22E2-42D9-4EC6-9AC1-F94CE010E028}"/>
                </a:ext>
              </a:extLst>
            </p:cNvPr>
            <p:cNvSpPr/>
            <p:nvPr/>
          </p:nvSpPr>
          <p:spPr>
            <a:xfrm>
              <a:off x="4286250" y="2290763"/>
              <a:ext cx="266700" cy="2667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D535BE-C7C4-4ECE-9C29-ABD78A99D116}"/>
                </a:ext>
              </a:extLst>
            </p:cNvPr>
            <p:cNvSpPr/>
            <p:nvPr/>
          </p:nvSpPr>
          <p:spPr>
            <a:xfrm>
              <a:off x="4419600" y="3187700"/>
              <a:ext cx="266700" cy="2667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9A5C7A-459D-421F-AEE6-57B20EB708D1}"/>
                </a:ext>
              </a:extLst>
            </p:cNvPr>
            <p:cNvSpPr/>
            <p:nvPr/>
          </p:nvSpPr>
          <p:spPr>
            <a:xfrm>
              <a:off x="4686300" y="1978025"/>
              <a:ext cx="266700" cy="2667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5C8F38-1A8A-4B16-A31B-0D6F6C0408D4}"/>
                </a:ext>
              </a:extLst>
            </p:cNvPr>
            <p:cNvSpPr/>
            <p:nvPr/>
          </p:nvSpPr>
          <p:spPr>
            <a:xfrm>
              <a:off x="4286250" y="1562895"/>
              <a:ext cx="266700" cy="2667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3AE3BF-30B2-4D43-A4B3-DC6448B4A359}"/>
                </a:ext>
              </a:extLst>
            </p:cNvPr>
            <p:cNvSpPr/>
            <p:nvPr/>
          </p:nvSpPr>
          <p:spPr>
            <a:xfrm>
              <a:off x="4953000" y="2349500"/>
              <a:ext cx="266700" cy="2667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4839A7-6A46-4187-983F-ACE55A89CAAB}"/>
                </a:ext>
              </a:extLst>
            </p:cNvPr>
            <p:cNvSpPr/>
            <p:nvPr/>
          </p:nvSpPr>
          <p:spPr>
            <a:xfrm>
              <a:off x="5302250" y="3384550"/>
              <a:ext cx="266700" cy="2667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E8ADF1-A118-4FF2-8322-A6584BC612D0}"/>
                </a:ext>
              </a:extLst>
            </p:cNvPr>
            <p:cNvCxnSpPr>
              <a:cxnSpLocks/>
            </p:cNvCxnSpPr>
            <p:nvPr/>
          </p:nvCxnSpPr>
          <p:spPr>
            <a:xfrm>
              <a:off x="1930400" y="1403350"/>
              <a:ext cx="3302000" cy="33020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CB5B6C-3527-45AC-AEE6-C2EA0F4AA637}"/>
                </a:ext>
              </a:extLst>
            </p:cNvPr>
            <p:cNvCxnSpPr>
              <a:cxnSpLocks/>
            </p:cNvCxnSpPr>
            <p:nvPr/>
          </p:nvCxnSpPr>
          <p:spPr>
            <a:xfrm>
              <a:off x="2330451" y="1206500"/>
              <a:ext cx="3238499" cy="328295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B3307C-BB0B-4806-86C4-AC71C80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1663700" y="1631950"/>
              <a:ext cx="3289300" cy="328930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EB6167-20B1-471D-8C1E-4FD17B74158F}"/>
              </a:ext>
            </a:extLst>
          </p:cNvPr>
          <p:cNvSpPr/>
          <p:nvPr/>
        </p:nvSpPr>
        <p:spPr>
          <a:xfrm>
            <a:off x="70951" y="2366276"/>
            <a:ext cx="2413563" cy="1126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صفحه جداساز دوکلاس، به گونه ای پیدا میشود که بیشترین فاصله را از نمونه های دو کلاس داشته باشد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DA0159-B114-459E-91D5-AD08AA4286FF}"/>
                  </a:ext>
                </a:extLst>
              </p:cNvPr>
              <p:cNvSpPr txBox="1"/>
              <p:nvPr/>
            </p:nvSpPr>
            <p:spPr>
              <a:xfrm>
                <a:off x="2125548" y="655197"/>
                <a:ext cx="1508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DA0159-B114-459E-91D5-AD08AA42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548" y="655197"/>
                <a:ext cx="1508746" cy="276999"/>
              </a:xfrm>
              <a:prstGeom prst="rect">
                <a:avLst/>
              </a:prstGeom>
              <a:blipFill>
                <a:blip r:embed="rId2"/>
                <a:stretch>
                  <a:fillRect l="-3644" r="-323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328100-4463-4471-8732-C281A91462EC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900607" y="4651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570A26-676F-44ED-8A6E-D5C969345EC8}"/>
              </a:ext>
            </a:extLst>
          </p:cNvPr>
          <p:cNvCxnSpPr>
            <a:stCxn id="4" idx="3"/>
          </p:cNvCxnSpPr>
          <p:nvPr/>
        </p:nvCxnSpPr>
        <p:spPr>
          <a:xfrm>
            <a:off x="900607" y="465194"/>
            <a:ext cx="4698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657A16-56A8-494C-ABF8-D048055D66A2}"/>
              </a:ext>
            </a:extLst>
          </p:cNvPr>
          <p:cNvGrpSpPr/>
          <p:nvPr/>
        </p:nvGrpSpPr>
        <p:grpSpPr>
          <a:xfrm>
            <a:off x="684026" y="3796014"/>
            <a:ext cx="5251985" cy="2294041"/>
            <a:chOff x="455437" y="571102"/>
            <a:chExt cx="5251985" cy="229404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D7BC78-6085-4179-BDAF-7775A5CDF496}"/>
                </a:ext>
              </a:extLst>
            </p:cNvPr>
            <p:cNvSpPr txBox="1"/>
            <p:nvPr/>
          </p:nvSpPr>
          <p:spPr>
            <a:xfrm>
              <a:off x="811865" y="571102"/>
              <a:ext cx="4895557" cy="190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fa-IR" sz="1600" dirty="0">
                  <a:cs typeface="B Nazanin" panose="00000400000000000000" pitchFamily="2" charset="-78"/>
                </a:rPr>
                <a:t>جز روشهای یادگیری تحت نظارت است</a:t>
              </a:r>
            </a:p>
            <a:p>
              <a:pPr marL="285750" indent="-285750" algn="r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fa-IR" sz="1600" dirty="0">
                  <a:cs typeface="B Nazanin" panose="00000400000000000000" pitchFamily="2" charset="-78"/>
                </a:rPr>
                <a:t>منحصرا برای طبقه بندی مسائل دوکلاسه استفاده میشود هرچند میتوان آن را به مسائل چندکلاسی نیز تعمیم داد</a:t>
              </a:r>
            </a:p>
            <a:p>
              <a:pPr marL="285750" indent="-285750" algn="r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fa-IR" sz="1600" dirty="0">
                <a:cs typeface="B Nazanin" panose="00000400000000000000" pitchFamily="2" charset="-78"/>
              </a:endParaRPr>
            </a:p>
            <a:p>
              <a:pPr marL="285750" indent="-285750" algn="r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sz="1600" dirty="0">
                <a:cs typeface="B Nazanin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B382D5-5929-4678-AB9F-FC4472F8A79F}"/>
                </a:ext>
              </a:extLst>
            </p:cNvPr>
            <p:cNvSpPr txBox="1"/>
            <p:nvPr/>
          </p:nvSpPr>
          <p:spPr>
            <a:xfrm>
              <a:off x="455437" y="2280368"/>
              <a:ext cx="5191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Low" rtl="1">
                <a:buFont typeface="Wingdings" panose="05000000000000000000" pitchFamily="2" charset="2"/>
                <a:buChar char="ü"/>
              </a:pPr>
              <a:r>
                <a:rPr lang="fa-IR" sz="1600" dirty="0">
                  <a:cs typeface="B Nazanin" panose="00000400000000000000" pitchFamily="2" charset="-78"/>
                </a:rPr>
                <a:t>ساده است، پس از یافتن پارامترهای آن، طبقه بندی نمونه های جدید صرفا با محاسبه یک ضرب داخلی و تعیین علامت نتیجه آن امکان پذیر است </a:t>
              </a:r>
              <a:endParaRPr lang="en-US" sz="1600" dirty="0">
                <a:cs typeface="B Nazanin" panose="00000400000000000000" pitchFamily="2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866495-921C-4F26-B988-CDB48841532A}"/>
                </a:ext>
              </a:extLst>
            </p:cNvPr>
            <p:cNvSpPr txBox="1"/>
            <p:nvPr/>
          </p:nvSpPr>
          <p:spPr>
            <a:xfrm>
              <a:off x="4230806" y="1792459"/>
              <a:ext cx="1368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b="1" dirty="0">
                  <a:cs typeface="B Nazanin" panose="00000400000000000000" pitchFamily="2" charset="-78"/>
                </a:rPr>
                <a:t>چرا </a:t>
              </a:r>
              <a:r>
                <a:rPr lang="en-US" sz="2000" b="1" dirty="0">
                  <a:cs typeface="B Nazanin" panose="00000400000000000000" pitchFamily="2" charset="-78"/>
                </a:rPr>
                <a:t>SVM</a:t>
              </a:r>
              <a:r>
                <a:rPr lang="fa-IR" sz="2000" b="1" dirty="0">
                  <a:cs typeface="B Nazanin" panose="00000400000000000000" pitchFamily="2" charset="-78"/>
                </a:rPr>
                <a:t> ؟</a:t>
              </a:r>
              <a:endParaRPr lang="en-US" sz="2000" b="1" dirty="0">
                <a:cs typeface="B Nazanin" panose="00000400000000000000" pitchFamily="2" charset="-78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D99E74F-A0CE-46D4-B67A-2033FEA25370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>
              <a:off x="969374" y="1992514"/>
              <a:ext cx="3261432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41A651D-8A69-417D-A1FF-540612572311}"/>
              </a:ext>
            </a:extLst>
          </p:cNvPr>
          <p:cNvCxnSpPr>
            <a:stCxn id="37" idx="1"/>
            <a:endCxn id="33" idx="0"/>
          </p:cNvCxnSpPr>
          <p:nvPr/>
        </p:nvCxnSpPr>
        <p:spPr>
          <a:xfrm rot="10800000" flipV="1">
            <a:off x="1277734" y="793696"/>
            <a:ext cx="847815" cy="157257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889398-1D70-4D40-B616-62A7EE7A2F56}"/>
              </a:ext>
            </a:extLst>
          </p:cNvPr>
          <p:cNvSpPr txBox="1"/>
          <p:nvPr/>
        </p:nvSpPr>
        <p:spPr>
          <a:xfrm>
            <a:off x="111280" y="6379281"/>
            <a:ext cx="5815546" cy="338554"/>
          </a:xfrm>
          <a:prstGeom prst="rect">
            <a:avLst/>
          </a:prstGeom>
          <a:solidFill>
            <a:srgbClr val="FF5B5B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>
                <a:solidFill>
                  <a:schemeClr val="bg1"/>
                </a:solidFill>
                <a:cs typeface="B Nazanin" panose="00000400000000000000" pitchFamily="2" charset="-78"/>
              </a:rPr>
              <a:t>همین امر </a:t>
            </a:r>
            <a:r>
              <a:rPr lang="en-US" sz="1600" b="1" dirty="0">
                <a:solidFill>
                  <a:schemeClr val="bg1"/>
                </a:solidFill>
                <a:cs typeface="B Nazanin" panose="00000400000000000000" pitchFamily="2" charset="-78"/>
              </a:rPr>
              <a:t> SVM</a:t>
            </a:r>
            <a:r>
              <a:rPr lang="fa-IR" sz="1600" b="1" dirty="0">
                <a:solidFill>
                  <a:schemeClr val="bg1"/>
                </a:solidFill>
                <a:cs typeface="B Nazanin" panose="00000400000000000000" pitchFamily="2" charset="-78"/>
              </a:rPr>
              <a:t>را به گیزینه مطلوبی در سامانه های بلادرنگ تبدیل کرده است</a:t>
            </a:r>
            <a:endParaRPr lang="en-US" sz="1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932173-4D56-4699-8DB0-AA5B6979F94E}"/>
              </a:ext>
            </a:extLst>
          </p:cNvPr>
          <p:cNvCxnSpPr/>
          <p:nvPr/>
        </p:nvCxnSpPr>
        <p:spPr>
          <a:xfrm>
            <a:off x="792742" y="3599789"/>
            <a:ext cx="469833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B23B99D-D0CA-43DE-8DD4-757377F64E99}"/>
              </a:ext>
            </a:extLst>
          </p:cNvPr>
          <p:cNvCxnSpPr/>
          <p:nvPr/>
        </p:nvCxnSpPr>
        <p:spPr>
          <a:xfrm>
            <a:off x="6057900" y="630394"/>
            <a:ext cx="0" cy="59181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eft Brace 74">
            <a:extLst>
              <a:ext uri="{FF2B5EF4-FFF2-40B4-BE49-F238E27FC236}">
                <a16:creationId xmlns:a16="http://schemas.microsoft.com/office/drawing/2014/main" id="{BEDA47CE-EB33-4275-BFF9-7A49F9232A4E}"/>
              </a:ext>
            </a:extLst>
          </p:cNvPr>
          <p:cNvSpPr/>
          <p:nvPr/>
        </p:nvSpPr>
        <p:spPr>
          <a:xfrm rot="13255690" flipH="1">
            <a:off x="1981723" y="1219873"/>
            <a:ext cx="45719" cy="2184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005AFB-B668-4953-B594-DF79F0934738}"/>
              </a:ext>
            </a:extLst>
          </p:cNvPr>
          <p:cNvSpPr txBox="1"/>
          <p:nvPr/>
        </p:nvSpPr>
        <p:spPr>
          <a:xfrm rot="18510823">
            <a:off x="1514182" y="1009748"/>
            <a:ext cx="77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Margin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249B937-8E82-41A1-B655-4451BA8FE740}"/>
              </a:ext>
            </a:extLst>
          </p:cNvPr>
          <p:cNvCxnSpPr/>
          <p:nvPr/>
        </p:nvCxnSpPr>
        <p:spPr>
          <a:xfrm>
            <a:off x="4190251" y="3348985"/>
            <a:ext cx="627409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E346821-4CC4-4F27-BD6D-42D3E03DA21F}"/>
              </a:ext>
            </a:extLst>
          </p:cNvPr>
          <p:cNvSpPr txBox="1"/>
          <p:nvPr/>
        </p:nvSpPr>
        <p:spPr>
          <a:xfrm>
            <a:off x="4817597" y="3121200"/>
            <a:ext cx="109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rPr>
              <a:t>صفحه جداساز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5439D3F-78B6-4B69-A0C2-3D629E7DBA6B}"/>
              </a:ext>
            </a:extLst>
          </p:cNvPr>
          <p:cNvCxnSpPr/>
          <p:nvPr/>
        </p:nvCxnSpPr>
        <p:spPr>
          <a:xfrm>
            <a:off x="11121292" y="4027361"/>
            <a:ext cx="304760" cy="1341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DAA4A99-DC6E-4F73-BDD2-53CA12080731}"/>
              </a:ext>
            </a:extLst>
          </p:cNvPr>
          <p:cNvCxnSpPr/>
          <p:nvPr/>
        </p:nvCxnSpPr>
        <p:spPr>
          <a:xfrm>
            <a:off x="11120253" y="3394444"/>
            <a:ext cx="304760" cy="1341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1DC96B1-AC22-40D6-92FC-B2F8558FA36C}"/>
              </a:ext>
            </a:extLst>
          </p:cNvPr>
          <p:cNvGrpSpPr/>
          <p:nvPr/>
        </p:nvGrpSpPr>
        <p:grpSpPr>
          <a:xfrm>
            <a:off x="6395600" y="2306784"/>
            <a:ext cx="5386725" cy="3361024"/>
            <a:chOff x="6467728" y="1606004"/>
            <a:chExt cx="5386725" cy="336102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EC326D-56B0-4A1D-8975-37B35797D6B8}"/>
                </a:ext>
              </a:extLst>
            </p:cNvPr>
            <p:cNvSpPr txBox="1"/>
            <p:nvPr/>
          </p:nvSpPr>
          <p:spPr>
            <a:xfrm>
              <a:off x="6837528" y="4382253"/>
              <a:ext cx="4635021" cy="584775"/>
            </a:xfrm>
            <a:prstGeom prst="rect">
              <a:avLst/>
            </a:prstGeom>
            <a:solidFill>
              <a:srgbClr val="FF5B5B"/>
            </a:solidFill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مقاله سه کلاسیفایر ساده (</a:t>
              </a:r>
              <a:r>
                <a:rPr lang="en-US" sz="1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NB,SVM,DT</a:t>
              </a:r>
              <a:r>
                <a:rPr lang="fa-IR" sz="1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) را مقایسه کرده و </a:t>
              </a:r>
              <a:r>
                <a:rPr lang="en-US" sz="1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SVM</a:t>
              </a:r>
              <a:r>
                <a:rPr lang="fa-IR" sz="1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 را به عنوان کلاسیفایر نهایی برگزیده است</a:t>
              </a:r>
              <a:endParaRPr lang="en-US" sz="1600" b="1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77CA738-E52C-4652-BCFC-D1F46E00E7CA}"/>
                </a:ext>
              </a:extLst>
            </p:cNvPr>
            <p:cNvGrpSpPr/>
            <p:nvPr/>
          </p:nvGrpSpPr>
          <p:grpSpPr>
            <a:xfrm>
              <a:off x="6467728" y="1606004"/>
              <a:ext cx="5386725" cy="2647289"/>
              <a:chOff x="6307818" y="799060"/>
              <a:chExt cx="5386725" cy="264728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99D1C34-52F1-45DE-90D9-9CD8DFA45051}"/>
                  </a:ext>
                </a:extLst>
              </p:cNvPr>
              <p:cNvSpPr txBox="1"/>
              <p:nvPr/>
            </p:nvSpPr>
            <p:spPr>
              <a:xfrm>
                <a:off x="6502559" y="1291930"/>
                <a:ext cx="5042633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2000" b="1" dirty="0">
                    <a:solidFill>
                      <a:srgbClr val="00B050"/>
                    </a:solidFill>
                    <a:cs typeface="B Nazanin" panose="00000400000000000000" pitchFamily="2" charset="-78"/>
                  </a:rPr>
                  <a:t>هدف</a:t>
                </a:r>
                <a:r>
                  <a:rPr lang="en-US" sz="2000" b="1" dirty="0">
                    <a:solidFill>
                      <a:srgbClr val="00B050"/>
                    </a:solidFill>
                    <a:cs typeface="B Nazanin" panose="00000400000000000000" pitchFamily="2" charset="-78"/>
                  </a:rPr>
                  <a:t>:</a:t>
                </a:r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en-US" dirty="0">
                    <a:cs typeface="B Nazanin" panose="00000400000000000000" pitchFamily="2" charset="-78"/>
                  </a:rPr>
                  <a:t> </a:t>
                </a:r>
                <a:r>
                  <a:rPr lang="fa-IR" dirty="0">
                    <a:cs typeface="B Nazanin" panose="00000400000000000000" pitchFamily="2" charset="-78"/>
                  </a:rPr>
                  <a:t>طراحی یک سامانه </a:t>
                </a:r>
                <a:r>
                  <a:rPr lang="fa-IR" b="1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بلادرنگ</a:t>
                </a:r>
                <a:r>
                  <a:rPr lang="fa-IR" dirty="0">
                    <a:cs typeface="B Nazanin" panose="00000400000000000000" pitchFamily="2" charset="-78"/>
                  </a:rPr>
                  <a:t> برای تشخیص حمله است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2A73DCD-5E8E-470D-BBFF-1A3AACEEFCE5}"/>
                  </a:ext>
                </a:extLst>
              </p:cNvPr>
              <p:cNvGrpSpPr/>
              <p:nvPr/>
            </p:nvGrpSpPr>
            <p:grpSpPr>
              <a:xfrm rot="21162701">
                <a:off x="8383818" y="1035179"/>
                <a:ext cx="923447" cy="818552"/>
                <a:chOff x="8177451" y="4043032"/>
                <a:chExt cx="923447" cy="818552"/>
              </a:xfrm>
            </p:grpSpPr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B027AFF0-6B28-43B6-A08E-BB7EE6D3CC48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H="1" flipV="1">
                  <a:off x="8177451" y="4043032"/>
                  <a:ext cx="300256" cy="195361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7C46A7C-719A-41E6-A109-82B9991A0E12}"/>
                    </a:ext>
                  </a:extLst>
                </p:cNvPr>
                <p:cNvSpPr/>
                <p:nvPr/>
              </p:nvSpPr>
              <p:spPr>
                <a:xfrm>
                  <a:off x="8370784" y="4131470"/>
                  <a:ext cx="730114" cy="730114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D2FE79E-5CEF-482A-84B1-44055EFC3AF2}"/>
                  </a:ext>
                </a:extLst>
              </p:cNvPr>
              <p:cNvSpPr txBox="1"/>
              <p:nvPr/>
            </p:nvSpPr>
            <p:spPr>
              <a:xfrm>
                <a:off x="6307818" y="799060"/>
                <a:ext cx="2983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>
                    <a:solidFill>
                      <a:srgbClr val="FF3333"/>
                    </a:solidFill>
                    <a:cs typeface="B Nazanin" panose="00000400000000000000" pitchFamily="2" charset="-78"/>
                  </a:rPr>
                  <a:t>** سرعت پاسخگوی بالا **</a:t>
                </a:r>
                <a:endParaRPr lang="en-US" sz="1600" b="1" dirty="0">
                  <a:solidFill>
                    <a:srgbClr val="FF3333"/>
                  </a:solidFill>
                  <a:cs typeface="B Nazanin" panose="00000400000000000000" pitchFamily="2" charset="-78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1C66F89-017F-41D5-A91B-5FB626F28504}"/>
                  </a:ext>
                </a:extLst>
              </p:cNvPr>
              <p:cNvGrpSpPr/>
              <p:nvPr/>
            </p:nvGrpSpPr>
            <p:grpSpPr>
              <a:xfrm>
                <a:off x="6572496" y="1916337"/>
                <a:ext cx="5122047" cy="1530012"/>
                <a:chOff x="6601939" y="1532609"/>
                <a:chExt cx="5122047" cy="1530012"/>
              </a:xfrm>
            </p:grpSpPr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ED6A8A02-936A-4650-8A46-EF302D7F5852}"/>
                    </a:ext>
                  </a:extLst>
                </p:cNvPr>
                <p:cNvSpPr txBox="1"/>
                <p:nvPr/>
              </p:nvSpPr>
              <p:spPr>
                <a:xfrm>
                  <a:off x="10080403" y="1532609"/>
                  <a:ext cx="16435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1"/>
                  <a:r>
                    <a:rPr lang="fa-IR" sz="1600" b="1" dirty="0">
                      <a:cs typeface="B Nazanin" panose="00000400000000000000" pitchFamily="2" charset="-78"/>
                    </a:rPr>
                    <a:t>لذا کلاسیفایر باید</a:t>
                  </a:r>
                  <a:endParaRPr lang="en-US" sz="1600" b="1" dirty="0"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A0F1294-E889-4EF0-9C91-B5B3ADC08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1939" y="1716926"/>
                  <a:ext cx="3608734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889C58-E8A3-4453-888A-62977C67A80B}"/>
                    </a:ext>
                  </a:extLst>
                </p:cNvPr>
                <p:cNvSpPr txBox="1"/>
                <p:nvPr/>
              </p:nvSpPr>
              <p:spPr>
                <a:xfrm>
                  <a:off x="6601939" y="1893070"/>
                  <a:ext cx="489555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 algn="r" rtl="1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fa-IR" sz="1600" dirty="0">
                      <a:cs typeface="B Nazanin" panose="00000400000000000000" pitchFamily="2" charset="-78"/>
                    </a:rPr>
                    <a:t>ساده باشد تا به راحتی روی بُردهای ارزان قیمت پیاده سازی شود</a:t>
                  </a:r>
                </a:p>
                <a:p>
                  <a:pPr marL="285750" indent="-285750" algn="r" rtl="1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fa-IR" sz="1600" dirty="0">
                      <a:cs typeface="B Nazanin" panose="00000400000000000000" pitchFamily="2" charset="-78"/>
                    </a:rPr>
                    <a:t>دقت بالایی داشته باشد</a:t>
                  </a:r>
                </a:p>
                <a:p>
                  <a:pPr marL="285750" indent="-285750" algn="r" rtl="1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fa-IR" sz="1600" dirty="0">
                      <a:cs typeface="B Nazanin" panose="00000400000000000000" pitchFamily="2" charset="-78"/>
                    </a:rPr>
                    <a:t>سرعت پاسخگویی بالایی داشته باشد</a:t>
                  </a:r>
                  <a:endParaRPr lang="en-US" sz="1600" dirty="0">
                    <a:cs typeface="B Nazanin" panose="00000400000000000000" pitchFamily="2" charset="-78"/>
                  </a:endParaRPr>
                </a:p>
              </p:txBody>
            </p:sp>
          </p:grp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D824BC2-FF7B-473E-A87B-E3C1B6982687}"/>
              </a:ext>
            </a:extLst>
          </p:cNvPr>
          <p:cNvSpPr txBox="1"/>
          <p:nvPr/>
        </p:nvSpPr>
        <p:spPr>
          <a:xfrm>
            <a:off x="7582607" y="1109360"/>
            <a:ext cx="374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solidFill>
                  <a:schemeClr val="tx1">
                    <a:lumMod val="50000"/>
                    <a:lumOff val="50000"/>
                  </a:schemeClr>
                </a:solidFill>
                <a:cs typeface="B Sina" panose="00000700000000000000" pitchFamily="2" charset="-78"/>
              </a:rPr>
              <a:t>طراحی کلاسیفایر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cs typeface="B Sina" panose="000007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A6D6E-29AF-4F41-812C-25060A3DCBF5}"/>
              </a:ext>
            </a:extLst>
          </p:cNvPr>
          <p:cNvSpPr txBox="1"/>
          <p:nvPr/>
        </p:nvSpPr>
        <p:spPr>
          <a:xfrm>
            <a:off x="8506957" y="2744881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F51EDC-9015-4A9A-B319-8490C9ED3413}"/>
              </a:ext>
            </a:extLst>
          </p:cNvPr>
          <p:cNvSpPr txBox="1"/>
          <p:nvPr/>
        </p:nvSpPr>
        <p:spPr>
          <a:xfrm>
            <a:off x="9938680" y="4561456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(2)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782AF0-080E-4BCB-B87E-78ED132BC4CD}"/>
              </a:ext>
            </a:extLst>
          </p:cNvPr>
          <p:cNvSpPr txBox="1"/>
          <p:nvPr/>
        </p:nvSpPr>
        <p:spPr>
          <a:xfrm>
            <a:off x="3341464" y="3757146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(3)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C9181B-0C2E-4E85-98F4-976F8045023F}"/>
              </a:ext>
            </a:extLst>
          </p:cNvPr>
          <p:cNvSpPr txBox="1"/>
          <p:nvPr/>
        </p:nvSpPr>
        <p:spPr>
          <a:xfrm>
            <a:off x="8091702" y="4944864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(4)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371EA5-A634-437C-A00B-BD65D87F0BD7}"/>
              </a:ext>
            </a:extLst>
          </p:cNvPr>
          <p:cNvGrpSpPr/>
          <p:nvPr/>
        </p:nvGrpSpPr>
        <p:grpSpPr>
          <a:xfrm>
            <a:off x="6179791" y="6090055"/>
            <a:ext cx="4734476" cy="675790"/>
            <a:chOff x="6179791" y="6090055"/>
            <a:chExt cx="4734476" cy="67579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1D5422-9A5F-4571-99A8-D23A14CD2007}"/>
                </a:ext>
              </a:extLst>
            </p:cNvPr>
            <p:cNvCxnSpPr/>
            <p:nvPr/>
          </p:nvCxnSpPr>
          <p:spPr>
            <a:xfrm>
              <a:off x="6215932" y="6090055"/>
              <a:ext cx="469833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38540C-967E-4874-AE1F-DBAFE386A259}"/>
                </a:ext>
              </a:extLst>
            </p:cNvPr>
            <p:cNvSpPr txBox="1"/>
            <p:nvPr/>
          </p:nvSpPr>
          <p:spPr>
            <a:xfrm>
              <a:off x="6179791" y="6104785"/>
              <a:ext cx="1780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1.RealTime System 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2.Response Time  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3.Supervised Learning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24A161-2EB1-4C4D-98C3-348FBA300C43}"/>
                </a:ext>
              </a:extLst>
            </p:cNvPr>
            <p:cNvSpPr txBox="1"/>
            <p:nvPr/>
          </p:nvSpPr>
          <p:spPr>
            <a:xfrm>
              <a:off x="7887572" y="6119514"/>
              <a:ext cx="2251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4. NB: Naïve Bayesian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DT: Decision Tree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SVM: Support Vector Machine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9B7760-4945-461A-A2F3-481D45434BDC}"/>
              </a:ext>
            </a:extLst>
          </p:cNvPr>
          <p:cNvCxnSpPr/>
          <p:nvPr/>
        </p:nvCxnSpPr>
        <p:spPr>
          <a:xfrm>
            <a:off x="7397087" y="1843725"/>
            <a:ext cx="42358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0114FEB-0202-430D-9ACC-676FF1D6D3BE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10/13</a:t>
            </a:r>
          </a:p>
        </p:txBody>
      </p:sp>
    </p:spTree>
    <p:extLst>
      <p:ext uri="{BB962C8B-B14F-4D97-AF65-F5344CB8AC3E}">
        <p14:creationId xmlns:p14="http://schemas.microsoft.com/office/powerpoint/2010/main" val="99933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9B83C0-14BB-4C31-99E1-6439D9D4ED3B}"/>
              </a:ext>
            </a:extLst>
          </p:cNvPr>
          <p:cNvSpPr/>
          <p:nvPr/>
        </p:nvSpPr>
        <p:spPr>
          <a:xfrm>
            <a:off x="8338783" y="0"/>
            <a:ext cx="385321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29ABA-3F40-49B7-B0A1-5320B97D2006}"/>
              </a:ext>
            </a:extLst>
          </p:cNvPr>
          <p:cNvSpPr txBox="1"/>
          <p:nvPr/>
        </p:nvSpPr>
        <p:spPr>
          <a:xfrm>
            <a:off x="8345195" y="-29938"/>
            <a:ext cx="3853217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معیارهای مقیاسه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FAD5EA-5A4F-483B-A0E2-233DB55A2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90904"/>
              </p:ext>
            </p:extLst>
          </p:nvPr>
        </p:nvGraphicFramePr>
        <p:xfrm>
          <a:off x="9481974" y="1016945"/>
          <a:ext cx="1821218" cy="109548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0609">
                  <a:extLst>
                    <a:ext uri="{9D8B030D-6E8A-4147-A177-3AD203B41FA5}">
                      <a16:colId xmlns:a16="http://schemas.microsoft.com/office/drawing/2014/main" val="2003107162"/>
                    </a:ext>
                  </a:extLst>
                </a:gridCol>
                <a:gridCol w="910609">
                  <a:extLst>
                    <a:ext uri="{9D8B030D-6E8A-4147-A177-3AD203B41FA5}">
                      <a16:colId xmlns:a16="http://schemas.microsoft.com/office/drawing/2014/main" val="3962562367"/>
                    </a:ext>
                  </a:extLst>
                </a:gridCol>
              </a:tblGrid>
              <a:tr h="5477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581976"/>
                  </a:ext>
                </a:extLst>
              </a:tr>
              <a:tr h="5477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92982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6323190-C2DD-4BA9-B966-1A0B513E011E}"/>
              </a:ext>
            </a:extLst>
          </p:cNvPr>
          <p:cNvGrpSpPr/>
          <p:nvPr/>
        </p:nvGrpSpPr>
        <p:grpSpPr>
          <a:xfrm>
            <a:off x="8332373" y="442406"/>
            <a:ext cx="2875909" cy="1487030"/>
            <a:chOff x="8828288" y="1087043"/>
            <a:chExt cx="2875909" cy="14870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3B6E6C-C530-4FC1-8BAD-A9C6CA3EF1C7}"/>
                </a:ext>
              </a:extLst>
            </p:cNvPr>
            <p:cNvSpPr txBox="1"/>
            <p:nvPr/>
          </p:nvSpPr>
          <p:spPr>
            <a:xfrm>
              <a:off x="10013451" y="1364708"/>
              <a:ext cx="802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Positive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135474-AEAD-4CE1-B829-70B8029335AB}"/>
                </a:ext>
              </a:extLst>
            </p:cNvPr>
            <p:cNvSpPr txBox="1"/>
            <p:nvPr/>
          </p:nvSpPr>
          <p:spPr>
            <a:xfrm>
              <a:off x="9183970" y="1747419"/>
              <a:ext cx="829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Positive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AED3A8-2F89-41B5-8B00-364BE1C14D6D}"/>
                </a:ext>
              </a:extLst>
            </p:cNvPr>
            <p:cNvSpPr txBox="1"/>
            <p:nvPr/>
          </p:nvSpPr>
          <p:spPr>
            <a:xfrm>
              <a:off x="9141997" y="2266296"/>
              <a:ext cx="829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Negative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62BC60-3174-4E3B-87EF-8A0098E5E4C0}"/>
                </a:ext>
              </a:extLst>
            </p:cNvPr>
            <p:cNvSpPr txBox="1"/>
            <p:nvPr/>
          </p:nvSpPr>
          <p:spPr>
            <a:xfrm>
              <a:off x="10862207" y="1364707"/>
              <a:ext cx="841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Negative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6B252C-6B87-4532-8CBB-2E5365043F76}"/>
                </a:ext>
              </a:extLst>
            </p:cNvPr>
            <p:cNvSpPr txBox="1"/>
            <p:nvPr/>
          </p:nvSpPr>
          <p:spPr>
            <a:xfrm rot="16200000">
              <a:off x="8694505" y="1956855"/>
              <a:ext cx="636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b="1" dirty="0">
                  <a:solidFill>
                    <a:srgbClr val="00B050"/>
                  </a:solidFill>
                  <a:cs typeface="B Nazanin" panose="00000400000000000000" pitchFamily="2" charset="-78"/>
                </a:rPr>
                <a:t>واقعی</a:t>
              </a:r>
              <a:endParaRPr lang="en-US" b="1" dirty="0">
                <a:solidFill>
                  <a:srgbClr val="00B05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5456B5-6E53-4EA1-8704-71F9735F3703}"/>
                </a:ext>
              </a:extLst>
            </p:cNvPr>
            <p:cNvSpPr txBox="1"/>
            <p:nvPr/>
          </p:nvSpPr>
          <p:spPr>
            <a:xfrm>
              <a:off x="10119299" y="1087043"/>
              <a:ext cx="143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پیش بینی شده</a:t>
              </a:r>
              <a:endParaRPr lang="en-US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82FDB5-4E60-4240-8545-11A2A921A5D6}"/>
                  </a:ext>
                </a:extLst>
              </p:cNvPr>
              <p:cNvSpPr txBox="1"/>
              <p:nvPr/>
            </p:nvSpPr>
            <p:spPr>
              <a:xfrm>
                <a:off x="8817722" y="2299764"/>
                <a:ext cx="2606996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82FDB5-4E60-4240-8545-11A2A921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722" y="2299764"/>
                <a:ext cx="2606996" cy="406906"/>
              </a:xfrm>
              <a:prstGeom prst="rect">
                <a:avLst/>
              </a:prstGeom>
              <a:blipFill>
                <a:blip r:embed="rId2"/>
                <a:stretch>
                  <a:fillRect l="-1869" r="-93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A84588-79B6-46E0-8ABC-909A98F2FF51}"/>
                  </a:ext>
                </a:extLst>
              </p:cNvPr>
              <p:cNvSpPr txBox="1"/>
              <p:nvPr/>
            </p:nvSpPr>
            <p:spPr>
              <a:xfrm>
                <a:off x="8833645" y="2786652"/>
                <a:ext cx="1701363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A84588-79B6-46E0-8ABC-909A98F2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45" y="2786652"/>
                <a:ext cx="1701363" cy="406906"/>
              </a:xfrm>
              <a:prstGeom prst="rect">
                <a:avLst/>
              </a:prstGeom>
              <a:blipFill>
                <a:blip r:embed="rId3"/>
                <a:stretch>
                  <a:fillRect l="-1792" r="-1792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167CAF-29C7-4BCC-A686-73AC75BF9AA3}"/>
                  </a:ext>
                </a:extLst>
              </p:cNvPr>
              <p:cNvSpPr txBox="1"/>
              <p:nvPr/>
            </p:nvSpPr>
            <p:spPr>
              <a:xfrm>
                <a:off x="8814590" y="3295869"/>
                <a:ext cx="1460335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167CAF-29C7-4BCC-A686-73AC75BF9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590" y="3295869"/>
                <a:ext cx="1460335" cy="406906"/>
              </a:xfrm>
              <a:prstGeom prst="rect">
                <a:avLst/>
              </a:prstGeom>
              <a:blipFill>
                <a:blip r:embed="rId4"/>
                <a:stretch>
                  <a:fillRect l="-2917" t="-1515" r="-16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EEB55-5E09-4427-883A-6304D4A6C0C9}"/>
                  </a:ext>
                </a:extLst>
              </p:cNvPr>
              <p:cNvSpPr txBox="1"/>
              <p:nvPr/>
            </p:nvSpPr>
            <p:spPr>
              <a:xfrm>
                <a:off x="8813526" y="3804758"/>
                <a:ext cx="2900602" cy="412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EEB55-5E09-4427-883A-6304D4A6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526" y="3804758"/>
                <a:ext cx="2900602" cy="412613"/>
              </a:xfrm>
              <a:prstGeom prst="rect">
                <a:avLst/>
              </a:prstGeom>
              <a:blipFill>
                <a:blip r:embed="rId5"/>
                <a:stretch>
                  <a:fillRect l="-840" r="-420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88071E3-AA80-4117-A52A-C0BA937116ED}"/>
              </a:ext>
            </a:extLst>
          </p:cNvPr>
          <p:cNvSpPr txBox="1"/>
          <p:nvPr/>
        </p:nvSpPr>
        <p:spPr>
          <a:xfrm>
            <a:off x="8484179" y="4450636"/>
            <a:ext cx="3586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اگر پکت </a:t>
            </a:r>
            <a:r>
              <a:rPr lang="fa-IR" b="1" dirty="0">
                <a:solidFill>
                  <a:srgbClr val="FF3333"/>
                </a:solidFill>
                <a:cs typeface="B Nazanin" panose="00000400000000000000" pitchFamily="2" charset="-78"/>
              </a:rPr>
              <a:t>معیوب</a:t>
            </a:r>
            <a:r>
              <a:rPr lang="fa-IR" dirty="0">
                <a:cs typeface="B Nazanin" panose="00000400000000000000" pitchFamily="2" charset="-78"/>
              </a:rPr>
              <a:t>، </a:t>
            </a:r>
            <a:r>
              <a:rPr lang="fa-IR" b="1" dirty="0">
                <a:solidFill>
                  <a:schemeClr val="accent6"/>
                </a:solidFill>
                <a:cs typeface="B Nazanin" panose="00000400000000000000" pitchFamily="2" charset="-78"/>
              </a:rPr>
              <a:t>سالم</a:t>
            </a:r>
            <a:r>
              <a:rPr lang="fa-IR" dirty="0">
                <a:cs typeface="B Nazanin" panose="00000400000000000000" pitchFamily="2" charset="-78"/>
              </a:rPr>
              <a:t> تشخیص داده شود، 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         </a:t>
            </a:r>
            <a:r>
              <a:rPr lang="fa-IR" dirty="0">
                <a:cs typeface="B Nazanin" panose="00000400000000000000" pitchFamily="2" charset="-78"/>
              </a:rPr>
              <a:t>سیستم در معرض حمله قرار میگیرد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اگر پکت </a:t>
            </a:r>
            <a:r>
              <a:rPr lang="fa-IR" b="1" dirty="0">
                <a:solidFill>
                  <a:schemeClr val="accent6"/>
                </a:solidFill>
                <a:cs typeface="B Nazanin" panose="00000400000000000000" pitchFamily="2" charset="-78"/>
              </a:rPr>
              <a:t>سالم</a:t>
            </a:r>
            <a:r>
              <a:rPr lang="fa-IR" dirty="0">
                <a:cs typeface="B Nazanin" panose="00000400000000000000" pitchFamily="2" charset="-78"/>
              </a:rPr>
              <a:t>، </a:t>
            </a:r>
            <a:r>
              <a:rPr lang="fa-IR" b="1" dirty="0">
                <a:solidFill>
                  <a:srgbClr val="FF5B5B"/>
                </a:solidFill>
                <a:cs typeface="B Nazanin" panose="00000400000000000000" pitchFamily="2" charset="-78"/>
              </a:rPr>
              <a:t>معیوب</a:t>
            </a:r>
            <a:r>
              <a:rPr lang="fa-IR" dirty="0">
                <a:cs typeface="B Nazanin" panose="00000400000000000000" pitchFamily="2" charset="-78"/>
              </a:rPr>
              <a:t> تشخیص داده شود،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            </a:t>
            </a:r>
            <a:r>
              <a:rPr lang="fa-IR" dirty="0">
                <a:cs typeface="B Nazanin" panose="00000400000000000000" pitchFamily="2" charset="-78"/>
              </a:rPr>
              <a:t> پکت لاس خواهیم داشت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F2BF-C659-4B7F-BCFC-98C584EEE3DE}"/>
              </a:ext>
            </a:extLst>
          </p:cNvPr>
          <p:cNvSpPr/>
          <p:nvPr/>
        </p:nvSpPr>
        <p:spPr>
          <a:xfrm>
            <a:off x="8484179" y="6224746"/>
            <a:ext cx="3565102" cy="464868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b="1" dirty="0">
                <a:cs typeface="B Nazanin" panose="00000400000000000000" pitchFamily="2" charset="-78"/>
              </a:rPr>
              <a:t>در این مسئله معیار </a:t>
            </a:r>
            <a:r>
              <a:rPr lang="en-US" sz="1600" b="1" dirty="0">
                <a:cs typeface="B Nazanin" panose="00000400000000000000" pitchFamily="2" charset="-78"/>
              </a:rPr>
              <a:t>Recall</a:t>
            </a:r>
            <a:r>
              <a:rPr lang="fa-IR" sz="1600" b="1" dirty="0">
                <a:cs typeface="B Nazanin" panose="00000400000000000000" pitchFamily="2" charset="-78"/>
              </a:rPr>
              <a:t> اهمیت بیشتری دارد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B60FC-3FA6-4DA1-BDB4-C09FA26822DF}"/>
              </a:ext>
            </a:extLst>
          </p:cNvPr>
          <p:cNvSpPr txBox="1"/>
          <p:nvPr/>
        </p:nvSpPr>
        <p:spPr>
          <a:xfrm>
            <a:off x="9347024" y="5772278"/>
            <a:ext cx="270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600" b="1" dirty="0">
                <a:cs typeface="B Nazanin" panose="00000400000000000000" pitchFamily="2" charset="-78"/>
              </a:rPr>
              <a:t>مورد اول هزینه بالاتری دارد لذا: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07888D53-16AD-4737-ACC8-79B6730AB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90141"/>
              </p:ext>
            </p:extLst>
          </p:nvPr>
        </p:nvGraphicFramePr>
        <p:xfrm>
          <a:off x="1918189" y="4115059"/>
          <a:ext cx="443864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7527">
                  <a:extLst>
                    <a:ext uri="{9D8B030D-6E8A-4147-A177-3AD203B41FA5}">
                      <a16:colId xmlns:a16="http://schemas.microsoft.com/office/drawing/2014/main" val="3476316628"/>
                    </a:ext>
                  </a:extLst>
                </a:gridCol>
                <a:gridCol w="985049">
                  <a:extLst>
                    <a:ext uri="{9D8B030D-6E8A-4147-A177-3AD203B41FA5}">
                      <a16:colId xmlns:a16="http://schemas.microsoft.com/office/drawing/2014/main" val="2111208702"/>
                    </a:ext>
                  </a:extLst>
                </a:gridCol>
                <a:gridCol w="1072826">
                  <a:extLst>
                    <a:ext uri="{9D8B030D-6E8A-4147-A177-3AD203B41FA5}">
                      <a16:colId xmlns:a16="http://schemas.microsoft.com/office/drawing/2014/main" val="3417307126"/>
                    </a:ext>
                  </a:extLst>
                </a:gridCol>
                <a:gridCol w="1403242">
                  <a:extLst>
                    <a:ext uri="{9D8B030D-6E8A-4147-A177-3AD203B41FA5}">
                      <a16:colId xmlns:a16="http://schemas.microsoft.com/office/drawing/2014/main" val="279913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56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5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28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Avg/Total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51794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698E4A6-8D60-48F6-81E0-B4631E805435}"/>
              </a:ext>
            </a:extLst>
          </p:cNvPr>
          <p:cNvSpPr txBox="1"/>
          <p:nvPr/>
        </p:nvSpPr>
        <p:spPr>
          <a:xfrm>
            <a:off x="5866653" y="3479354"/>
            <a:ext cx="210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rgbClr val="00B050"/>
                </a:solidFill>
                <a:cs typeface="B Nazanin" panose="00000400000000000000" pitchFamily="2" charset="-78"/>
              </a:rPr>
              <a:t>نتایج حاصله برای </a:t>
            </a:r>
            <a:r>
              <a:rPr lang="en-US" b="1" dirty="0">
                <a:solidFill>
                  <a:srgbClr val="00B050"/>
                </a:solidFill>
                <a:cs typeface="B Nazanin" panose="00000400000000000000" pitchFamily="2" charset="-78"/>
              </a:rPr>
              <a:t>SVM</a:t>
            </a:r>
          </a:p>
        </p:txBody>
      </p:sp>
      <p:graphicFrame>
        <p:nvGraphicFramePr>
          <p:cNvPr id="31" name="Table 23">
            <a:extLst>
              <a:ext uri="{FF2B5EF4-FFF2-40B4-BE49-F238E27FC236}">
                <a16:creationId xmlns:a16="http://schemas.microsoft.com/office/drawing/2014/main" id="{4EB3DCD4-BA25-4229-B9AA-80E65176A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10816"/>
              </p:ext>
            </p:extLst>
          </p:nvPr>
        </p:nvGraphicFramePr>
        <p:xfrm>
          <a:off x="1881344" y="1595439"/>
          <a:ext cx="443864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7527">
                  <a:extLst>
                    <a:ext uri="{9D8B030D-6E8A-4147-A177-3AD203B41FA5}">
                      <a16:colId xmlns:a16="http://schemas.microsoft.com/office/drawing/2014/main" val="3476316628"/>
                    </a:ext>
                  </a:extLst>
                </a:gridCol>
                <a:gridCol w="985049">
                  <a:extLst>
                    <a:ext uri="{9D8B030D-6E8A-4147-A177-3AD203B41FA5}">
                      <a16:colId xmlns:a16="http://schemas.microsoft.com/office/drawing/2014/main" val="2111208702"/>
                    </a:ext>
                  </a:extLst>
                </a:gridCol>
                <a:gridCol w="1072826">
                  <a:extLst>
                    <a:ext uri="{9D8B030D-6E8A-4147-A177-3AD203B41FA5}">
                      <a16:colId xmlns:a16="http://schemas.microsoft.com/office/drawing/2014/main" val="3417307126"/>
                    </a:ext>
                  </a:extLst>
                </a:gridCol>
                <a:gridCol w="1403242">
                  <a:extLst>
                    <a:ext uri="{9D8B030D-6E8A-4147-A177-3AD203B41FA5}">
                      <a16:colId xmlns:a16="http://schemas.microsoft.com/office/drawing/2014/main" val="279913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56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5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28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Avg/Total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51794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2F14EA6-1523-406A-8FF0-64FF64F07166}"/>
              </a:ext>
            </a:extLst>
          </p:cNvPr>
          <p:cNvSpPr txBox="1"/>
          <p:nvPr/>
        </p:nvSpPr>
        <p:spPr>
          <a:xfrm>
            <a:off x="5866653" y="843181"/>
            <a:ext cx="210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نتایج مقاله برای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35698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9638D-53E3-4554-BEE3-22A64DB1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88" y="1864892"/>
            <a:ext cx="5348075" cy="4019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22CFB-BFC0-4845-B38C-1DF9F0A0AEFD}"/>
              </a:ext>
            </a:extLst>
          </p:cNvPr>
          <p:cNvSpPr txBox="1"/>
          <p:nvPr/>
        </p:nvSpPr>
        <p:spPr>
          <a:xfrm>
            <a:off x="8982327" y="3204959"/>
            <a:ext cx="34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>
                <a:solidFill>
                  <a:srgbClr val="FF5B5B"/>
                </a:solidFill>
              </a:rPr>
              <a:t>*</a:t>
            </a:r>
            <a:endParaRPr lang="en-US" sz="2400" b="1" dirty="0">
              <a:solidFill>
                <a:srgbClr val="FF5B5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51F2E-CEDB-426E-8242-D86C4C1094A5}"/>
              </a:ext>
            </a:extLst>
          </p:cNvPr>
          <p:cNvSpPr txBox="1"/>
          <p:nvPr/>
        </p:nvSpPr>
        <p:spPr>
          <a:xfrm>
            <a:off x="8765573" y="5859709"/>
            <a:ext cx="3220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rgbClr val="FF5B5B"/>
                </a:solidFill>
                <a:cs typeface="B Nazanin" panose="00000400000000000000" pitchFamily="2" charset="-78"/>
              </a:rPr>
              <a:t>* احتمالا 0.97 بوده است</a:t>
            </a:r>
            <a:endParaRPr lang="en-US" sz="2000" dirty="0">
              <a:solidFill>
                <a:srgbClr val="FF5B5B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B509BA-B2CC-4425-95A8-C3A4C748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5"/>
            <a:ext cx="4927979" cy="6844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179F8-34FC-4337-99D4-346D30508841}"/>
              </a:ext>
            </a:extLst>
          </p:cNvPr>
          <p:cNvSpPr txBox="1"/>
          <p:nvPr/>
        </p:nvSpPr>
        <p:spPr>
          <a:xfrm>
            <a:off x="7108130" y="904835"/>
            <a:ext cx="374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solidFill>
                  <a:schemeClr val="tx1">
                    <a:lumMod val="50000"/>
                    <a:lumOff val="50000"/>
                  </a:schemeClr>
                </a:solidFill>
                <a:cs typeface="B Sina" panose="00000700000000000000" pitchFamily="2" charset="-78"/>
              </a:rPr>
              <a:t>نتایج مقاله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cs typeface="B Sina" panose="00000700000000000000" pitchFamily="2" charset="-7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93B2CE-624A-4F90-838B-0D147B31A51D}"/>
              </a:ext>
            </a:extLst>
          </p:cNvPr>
          <p:cNvCxnSpPr>
            <a:cxnSpLocks/>
          </p:cNvCxnSpPr>
          <p:nvPr/>
        </p:nvCxnSpPr>
        <p:spPr>
          <a:xfrm flipH="1">
            <a:off x="7185276" y="1596789"/>
            <a:ext cx="36712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6517FCB-4E87-4E78-B52A-AC664A682959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12/13</a:t>
            </a:r>
          </a:p>
        </p:txBody>
      </p:sp>
    </p:spTree>
    <p:extLst>
      <p:ext uri="{BB962C8B-B14F-4D97-AF65-F5344CB8AC3E}">
        <p14:creationId xmlns:p14="http://schemas.microsoft.com/office/powerpoint/2010/main" val="190884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74D2D-0363-4FC3-9B74-9AEAC24CC4F2}"/>
              </a:ext>
            </a:extLst>
          </p:cNvPr>
          <p:cNvSpPr txBox="1"/>
          <p:nvPr/>
        </p:nvSpPr>
        <p:spPr>
          <a:xfrm>
            <a:off x="8443607" y="149064"/>
            <a:ext cx="3748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solidFill>
                  <a:schemeClr val="tx1">
                    <a:lumMod val="50000"/>
                    <a:lumOff val="50000"/>
                  </a:schemeClr>
                </a:solidFill>
                <a:cs typeface="B Sina" panose="00000700000000000000" pitchFamily="2" charset="-78"/>
              </a:rPr>
              <a:t>پیشنهادها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cs typeface="B Sina" panose="000007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81115-8E19-4ECA-A010-5AF6B3B74C75}"/>
              </a:ext>
            </a:extLst>
          </p:cNvPr>
          <p:cNvSpPr txBox="1"/>
          <p:nvPr/>
        </p:nvSpPr>
        <p:spPr>
          <a:xfrm>
            <a:off x="1008228" y="907156"/>
            <a:ext cx="10099344" cy="545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چنانچه در سایت مربوط به دیتاست گفته شده است، حمله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DoS</a:t>
            </a:r>
            <a:r>
              <a:rPr lang="fa-IR" dirty="0">
                <a:cs typeface="B Nazanin" panose="00000400000000000000" pitchFamily="2" charset="-78"/>
              </a:rPr>
              <a:t> از معدود حملاتی است که الگو مشخصی داشته و قابل تشخیص است.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اگرچه امکان طراحی یک کلاسیفایر-چند کلاسی، برای طبقه بندی سایر حملات وجود دارد ( حتی با دقت حدود 0.98 مثلا با شبکه عصبی) 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اما وجود تنوع و فقدان ساختار و الگو در سایر حملات، مدلهای حاصله را در عمل بی فایده میکند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dirty="0">
                <a:cs typeface="B Nazanin" panose="00000400000000000000" pitchFamily="2" charset="-78"/>
              </a:rPr>
              <a:t>امروزه، جدیدترین روشهای مورد بحث در حوزه امنیت سایبری، عموما برپایه روش های یادگیری تقویتی نظیر</a:t>
            </a:r>
            <a:r>
              <a:rPr lang="en-US" dirty="0">
                <a:cs typeface="B Nazanin" panose="00000400000000000000" pitchFamily="2" charset="-78"/>
              </a:rPr>
              <a:t> POMDP </a:t>
            </a:r>
            <a:r>
              <a:rPr lang="fa-IR" dirty="0">
                <a:cs typeface="B Nazanin" panose="00000400000000000000" pitchFamily="2" charset="-78"/>
              </a:rPr>
              <a:t> هستند 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مدلهای یادگیری تقویتی،پیچیدگی بالایی داشته و معمولا پیاده سازی آنها در قالب یک ماژول سخت افزاری</a:t>
            </a:r>
            <a:r>
              <a:rPr lang="fa-IR" b="1" dirty="0">
                <a:solidFill>
                  <a:srgbClr val="00B050"/>
                </a:solidFill>
                <a:cs typeface="B Nazanin" panose="00000400000000000000" pitchFamily="2" charset="-78"/>
              </a:rPr>
              <a:t> ارزان قیمت 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امکان پذیر نیست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b="1" dirty="0">
                <a:solidFill>
                  <a:srgbClr val="00B050"/>
                </a:solidFill>
                <a:cs typeface="B Nazanin" panose="00000400000000000000" pitchFamily="2" charset="-78"/>
              </a:rPr>
              <a:t>ترکیب روشهای یادگیری تقویتی با پارادایم هایی که امروزه در حوزه اینترنت اشیاء و  طراحی نرم افزار</a:t>
            </a:r>
            <a:r>
              <a:rPr lang="en-US" b="1" dirty="0">
                <a:solidFill>
                  <a:srgbClr val="00B050"/>
                </a:solidFill>
                <a:cs typeface="B Nazanin" panose="00000400000000000000" pitchFamily="2" charset="-78"/>
              </a:rPr>
              <a:t> </a:t>
            </a:r>
            <a:r>
              <a:rPr lang="fa-IR" b="1" dirty="0">
                <a:solidFill>
                  <a:srgbClr val="00B050"/>
                </a:solidFill>
                <a:cs typeface="B Nazanin" panose="00000400000000000000" pitchFamily="2" charset="-78"/>
              </a:rPr>
              <a:t>محبویت دارند، نظیر: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00B050"/>
              </a:solidFill>
              <a:cs typeface="B Nazanin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fa-IR" b="1" dirty="0">
                <a:solidFill>
                  <a:srgbClr val="00B050"/>
                </a:solidFill>
                <a:cs typeface="B Nazanin" panose="00000400000000000000" pitchFamily="2" charset="-78"/>
              </a:rPr>
              <a:t>		</a:t>
            </a:r>
            <a:r>
              <a:rPr lang="en-US" b="1" dirty="0">
                <a:solidFill>
                  <a:srgbClr val="00B050"/>
                </a:solidFill>
                <a:cs typeface="B Nazanin" panose="00000400000000000000" pitchFamily="2" charset="-78"/>
              </a:rPr>
              <a:t>Micro Service Architecture / (Distributed/Cloud/ Edge) Computing</a:t>
            </a:r>
            <a:endParaRPr lang="fa-IR" b="1" dirty="0">
              <a:solidFill>
                <a:srgbClr val="00B050"/>
              </a:solidFill>
              <a:cs typeface="B Nazani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fa-IR" b="1" dirty="0">
                <a:solidFill>
                  <a:srgbClr val="00B050"/>
                </a:solidFill>
                <a:cs typeface="B Nazanin" panose="00000400000000000000" pitchFamily="2" charset="-78"/>
              </a:rPr>
              <a:t>	</a:t>
            </a:r>
            <a:endParaRPr lang="en-US" b="1" dirty="0">
              <a:solidFill>
                <a:srgbClr val="00B050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b="1" dirty="0">
                <a:solidFill>
                  <a:srgbClr val="00B050"/>
                </a:solidFill>
                <a:cs typeface="B Nazanin" panose="00000400000000000000" pitchFamily="2" charset="-78"/>
              </a:rPr>
              <a:t>     شاید راه حلی برای پیاده سازی مدلهای یادگیری تقویتی،در قالب سامانه های بلادرنگ و با هزینه مناسب، به رغم پیچدگی آنها باشد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dirty="0">
              <a:cs typeface="B Nazanin" panose="00000400000000000000" pitchFamily="2" charset="-7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02A74C-CD31-42F6-9B9B-03DE8879C0E4}"/>
              </a:ext>
            </a:extLst>
          </p:cNvPr>
          <p:cNvGrpSpPr/>
          <p:nvPr/>
        </p:nvGrpSpPr>
        <p:grpSpPr>
          <a:xfrm>
            <a:off x="268241" y="6110933"/>
            <a:ext cx="6371605" cy="661061"/>
            <a:chOff x="6179790" y="6090055"/>
            <a:chExt cx="6371605" cy="66106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065A4F-BA41-4AB4-BEEA-33258F30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215932" y="6090055"/>
              <a:ext cx="63354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85B947-3FE3-4553-A1CE-1E21E9C966EB}"/>
                </a:ext>
              </a:extLst>
            </p:cNvPr>
            <p:cNvSpPr txBox="1"/>
            <p:nvPr/>
          </p:nvSpPr>
          <p:spPr>
            <a:xfrm>
              <a:off x="6179790" y="6104785"/>
              <a:ext cx="3203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Reinforcement Learning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Partially Observable Markov Decision Process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Internet Of Things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8BB577-E6E4-453B-92E7-EC6DE2C676FF}"/>
                </a:ext>
              </a:extLst>
            </p:cNvPr>
            <p:cNvSpPr txBox="1"/>
            <p:nvPr/>
          </p:nvSpPr>
          <p:spPr>
            <a:xfrm>
              <a:off x="9383663" y="6119514"/>
              <a:ext cx="2251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4. Real 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FDF45D-3FCF-4460-B99C-389A7F499F55}"/>
              </a:ext>
            </a:extLst>
          </p:cNvPr>
          <p:cNvSpPr txBox="1"/>
          <p:nvPr/>
        </p:nvSpPr>
        <p:spPr>
          <a:xfrm>
            <a:off x="3568321" y="2171576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2405B-90D4-4BF0-A316-3F258E6D6023}"/>
              </a:ext>
            </a:extLst>
          </p:cNvPr>
          <p:cNvSpPr txBox="1"/>
          <p:nvPr/>
        </p:nvSpPr>
        <p:spPr>
          <a:xfrm>
            <a:off x="3071990" y="2040771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803D5-7945-4DF2-91BA-8973DCE8701D}"/>
              </a:ext>
            </a:extLst>
          </p:cNvPr>
          <p:cNvSpPr txBox="1"/>
          <p:nvPr/>
        </p:nvSpPr>
        <p:spPr>
          <a:xfrm>
            <a:off x="4397636" y="3298195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04FC3-0C5A-4B92-B0C5-EA5E7F9EA69F}"/>
              </a:ext>
            </a:extLst>
          </p:cNvPr>
          <p:cNvSpPr txBox="1"/>
          <p:nvPr/>
        </p:nvSpPr>
        <p:spPr>
          <a:xfrm>
            <a:off x="4035402" y="4971642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C40D25-4DCB-4269-883C-AD66AB8390C5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231337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146D76-AD4A-4E22-BCE1-88BC81EE8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39"/>
          <a:stretch/>
        </p:blipFill>
        <p:spPr>
          <a:xfrm>
            <a:off x="0" y="0"/>
            <a:ext cx="4002157" cy="3411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31E8B-358E-43F3-A534-0B4193F26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9" r="29119"/>
          <a:stretch/>
        </p:blipFill>
        <p:spPr>
          <a:xfrm>
            <a:off x="8114998" y="-1"/>
            <a:ext cx="4112841" cy="3398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250DF6-D3BF-47BD-9C3E-71759B2D6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 r="9731"/>
          <a:stretch/>
        </p:blipFill>
        <p:spPr>
          <a:xfrm>
            <a:off x="4002157" y="1"/>
            <a:ext cx="4112841" cy="3411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6A8126-65E0-4536-BF25-A4AC4612407F}"/>
              </a:ext>
            </a:extLst>
          </p:cNvPr>
          <p:cNvSpPr txBox="1"/>
          <p:nvPr/>
        </p:nvSpPr>
        <p:spPr>
          <a:xfrm>
            <a:off x="3576080" y="3251934"/>
            <a:ext cx="53512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شبکه هوشمد = فناوری اطلاعات و ارتباطات +  شبکه سنتی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B6DBF6-82DE-46F2-98BD-E62837E771D1}"/>
              </a:ext>
            </a:extLst>
          </p:cNvPr>
          <p:cNvGrpSpPr/>
          <p:nvPr/>
        </p:nvGrpSpPr>
        <p:grpSpPr>
          <a:xfrm>
            <a:off x="545487" y="3783848"/>
            <a:ext cx="8381812" cy="2838620"/>
            <a:chOff x="3621298" y="3625031"/>
            <a:chExt cx="8381812" cy="28386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79B408-2C95-4A4E-8A2C-C7BE4A5DF365}"/>
                </a:ext>
              </a:extLst>
            </p:cNvPr>
            <p:cNvSpPr txBox="1"/>
            <p:nvPr/>
          </p:nvSpPr>
          <p:spPr>
            <a:xfrm>
              <a:off x="7890268" y="3952606"/>
              <a:ext cx="4112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 rtl="1"/>
              <a:r>
                <a:rPr lang="fa-IR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در سراسر مسیر توزیع، سنسورها و پردازنده هایی برای ثبت و پردازش اطلاعات محلی شبکه(ولتار و جریان نودها خرابی اجزا و..، تعبیه شده است</a:t>
              </a:r>
              <a:endParaRPr lang="en-US" dirty="0">
                <a:solidFill>
                  <a:schemeClr val="bg2">
                    <a:lumMod val="10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EAC46-520E-45A9-921E-18E7BEC15F41}"/>
                </a:ext>
              </a:extLst>
            </p:cNvPr>
            <p:cNvSpPr txBox="1"/>
            <p:nvPr/>
          </p:nvSpPr>
          <p:spPr>
            <a:xfrm>
              <a:off x="7873937" y="5263322"/>
              <a:ext cx="41128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 rtl="1"/>
              <a:r>
                <a:rPr lang="fa-IR" sz="18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نود های شبکه (مولد، مصرف کننده و..) اطلاعات پردازش شده را بین یدکدیگر مخابره میکنند، این امر، مصرف، عیب یابی و نگه داری را به صورت هوشمندانه امکان پذیر می نماید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8DD570-BFC7-4D09-93F5-6F3ECD95B4A1}"/>
                </a:ext>
              </a:extLst>
            </p:cNvPr>
            <p:cNvSpPr txBox="1"/>
            <p:nvPr/>
          </p:nvSpPr>
          <p:spPr>
            <a:xfrm>
              <a:off x="3625403" y="4017870"/>
              <a:ext cx="4112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 rtl="1"/>
              <a:r>
                <a:rPr lang="fa-IR" sz="18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در شبکه سنتی، هر مرکز پایش و توزیع قدرت، بر بخش وسیعی از شبکه نظارت دارد </a:t>
              </a:r>
              <a:r>
                <a:rPr lang="fa-IR" sz="1800" dirty="0">
                  <a:solidFill>
                    <a:srgbClr val="FF0000"/>
                  </a:solidFill>
                  <a:cs typeface="B Nazanin" panose="00000400000000000000" pitchFamily="2" charset="-78"/>
                </a:rPr>
                <a:t>(معماری متمرکز)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4F529C-B6D8-448D-A8CF-695F88E96369}"/>
                </a:ext>
              </a:extLst>
            </p:cNvPr>
            <p:cNvSpPr txBox="1"/>
            <p:nvPr/>
          </p:nvSpPr>
          <p:spPr>
            <a:xfrm>
              <a:off x="3621298" y="5257309"/>
              <a:ext cx="41128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 rtl="1"/>
              <a:r>
                <a:rPr lang="fa-IR" sz="18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در شبکه هوشمند، هر نود میتواند به اطلاعات سایر نود ها دسترسی داشته باشد. لذا میتواند بالقوه بر بخشی از شبکه نظارت کند بنابراین وظیفه پایش و کنترل شبکه  بین نودها تویع میشود </a:t>
              </a:r>
              <a:r>
                <a:rPr lang="fa-IR" sz="1800" dirty="0">
                  <a:solidFill>
                    <a:srgbClr val="00B050"/>
                  </a:solidFill>
                  <a:cs typeface="B Nazanin" panose="00000400000000000000" pitchFamily="2" charset="-78"/>
                </a:rPr>
                <a:t>(معماری غیر متمرکز)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B748943-E677-4248-9016-D8E6BDA1FB5B}"/>
                </a:ext>
              </a:extLst>
            </p:cNvPr>
            <p:cNvGrpSpPr/>
            <p:nvPr/>
          </p:nvGrpSpPr>
          <p:grpSpPr>
            <a:xfrm>
              <a:off x="3856197" y="3625031"/>
              <a:ext cx="3888112" cy="373113"/>
              <a:chOff x="8114998" y="4890209"/>
              <a:chExt cx="3888112" cy="373113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A95D9C3-BA4B-4515-8628-6512504DF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4998" y="5076766"/>
                <a:ext cx="377220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0C37C18-57C5-4983-8D28-821BAF1369DF}"/>
                  </a:ext>
                </a:extLst>
              </p:cNvPr>
              <p:cNvSpPr/>
              <p:nvPr/>
            </p:nvSpPr>
            <p:spPr>
              <a:xfrm>
                <a:off x="11629997" y="4890209"/>
                <a:ext cx="373113" cy="373113"/>
              </a:xfrm>
              <a:prstGeom prst="ellipse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b="1" dirty="0">
                    <a:cs typeface="B Nazanin" panose="00000400000000000000" pitchFamily="2" charset="-78"/>
                  </a:rPr>
                  <a:t>3</a:t>
                </a:r>
                <a:endParaRPr lang="en-US" b="1" dirty="0">
                  <a:cs typeface="B Nazanin" panose="00000400000000000000" pitchFamily="2" charset="-78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6317D1-CAD5-45BD-8BA4-F7A147396BAC}"/>
                </a:ext>
              </a:extLst>
            </p:cNvPr>
            <p:cNvGrpSpPr/>
            <p:nvPr/>
          </p:nvGrpSpPr>
          <p:grpSpPr>
            <a:xfrm>
              <a:off x="8114998" y="3625031"/>
              <a:ext cx="3888112" cy="373113"/>
              <a:chOff x="8114998" y="4890209"/>
              <a:chExt cx="3888112" cy="373113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0EF9FA0-BCC4-400A-8504-2503FF691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4998" y="5076766"/>
                <a:ext cx="377220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0B8AA81-3BAA-4D2B-8CDF-165382CAC597}"/>
                  </a:ext>
                </a:extLst>
              </p:cNvPr>
              <p:cNvSpPr/>
              <p:nvPr/>
            </p:nvSpPr>
            <p:spPr>
              <a:xfrm>
                <a:off x="11629997" y="4890209"/>
                <a:ext cx="373113" cy="373113"/>
              </a:xfrm>
              <a:prstGeom prst="ellipse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b="1" dirty="0">
                    <a:cs typeface="B Nazanin" panose="00000400000000000000" pitchFamily="2" charset="-78"/>
                  </a:rPr>
                  <a:t>1</a:t>
                </a:r>
                <a:endParaRPr lang="en-US" b="1" dirty="0">
                  <a:cs typeface="B Nazanin" panose="00000400000000000000" pitchFamily="2" charset="-78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1A1D21B-249B-4984-BC52-D631722E85F9}"/>
                </a:ext>
              </a:extLst>
            </p:cNvPr>
            <p:cNvGrpSpPr/>
            <p:nvPr/>
          </p:nvGrpSpPr>
          <p:grpSpPr>
            <a:xfrm>
              <a:off x="8114997" y="4890209"/>
              <a:ext cx="3888112" cy="373113"/>
              <a:chOff x="8114998" y="4890209"/>
              <a:chExt cx="3888112" cy="37311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5EE542-0F96-4197-8EF5-B99BD7084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4998" y="5076766"/>
                <a:ext cx="377220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16A1612-86DF-4618-AEF6-AA97D7118DC3}"/>
                  </a:ext>
                </a:extLst>
              </p:cNvPr>
              <p:cNvSpPr/>
              <p:nvPr/>
            </p:nvSpPr>
            <p:spPr>
              <a:xfrm>
                <a:off x="11629997" y="4890209"/>
                <a:ext cx="373113" cy="373113"/>
              </a:xfrm>
              <a:prstGeom prst="ellipse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b="1" dirty="0">
                    <a:cs typeface="B Nazanin" panose="00000400000000000000" pitchFamily="2" charset="-78"/>
                  </a:rPr>
                  <a:t>2</a:t>
                </a:r>
                <a:endParaRPr lang="en-US" b="1" dirty="0">
                  <a:cs typeface="B Nazanin" panose="00000400000000000000" pitchFamily="2" charset="-78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3FA1800-0F20-4E28-8347-23F319F34371}"/>
                </a:ext>
              </a:extLst>
            </p:cNvPr>
            <p:cNvGrpSpPr/>
            <p:nvPr/>
          </p:nvGrpSpPr>
          <p:grpSpPr>
            <a:xfrm>
              <a:off x="3848173" y="4884196"/>
              <a:ext cx="3888112" cy="373113"/>
              <a:chOff x="8114998" y="4890209"/>
              <a:chExt cx="3888112" cy="37311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AFDA9D3-C6EB-451B-ABA8-CE406B4A7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4998" y="5076766"/>
                <a:ext cx="377220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90CE697-A54F-4CA3-9DF8-033A1A9F618F}"/>
                  </a:ext>
                </a:extLst>
              </p:cNvPr>
              <p:cNvSpPr/>
              <p:nvPr/>
            </p:nvSpPr>
            <p:spPr>
              <a:xfrm>
                <a:off x="11629997" y="4890209"/>
                <a:ext cx="373113" cy="373113"/>
              </a:xfrm>
              <a:prstGeom prst="ellipse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b="1" dirty="0">
                    <a:cs typeface="B Nazanin" panose="00000400000000000000" pitchFamily="2" charset="-78"/>
                  </a:rPr>
                  <a:t>4</a:t>
                </a:r>
                <a:endParaRPr lang="en-US" b="1" dirty="0">
                  <a:cs typeface="B Nazanin" panose="00000400000000000000" pitchFamily="2" charset="-78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8D60A7-5254-41CC-A291-BDDB4C83B9B0}"/>
              </a:ext>
            </a:extLst>
          </p:cNvPr>
          <p:cNvGrpSpPr/>
          <p:nvPr/>
        </p:nvGrpSpPr>
        <p:grpSpPr>
          <a:xfrm>
            <a:off x="9721234" y="4368822"/>
            <a:ext cx="2120846" cy="1752936"/>
            <a:chOff x="9721234" y="4368822"/>
            <a:chExt cx="2120846" cy="175293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801A19-12CA-4502-A112-2A7EC8E171EC}"/>
                </a:ext>
              </a:extLst>
            </p:cNvPr>
            <p:cNvSpPr txBox="1"/>
            <p:nvPr/>
          </p:nvSpPr>
          <p:spPr>
            <a:xfrm>
              <a:off x="9939218" y="4736764"/>
              <a:ext cx="1797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Sina" panose="00000700000000000000" pitchFamily="2" charset="-78"/>
                </a:rPr>
                <a:t>مقدمه</a:t>
              </a:r>
              <a:endPara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cs typeface="B Sina" panose="00000700000000000000" pitchFamily="2" charset="-78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284558-C3A4-43DF-81BA-AEC7EA3E1378}"/>
                </a:ext>
              </a:extLst>
            </p:cNvPr>
            <p:cNvCxnSpPr>
              <a:cxnSpLocks/>
            </p:cNvCxnSpPr>
            <p:nvPr/>
          </p:nvCxnSpPr>
          <p:spPr>
            <a:xfrm>
              <a:off x="9721234" y="4368822"/>
              <a:ext cx="0" cy="16055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424A14-8993-4AA9-8AC1-978DC9587B4F}"/>
                </a:ext>
              </a:extLst>
            </p:cNvPr>
            <p:cNvSpPr txBox="1"/>
            <p:nvPr/>
          </p:nvSpPr>
          <p:spPr>
            <a:xfrm>
              <a:off x="9737566" y="5290761"/>
              <a:ext cx="2104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200" dirty="0">
                  <a:solidFill>
                    <a:schemeClr val="bg1">
                      <a:lumMod val="50000"/>
                    </a:schemeClr>
                  </a:solidFill>
                  <a:cs typeface="B Nazanin" panose="00000400000000000000" pitchFamily="2" charset="-78"/>
                </a:rPr>
                <a:t>مقایسه با شبکه سنتی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حملات سایبری در شبکه هوشمند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راهکارهای ارائه شده تاکنون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راهکار مقاله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B8BD9F7-28F0-49F3-8C09-F431020E93AC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2/13</a:t>
            </a:r>
          </a:p>
        </p:txBody>
      </p:sp>
    </p:spTree>
    <p:extLst>
      <p:ext uri="{BB962C8B-B14F-4D97-AF65-F5344CB8AC3E}">
        <p14:creationId xmlns:p14="http://schemas.microsoft.com/office/powerpoint/2010/main" val="376765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7B4CE5-D2B6-4DA4-B280-FFBEC6B86992}"/>
              </a:ext>
            </a:extLst>
          </p:cNvPr>
          <p:cNvSpPr/>
          <p:nvPr/>
        </p:nvSpPr>
        <p:spPr>
          <a:xfrm>
            <a:off x="-26696" y="0"/>
            <a:ext cx="3091430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BF2B82-A079-4984-A14B-5836107DF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26667" r="57697" b="58791"/>
          <a:stretch/>
        </p:blipFill>
        <p:spPr>
          <a:xfrm>
            <a:off x="237820" y="1847788"/>
            <a:ext cx="2317351" cy="966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867CBD-C48F-4A4A-8519-55A93CE8C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41" r="56565" b="42047"/>
          <a:stretch/>
        </p:blipFill>
        <p:spPr>
          <a:xfrm>
            <a:off x="-121772" y="3180240"/>
            <a:ext cx="2351771" cy="781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F90DB8-4789-4881-9CBA-24CA21B5D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90" r="56565" b="24328"/>
          <a:stretch/>
        </p:blipFill>
        <p:spPr>
          <a:xfrm>
            <a:off x="0" y="4522076"/>
            <a:ext cx="2351771" cy="680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C9266F-2E56-44B8-AAB7-788837D93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6" t="78593" r="54881" b="5911"/>
          <a:stretch/>
        </p:blipFill>
        <p:spPr>
          <a:xfrm>
            <a:off x="546407" y="5708990"/>
            <a:ext cx="1647771" cy="8120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0831D7-7900-471D-8BA8-AC9435EF4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5" t="10384" b="76908"/>
          <a:stretch/>
        </p:blipFill>
        <p:spPr>
          <a:xfrm>
            <a:off x="3249249" y="540867"/>
            <a:ext cx="2968823" cy="7844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4631DE-56C9-40ED-9615-EB2418047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1" t="26842" r="6519" b="59474"/>
          <a:stretch/>
        </p:blipFill>
        <p:spPr>
          <a:xfrm>
            <a:off x="3425727" y="1972689"/>
            <a:ext cx="2089975" cy="7170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0EF10C-ED9B-4A81-A453-31225C9C9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1" t="43041" b="41988"/>
          <a:stretch/>
        </p:blipFill>
        <p:spPr>
          <a:xfrm>
            <a:off x="3379220" y="3178930"/>
            <a:ext cx="2442930" cy="7844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7BBA25-F6E8-47CF-9FC1-3610DEBEF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1" t="62924" b="24620"/>
          <a:stretch/>
        </p:blipFill>
        <p:spPr>
          <a:xfrm>
            <a:off x="3313711" y="4535111"/>
            <a:ext cx="2442930" cy="652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9B3C3C-8BF6-47C0-B67A-F5666FCFC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1" t="78596" r="8333" b="6433"/>
          <a:stretch/>
        </p:blipFill>
        <p:spPr>
          <a:xfrm>
            <a:off x="3294040" y="5690183"/>
            <a:ext cx="1991730" cy="7844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270A03-ECE8-4007-99D8-D67117908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59" r="54980" b="76727"/>
          <a:stretch/>
        </p:blipFill>
        <p:spPr>
          <a:xfrm>
            <a:off x="163912" y="582949"/>
            <a:ext cx="2465169" cy="700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66706-8F3B-403C-854C-AE83F2EE40DB}"/>
              </a:ext>
            </a:extLst>
          </p:cNvPr>
          <p:cNvSpPr txBox="1"/>
          <p:nvPr/>
        </p:nvSpPr>
        <p:spPr>
          <a:xfrm>
            <a:off x="351505" y="1371906"/>
            <a:ext cx="208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تعداد کمی نیروگاه بزرگ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DE5F7-4FD1-4C21-B7E9-5702A165BBE7}"/>
              </a:ext>
            </a:extLst>
          </p:cNvPr>
          <p:cNvSpPr txBox="1"/>
          <p:nvPr/>
        </p:nvSpPr>
        <p:spPr>
          <a:xfrm>
            <a:off x="3421996" y="1401293"/>
            <a:ext cx="208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تعداد زیادی مولد کوچک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8D5526-B1A3-4429-89BA-D668B9EA2802}"/>
              </a:ext>
            </a:extLst>
          </p:cNvPr>
          <p:cNvSpPr txBox="1"/>
          <p:nvPr/>
        </p:nvSpPr>
        <p:spPr>
          <a:xfrm>
            <a:off x="22029" y="2813843"/>
            <a:ext cx="208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شبکه انتقال متمرکز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DBD37-F7E2-412C-8924-6D5AB1311B49}"/>
              </a:ext>
            </a:extLst>
          </p:cNvPr>
          <p:cNvSpPr txBox="1"/>
          <p:nvPr/>
        </p:nvSpPr>
        <p:spPr>
          <a:xfrm>
            <a:off x="3249249" y="2787563"/>
            <a:ext cx="208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شبکه انتقال نامتمرکز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E56669-40F8-47DE-AB55-7BFFADF03669}"/>
              </a:ext>
            </a:extLst>
          </p:cNvPr>
          <p:cNvSpPr txBox="1"/>
          <p:nvPr/>
        </p:nvSpPr>
        <p:spPr>
          <a:xfrm>
            <a:off x="315136" y="4054619"/>
            <a:ext cx="216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متکی بر خطوط انتقال بزرگ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B0E9C-7EF9-4887-BC57-D4E0E84AD80B}"/>
              </a:ext>
            </a:extLst>
          </p:cNvPr>
          <p:cNvSpPr txBox="1"/>
          <p:nvPr/>
        </p:nvSpPr>
        <p:spPr>
          <a:xfrm>
            <a:off x="2971464" y="3950336"/>
            <a:ext cx="2543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متشکل از خطوط انتقال کوچک </a:t>
            </a:r>
          </a:p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به همراه جبرانساز های محلی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2F257D-593E-4A7F-A025-EB769C64EA75}"/>
              </a:ext>
            </a:extLst>
          </p:cNvPr>
          <p:cNvSpPr txBox="1"/>
          <p:nvPr/>
        </p:nvSpPr>
        <p:spPr>
          <a:xfrm>
            <a:off x="-85208" y="5284679"/>
            <a:ext cx="2963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انتقال توان ننها از مولد به مصرف کننده (یک طرفه)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EB3CB-1865-4107-B9BA-302077AA748C}"/>
              </a:ext>
            </a:extLst>
          </p:cNvPr>
          <p:cNvSpPr txBox="1"/>
          <p:nvPr/>
        </p:nvSpPr>
        <p:spPr>
          <a:xfrm>
            <a:off x="3421613" y="5256875"/>
            <a:ext cx="1643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انتقال توان دو طرفه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E9AE8F-DC6E-41F2-88FF-B4C141AE623E}"/>
              </a:ext>
            </a:extLst>
          </p:cNvPr>
          <p:cNvCxnSpPr/>
          <p:nvPr/>
        </p:nvCxnSpPr>
        <p:spPr>
          <a:xfrm>
            <a:off x="6555346" y="1094704"/>
            <a:ext cx="0" cy="508715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F4B13F2-F188-428B-8F60-6DEBF6C810B6}"/>
              </a:ext>
            </a:extLst>
          </p:cNvPr>
          <p:cNvSpPr txBox="1"/>
          <p:nvPr/>
        </p:nvSpPr>
        <p:spPr>
          <a:xfrm>
            <a:off x="3421612" y="6474164"/>
            <a:ext cx="1643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هم تولید هم مصرف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E0AA56-C687-4834-BB2E-0D7EDB4AC87B}"/>
              </a:ext>
            </a:extLst>
          </p:cNvPr>
          <p:cNvSpPr txBox="1"/>
          <p:nvPr/>
        </p:nvSpPr>
        <p:spPr>
          <a:xfrm>
            <a:off x="874134" y="6454023"/>
            <a:ext cx="104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فقط مصرف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9DBAFD-9FF3-4BCF-B2E2-8755AC3BC65B}"/>
              </a:ext>
            </a:extLst>
          </p:cNvPr>
          <p:cNvGrpSpPr/>
          <p:nvPr/>
        </p:nvGrpSpPr>
        <p:grpSpPr>
          <a:xfrm>
            <a:off x="9998138" y="156817"/>
            <a:ext cx="1893835" cy="1630449"/>
            <a:chOff x="9939598" y="4232249"/>
            <a:chExt cx="1893835" cy="16304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1C3745-14CA-4DF3-B2F6-4EC71B490001}"/>
                </a:ext>
              </a:extLst>
            </p:cNvPr>
            <p:cNvSpPr txBox="1"/>
            <p:nvPr/>
          </p:nvSpPr>
          <p:spPr>
            <a:xfrm>
              <a:off x="9939598" y="4232249"/>
              <a:ext cx="1797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Sina" panose="00000700000000000000" pitchFamily="2" charset="-78"/>
                </a:rPr>
                <a:t>مقدمه</a:t>
              </a:r>
              <a:endPara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cs typeface="B Sina" panose="00000700000000000000" pitchFamily="2" charset="-78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DDBE61D-F78D-4F9E-8D3F-AC4C408C7275}"/>
                </a:ext>
              </a:extLst>
            </p:cNvPr>
            <p:cNvCxnSpPr>
              <a:cxnSpLocks/>
            </p:cNvCxnSpPr>
            <p:nvPr/>
          </p:nvCxnSpPr>
          <p:spPr>
            <a:xfrm>
              <a:off x="9939598" y="4257162"/>
              <a:ext cx="0" cy="16055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AE3156-5ABF-4F9E-9BF1-9BB0BC5C5D37}"/>
                </a:ext>
              </a:extLst>
            </p:cNvPr>
            <p:cNvSpPr txBox="1"/>
            <p:nvPr/>
          </p:nvSpPr>
          <p:spPr>
            <a:xfrm>
              <a:off x="10053072" y="4742839"/>
              <a:ext cx="1780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b="1" dirty="0">
                  <a:solidFill>
                    <a:schemeClr val="bg1">
                      <a:lumMod val="65000"/>
                    </a:schemeClr>
                  </a:solidFill>
                  <a:cs typeface="B Nazanin" panose="00000400000000000000" pitchFamily="2" charset="-78"/>
                </a:rPr>
                <a:t>مقایسه با شبکه سنتی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4B7E7BE-1D93-4435-848B-905BEE03A4DD}"/>
              </a:ext>
            </a:extLst>
          </p:cNvPr>
          <p:cNvGrpSpPr/>
          <p:nvPr/>
        </p:nvGrpSpPr>
        <p:grpSpPr>
          <a:xfrm>
            <a:off x="6558452" y="2087207"/>
            <a:ext cx="4910729" cy="1296443"/>
            <a:chOff x="4970250" y="857025"/>
            <a:chExt cx="4910729" cy="12964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699D30-026E-4A9B-8D33-FF8D85DF406C}"/>
                </a:ext>
              </a:extLst>
            </p:cNvPr>
            <p:cNvSpPr txBox="1"/>
            <p:nvPr/>
          </p:nvSpPr>
          <p:spPr>
            <a:xfrm>
              <a:off x="4970250" y="1230138"/>
              <a:ext cx="46720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 rtl="1"/>
              <a:r>
                <a:rPr lang="fa-IR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منابع تجدیدپذیر، عموما ناپایدار اند همین امر بهره برداری از این نوع منابع را در شبکه سنتی دشوار نموده  است.</a:t>
              </a:r>
            </a:p>
            <a:p>
              <a:pPr algn="justLow" rtl="1"/>
              <a:r>
                <a:rPr lang="fa-IR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 </a:t>
              </a:r>
              <a:r>
                <a:rPr lang="fa-IR" b="1" dirty="0">
                  <a:solidFill>
                    <a:srgbClr val="00B050"/>
                  </a:solidFill>
                  <a:cs typeface="B Nazanin" panose="00000400000000000000" pitchFamily="2" charset="-78"/>
                </a:rPr>
                <a:t>شبکه هوشمند، کنترل منابع تجدیدپذیر را تسهیل میکند</a:t>
              </a:r>
              <a:endParaRPr lang="en-US" b="1" dirty="0">
                <a:solidFill>
                  <a:srgbClr val="00B050"/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AA87FA-E686-4ACD-80BE-20E37D64B68B}"/>
                </a:ext>
              </a:extLst>
            </p:cNvPr>
            <p:cNvCxnSpPr>
              <a:cxnSpLocks/>
            </p:cNvCxnSpPr>
            <p:nvPr/>
          </p:nvCxnSpPr>
          <p:spPr>
            <a:xfrm>
              <a:off x="5131558" y="1043582"/>
              <a:ext cx="463351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5ED7877-F2B6-45F1-9A2E-A4720554D79C}"/>
                </a:ext>
              </a:extLst>
            </p:cNvPr>
            <p:cNvSpPr/>
            <p:nvPr/>
          </p:nvSpPr>
          <p:spPr>
            <a:xfrm>
              <a:off x="9507866" y="857025"/>
              <a:ext cx="373113" cy="373113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cs typeface="B Nazanin" panose="00000400000000000000" pitchFamily="2" charset="-78"/>
                </a:rPr>
                <a:t>1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C907E4-4E76-45C6-B516-139C87643AD7}"/>
              </a:ext>
            </a:extLst>
          </p:cNvPr>
          <p:cNvGrpSpPr/>
          <p:nvPr/>
        </p:nvGrpSpPr>
        <p:grpSpPr>
          <a:xfrm>
            <a:off x="6719760" y="3479126"/>
            <a:ext cx="4749421" cy="1563052"/>
            <a:chOff x="6155140" y="1986835"/>
            <a:chExt cx="4749421" cy="156305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E03DF8-5B15-4967-99C6-CA165AB29B3B}"/>
                </a:ext>
              </a:extLst>
            </p:cNvPr>
            <p:cNvSpPr txBox="1"/>
            <p:nvPr/>
          </p:nvSpPr>
          <p:spPr>
            <a:xfrm>
              <a:off x="6155141" y="2349558"/>
              <a:ext cx="45107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 rtl="1"/>
              <a:r>
                <a:rPr lang="fa-IR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معماری نامتمرکز، امکان حذف یا افزودن نود به شبکه را تسهیل میکند.  </a:t>
              </a:r>
            </a:p>
            <a:p>
              <a:pPr algn="ctr" rtl="1"/>
              <a:r>
                <a:rPr lang="fa-IR" b="1" dirty="0">
                  <a:solidFill>
                    <a:srgbClr val="00B050"/>
                  </a:solidFill>
                  <a:cs typeface="B Nazanin" panose="00000400000000000000" pitchFamily="2" charset="-78"/>
                </a:rPr>
                <a:t>(شبکه هوشمند منعطف تر است) </a:t>
              </a:r>
            </a:p>
            <a:p>
              <a:pPr algn="justLow" rtl="1"/>
              <a:endParaRPr lang="fa-IR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6E19CED-A9F3-46C4-BA42-D2FE41C1B838}"/>
                </a:ext>
              </a:extLst>
            </p:cNvPr>
            <p:cNvCxnSpPr>
              <a:cxnSpLocks/>
            </p:cNvCxnSpPr>
            <p:nvPr/>
          </p:nvCxnSpPr>
          <p:spPr>
            <a:xfrm>
              <a:off x="6155140" y="2173392"/>
              <a:ext cx="463351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150D8E9-D831-4E81-9763-3CA48CBB2D54}"/>
                </a:ext>
              </a:extLst>
            </p:cNvPr>
            <p:cNvSpPr/>
            <p:nvPr/>
          </p:nvSpPr>
          <p:spPr>
            <a:xfrm>
              <a:off x="10531448" y="1986835"/>
              <a:ext cx="373113" cy="373113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cs typeface="B Nazanin" panose="00000400000000000000" pitchFamily="2" charset="-78"/>
                </a:rPr>
                <a:t>2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F6882D7-7394-4C97-84F5-94F28B763043}"/>
              </a:ext>
            </a:extLst>
          </p:cNvPr>
          <p:cNvGrpSpPr/>
          <p:nvPr/>
        </p:nvGrpSpPr>
        <p:grpSpPr>
          <a:xfrm>
            <a:off x="6719760" y="4603455"/>
            <a:ext cx="4749421" cy="1558387"/>
            <a:chOff x="6219208" y="3622096"/>
            <a:chExt cx="4749421" cy="155838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66E457-C11F-409D-A973-395AD7ED71AC}"/>
                </a:ext>
              </a:extLst>
            </p:cNvPr>
            <p:cNvSpPr txBox="1"/>
            <p:nvPr/>
          </p:nvSpPr>
          <p:spPr>
            <a:xfrm>
              <a:off x="6219208" y="3980154"/>
              <a:ext cx="45107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 rtl="1"/>
              <a:r>
                <a:rPr lang="fa-IR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B Nazanin" panose="00000400000000000000" pitchFamily="2" charset="-78"/>
                </a:rPr>
                <a:t>در شبکه سنتی، نیروگاه های برق در فواصل دور از مصرف کنند گان قرار دارند و تجهیزات انتقال فشار قوی نیز گرانقیمت اند در مقابل، تولید کنندگان در شبکه هوشمند کوچک بوده، آلودگی نداشته و نزدیک به مصرف کنندگان قرار میگیرند 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A1C803-5DA8-4089-8B95-76DABD3631AD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8" y="3808653"/>
              <a:ext cx="463351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49FB2F-9A61-4AA0-A747-7DCB41FE169B}"/>
                </a:ext>
              </a:extLst>
            </p:cNvPr>
            <p:cNvSpPr/>
            <p:nvPr/>
          </p:nvSpPr>
          <p:spPr>
            <a:xfrm>
              <a:off x="10595516" y="3622096"/>
              <a:ext cx="373113" cy="373113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cs typeface="B Nazanin" panose="00000400000000000000" pitchFamily="2" charset="-78"/>
                </a:rPr>
                <a:t>3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A360B5-6FCA-422F-98A0-7E779FBA8DF1}"/>
              </a:ext>
            </a:extLst>
          </p:cNvPr>
          <p:cNvSpPr txBox="1"/>
          <p:nvPr/>
        </p:nvSpPr>
        <p:spPr>
          <a:xfrm>
            <a:off x="638693" y="65423"/>
            <a:ext cx="146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شبکه سنتی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4E0EF3-7FF4-43B8-8358-01E39FBF667B}"/>
              </a:ext>
            </a:extLst>
          </p:cNvPr>
          <p:cNvSpPr txBox="1"/>
          <p:nvPr/>
        </p:nvSpPr>
        <p:spPr>
          <a:xfrm>
            <a:off x="3735384" y="-1037"/>
            <a:ext cx="146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شبکه هوشمند</a:t>
            </a:r>
            <a:endParaRPr lang="en-US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E02AAA-9361-49CD-A89F-1B78F2C54189}"/>
              </a:ext>
            </a:extLst>
          </p:cNvPr>
          <p:cNvGrpSpPr/>
          <p:nvPr/>
        </p:nvGrpSpPr>
        <p:grpSpPr>
          <a:xfrm>
            <a:off x="6123760" y="6181859"/>
            <a:ext cx="5455042" cy="661061"/>
            <a:chOff x="6179790" y="6090055"/>
            <a:chExt cx="5455042" cy="66106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F857B9-9486-4C91-9B03-F974E1A929AF}"/>
                </a:ext>
              </a:extLst>
            </p:cNvPr>
            <p:cNvCxnSpPr>
              <a:cxnSpLocks/>
            </p:cNvCxnSpPr>
            <p:nvPr/>
          </p:nvCxnSpPr>
          <p:spPr>
            <a:xfrm>
              <a:off x="6215932" y="6090055"/>
              <a:ext cx="54189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85FB50-9C6A-4DA3-83C1-7F3E396D990D}"/>
                </a:ext>
              </a:extLst>
            </p:cNvPr>
            <p:cNvSpPr txBox="1"/>
            <p:nvPr/>
          </p:nvSpPr>
          <p:spPr>
            <a:xfrm>
              <a:off x="6179790" y="6104785"/>
              <a:ext cx="2946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Renewable sources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Decentralized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Flexibility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433F37-A592-466A-AEB7-091D4C441DA1}"/>
                </a:ext>
              </a:extLst>
            </p:cNvPr>
            <p:cNvSpPr txBox="1"/>
            <p:nvPr/>
          </p:nvSpPr>
          <p:spPr>
            <a:xfrm>
              <a:off x="9383663" y="6119514"/>
              <a:ext cx="2251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4.Passive 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5. Active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23CFCFC-A5BE-4ECD-8AD8-88E61843C35C}"/>
              </a:ext>
            </a:extLst>
          </p:cNvPr>
          <p:cNvSpPr txBox="1"/>
          <p:nvPr/>
        </p:nvSpPr>
        <p:spPr>
          <a:xfrm>
            <a:off x="9853256" y="2384245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9CD068-58D0-44FA-833A-62BDA0BBF330}"/>
              </a:ext>
            </a:extLst>
          </p:cNvPr>
          <p:cNvSpPr txBox="1"/>
          <p:nvPr/>
        </p:nvSpPr>
        <p:spPr>
          <a:xfrm>
            <a:off x="9845897" y="3694416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(2)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7FDBA4-23A1-4128-BFA5-096D232B2F79}"/>
              </a:ext>
            </a:extLst>
          </p:cNvPr>
          <p:cNvSpPr txBox="1"/>
          <p:nvPr/>
        </p:nvSpPr>
        <p:spPr>
          <a:xfrm>
            <a:off x="8285200" y="4273501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(3)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0D6CE4-3E53-4C70-A3DB-B4F34E3E5930}"/>
              </a:ext>
            </a:extLst>
          </p:cNvPr>
          <p:cNvSpPr txBox="1"/>
          <p:nvPr/>
        </p:nvSpPr>
        <p:spPr>
          <a:xfrm>
            <a:off x="775761" y="6437474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(4)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3867B8-BA84-42A1-80CD-FA96F148046D}"/>
              </a:ext>
            </a:extLst>
          </p:cNvPr>
          <p:cNvSpPr txBox="1"/>
          <p:nvPr/>
        </p:nvSpPr>
        <p:spPr>
          <a:xfrm>
            <a:off x="3355006" y="6411373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(5)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7E7F2-7134-43B2-A888-575C193B7254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3/13</a:t>
            </a:r>
          </a:p>
        </p:txBody>
      </p:sp>
    </p:spTree>
    <p:extLst>
      <p:ext uri="{BB962C8B-B14F-4D97-AF65-F5344CB8AC3E}">
        <p14:creationId xmlns:p14="http://schemas.microsoft.com/office/powerpoint/2010/main" val="311993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2D5278C-5773-4D6A-A825-C20B2F2EB995}"/>
              </a:ext>
            </a:extLst>
          </p:cNvPr>
          <p:cNvGrpSpPr/>
          <p:nvPr/>
        </p:nvGrpSpPr>
        <p:grpSpPr>
          <a:xfrm>
            <a:off x="5206990" y="2078403"/>
            <a:ext cx="7161745" cy="2137838"/>
            <a:chOff x="4747484" y="1843710"/>
            <a:chExt cx="7161745" cy="21378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AA1528-3797-44D2-A0E4-33F7B2F6C1C6}"/>
                </a:ext>
              </a:extLst>
            </p:cNvPr>
            <p:cNvSpPr txBox="1"/>
            <p:nvPr/>
          </p:nvSpPr>
          <p:spPr>
            <a:xfrm>
              <a:off x="6370125" y="1843710"/>
              <a:ext cx="3916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buFont typeface="Wingdings" panose="05000000000000000000" pitchFamily="2" charset="2"/>
                <a:buChar char="ü"/>
              </a:pPr>
              <a:r>
                <a:rPr lang="fa-IR" b="1" dirty="0">
                  <a:solidFill>
                    <a:srgbClr val="00B050"/>
                  </a:solidFill>
                  <a:cs typeface="B Nazanin" panose="00000400000000000000" pitchFamily="2" charset="-78"/>
                </a:rPr>
                <a:t>مخابره اطلاعات</a:t>
              </a:r>
              <a:r>
                <a:rPr lang="fa-IR" b="1" dirty="0">
                  <a:cs typeface="B Nazanin" panose="00000400000000000000" pitchFamily="2" charset="-78"/>
                </a:rPr>
                <a:t>، مهمترین وجه تمییز </a:t>
              </a:r>
            </a:p>
            <a:p>
              <a:pPr algn="r" rtl="1"/>
              <a:r>
                <a:rPr lang="fa-IR" b="1" dirty="0">
                  <a:cs typeface="B Nazanin" panose="00000400000000000000" pitchFamily="2" charset="-78"/>
                </a:rPr>
                <a:t>شبکه </a:t>
              </a:r>
              <a:r>
                <a:rPr lang="fa-IR" b="1" dirty="0">
                  <a:solidFill>
                    <a:srgbClr val="FF3333"/>
                  </a:solidFill>
                  <a:cs typeface="B Nazanin" panose="00000400000000000000" pitchFamily="2" charset="-78"/>
                </a:rPr>
                <a:t>هوشمند</a:t>
              </a:r>
              <a:r>
                <a:rPr lang="en-US" b="1" dirty="0">
                  <a:cs typeface="B Nazanin" panose="00000400000000000000" pitchFamily="2" charset="-78"/>
                </a:rPr>
                <a:t> </a:t>
              </a:r>
              <a:r>
                <a:rPr lang="fa-IR" b="1" dirty="0">
                  <a:cs typeface="B Nazanin" panose="00000400000000000000" pitchFamily="2" charset="-78"/>
                </a:rPr>
                <a:t>نسبت به شبکه </a:t>
              </a:r>
              <a:r>
                <a:rPr lang="fa-IR" b="1" dirty="0">
                  <a:solidFill>
                    <a:schemeClr val="bg1">
                      <a:lumMod val="65000"/>
                    </a:schemeClr>
                  </a:solidFill>
                  <a:cs typeface="B Nazanin" panose="00000400000000000000" pitchFamily="2" charset="-78"/>
                </a:rPr>
                <a:t>سنتی</a:t>
              </a:r>
              <a:r>
                <a:rPr lang="fa-IR" b="1" dirty="0">
                  <a:cs typeface="B Nazanin" panose="00000400000000000000" pitchFamily="2" charset="-78"/>
                </a:rPr>
                <a:t> است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412FFF-E73D-4AC4-A626-30C1BF43018F}"/>
                </a:ext>
              </a:extLst>
            </p:cNvPr>
            <p:cNvSpPr txBox="1"/>
            <p:nvPr/>
          </p:nvSpPr>
          <p:spPr>
            <a:xfrm>
              <a:off x="5492304" y="2508713"/>
              <a:ext cx="590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buFont typeface="Wingdings" panose="05000000000000000000" pitchFamily="2" charset="2"/>
                <a:buChar char="ü"/>
              </a:pPr>
              <a:r>
                <a:rPr lang="fa-IR" b="1" dirty="0">
                  <a:cs typeface="B Nazanin" panose="00000400000000000000" pitchFamily="2" charset="-78"/>
                </a:rPr>
                <a:t>اینترنت بستری مناسب برای مخابره اطلاعات در شبکه هوشمند است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97495A-F31A-4E79-9C4B-7A9294C6C55E}"/>
                </a:ext>
              </a:extLst>
            </p:cNvPr>
            <p:cNvSpPr txBox="1"/>
            <p:nvPr/>
          </p:nvSpPr>
          <p:spPr>
            <a:xfrm>
              <a:off x="5352497" y="2968584"/>
              <a:ext cx="6183556" cy="369332"/>
            </a:xfrm>
            <a:prstGeom prst="rect">
              <a:avLst/>
            </a:prstGeom>
            <a:solidFill>
              <a:srgbClr val="FF5B5B"/>
            </a:solidFill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 شبکه هوشمند، در برابر انواع حملات سایبری، آسیب پذیر است</a:t>
              </a:r>
              <a:endParaRPr lang="en-US" b="1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B2B4AA-8F44-4E51-92E5-2A1D05E413A4}"/>
                </a:ext>
              </a:extLst>
            </p:cNvPr>
            <p:cNvSpPr txBox="1"/>
            <p:nvPr/>
          </p:nvSpPr>
          <p:spPr>
            <a:xfrm>
              <a:off x="4747484" y="3458328"/>
              <a:ext cx="7161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b="1" dirty="0">
                  <a:solidFill>
                    <a:schemeClr val="bg1">
                      <a:lumMod val="50000"/>
                    </a:schemeClr>
                  </a:solidFill>
                  <a:cs typeface="B Nazanin" panose="00000400000000000000" pitchFamily="2" charset="-78"/>
                </a:rPr>
                <a:t>مثال: در ششم ژانویه سال 2016، شبکه قدرت اکراین مورد حمله قرار گرفت و برق بخش وسیعی </a:t>
              </a:r>
            </a:p>
            <a:p>
              <a:pPr algn="ctr" rtl="1"/>
              <a:r>
                <a:rPr lang="fa-IR" sz="1400" b="1" dirty="0">
                  <a:solidFill>
                    <a:schemeClr val="bg1">
                      <a:lumMod val="50000"/>
                    </a:schemeClr>
                  </a:solidFill>
                  <a:cs typeface="B Nazanin" panose="00000400000000000000" pitchFamily="2" charset="-78"/>
                </a:rPr>
                <a:t>از اکراین قطع شد. این اولین حمله موفق به شبکه قدرت یک کشور بود.</a:t>
              </a:r>
              <a:endParaRPr lang="en-US" sz="1400" b="1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E15151-FC14-4A31-B8F2-E7FE440E074A}"/>
              </a:ext>
            </a:extLst>
          </p:cNvPr>
          <p:cNvGrpSpPr/>
          <p:nvPr/>
        </p:nvGrpSpPr>
        <p:grpSpPr>
          <a:xfrm>
            <a:off x="-210974" y="4774304"/>
            <a:ext cx="5593731" cy="2377241"/>
            <a:chOff x="4806563" y="4301936"/>
            <a:chExt cx="5593731" cy="23772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6AB04-2500-4AB8-9DE1-E42BAFBA831C}"/>
                </a:ext>
              </a:extLst>
            </p:cNvPr>
            <p:cNvSpPr txBox="1"/>
            <p:nvPr/>
          </p:nvSpPr>
          <p:spPr>
            <a:xfrm>
              <a:off x="4806563" y="4770962"/>
              <a:ext cx="5089726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Low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fa-IR" sz="16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ساده است و به راحتی قابل پیاده سازیست و لذا مرسوم است</a:t>
              </a:r>
            </a:p>
            <a:p>
              <a:pPr marL="285750" indent="-285750" algn="justLow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fa-IR" sz="16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نوع توزیع شده آن(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DDoS</a:t>
              </a:r>
              <a:r>
                <a:rPr lang="fa-IR" sz="16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) بسیار موثر است </a:t>
              </a:r>
            </a:p>
            <a:p>
              <a:pPr marL="285750" indent="-285750" algn="justLow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fa-IR" sz="16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روش (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Crashing</a:t>
              </a:r>
              <a:r>
                <a:rPr lang="fa-IR" sz="16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) که وابسته به باگهای برنامه نویسی است، </a:t>
              </a:r>
            </a:p>
            <a:p>
              <a:pPr algn="justLow" rtl="1">
                <a:lnSpc>
                  <a:spcPct val="150000"/>
                </a:lnSpc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      </a:t>
              </a:r>
              <a:r>
                <a:rPr lang="fa-IR" sz="1600" dirty="0">
                  <a:solidFill>
                    <a:schemeClr val="bg2">
                      <a:lumMod val="10000"/>
                    </a:schemeClr>
                  </a:solidFill>
                  <a:cs typeface="B Nazanin" panose="00000400000000000000" pitchFamily="2" charset="-78"/>
                </a:rPr>
                <a:t>اگرچه پیچیده تر است اما مخربتر بود و تشخیص آن دشوار است</a:t>
              </a:r>
            </a:p>
            <a:p>
              <a:pPr marL="285750" indent="-285750" algn="justLow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fa-IR" sz="1600" dirty="0">
                <a:solidFill>
                  <a:schemeClr val="bg2">
                    <a:lumMod val="10000"/>
                  </a:schemeClr>
                </a:solidFill>
                <a:cs typeface="B Nazanin" panose="00000400000000000000" pitchFamily="2" charset="-78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542CB-BEB4-4F96-9F3D-BD94178AD09F}"/>
                </a:ext>
              </a:extLst>
            </p:cNvPr>
            <p:cNvCxnSpPr>
              <a:cxnSpLocks/>
            </p:cNvCxnSpPr>
            <p:nvPr/>
          </p:nvCxnSpPr>
          <p:spPr>
            <a:xfrm>
              <a:off x="5475041" y="4546909"/>
              <a:ext cx="2590341" cy="0"/>
            </a:xfrm>
            <a:prstGeom prst="line">
              <a:avLst/>
            </a:prstGeom>
            <a:ln>
              <a:solidFill>
                <a:srgbClr val="F28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B09309-CCBF-468F-9F86-1F4F0349307C}"/>
                </a:ext>
              </a:extLst>
            </p:cNvPr>
            <p:cNvSpPr txBox="1"/>
            <p:nvPr/>
          </p:nvSpPr>
          <p:spPr>
            <a:xfrm>
              <a:off x="7842727" y="4301936"/>
              <a:ext cx="2557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2000" b="1" dirty="0">
                  <a:solidFill>
                    <a:srgbClr val="F28F7E"/>
                  </a:solidFill>
                  <a:cs typeface="B Sina" panose="00000700000000000000" pitchFamily="2" charset="-78"/>
                </a:rPr>
                <a:t>چرا </a:t>
              </a:r>
              <a:r>
                <a:rPr lang="en-US" sz="2000" b="1" dirty="0">
                  <a:solidFill>
                    <a:srgbClr val="F28F7E"/>
                  </a:solidFill>
                  <a:cs typeface="B Sina" panose="00000700000000000000" pitchFamily="2" charset="-78"/>
                </a:rPr>
                <a:t>DoS</a:t>
              </a:r>
              <a:r>
                <a:rPr lang="fa-IR" sz="2000" b="1" dirty="0">
                  <a:solidFill>
                    <a:srgbClr val="F28F7E"/>
                  </a:solidFill>
                  <a:cs typeface="B Sina" panose="00000700000000000000" pitchFamily="2" charset="-78"/>
                </a:rPr>
                <a:t> مهم است ؟</a:t>
              </a:r>
              <a:endParaRPr lang="en-US" sz="2000" b="1" dirty="0">
                <a:solidFill>
                  <a:srgbClr val="F28F7E"/>
                </a:solidFill>
                <a:cs typeface="B Sina" panose="000007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20399A-289C-42B2-B64E-79E5A2C54F63}"/>
              </a:ext>
            </a:extLst>
          </p:cNvPr>
          <p:cNvGrpSpPr/>
          <p:nvPr/>
        </p:nvGrpSpPr>
        <p:grpSpPr>
          <a:xfrm>
            <a:off x="6292471" y="4336653"/>
            <a:ext cx="5559208" cy="2152246"/>
            <a:chOff x="-934201" y="2796204"/>
            <a:chExt cx="5559208" cy="21522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DB6737-A54B-40C8-8CFC-47AEA37E1316}"/>
                </a:ext>
              </a:extLst>
            </p:cNvPr>
            <p:cNvSpPr txBox="1"/>
            <p:nvPr/>
          </p:nvSpPr>
          <p:spPr>
            <a:xfrm>
              <a:off x="-934201" y="3237084"/>
              <a:ext cx="5559207" cy="171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Low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fa-I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B Nazanin" panose="00000400000000000000" pitchFamily="2" charset="-78"/>
                </a:rPr>
                <a:t>طراحی شبکه به گونه ایکه حداقل تعداد نقاظ شکست را داشته باشد</a:t>
              </a:r>
            </a:p>
            <a:p>
              <a:pPr marL="285750" indent="-285750" algn="justLow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fa-IR" b="1" dirty="0">
                  <a:solidFill>
                    <a:srgbClr val="00B050"/>
                  </a:solidFill>
                  <a:cs typeface="B Nazanin" panose="00000400000000000000" pitchFamily="2" charset="-78"/>
                </a:rPr>
                <a:t>استفاده از روشهای تشخیص حمله</a:t>
              </a:r>
            </a:p>
            <a:p>
              <a:pPr marL="285750" indent="-285750" algn="justLow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fa-I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B Nazanin" panose="00000400000000000000" pitchFamily="2" charset="-78"/>
                </a:rPr>
                <a:t>برنامه نویسی صحیح اجزای شبکه 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22E6E7-739A-4D7D-B6F8-C4AA2FA5BC5C}"/>
                </a:ext>
              </a:extLst>
            </p:cNvPr>
            <p:cNvSpPr txBox="1"/>
            <p:nvPr/>
          </p:nvSpPr>
          <p:spPr>
            <a:xfrm>
              <a:off x="1961322" y="2796204"/>
              <a:ext cx="2663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2000" b="1" dirty="0">
                  <a:solidFill>
                    <a:srgbClr val="00B050"/>
                  </a:solidFill>
                  <a:cs typeface="B Sina" panose="00000700000000000000" pitchFamily="2" charset="-78"/>
                </a:rPr>
                <a:t>راهکارهای مقابله</a:t>
              </a:r>
              <a:endParaRPr lang="en-US" sz="2000" b="1" dirty="0">
                <a:solidFill>
                  <a:srgbClr val="00B050"/>
                </a:solidFill>
                <a:cs typeface="B Sina" panose="00000700000000000000" pitchFamily="2" charset="-78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9EECE98-2D3C-4C58-BD96-8DDFBD83E572}"/>
                </a:ext>
              </a:extLst>
            </p:cNvPr>
            <p:cNvCxnSpPr>
              <a:cxnSpLocks/>
            </p:cNvCxnSpPr>
            <p:nvPr/>
          </p:nvCxnSpPr>
          <p:spPr>
            <a:xfrm>
              <a:off x="-934201" y="2996259"/>
              <a:ext cx="345211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5901696-E52F-45F0-815B-FEA8C6B19684}"/>
              </a:ext>
            </a:extLst>
          </p:cNvPr>
          <p:cNvGrpSpPr/>
          <p:nvPr/>
        </p:nvGrpSpPr>
        <p:grpSpPr>
          <a:xfrm>
            <a:off x="389147" y="267709"/>
            <a:ext cx="4808709" cy="4379549"/>
            <a:chOff x="466296" y="314236"/>
            <a:chExt cx="4808709" cy="437954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30979A-E69D-44AF-A2BE-3907474A0ECF}"/>
                </a:ext>
              </a:extLst>
            </p:cNvPr>
            <p:cNvGrpSpPr/>
            <p:nvPr/>
          </p:nvGrpSpPr>
          <p:grpSpPr>
            <a:xfrm>
              <a:off x="500464" y="314236"/>
              <a:ext cx="4774541" cy="942783"/>
              <a:chOff x="5625753" y="2838306"/>
              <a:chExt cx="4774541" cy="94278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EB2F6F1-7A55-43F6-B3A0-80081944A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5753" y="3035216"/>
                <a:ext cx="363751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0771A8-704B-4B7B-B45E-688454E74E03}"/>
                  </a:ext>
                </a:extLst>
              </p:cNvPr>
              <p:cNvSpPr txBox="1"/>
              <p:nvPr/>
            </p:nvSpPr>
            <p:spPr>
              <a:xfrm>
                <a:off x="5625753" y="3196314"/>
                <a:ext cx="47745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 rtl="1">
                  <a:buFont typeface="Wingdings" panose="05000000000000000000" pitchFamily="2" charset="2"/>
                  <a:buChar char="ü"/>
                </a:pPr>
                <a:r>
                  <a:rPr lang="fa-IR" sz="1600" dirty="0">
                    <a:solidFill>
                      <a:schemeClr val="bg2">
                        <a:lumMod val="10000"/>
                      </a:schemeClr>
                    </a:solidFill>
                    <a:cs typeface="B Nazanin" panose="00000400000000000000" pitchFamily="2" charset="-78"/>
                  </a:rPr>
                  <a:t>با اشغال منابع شبکه (نظیر پهنای باند)، شبکه را به طور موقت مختل میکند (یا سیستم را بسیار کند میکند)</a:t>
                </a:r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1600" dirty="0">
                    <a:solidFill>
                      <a:schemeClr val="bg2">
                        <a:lumMod val="10000"/>
                      </a:schemeClr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1400" b="1" dirty="0">
                    <a:solidFill>
                      <a:schemeClr val="bg2">
                        <a:lumMod val="10000"/>
                      </a:schemeClr>
                    </a:solidFill>
                    <a:cs typeface="B Nazanin" panose="00000400000000000000" pitchFamily="2" charset="-78"/>
                  </a:rPr>
                  <a:t>و بر دو نوع است:</a:t>
                </a:r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1600" dirty="0">
                    <a:solidFill>
                      <a:schemeClr val="bg2">
                        <a:lumMod val="10000"/>
                      </a:schemeClr>
                    </a:solidFill>
                    <a:cs typeface="B Nazanin" panose="00000400000000000000" pitchFamily="2" charset="-78"/>
                  </a:rPr>
                  <a:t>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BBFB2-B381-4696-9B04-17455344AE51}"/>
                  </a:ext>
                </a:extLst>
              </p:cNvPr>
              <p:cNvSpPr txBox="1"/>
              <p:nvPr/>
            </p:nvSpPr>
            <p:spPr>
              <a:xfrm>
                <a:off x="8931965" y="2838306"/>
                <a:ext cx="14683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000" b="1" dirty="0">
                    <a:solidFill>
                      <a:srgbClr val="FF0000"/>
                    </a:solidFill>
                    <a:cs typeface="B Sina" panose="00000700000000000000" pitchFamily="2" charset="-78"/>
                  </a:rPr>
                  <a:t>حمله </a:t>
                </a:r>
                <a:r>
                  <a:rPr lang="en-US" sz="2000" b="1" dirty="0">
                    <a:solidFill>
                      <a:srgbClr val="FF0000"/>
                    </a:solidFill>
                    <a:cs typeface="B Sina" panose="00000700000000000000" pitchFamily="2" charset="-78"/>
                  </a:rPr>
                  <a:t>DoS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4D5EEC-D753-4DF9-920E-BCD3C5DDF017}"/>
                </a:ext>
              </a:extLst>
            </p:cNvPr>
            <p:cNvGrpSpPr/>
            <p:nvPr/>
          </p:nvGrpSpPr>
          <p:grpSpPr>
            <a:xfrm>
              <a:off x="466296" y="1467208"/>
              <a:ext cx="4407209" cy="3226577"/>
              <a:chOff x="753760" y="498112"/>
              <a:chExt cx="4407209" cy="322657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5536BBC-F4C1-482C-82FA-B6A2F6173FF8}"/>
                  </a:ext>
                </a:extLst>
              </p:cNvPr>
              <p:cNvGrpSpPr/>
              <p:nvPr/>
            </p:nvGrpSpPr>
            <p:grpSpPr>
              <a:xfrm>
                <a:off x="753760" y="921565"/>
                <a:ext cx="4407209" cy="2803124"/>
                <a:chOff x="431193" y="1246399"/>
                <a:chExt cx="4407209" cy="280312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B5D1FFA-6C5B-48CE-84EF-12D091068C16}"/>
                    </a:ext>
                  </a:extLst>
                </p:cNvPr>
                <p:cNvSpPr txBox="1"/>
                <p:nvPr/>
              </p:nvSpPr>
              <p:spPr>
                <a:xfrm>
                  <a:off x="1082694" y="3741746"/>
                  <a:ext cx="37557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 algn="r" rtl="1">
                    <a:buFont typeface="Arial" panose="020B0604020202020204" pitchFamily="34" charset="0"/>
                    <a:buChar char="•"/>
                  </a:pPr>
                  <a:r>
                    <a:rPr lang="fa-IR" sz="1400" dirty="0">
                      <a:cs typeface="B Nazanin" panose="00000400000000000000" pitchFamily="2" charset="-78"/>
                    </a:rPr>
                    <a:t>ارسال پکتهایی مشخص به منظور استفاده از باگ های سیستم</a:t>
                  </a:r>
                  <a:endParaRPr lang="en-US" sz="14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5EB595B-FCEA-40C4-A0A3-552D4B385412}"/>
                    </a:ext>
                  </a:extLst>
                </p:cNvPr>
                <p:cNvSpPr txBox="1"/>
                <p:nvPr/>
              </p:nvSpPr>
              <p:spPr>
                <a:xfrm>
                  <a:off x="431193" y="1246399"/>
                  <a:ext cx="4365308" cy="204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 algn="r" rtl="1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a-IR" sz="1400" dirty="0">
                      <a:cs typeface="B Nazanin" panose="00000400000000000000" pitchFamily="2" charset="-78"/>
                    </a:rPr>
                    <a:t>سرریز بافر: مرسوم ترین روش، تعداد زیاد پکت های ارسالی باعث سریز بافر در روترها شده و</a:t>
                  </a:r>
                  <a:r>
                    <a:rPr lang="en-US" sz="1400" dirty="0">
                      <a:cs typeface="B Nazanin" panose="00000400000000000000" pitchFamily="2" charset="-78"/>
                    </a:rPr>
                    <a:t> </a:t>
                  </a:r>
                  <a:r>
                    <a:rPr lang="fa-IR" sz="1400" dirty="0">
                      <a:cs typeface="B Nazanin" panose="00000400000000000000" pitchFamily="2" charset="-78"/>
                    </a:rPr>
                    <a:t>اشغال پهنای باند و پکت لاس خواهیم داشت </a:t>
                  </a:r>
                </a:p>
                <a:p>
                  <a:pPr marL="285750" indent="-285750" algn="r" rtl="1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cs typeface="B Nazanin" panose="00000400000000000000" pitchFamily="2" charset="-78"/>
                    </a:rPr>
                    <a:t>Smurf</a:t>
                  </a:r>
                  <a:r>
                    <a:rPr lang="fa-IR" sz="1400" dirty="0">
                      <a:cs typeface="B Nazanin" panose="00000400000000000000" pitchFamily="2" charset="-78"/>
                    </a:rPr>
                    <a:t>: استفاده از اشتباهات در پیکربندی شبکه</a:t>
                  </a:r>
                </a:p>
                <a:p>
                  <a:pPr marL="285750" indent="-285750" algn="r" rtl="1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cs typeface="B Nazanin" panose="00000400000000000000" pitchFamily="2" charset="-78"/>
                    </a:rPr>
                    <a:t>SYN Flood</a:t>
                  </a:r>
                </a:p>
                <a:p>
                  <a:pPr marL="285750" indent="-285750" algn="r" rtl="1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cs typeface="B Nazanin" panose="00000400000000000000" pitchFamily="2" charset="-78"/>
                    </a:rPr>
                    <a:t>Neptune</a:t>
                  </a:r>
                  <a:endParaRPr lang="fa-IR" sz="1400" dirty="0">
                    <a:cs typeface="B Nazanin" panose="00000400000000000000" pitchFamily="2" charset="-78"/>
                  </a:endParaRP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>
                      <a:solidFill>
                        <a:srgbClr val="00B050"/>
                      </a:solidFill>
                      <a:cs typeface="B Nazanin" panose="00000400000000000000" pitchFamily="2" charset="-78"/>
                    </a:rPr>
                    <a:t>       	</a:t>
                  </a:r>
                  <a:r>
                    <a:rPr lang="fa-IR" sz="1600" b="1" dirty="0">
                      <a:solidFill>
                        <a:srgbClr val="00B050"/>
                      </a:solidFill>
                      <a:cs typeface="B Nazanin" panose="00000400000000000000" pitchFamily="2" charset="-78"/>
                    </a:rPr>
                    <a:t>و...</a:t>
                  </a:r>
                  <a:endParaRPr lang="en-US" sz="1400" b="1" dirty="0">
                    <a:solidFill>
                      <a:srgbClr val="00B050"/>
                    </a:solidFill>
                    <a:cs typeface="B Nazanin" panose="00000400000000000000" pitchFamily="2" charset="-78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14F0B17-B8C3-43A6-98D6-D33DEF79F177}"/>
                  </a:ext>
                </a:extLst>
              </p:cNvPr>
              <p:cNvGrpSpPr/>
              <p:nvPr/>
            </p:nvGrpSpPr>
            <p:grpSpPr>
              <a:xfrm>
                <a:off x="1245516" y="498112"/>
                <a:ext cx="3888112" cy="449338"/>
                <a:chOff x="1245516" y="498112"/>
                <a:chExt cx="3888112" cy="449338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0D5E9D0-56E7-4EF2-98B0-412D91BF156C}"/>
                    </a:ext>
                  </a:extLst>
                </p:cNvPr>
                <p:cNvGrpSpPr/>
                <p:nvPr/>
              </p:nvGrpSpPr>
              <p:grpSpPr>
                <a:xfrm>
                  <a:off x="1245516" y="523752"/>
                  <a:ext cx="3888112" cy="373113"/>
                  <a:chOff x="5039187" y="3783848"/>
                  <a:chExt cx="3888112" cy="373113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1F0DA6C2-44D1-4E2E-9642-0FC1F3AD02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9187" y="3970405"/>
                    <a:ext cx="377220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40542CCC-ADB5-44FA-8254-13A7D96AB5C8}"/>
                      </a:ext>
                    </a:extLst>
                  </p:cNvPr>
                  <p:cNvSpPr/>
                  <p:nvPr/>
                </p:nvSpPr>
                <p:spPr>
                  <a:xfrm>
                    <a:off x="8554186" y="3783848"/>
                    <a:ext cx="373113" cy="373113"/>
                  </a:xfrm>
                  <a:prstGeom prst="ellipse">
                    <a:avLst/>
                  </a:prstGeom>
                  <a:solidFill>
                    <a:srgbClr val="FF5B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b="1" dirty="0">
                        <a:cs typeface="B Nazanin" panose="00000400000000000000" pitchFamily="2" charset="-78"/>
                      </a:rPr>
                      <a:t>1</a:t>
                    </a:r>
                    <a:endParaRPr lang="en-US" b="1" dirty="0">
                      <a:cs typeface="B Nazanin" panose="00000400000000000000" pitchFamily="2" charset="-78"/>
                    </a:endParaRPr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8B0295B-C589-4B57-AC30-187BC0B359DC}"/>
                    </a:ext>
                  </a:extLst>
                </p:cNvPr>
                <p:cNvSpPr/>
                <p:nvPr/>
              </p:nvSpPr>
              <p:spPr>
                <a:xfrm>
                  <a:off x="2464772" y="498112"/>
                  <a:ext cx="1199033" cy="44933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Flooding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9D22FDB-15D5-49E0-A0BA-920A3D59C7BC}"/>
                  </a:ext>
                </a:extLst>
              </p:cNvPr>
              <p:cNvGrpSpPr/>
              <p:nvPr/>
            </p:nvGrpSpPr>
            <p:grpSpPr>
              <a:xfrm>
                <a:off x="1248543" y="2891113"/>
                <a:ext cx="3888112" cy="449338"/>
                <a:chOff x="1245516" y="498112"/>
                <a:chExt cx="3888112" cy="449338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2338190C-8B96-4328-9453-CE473B1642A6}"/>
                    </a:ext>
                  </a:extLst>
                </p:cNvPr>
                <p:cNvGrpSpPr/>
                <p:nvPr/>
              </p:nvGrpSpPr>
              <p:grpSpPr>
                <a:xfrm>
                  <a:off x="1245516" y="523752"/>
                  <a:ext cx="3888112" cy="373113"/>
                  <a:chOff x="5039187" y="3783848"/>
                  <a:chExt cx="3888112" cy="373113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D0D804ED-5883-4E5B-9AAF-FD8E1B7DCD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9187" y="3970405"/>
                    <a:ext cx="3772202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01069B2A-5693-4A90-B648-DFAB4D90DEF2}"/>
                      </a:ext>
                    </a:extLst>
                  </p:cNvPr>
                  <p:cNvSpPr/>
                  <p:nvPr/>
                </p:nvSpPr>
                <p:spPr>
                  <a:xfrm>
                    <a:off x="8554186" y="3783848"/>
                    <a:ext cx="373113" cy="373113"/>
                  </a:xfrm>
                  <a:prstGeom prst="ellipse">
                    <a:avLst/>
                  </a:prstGeom>
                  <a:solidFill>
                    <a:srgbClr val="FF5B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b="1" dirty="0">
                        <a:cs typeface="B Nazanin" panose="00000400000000000000" pitchFamily="2" charset="-78"/>
                      </a:rPr>
                      <a:t>2</a:t>
                    </a:r>
                    <a:endParaRPr lang="en-US" b="1" dirty="0">
                      <a:cs typeface="B Nazanin" panose="00000400000000000000" pitchFamily="2" charset="-78"/>
                    </a:endParaRPr>
                  </a:p>
                </p:txBody>
              </p:sp>
            </p:grp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77773EE-1CD2-4B89-86EE-622FDFF07BDA}"/>
                    </a:ext>
                  </a:extLst>
                </p:cNvPr>
                <p:cNvSpPr/>
                <p:nvPr/>
              </p:nvSpPr>
              <p:spPr>
                <a:xfrm>
                  <a:off x="2464772" y="498112"/>
                  <a:ext cx="1199033" cy="44933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Crashing</a:t>
                  </a:r>
                </a:p>
              </p:txBody>
            </p:sp>
          </p:grp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39E8B4-0267-4774-BDF6-AE6C6FA6FDCE}"/>
              </a:ext>
            </a:extLst>
          </p:cNvPr>
          <p:cNvCxnSpPr>
            <a:cxnSpLocks/>
          </p:cNvCxnSpPr>
          <p:nvPr/>
        </p:nvCxnSpPr>
        <p:spPr>
          <a:xfrm>
            <a:off x="5499279" y="464619"/>
            <a:ext cx="0" cy="59619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6A5F9CA-7853-4AB8-96FF-1B3CD36C310F}"/>
              </a:ext>
            </a:extLst>
          </p:cNvPr>
          <p:cNvGrpSpPr/>
          <p:nvPr/>
        </p:nvGrpSpPr>
        <p:grpSpPr>
          <a:xfrm>
            <a:off x="8060667" y="324800"/>
            <a:ext cx="2488054" cy="1605536"/>
            <a:chOff x="9939598" y="4257162"/>
            <a:chExt cx="2488054" cy="160553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8299AD-D5C3-4796-9A48-F51DA539B745}"/>
                </a:ext>
              </a:extLst>
            </p:cNvPr>
            <p:cNvSpPr txBox="1"/>
            <p:nvPr/>
          </p:nvSpPr>
          <p:spPr>
            <a:xfrm>
              <a:off x="10341826" y="4546270"/>
              <a:ext cx="1797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Sina" panose="00000700000000000000" pitchFamily="2" charset="-78"/>
                </a:rPr>
                <a:t>مقدمه</a:t>
              </a:r>
              <a:endPara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cs typeface="B Sina" panose="00000700000000000000" pitchFamily="2" charset="-78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D47ECAF-FF63-431D-BF20-6D972F43EB47}"/>
                </a:ext>
              </a:extLst>
            </p:cNvPr>
            <p:cNvCxnSpPr>
              <a:cxnSpLocks/>
            </p:cNvCxnSpPr>
            <p:nvPr/>
          </p:nvCxnSpPr>
          <p:spPr>
            <a:xfrm>
              <a:off x="9939598" y="4257162"/>
              <a:ext cx="0" cy="16055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85DCBA-4F5F-4998-B953-50ADD24B056F}"/>
                </a:ext>
              </a:extLst>
            </p:cNvPr>
            <p:cNvSpPr txBox="1"/>
            <p:nvPr/>
          </p:nvSpPr>
          <p:spPr>
            <a:xfrm>
              <a:off x="10053072" y="5100267"/>
              <a:ext cx="2374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b="1" dirty="0">
                  <a:solidFill>
                    <a:schemeClr val="bg1">
                      <a:lumMod val="65000"/>
                    </a:schemeClr>
                  </a:solidFill>
                  <a:cs typeface="B Nazanin" panose="00000400000000000000" pitchFamily="2" charset="-78"/>
                </a:rPr>
                <a:t>حملات سایبری در شبکه هوشمند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F716BA-9468-4C51-A7EB-89A590878271}"/>
              </a:ext>
            </a:extLst>
          </p:cNvPr>
          <p:cNvGrpSpPr/>
          <p:nvPr/>
        </p:nvGrpSpPr>
        <p:grpSpPr>
          <a:xfrm>
            <a:off x="5581675" y="6197437"/>
            <a:ext cx="6371604" cy="661061"/>
            <a:chOff x="6179791" y="6090055"/>
            <a:chExt cx="6371604" cy="66106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B4E956-294E-412E-A1B9-464B617AC8CA}"/>
                </a:ext>
              </a:extLst>
            </p:cNvPr>
            <p:cNvCxnSpPr>
              <a:cxnSpLocks/>
            </p:cNvCxnSpPr>
            <p:nvPr/>
          </p:nvCxnSpPr>
          <p:spPr>
            <a:xfrm>
              <a:off x="6215932" y="6090055"/>
              <a:ext cx="63354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F65934-F091-436B-9915-0D33D3577B3D}"/>
                </a:ext>
              </a:extLst>
            </p:cNvPr>
            <p:cNvSpPr txBox="1"/>
            <p:nvPr/>
          </p:nvSpPr>
          <p:spPr>
            <a:xfrm>
              <a:off x="6179791" y="6104785"/>
              <a:ext cx="1959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Failure point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Band width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Buffer overflow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DCBB4AB-5F02-4D06-AF21-31C4CB11A358}"/>
                </a:ext>
              </a:extLst>
            </p:cNvPr>
            <p:cNvSpPr txBox="1"/>
            <p:nvPr/>
          </p:nvSpPr>
          <p:spPr>
            <a:xfrm>
              <a:off x="8637156" y="6130195"/>
              <a:ext cx="2251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4. Router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5. Packet loss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ED13AD8-5C1B-4D1B-817B-08D21AD84D92}"/>
              </a:ext>
            </a:extLst>
          </p:cNvPr>
          <p:cNvSpPr txBox="1"/>
          <p:nvPr/>
        </p:nvSpPr>
        <p:spPr>
          <a:xfrm>
            <a:off x="7660543" y="4787740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037A92-5048-456B-96A4-72D6AB177DF1}"/>
              </a:ext>
            </a:extLst>
          </p:cNvPr>
          <p:cNvSpPr txBox="1"/>
          <p:nvPr/>
        </p:nvSpPr>
        <p:spPr>
          <a:xfrm>
            <a:off x="2322807" y="473861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91685-9552-41CF-BD15-FED3BA6C7732}"/>
              </a:ext>
            </a:extLst>
          </p:cNvPr>
          <p:cNvSpPr txBox="1"/>
          <p:nvPr/>
        </p:nvSpPr>
        <p:spPr>
          <a:xfrm>
            <a:off x="3665516" y="1793655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78A6B0-838F-4871-83D8-F23EA4FC5CE3}"/>
              </a:ext>
            </a:extLst>
          </p:cNvPr>
          <p:cNvSpPr txBox="1"/>
          <p:nvPr/>
        </p:nvSpPr>
        <p:spPr>
          <a:xfrm>
            <a:off x="3529465" y="2110469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441807-3CED-4460-9679-0631782DB7F5}"/>
              </a:ext>
            </a:extLst>
          </p:cNvPr>
          <p:cNvSpPr txBox="1"/>
          <p:nvPr/>
        </p:nvSpPr>
        <p:spPr>
          <a:xfrm>
            <a:off x="1552612" y="2159471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(5)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A4550C-AD0D-44DB-A1AB-4D6E2BDDCB37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4/13</a:t>
            </a:r>
          </a:p>
        </p:txBody>
      </p:sp>
    </p:spTree>
    <p:extLst>
      <p:ext uri="{BB962C8B-B14F-4D97-AF65-F5344CB8AC3E}">
        <p14:creationId xmlns:p14="http://schemas.microsoft.com/office/powerpoint/2010/main" val="135276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C1484-0612-4D8F-B760-794D3E88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4" y="2882586"/>
            <a:ext cx="4104097" cy="195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A76090-3845-44D4-95A2-A7975BAB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50" y="4837275"/>
            <a:ext cx="4104096" cy="19299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96B409-FAEF-4BFC-A03E-B5D95CCC3023}"/>
              </a:ext>
            </a:extLst>
          </p:cNvPr>
          <p:cNvSpPr txBox="1"/>
          <p:nvPr/>
        </p:nvSpPr>
        <p:spPr>
          <a:xfrm>
            <a:off x="1028150" y="3188086"/>
            <a:ext cx="10919876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dirty="0">
                <a:solidFill>
                  <a:srgbClr val="00B050"/>
                </a:solidFill>
                <a:cs typeface="B Nazanin" panose="00000400000000000000" pitchFamily="2" charset="-78"/>
              </a:rPr>
              <a:t>ارازنی</a:t>
            </a:r>
            <a:r>
              <a:rPr lang="fa-IR" dirty="0">
                <a:cs typeface="B Nazanin" panose="00000400000000000000" pitchFamily="2" charset="-78"/>
              </a:rPr>
              <a:t> : تا تعبیه تعداد زیاد آن در نقاط مختلف شبکه مقرون به صرفه باشد 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dirty="0">
                <a:solidFill>
                  <a:srgbClr val="00B050"/>
                </a:solidFill>
                <a:cs typeface="B Nazanin" panose="00000400000000000000" pitchFamily="2" charset="-78"/>
              </a:rPr>
              <a:t>پیچدگی محاسباتی کم: </a:t>
            </a:r>
            <a:r>
              <a:rPr lang="fa-IR" dirty="0">
                <a:cs typeface="B Nazanin" panose="00000400000000000000" pitchFamily="2" charset="-78"/>
              </a:rPr>
              <a:t>تا روی میکروکنترلرهای ارزان قیمت موجود قابل پیاده سازی باشد 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dirty="0">
                <a:solidFill>
                  <a:srgbClr val="00B050"/>
                </a:solidFill>
                <a:cs typeface="B Nazanin" panose="00000400000000000000" pitchFamily="2" charset="-78"/>
              </a:rPr>
              <a:t>سرعت تشخیص بالا : </a:t>
            </a:r>
            <a:r>
              <a:rPr lang="fa-IR" dirty="0">
                <a:cs typeface="B Nazanin" panose="00000400000000000000" pitchFamily="2" charset="-78"/>
              </a:rPr>
              <a:t>تا حضور آن بازدهی شبکه را چندان کاهش ندهد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fa-IR" dirty="0">
                <a:solidFill>
                  <a:srgbClr val="0070C0"/>
                </a:solidFill>
                <a:cs typeface="B Nazanin" panose="00000400000000000000" pitchFamily="2" charset="-78"/>
              </a:rPr>
              <a:t>((ماژول طراحی شده یک سامانه بلادرنگ است و باید تمام پکتهای دریافتی را بررسی کند و موارد معیوب را تشخیص دهد ))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dirty="0">
                <a:solidFill>
                  <a:srgbClr val="00B050"/>
                </a:solidFill>
                <a:cs typeface="B Nazanin" panose="00000400000000000000" pitchFamily="2" charset="-78"/>
              </a:rPr>
              <a:t>دقت بالا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046EB-1477-4258-A08C-55ED840FEE38}"/>
              </a:ext>
            </a:extLst>
          </p:cNvPr>
          <p:cNvSpPr txBox="1"/>
          <p:nvPr/>
        </p:nvSpPr>
        <p:spPr>
          <a:xfrm>
            <a:off x="1106062" y="435830"/>
            <a:ext cx="8931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استفاده از تحلیل بازی برپایه زنجیره مارکوف به منظور تشخیص حملات تزیق داده معیوب (پژوهشگر: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Eunsuk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 Kang</a:t>
            </a:r>
            <a:r>
              <a:rPr lang="fa-IR" sz="1600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)</a:t>
            </a:r>
          </a:p>
          <a:p>
            <a:pPr algn="justLow" rtl="1"/>
            <a:r>
              <a:rPr lang="fa-IR" sz="1600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	</a:t>
            </a:r>
            <a:r>
              <a:rPr lang="fa-IR" sz="1600" dirty="0">
                <a:solidFill>
                  <a:srgbClr val="FF0000"/>
                </a:solidFill>
                <a:cs typeface="B Nazanin" panose="00000400000000000000" pitchFamily="2" charset="-78"/>
              </a:rPr>
              <a:t>روش فوق نمیتواند حملات سایبری مرسوم شبکه قدرت (نظیر </a:t>
            </a:r>
            <a:r>
              <a:rPr lang="en-US" sz="1600" dirty="0">
                <a:solidFill>
                  <a:srgbClr val="FF0000"/>
                </a:solidFill>
                <a:cs typeface="B Nazanin" panose="00000400000000000000" pitchFamily="2" charset="-78"/>
              </a:rPr>
              <a:t>DoS</a:t>
            </a:r>
            <a:r>
              <a:rPr lang="fa-IR" sz="1600" dirty="0">
                <a:solidFill>
                  <a:srgbClr val="FF0000"/>
                </a:solidFill>
                <a:cs typeface="B Nazanin" panose="00000400000000000000" pitchFamily="2" charset="-78"/>
              </a:rPr>
              <a:t>) را تشخیص دهد</a:t>
            </a:r>
            <a:endParaRPr lang="en-US" sz="1600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justLow" rtl="1"/>
            <a:r>
              <a:rPr lang="en-US" sz="1600" dirty="0">
                <a:solidFill>
                  <a:srgbClr val="FF0000"/>
                </a:solidFill>
                <a:cs typeface="B Nazanin" panose="00000400000000000000" pitchFamily="2" charset="-78"/>
              </a:rPr>
              <a:t>	</a:t>
            </a:r>
            <a:r>
              <a:rPr lang="fa-IR" sz="1600" dirty="0">
                <a:solidFill>
                  <a:srgbClr val="00B050"/>
                </a:solidFill>
                <a:cs typeface="B Nazanin" panose="00000400000000000000" pitchFamily="2" charset="-78"/>
              </a:rPr>
              <a:t>**) راه حل مقاله: مدل ارائه شده به کمک یادگیری ماشین، منحصرا حملات </a:t>
            </a:r>
            <a:r>
              <a:rPr lang="en-US" sz="1600" dirty="0">
                <a:solidFill>
                  <a:srgbClr val="00B050"/>
                </a:solidFill>
                <a:cs typeface="B Nazanin" panose="00000400000000000000" pitchFamily="2" charset="-78"/>
              </a:rPr>
              <a:t>DoS</a:t>
            </a:r>
            <a:r>
              <a:rPr lang="fa-IR" sz="1600" dirty="0">
                <a:solidFill>
                  <a:srgbClr val="00B050"/>
                </a:solidFill>
                <a:cs typeface="B Nazanin" panose="00000400000000000000" pitchFamily="2" charset="-78"/>
              </a:rPr>
              <a:t> را تشخیص میدهد.</a:t>
            </a:r>
          </a:p>
          <a:p>
            <a:pPr marL="342900" indent="-342900" algn="justLow" rtl="1">
              <a:buFont typeface="Arial" panose="020B0604020202020204" pitchFamily="34" charset="0"/>
              <a:buChar char="•"/>
            </a:pPr>
            <a:endParaRPr lang="fa-IR" sz="1600" dirty="0">
              <a:solidFill>
                <a:schemeClr val="bg1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sz="1600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تشخیص حمله بر اساس روش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Alarm Data Fusion</a:t>
            </a:r>
            <a:r>
              <a:rPr lang="fa-IR" sz="1600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 (نویسنده: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Yanan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 Sun</a:t>
            </a:r>
            <a:r>
              <a:rPr lang="fa-IR" sz="1600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)</a:t>
            </a:r>
          </a:p>
          <a:p>
            <a:pPr algn="justLow" rtl="1"/>
            <a:r>
              <a:rPr lang="fa-IR" sz="1600" dirty="0">
                <a:solidFill>
                  <a:schemeClr val="bg1">
                    <a:lumMod val="50000"/>
                  </a:schemeClr>
                </a:solidFill>
                <a:cs typeface="B Nazanin" panose="00000400000000000000" pitchFamily="2" charset="-78"/>
              </a:rPr>
              <a:t>	</a:t>
            </a:r>
            <a:r>
              <a:rPr lang="fa-IR" sz="1600" dirty="0">
                <a:solidFill>
                  <a:srgbClr val="FF3333"/>
                </a:solidFill>
                <a:cs typeface="B Nazanin" panose="00000400000000000000" pitchFamily="2" charset="-78"/>
              </a:rPr>
              <a:t>این روش، تنها غیر عادی بودن وضعیت خط را تشخیص میدهد و  قادر به تعیین محل دقیق نود معیوب نمی باشد</a:t>
            </a:r>
          </a:p>
          <a:p>
            <a:pPr algn="justLow" rtl="1"/>
            <a:r>
              <a:rPr lang="fa-IR" sz="1600" dirty="0">
                <a:solidFill>
                  <a:srgbClr val="FF3333"/>
                </a:solidFill>
                <a:cs typeface="B Nazanin" panose="00000400000000000000" pitchFamily="2" charset="-78"/>
              </a:rPr>
              <a:t>	</a:t>
            </a:r>
            <a:r>
              <a:rPr lang="fa-IR" sz="1600" dirty="0">
                <a:solidFill>
                  <a:srgbClr val="00B050"/>
                </a:solidFill>
                <a:cs typeface="B Nazanin" panose="00000400000000000000" pitchFamily="2" charset="-78"/>
              </a:rPr>
              <a:t>**) راه حل مقاله: مدل ارائه شده به سادگی روی میکروکنترلرهای ارزان قیمت مرسوم قابل پیاده سازی است و </a:t>
            </a:r>
          </a:p>
          <a:p>
            <a:pPr algn="justLow" rtl="1"/>
            <a:r>
              <a:rPr lang="fa-IR" sz="1600" dirty="0">
                <a:solidFill>
                  <a:srgbClr val="00B050"/>
                </a:solidFill>
                <a:cs typeface="B Nazanin" panose="00000400000000000000" pitchFamily="2" charset="-78"/>
              </a:rPr>
              <a:t>	      میتوان آنرا در قالب ماژول در نقاط مخلف شبکه تعبیه کرد.</a:t>
            </a:r>
            <a:endParaRPr lang="en-US" sz="1600" dirty="0">
              <a:solidFill>
                <a:srgbClr val="00B050"/>
              </a:solidFill>
              <a:cs typeface="B Nazanin" panose="00000400000000000000" pitchFamily="2" charset="-78"/>
            </a:endParaRPr>
          </a:p>
          <a:p>
            <a:pPr marL="342900" indent="-342900" algn="justLow" rtl="1">
              <a:buFont typeface="Arial" panose="020B0604020202020204" pitchFamily="34" charset="0"/>
              <a:buChar char="•"/>
            </a:pPr>
            <a:endParaRPr lang="fa-IR" sz="1600" dirty="0">
              <a:solidFill>
                <a:srgbClr val="FF3333"/>
              </a:solidFill>
              <a:cs typeface="B Nazanin" panose="00000400000000000000" pitchFamily="2" charset="-78"/>
            </a:endParaRPr>
          </a:p>
          <a:p>
            <a:pPr marL="342900" indent="-342900" algn="justLow" rtl="1">
              <a:buFont typeface="Arial" panose="020B0604020202020204" pitchFamily="34" charset="0"/>
              <a:buChar char="•"/>
            </a:pPr>
            <a:endParaRPr lang="fa-IR" sz="1600" dirty="0">
              <a:solidFill>
                <a:schemeClr val="bg1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5EA643-7A37-406E-B463-335FF5BDB377}"/>
              </a:ext>
            </a:extLst>
          </p:cNvPr>
          <p:cNvGrpSpPr/>
          <p:nvPr/>
        </p:nvGrpSpPr>
        <p:grpSpPr>
          <a:xfrm>
            <a:off x="10150954" y="275643"/>
            <a:ext cx="1893835" cy="1605536"/>
            <a:chOff x="9939598" y="4257162"/>
            <a:chExt cx="1893835" cy="16055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42254E-4AC6-4824-BB39-73F6C56BAA58}"/>
                </a:ext>
              </a:extLst>
            </p:cNvPr>
            <p:cNvSpPr txBox="1"/>
            <p:nvPr/>
          </p:nvSpPr>
          <p:spPr>
            <a:xfrm>
              <a:off x="9939598" y="4533627"/>
              <a:ext cx="1797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Sina" panose="00000700000000000000" pitchFamily="2" charset="-78"/>
                </a:rPr>
                <a:t>مقدمه</a:t>
              </a:r>
              <a:endPara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cs typeface="B Sina" panose="00000700000000000000" pitchFamily="2" charset="-78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441C9E-F6C1-4D82-A523-E34FD00DC757}"/>
                </a:ext>
              </a:extLst>
            </p:cNvPr>
            <p:cNvCxnSpPr>
              <a:cxnSpLocks/>
            </p:cNvCxnSpPr>
            <p:nvPr/>
          </p:nvCxnSpPr>
          <p:spPr>
            <a:xfrm>
              <a:off x="9939598" y="4257162"/>
              <a:ext cx="0" cy="160553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387D76-BF42-40EB-A37D-49B93C05AE25}"/>
                </a:ext>
              </a:extLst>
            </p:cNvPr>
            <p:cNvSpPr txBox="1"/>
            <p:nvPr/>
          </p:nvSpPr>
          <p:spPr>
            <a:xfrm>
              <a:off x="10053072" y="5100267"/>
              <a:ext cx="1780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b="1" dirty="0">
                  <a:solidFill>
                    <a:schemeClr val="bg1">
                      <a:lumMod val="65000"/>
                    </a:schemeClr>
                  </a:solidFill>
                  <a:cs typeface="B Nazanin" panose="00000400000000000000" pitchFamily="2" charset="-78"/>
                </a:rPr>
                <a:t>پیشینه پژوهش/</a:t>
              </a:r>
            </a:p>
            <a:p>
              <a:pPr algn="ctr" rtl="1"/>
              <a:r>
                <a:rPr lang="fa-IR" sz="1400" b="1" dirty="0">
                  <a:solidFill>
                    <a:srgbClr val="00B050"/>
                  </a:solidFill>
                  <a:cs typeface="B Nazanin" panose="00000400000000000000" pitchFamily="2" charset="-78"/>
                </a:rPr>
                <a:t> راهکار مقاله</a:t>
              </a:r>
              <a:endParaRPr lang="en-US" sz="1400" b="1" dirty="0">
                <a:solidFill>
                  <a:srgbClr val="00B050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38FFD6-F753-4B0A-B6C5-9B5EFB1626C3}"/>
              </a:ext>
            </a:extLst>
          </p:cNvPr>
          <p:cNvGrpSpPr/>
          <p:nvPr/>
        </p:nvGrpSpPr>
        <p:grpSpPr>
          <a:xfrm>
            <a:off x="591391" y="2696779"/>
            <a:ext cx="11551785" cy="646331"/>
            <a:chOff x="589958" y="3089655"/>
            <a:chExt cx="11551785" cy="64633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EE3B5CB-83BC-4FAC-A9F4-CE5599F32420}"/>
                </a:ext>
              </a:extLst>
            </p:cNvPr>
            <p:cNvCxnSpPr/>
            <p:nvPr/>
          </p:nvCxnSpPr>
          <p:spPr>
            <a:xfrm>
              <a:off x="589958" y="3275462"/>
              <a:ext cx="893141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2269F7-2189-4482-B123-D372903B50F2}"/>
                </a:ext>
              </a:extLst>
            </p:cNvPr>
            <p:cNvSpPr txBox="1"/>
            <p:nvPr/>
          </p:nvSpPr>
          <p:spPr>
            <a:xfrm>
              <a:off x="9330313" y="3089655"/>
              <a:ext cx="2811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cs typeface="B Nazanin" panose="00000400000000000000" pitchFamily="2" charset="-78"/>
                </a:rPr>
                <a:t>اهداف مدل مطرح شده در مقاله</a:t>
              </a:r>
            </a:p>
            <a:p>
              <a:pPr algn="r" rtl="1"/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B7A24E-409D-40D7-8989-F7D39BBBB0AB}"/>
              </a:ext>
            </a:extLst>
          </p:cNvPr>
          <p:cNvGrpSpPr/>
          <p:nvPr/>
        </p:nvGrpSpPr>
        <p:grpSpPr>
          <a:xfrm>
            <a:off x="5379117" y="6091387"/>
            <a:ext cx="6371605" cy="661061"/>
            <a:chOff x="6179790" y="6090055"/>
            <a:chExt cx="6371605" cy="66106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8710E0-590F-496A-8947-C4B3306A741C}"/>
                </a:ext>
              </a:extLst>
            </p:cNvPr>
            <p:cNvCxnSpPr>
              <a:cxnSpLocks/>
            </p:cNvCxnSpPr>
            <p:nvPr/>
          </p:nvCxnSpPr>
          <p:spPr>
            <a:xfrm>
              <a:off x="6215932" y="6090055"/>
              <a:ext cx="63354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6691AC-8A1E-4B9F-AE7D-18C8A17D8873}"/>
                </a:ext>
              </a:extLst>
            </p:cNvPr>
            <p:cNvSpPr txBox="1"/>
            <p:nvPr/>
          </p:nvSpPr>
          <p:spPr>
            <a:xfrm>
              <a:off x="6179790" y="6104785"/>
              <a:ext cx="2946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Markov-chain-based game analysis 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False data injection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abnormality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3F7D92-9946-4882-A3DF-CA74180873A0}"/>
                </a:ext>
              </a:extLst>
            </p:cNvPr>
            <p:cNvSpPr txBox="1"/>
            <p:nvPr/>
          </p:nvSpPr>
          <p:spPr>
            <a:xfrm>
              <a:off x="9383663" y="6119514"/>
              <a:ext cx="2251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4. Real Time</a:t>
              </a:r>
            </a:p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5. Packet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A10064C-0325-410B-9F6B-AD60E244CDCA}"/>
              </a:ext>
            </a:extLst>
          </p:cNvPr>
          <p:cNvSpPr txBox="1"/>
          <p:nvPr/>
        </p:nvSpPr>
        <p:spPr>
          <a:xfrm>
            <a:off x="6777190" y="308249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C72E1-6AEF-41C0-B6C5-8C08932CBC80}"/>
              </a:ext>
            </a:extLst>
          </p:cNvPr>
          <p:cNvSpPr txBox="1"/>
          <p:nvPr/>
        </p:nvSpPr>
        <p:spPr>
          <a:xfrm>
            <a:off x="3989523" y="311656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8DD90D-0D29-4CED-B98B-874837174C76}"/>
              </a:ext>
            </a:extLst>
          </p:cNvPr>
          <p:cNvSpPr txBox="1"/>
          <p:nvPr/>
        </p:nvSpPr>
        <p:spPr>
          <a:xfrm>
            <a:off x="7070239" y="1582297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DED65-70B1-4C86-96E6-D21EE79BFBC9}"/>
              </a:ext>
            </a:extLst>
          </p:cNvPr>
          <p:cNvSpPr txBox="1"/>
          <p:nvPr/>
        </p:nvSpPr>
        <p:spPr>
          <a:xfrm>
            <a:off x="7947986" y="4414195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6A3AA-954D-451D-980D-352DAC7E8239}"/>
              </a:ext>
            </a:extLst>
          </p:cNvPr>
          <p:cNvSpPr txBox="1"/>
          <p:nvPr/>
        </p:nvSpPr>
        <p:spPr>
          <a:xfrm>
            <a:off x="6239722" y="4414195"/>
            <a:ext cx="400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(5)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144BE6-1759-4B37-AD0B-6405125A608A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5/13</a:t>
            </a:r>
          </a:p>
        </p:txBody>
      </p:sp>
    </p:spTree>
    <p:extLst>
      <p:ext uri="{BB962C8B-B14F-4D97-AF65-F5344CB8AC3E}">
        <p14:creationId xmlns:p14="http://schemas.microsoft.com/office/powerpoint/2010/main" val="379747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DC4AF3-55D0-47D3-81DE-3E0D5F02C4D1}"/>
              </a:ext>
            </a:extLst>
          </p:cNvPr>
          <p:cNvGrpSpPr/>
          <p:nvPr/>
        </p:nvGrpSpPr>
        <p:grpSpPr>
          <a:xfrm>
            <a:off x="772865" y="510290"/>
            <a:ext cx="10002325" cy="6082153"/>
            <a:chOff x="274239" y="442285"/>
            <a:chExt cx="10002325" cy="608215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B6063B9-ECBD-4AA1-9A24-75365F9BADDC}"/>
                </a:ext>
              </a:extLst>
            </p:cNvPr>
            <p:cNvGrpSpPr/>
            <p:nvPr/>
          </p:nvGrpSpPr>
          <p:grpSpPr>
            <a:xfrm flipH="1">
              <a:off x="625206" y="1760259"/>
              <a:ext cx="9472551" cy="3366375"/>
              <a:chOff x="781219" y="1344818"/>
              <a:chExt cx="8367135" cy="297353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9221101-8B73-4C19-9B9F-1796D4D86CAC}"/>
                  </a:ext>
                </a:extLst>
              </p:cNvPr>
              <p:cNvSpPr/>
              <p:nvPr/>
            </p:nvSpPr>
            <p:spPr>
              <a:xfrm rot="5400000">
                <a:off x="5134335" y="3153228"/>
                <a:ext cx="911195" cy="12893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4">
                  <a:solidFill>
                    <a:schemeClr val="bg1"/>
                  </a:solidFill>
                  <a:latin typeface="Calibri Light" charset="0"/>
                  <a:ea typeface="Calibri Light" charset="0"/>
                  <a:cs typeface="Calibri Light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696D682-E8D5-4D68-8257-59CC7F69E250}"/>
                  </a:ext>
                </a:extLst>
              </p:cNvPr>
              <p:cNvGrpSpPr/>
              <p:nvPr/>
            </p:nvGrpSpPr>
            <p:grpSpPr>
              <a:xfrm>
                <a:off x="781219" y="1344818"/>
                <a:ext cx="8367135" cy="2973530"/>
                <a:chOff x="781219" y="1344818"/>
                <a:chExt cx="8367135" cy="2973530"/>
              </a:xfrm>
            </p:grpSpPr>
            <p:grpSp>
              <p:nvGrpSpPr>
                <p:cNvPr id="88" name="Group 71">
                  <a:extLst>
                    <a:ext uri="{FF2B5EF4-FFF2-40B4-BE49-F238E27FC236}">
                      <a16:creationId xmlns:a16="http://schemas.microsoft.com/office/drawing/2014/main" id="{E124CD86-CC31-408F-BCC1-7B4E152AFF3F}"/>
                    </a:ext>
                  </a:extLst>
                </p:cNvPr>
                <p:cNvGrpSpPr/>
                <p:nvPr/>
              </p:nvGrpSpPr>
              <p:grpSpPr>
                <a:xfrm>
                  <a:off x="3243728" y="3167078"/>
                  <a:ext cx="1967395" cy="942234"/>
                  <a:chOff x="5034996" y="4220590"/>
                  <a:chExt cx="2177785" cy="1042994"/>
                </a:xfrm>
                <a:solidFill>
                  <a:schemeClr val="bg2"/>
                </a:solidFill>
              </p:grpSpPr>
              <p:grpSp>
                <p:nvGrpSpPr>
                  <p:cNvPr id="126" name="Group 72">
                    <a:extLst>
                      <a:ext uri="{FF2B5EF4-FFF2-40B4-BE49-F238E27FC236}">
                        <a16:creationId xmlns:a16="http://schemas.microsoft.com/office/drawing/2014/main" id="{DC21E9F2-7E50-476A-B45D-5D8D0084E9C3}"/>
                      </a:ext>
                    </a:extLst>
                  </p:cNvPr>
                  <p:cNvGrpSpPr/>
                  <p:nvPr/>
                </p:nvGrpSpPr>
                <p:grpSpPr>
                  <a:xfrm>
                    <a:off x="5034996" y="4236643"/>
                    <a:ext cx="1146641" cy="1026941"/>
                    <a:chOff x="2886936" y="2332283"/>
                    <a:chExt cx="1146641" cy="1026941"/>
                  </a:xfrm>
                  <a:grpFill/>
                </p:grpSpPr>
                <p:sp>
                  <p:nvSpPr>
                    <p:cNvPr id="130" name="Block Arc 129">
                      <a:extLst>
                        <a:ext uri="{FF2B5EF4-FFF2-40B4-BE49-F238E27FC236}">
                          <a16:creationId xmlns:a16="http://schemas.microsoft.com/office/drawing/2014/main" id="{81606D78-860C-4872-8D02-7C52C6A036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6636" y="2332283"/>
                      <a:ext cx="1026941" cy="1026941"/>
                    </a:xfrm>
                    <a:prstGeom prst="blockArc">
                      <a:avLst>
                        <a:gd name="adj1" fmla="val 16202709"/>
                        <a:gd name="adj2" fmla="val 144899"/>
                        <a:gd name="adj3" fmla="val 13755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7431E36A-C885-4B0C-BC80-434DF04D1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6936" y="2332283"/>
                      <a:ext cx="654747" cy="142724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</p:grpSp>
              <p:grpSp>
                <p:nvGrpSpPr>
                  <p:cNvPr id="127" name="Group 75">
                    <a:extLst>
                      <a:ext uri="{FF2B5EF4-FFF2-40B4-BE49-F238E27FC236}">
                        <a16:creationId xmlns:a16="http://schemas.microsoft.com/office/drawing/2014/main" id="{C651625C-ACC2-4AA6-A2C6-597FF8899CD3}"/>
                      </a:ext>
                    </a:extLst>
                  </p:cNvPr>
                  <p:cNvGrpSpPr/>
                  <p:nvPr/>
                </p:nvGrpSpPr>
                <p:grpSpPr>
                  <a:xfrm>
                    <a:off x="6039393" y="4220590"/>
                    <a:ext cx="1173388" cy="1026941"/>
                    <a:chOff x="6550938" y="3997627"/>
                    <a:chExt cx="1173388" cy="1026941"/>
                  </a:xfrm>
                  <a:grpFill/>
                </p:grpSpPr>
                <p:sp>
                  <p:nvSpPr>
                    <p:cNvPr id="128" name="Block Arc 127">
                      <a:extLst>
                        <a:ext uri="{FF2B5EF4-FFF2-40B4-BE49-F238E27FC236}">
                          <a16:creationId xmlns:a16="http://schemas.microsoft.com/office/drawing/2014/main" id="{A5980FAB-FEB4-44BE-9D20-BF762E5FB53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550938" y="3997627"/>
                      <a:ext cx="1026941" cy="1026941"/>
                    </a:xfrm>
                    <a:prstGeom prst="blockArc">
                      <a:avLst>
                        <a:gd name="adj1" fmla="val 15972449"/>
                        <a:gd name="adj2" fmla="val 21553953"/>
                        <a:gd name="adj3" fmla="val 13784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6E870092-6326-4161-98A6-94BC0F12AF6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69579" y="4881844"/>
                      <a:ext cx="654747" cy="142724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 dirty="0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</p:grpSp>
            </p:grpSp>
            <p:grpSp>
              <p:nvGrpSpPr>
                <p:cNvPr id="89" name="Group 37">
                  <a:extLst>
                    <a:ext uri="{FF2B5EF4-FFF2-40B4-BE49-F238E27FC236}">
                      <a16:creationId xmlns:a16="http://schemas.microsoft.com/office/drawing/2014/main" id="{09F866C2-F4C7-4CFA-94B2-7E32CB815E6C}"/>
                    </a:ext>
                  </a:extLst>
                </p:cNvPr>
                <p:cNvGrpSpPr/>
                <p:nvPr/>
              </p:nvGrpSpPr>
              <p:grpSpPr>
                <a:xfrm>
                  <a:off x="7984233" y="2382787"/>
                  <a:ext cx="1164121" cy="1055305"/>
                  <a:chOff x="9019242" y="3239883"/>
                  <a:chExt cx="1288611" cy="1168157"/>
                </a:xfrm>
                <a:solidFill>
                  <a:schemeClr val="bg2"/>
                </a:solidFill>
              </p:grpSpPr>
              <p:sp>
                <p:nvSpPr>
                  <p:cNvPr id="121" name="Chevron 13">
                    <a:extLst>
                      <a:ext uri="{FF2B5EF4-FFF2-40B4-BE49-F238E27FC236}">
                        <a16:creationId xmlns:a16="http://schemas.microsoft.com/office/drawing/2014/main" id="{C8F219F7-5FF0-47F5-AA18-F7E62B7BE23B}"/>
                      </a:ext>
                    </a:extLst>
                  </p:cNvPr>
                  <p:cNvSpPr/>
                  <p:nvPr/>
                </p:nvSpPr>
                <p:spPr>
                  <a:xfrm>
                    <a:off x="10008643" y="3982882"/>
                    <a:ext cx="299210" cy="425158"/>
                  </a:xfrm>
                  <a:prstGeom prst="chevron">
                    <a:avLst>
                      <a:gd name="adj" fmla="val 41342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4">
                      <a:solidFill>
                        <a:schemeClr val="bg1"/>
                      </a:solidFill>
                      <a:latin typeface="Calibri Light" charset="0"/>
                      <a:ea typeface="Calibri Light" charset="0"/>
                      <a:cs typeface="Calibri Light" charset="0"/>
                    </a:endParaRPr>
                  </a:p>
                </p:txBody>
              </p:sp>
              <p:grpSp>
                <p:nvGrpSpPr>
                  <p:cNvPr id="122" name="Group 41">
                    <a:extLst>
                      <a:ext uri="{FF2B5EF4-FFF2-40B4-BE49-F238E27FC236}">
                        <a16:creationId xmlns:a16="http://schemas.microsoft.com/office/drawing/2014/main" id="{C53E7EF9-0037-4129-9DAF-2ABA77DBC6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019242" y="3239883"/>
                    <a:ext cx="1163337" cy="1026942"/>
                    <a:chOff x="2877129" y="2332282"/>
                    <a:chExt cx="1163337" cy="1026942"/>
                  </a:xfrm>
                  <a:grpFill/>
                </p:grpSpPr>
                <p:sp>
                  <p:nvSpPr>
                    <p:cNvPr id="123" name="Block Arc 122">
                      <a:extLst>
                        <a:ext uri="{FF2B5EF4-FFF2-40B4-BE49-F238E27FC236}">
                          <a16:creationId xmlns:a16="http://schemas.microsoft.com/office/drawing/2014/main" id="{38B7DD22-2B5F-48E2-83AB-9777CDCF84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3524" y="2332283"/>
                      <a:ext cx="1026941" cy="1026941"/>
                    </a:xfrm>
                    <a:prstGeom prst="blockArc">
                      <a:avLst>
                        <a:gd name="adj1" fmla="val 16202709"/>
                        <a:gd name="adj2" fmla="val 21553953"/>
                        <a:gd name="adj3" fmla="val 13784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0F1A047B-C921-47CE-BCAA-A202912EF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7129" y="2332282"/>
                      <a:ext cx="654746" cy="142724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A7BA9E60-0D77-404E-9CE6-50078F0B17C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738175" y="2995359"/>
                      <a:ext cx="461857" cy="142724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</p:grpSp>
            </p:grpSp>
            <p:sp>
              <p:nvSpPr>
                <p:cNvPr id="90" name="Block Arc 89">
                  <a:extLst>
                    <a:ext uri="{FF2B5EF4-FFF2-40B4-BE49-F238E27FC236}">
                      <a16:creationId xmlns:a16="http://schemas.microsoft.com/office/drawing/2014/main" id="{D09230FC-2DDD-4915-84A8-3ABCF8D8472F}"/>
                    </a:ext>
                  </a:extLst>
                </p:cNvPr>
                <p:cNvSpPr/>
                <p:nvPr/>
              </p:nvSpPr>
              <p:spPr>
                <a:xfrm rot="10800000" flipH="1">
                  <a:off x="4722512" y="3200420"/>
                  <a:ext cx="927731" cy="927731"/>
                </a:xfrm>
                <a:prstGeom prst="blockArc">
                  <a:avLst>
                    <a:gd name="adj1" fmla="val 16202709"/>
                    <a:gd name="adj2" fmla="val 21553953"/>
                    <a:gd name="adj3" fmla="val 13784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94" dirty="0">
                    <a:solidFill>
                      <a:schemeClr val="bg1"/>
                    </a:solidFill>
                    <a:latin typeface="Calibri Light" charset="0"/>
                    <a:ea typeface="Calibri Light" charset="0"/>
                    <a:cs typeface="Calibri Light" charset="0"/>
                  </a:endParaRPr>
                </a:p>
              </p:txBody>
            </p:sp>
            <p:grpSp>
              <p:nvGrpSpPr>
                <p:cNvPr id="91" name="Group 63">
                  <a:extLst>
                    <a:ext uri="{FF2B5EF4-FFF2-40B4-BE49-F238E27FC236}">
                      <a16:creationId xmlns:a16="http://schemas.microsoft.com/office/drawing/2014/main" id="{946017B9-15DC-466F-A834-8C9F29EA4280}"/>
                    </a:ext>
                  </a:extLst>
                </p:cNvPr>
                <p:cNvGrpSpPr/>
                <p:nvPr/>
              </p:nvGrpSpPr>
              <p:grpSpPr>
                <a:xfrm>
                  <a:off x="1417543" y="1575576"/>
                  <a:ext cx="927732" cy="927731"/>
                  <a:chOff x="3013524" y="2332283"/>
                  <a:chExt cx="1026942" cy="1026941"/>
                </a:xfrm>
                <a:solidFill>
                  <a:schemeClr val="bg2"/>
                </a:solidFill>
              </p:grpSpPr>
              <p:sp>
                <p:nvSpPr>
                  <p:cNvPr id="118" name="Block Arc 117">
                    <a:extLst>
                      <a:ext uri="{FF2B5EF4-FFF2-40B4-BE49-F238E27FC236}">
                        <a16:creationId xmlns:a16="http://schemas.microsoft.com/office/drawing/2014/main" id="{6C3F620C-E3E5-4A6D-8315-CCFDECAF3D98}"/>
                      </a:ext>
                    </a:extLst>
                  </p:cNvPr>
                  <p:cNvSpPr/>
                  <p:nvPr/>
                </p:nvSpPr>
                <p:spPr>
                  <a:xfrm>
                    <a:off x="3013524" y="2332283"/>
                    <a:ext cx="1026941" cy="1026941"/>
                  </a:xfrm>
                  <a:prstGeom prst="blockArc">
                    <a:avLst>
                      <a:gd name="adj1" fmla="val 16202709"/>
                      <a:gd name="adj2" fmla="val 21553953"/>
                      <a:gd name="adj3" fmla="val 13784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4">
                      <a:solidFill>
                        <a:schemeClr val="bg1"/>
                      </a:solidFill>
                      <a:latin typeface="Calibri Light" charset="0"/>
                      <a:ea typeface="Calibri Light" charset="0"/>
                      <a:cs typeface="Calibri Light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10B1B6E9-70BD-4FC8-9DF7-C2CA223E0BBD}"/>
                      </a:ext>
                    </a:extLst>
                  </p:cNvPr>
                  <p:cNvSpPr/>
                  <p:nvPr/>
                </p:nvSpPr>
                <p:spPr>
                  <a:xfrm>
                    <a:off x="3276531" y="2332283"/>
                    <a:ext cx="255346" cy="14272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4">
                      <a:solidFill>
                        <a:schemeClr val="bg1"/>
                      </a:solidFill>
                      <a:latin typeface="Calibri Light" charset="0"/>
                      <a:ea typeface="Calibri Light" charset="0"/>
                      <a:cs typeface="Calibri Light" charset="0"/>
                    </a:endParaRPr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4160CC9A-2CC0-47AC-8D7B-4D0E00B951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38175" y="2998523"/>
                    <a:ext cx="461857" cy="1427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4">
                      <a:solidFill>
                        <a:schemeClr val="bg1"/>
                      </a:solidFill>
                      <a:latin typeface="Calibri Light" charset="0"/>
                      <a:ea typeface="Calibri Light" charset="0"/>
                      <a:cs typeface="Calibri Light" charset="0"/>
                    </a:endParaRPr>
                  </a:p>
                </p:txBody>
              </p:sp>
            </p:grpSp>
            <p:grpSp>
              <p:nvGrpSpPr>
                <p:cNvPr id="92" name="Group 68">
                  <a:extLst>
                    <a:ext uri="{FF2B5EF4-FFF2-40B4-BE49-F238E27FC236}">
                      <a16:creationId xmlns:a16="http://schemas.microsoft.com/office/drawing/2014/main" id="{FE13D317-264E-4208-A68D-32AECC17FC9F}"/>
                    </a:ext>
                  </a:extLst>
                </p:cNvPr>
                <p:cNvGrpSpPr/>
                <p:nvPr/>
              </p:nvGrpSpPr>
              <p:grpSpPr>
                <a:xfrm rot="10800000">
                  <a:off x="2216340" y="2382784"/>
                  <a:ext cx="1050950" cy="927731"/>
                  <a:chOff x="2877129" y="2332283"/>
                  <a:chExt cx="1163337" cy="1026941"/>
                </a:xfrm>
                <a:solidFill>
                  <a:schemeClr val="bg2"/>
                </a:solidFill>
              </p:grpSpPr>
              <p:sp>
                <p:nvSpPr>
                  <p:cNvPr id="115" name="Block Arc 114">
                    <a:extLst>
                      <a:ext uri="{FF2B5EF4-FFF2-40B4-BE49-F238E27FC236}">
                        <a16:creationId xmlns:a16="http://schemas.microsoft.com/office/drawing/2014/main" id="{48486AA7-B8A6-4CF6-89C3-A393326FBD86}"/>
                      </a:ext>
                    </a:extLst>
                  </p:cNvPr>
                  <p:cNvSpPr/>
                  <p:nvPr/>
                </p:nvSpPr>
                <p:spPr>
                  <a:xfrm>
                    <a:off x="3013524" y="2332283"/>
                    <a:ext cx="1026941" cy="1026941"/>
                  </a:xfrm>
                  <a:prstGeom prst="blockArc">
                    <a:avLst>
                      <a:gd name="adj1" fmla="val 15760418"/>
                      <a:gd name="adj2" fmla="val 21553953"/>
                      <a:gd name="adj3" fmla="val 13784"/>
                    </a:avLst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4">
                      <a:solidFill>
                        <a:schemeClr val="bg1"/>
                      </a:solidFill>
                      <a:latin typeface="Calibri Light" charset="0"/>
                      <a:ea typeface="Calibri Light" charset="0"/>
                      <a:cs typeface="Calibri Light" charset="0"/>
                    </a:endParaRP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272A1CF8-1F70-4D92-90A4-30DF720699A1}"/>
                      </a:ext>
                    </a:extLst>
                  </p:cNvPr>
                  <p:cNvSpPr/>
                  <p:nvPr/>
                </p:nvSpPr>
                <p:spPr>
                  <a:xfrm>
                    <a:off x="2877129" y="2332283"/>
                    <a:ext cx="654747" cy="1427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4">
                      <a:solidFill>
                        <a:schemeClr val="bg1"/>
                      </a:solidFill>
                      <a:latin typeface="Calibri Light" charset="0"/>
                      <a:ea typeface="Calibri Light" charset="0"/>
                      <a:cs typeface="Calibri Light" charset="0"/>
                    </a:endParaRP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98E2F03C-8490-43AF-AE38-79069946FF8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38175" y="2995359"/>
                    <a:ext cx="461857" cy="1427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4">
                      <a:solidFill>
                        <a:schemeClr val="bg1"/>
                      </a:solidFill>
                      <a:latin typeface="Calibri Light" charset="0"/>
                      <a:ea typeface="Calibri Light" charset="0"/>
                      <a:cs typeface="Calibri Light" charset="0"/>
                    </a:endParaRPr>
                  </a:p>
                </p:txBody>
              </p:sp>
            </p:grpSp>
            <p:grpSp>
              <p:nvGrpSpPr>
                <p:cNvPr id="93" name="Group 93">
                  <a:extLst>
                    <a:ext uri="{FF2B5EF4-FFF2-40B4-BE49-F238E27FC236}">
                      <a16:creationId xmlns:a16="http://schemas.microsoft.com/office/drawing/2014/main" id="{9C957774-B047-4139-BA1A-DA41DBB4B05C}"/>
                    </a:ext>
                  </a:extLst>
                </p:cNvPr>
                <p:cNvGrpSpPr/>
                <p:nvPr/>
              </p:nvGrpSpPr>
              <p:grpSpPr>
                <a:xfrm>
                  <a:off x="5543763" y="1575575"/>
                  <a:ext cx="927936" cy="1159516"/>
                  <a:chOff x="6317783" y="2346350"/>
                  <a:chExt cx="1027167" cy="1283513"/>
                </a:xfrm>
                <a:solidFill>
                  <a:schemeClr val="bg2"/>
                </a:solidFill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4B2436E-1939-481F-B101-7CD4858B1508}"/>
                      </a:ext>
                    </a:extLst>
                  </p:cNvPr>
                  <p:cNvSpPr/>
                  <p:nvPr/>
                </p:nvSpPr>
                <p:spPr>
                  <a:xfrm>
                    <a:off x="6816164" y="2347294"/>
                    <a:ext cx="528773" cy="1427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4">
                      <a:solidFill>
                        <a:schemeClr val="bg1"/>
                      </a:solidFill>
                      <a:latin typeface="Calibri Light" charset="0"/>
                      <a:ea typeface="Calibri Light" charset="0"/>
                      <a:cs typeface="Calibri Light" charset="0"/>
                    </a:endParaRPr>
                  </a:p>
                </p:txBody>
              </p:sp>
              <p:grpSp>
                <p:nvGrpSpPr>
                  <p:cNvPr id="112" name="Group 95">
                    <a:extLst>
                      <a:ext uri="{FF2B5EF4-FFF2-40B4-BE49-F238E27FC236}">
                        <a16:creationId xmlns:a16="http://schemas.microsoft.com/office/drawing/2014/main" id="{75EEDA85-156C-418E-9E1D-5CCDC809AD14}"/>
                      </a:ext>
                    </a:extLst>
                  </p:cNvPr>
                  <p:cNvGrpSpPr/>
                  <p:nvPr/>
                </p:nvGrpSpPr>
                <p:grpSpPr>
                  <a:xfrm>
                    <a:off x="6317783" y="2346350"/>
                    <a:ext cx="1027167" cy="1283513"/>
                    <a:chOff x="2366311" y="2332283"/>
                    <a:chExt cx="1027167" cy="1283513"/>
                  </a:xfrm>
                  <a:grpFill/>
                </p:grpSpPr>
                <p:sp>
                  <p:nvSpPr>
                    <p:cNvPr id="113" name="Block Arc 112">
                      <a:extLst>
                        <a:ext uri="{FF2B5EF4-FFF2-40B4-BE49-F238E27FC236}">
                          <a16:creationId xmlns:a16="http://schemas.microsoft.com/office/drawing/2014/main" id="{EADAF3AC-8E1E-40D1-80F7-0E89207FCF5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366537" y="2332283"/>
                      <a:ext cx="1026941" cy="1026941"/>
                    </a:xfrm>
                    <a:prstGeom prst="blockArc">
                      <a:avLst>
                        <a:gd name="adj1" fmla="val 16202709"/>
                        <a:gd name="adj2" fmla="val 21553953"/>
                        <a:gd name="adj3" fmla="val 13784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446F4022-6110-48B3-8689-69DC4EBB6B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047490" y="3157776"/>
                      <a:ext cx="776841" cy="13920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</p:grpSp>
            </p:grpSp>
            <p:grpSp>
              <p:nvGrpSpPr>
                <p:cNvPr id="94" name="Group 101">
                  <a:extLst>
                    <a:ext uri="{FF2B5EF4-FFF2-40B4-BE49-F238E27FC236}">
                      <a16:creationId xmlns:a16="http://schemas.microsoft.com/office/drawing/2014/main" id="{53683429-F8A8-4D48-9616-D6484DE9A351}"/>
                    </a:ext>
                  </a:extLst>
                </p:cNvPr>
                <p:cNvGrpSpPr/>
                <p:nvPr/>
              </p:nvGrpSpPr>
              <p:grpSpPr>
                <a:xfrm>
                  <a:off x="6727525" y="1563756"/>
                  <a:ext cx="1434896" cy="927731"/>
                  <a:chOff x="7571935" y="2346350"/>
                  <a:chExt cx="1588341" cy="1026941"/>
                </a:xfrm>
                <a:solidFill>
                  <a:schemeClr val="bg2"/>
                </a:solidFill>
              </p:grpSpPr>
              <p:grpSp>
                <p:nvGrpSpPr>
                  <p:cNvPr id="107" name="Group 102">
                    <a:extLst>
                      <a:ext uri="{FF2B5EF4-FFF2-40B4-BE49-F238E27FC236}">
                        <a16:creationId xmlns:a16="http://schemas.microsoft.com/office/drawing/2014/main" id="{DD6647AB-14D1-44EC-8A54-D3184F240471}"/>
                      </a:ext>
                    </a:extLst>
                  </p:cNvPr>
                  <p:cNvGrpSpPr/>
                  <p:nvPr/>
                </p:nvGrpSpPr>
                <p:grpSpPr>
                  <a:xfrm>
                    <a:off x="7571935" y="2346350"/>
                    <a:ext cx="1588340" cy="1026941"/>
                    <a:chOff x="7571935" y="2346350"/>
                    <a:chExt cx="1588340" cy="1026941"/>
                  </a:xfrm>
                  <a:grpFill/>
                </p:grpSpPr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BEBB7EEB-8782-40E3-A9DB-7B2123934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1935" y="2346350"/>
                      <a:ext cx="1116400" cy="142724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  <p:sp>
                  <p:nvSpPr>
                    <p:cNvPr id="110" name="Block Arc 109">
                      <a:extLst>
                        <a:ext uri="{FF2B5EF4-FFF2-40B4-BE49-F238E27FC236}">
                          <a16:creationId xmlns:a16="http://schemas.microsoft.com/office/drawing/2014/main" id="{7DA80360-4EC0-4DD5-ADAB-1424E544F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3334" y="2346350"/>
                      <a:ext cx="1026941" cy="1026941"/>
                    </a:xfrm>
                    <a:prstGeom prst="blockArc">
                      <a:avLst>
                        <a:gd name="adj1" fmla="val 16202709"/>
                        <a:gd name="adj2" fmla="val 21553953"/>
                        <a:gd name="adj3" fmla="val 13784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 dirty="0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</p:grp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196A27AA-6C46-43A1-9126-F8039DCCA8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857985" y="3012590"/>
                    <a:ext cx="461857" cy="1427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4">
                      <a:solidFill>
                        <a:schemeClr val="bg1"/>
                      </a:solidFill>
                      <a:latin typeface="Calibri Light" charset="0"/>
                      <a:ea typeface="Calibri Light" charset="0"/>
                      <a:cs typeface="Calibri Light" charset="0"/>
                    </a:endParaRPr>
                  </a:p>
                </p:txBody>
              </p:sp>
            </p:grpSp>
            <p:grpSp>
              <p:nvGrpSpPr>
                <p:cNvPr id="95" name="Group 131">
                  <a:extLst>
                    <a:ext uri="{FF2B5EF4-FFF2-40B4-BE49-F238E27FC236}">
                      <a16:creationId xmlns:a16="http://schemas.microsoft.com/office/drawing/2014/main" id="{54070452-48C8-4DA6-BFF6-894E96494314}"/>
                    </a:ext>
                  </a:extLst>
                </p:cNvPr>
                <p:cNvGrpSpPr/>
                <p:nvPr/>
              </p:nvGrpSpPr>
              <p:grpSpPr>
                <a:xfrm>
                  <a:off x="781219" y="1575576"/>
                  <a:ext cx="979571" cy="1038609"/>
                  <a:chOff x="1060437" y="2346350"/>
                  <a:chExt cx="1084324" cy="1149676"/>
                </a:xfrm>
                <a:solidFill>
                  <a:schemeClr val="bg2"/>
                </a:solidFill>
              </p:grpSpPr>
              <p:grpSp>
                <p:nvGrpSpPr>
                  <p:cNvPr id="103" name="Group 133">
                    <a:extLst>
                      <a:ext uri="{FF2B5EF4-FFF2-40B4-BE49-F238E27FC236}">
                        <a16:creationId xmlns:a16="http://schemas.microsoft.com/office/drawing/2014/main" id="{61D0AC59-2EF2-4F61-9BC3-E3FB581A6719}"/>
                      </a:ext>
                    </a:extLst>
                  </p:cNvPr>
                  <p:cNvGrpSpPr/>
                  <p:nvPr/>
                </p:nvGrpSpPr>
                <p:grpSpPr>
                  <a:xfrm>
                    <a:off x="1117819" y="2346350"/>
                    <a:ext cx="1026942" cy="1026941"/>
                    <a:chOff x="2366533" y="2332283"/>
                    <a:chExt cx="1026942" cy="1026941"/>
                  </a:xfrm>
                  <a:grpFill/>
                </p:grpSpPr>
                <p:sp>
                  <p:nvSpPr>
                    <p:cNvPr id="105" name="Block Arc 104">
                      <a:extLst>
                        <a:ext uri="{FF2B5EF4-FFF2-40B4-BE49-F238E27FC236}">
                          <a16:creationId xmlns:a16="http://schemas.microsoft.com/office/drawing/2014/main" id="{079D09E0-AE9F-4D23-8727-BB2B696DD52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366534" y="2332283"/>
                      <a:ext cx="1026941" cy="1026941"/>
                    </a:xfrm>
                    <a:prstGeom prst="blockArc">
                      <a:avLst>
                        <a:gd name="adj1" fmla="val 16202709"/>
                        <a:gd name="adj2" fmla="val 21553953"/>
                        <a:gd name="adj3" fmla="val 13784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E95EF55C-38A1-49FC-9CE5-10EF1EE376F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206966" y="2998522"/>
                      <a:ext cx="461857" cy="142724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594">
                        <a:solidFill>
                          <a:schemeClr val="bg1"/>
                        </a:solidFill>
                        <a:latin typeface="Calibri Light" charset="0"/>
                        <a:ea typeface="Calibri Light" charset="0"/>
                        <a:cs typeface="Calibri Light" charset="0"/>
                      </a:endParaRPr>
                    </a:p>
                  </p:txBody>
                </p:sp>
              </p:grp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994AC8FF-00B7-43BE-B13E-930E3C6BC235}"/>
                      </a:ext>
                    </a:extLst>
                  </p:cNvPr>
                  <p:cNvSpPr/>
                  <p:nvPr/>
                </p:nvSpPr>
                <p:spPr>
                  <a:xfrm>
                    <a:off x="1060437" y="3239882"/>
                    <a:ext cx="256144" cy="25614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94">
                      <a:solidFill>
                        <a:schemeClr val="bg1"/>
                      </a:solidFill>
                      <a:latin typeface="Calibri Light" charset="0"/>
                      <a:ea typeface="Calibri Light" charset="0"/>
                      <a:cs typeface="Calibri Light" charset="0"/>
                    </a:endParaRP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820FCB9-CC75-4509-92F4-B703F36BF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282747" y="1344818"/>
                  <a:ext cx="585398" cy="58539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859" tIns="8930" rIns="17859" bIns="8930" rtlCol="0" anchor="ctr"/>
                <a:lstStyle/>
                <a:p>
                  <a:pPr lvl="0" algn="ctr"/>
                  <a:r>
                    <a:rPr lang="fa-IR" sz="3200" b="1" dirty="0">
                      <a:solidFill>
                        <a:schemeClr val="bg1"/>
                      </a:solidFill>
                      <a:latin typeface="Impact" charset="0"/>
                      <a:ea typeface="Impact" charset="0"/>
                      <a:cs typeface="B Nazanin" panose="00000400000000000000" pitchFamily="2" charset="-78"/>
                    </a:rPr>
                    <a:t>1</a:t>
                  </a:r>
                  <a:endParaRPr lang="id-ID" sz="3200" b="1" dirty="0">
                    <a:solidFill>
                      <a:schemeClr val="bg1"/>
                    </a:solidFill>
                    <a:latin typeface="Impact" charset="0"/>
                    <a:ea typeface="Impact" charset="0"/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1472D34-7266-4FE9-BC77-6A85DE1F61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992517" y="2120464"/>
                  <a:ext cx="585398" cy="585398"/>
                </a:xfrm>
                <a:prstGeom prst="ellipse">
                  <a:avLst/>
                </a:prstGeom>
                <a:solidFill>
                  <a:srgbClr val="FF5B5B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859" tIns="8930" rIns="17859" bIns="8930" rtlCol="0" anchor="ctr"/>
                <a:lstStyle/>
                <a:p>
                  <a:pPr lvl="0" algn="ctr"/>
                  <a:r>
                    <a:rPr lang="fa-IR" sz="3200" b="1" dirty="0">
                      <a:solidFill>
                        <a:schemeClr val="bg1"/>
                      </a:solidFill>
                      <a:latin typeface="Impact" charset="0"/>
                      <a:ea typeface="Impact" charset="0"/>
                      <a:cs typeface="B Nazanin" panose="00000400000000000000" pitchFamily="2" charset="-78"/>
                    </a:rPr>
                    <a:t>2</a:t>
                  </a:r>
                  <a:endParaRPr lang="id-ID" sz="3200" b="1" dirty="0">
                    <a:solidFill>
                      <a:schemeClr val="bg1"/>
                    </a:solidFill>
                    <a:latin typeface="Impact" charset="0"/>
                    <a:ea typeface="Impact" charset="0"/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D3DFC30-4E99-418E-AA12-331AC2C35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2942357" y="2936763"/>
                  <a:ext cx="585398" cy="585398"/>
                </a:xfrm>
                <a:prstGeom prst="ellipse">
                  <a:avLst/>
                </a:prstGeom>
                <a:solidFill>
                  <a:srgbClr val="FF5B5B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859" tIns="8930" rIns="17859" bIns="8930" rtlCol="0" anchor="ctr"/>
                <a:lstStyle/>
                <a:p>
                  <a:pPr lvl="0" algn="ctr"/>
                  <a:r>
                    <a:rPr lang="fa-IR" sz="3200" b="1" dirty="0">
                      <a:solidFill>
                        <a:schemeClr val="bg1"/>
                      </a:solidFill>
                      <a:latin typeface="Impact" charset="0"/>
                      <a:ea typeface="Impact" charset="0"/>
                      <a:cs typeface="B Nazanin" panose="00000400000000000000" pitchFamily="2" charset="-78"/>
                    </a:rPr>
                    <a:t>3</a:t>
                  </a:r>
                  <a:endParaRPr lang="id-ID" sz="3200" b="1" dirty="0">
                    <a:solidFill>
                      <a:schemeClr val="bg1"/>
                    </a:solidFill>
                    <a:latin typeface="Impact" charset="0"/>
                    <a:ea typeface="Impact" charset="0"/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0E4C1E4-6344-4EF1-B781-41F2AA337F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656867" y="3732950"/>
                  <a:ext cx="585398" cy="585398"/>
                </a:xfrm>
                <a:prstGeom prst="ellipse">
                  <a:avLst/>
                </a:prstGeom>
                <a:solidFill>
                  <a:srgbClr val="FF5B5B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859" tIns="8930" rIns="17859" bIns="8930" rtlCol="0" anchor="ctr"/>
                <a:lstStyle/>
                <a:p>
                  <a:pPr lvl="0" algn="ctr"/>
                  <a:r>
                    <a:rPr lang="fa-IR" sz="3200" b="1" dirty="0">
                      <a:solidFill>
                        <a:schemeClr val="bg1"/>
                      </a:solidFill>
                      <a:latin typeface="Impact" charset="0"/>
                      <a:ea typeface="Impact" charset="0"/>
                      <a:cs typeface="B Nazanin" panose="00000400000000000000" pitchFamily="2" charset="-78"/>
                    </a:rPr>
                    <a:t>4</a:t>
                  </a:r>
                  <a:endParaRPr lang="id-ID" sz="3200" b="1" dirty="0">
                    <a:solidFill>
                      <a:schemeClr val="bg1"/>
                    </a:solidFill>
                    <a:latin typeface="Impact" charset="0"/>
                    <a:ea typeface="Impact" charset="0"/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A842161B-949C-483A-8B07-477971D9E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301613" y="2445559"/>
                  <a:ext cx="585398" cy="585398"/>
                </a:xfrm>
                <a:prstGeom prst="ellipse">
                  <a:avLst/>
                </a:prstGeom>
                <a:solidFill>
                  <a:srgbClr val="FF5B5B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859" tIns="8930" rIns="17859" bIns="8930" rtlCol="0" anchor="ctr"/>
                <a:lstStyle/>
                <a:p>
                  <a:pPr lvl="0" algn="ctr"/>
                  <a:r>
                    <a:rPr lang="fa-IR" sz="3200" b="1" dirty="0">
                      <a:solidFill>
                        <a:schemeClr val="bg1"/>
                      </a:solidFill>
                      <a:latin typeface="Impact" charset="0"/>
                      <a:ea typeface="Impact" charset="0"/>
                      <a:cs typeface="B Nazanin" panose="00000400000000000000" pitchFamily="2" charset="-78"/>
                    </a:rPr>
                    <a:t>5</a:t>
                  </a:r>
                  <a:endParaRPr lang="id-ID" sz="3200" b="1" dirty="0">
                    <a:solidFill>
                      <a:schemeClr val="bg1"/>
                    </a:solidFill>
                    <a:latin typeface="Impact" charset="0"/>
                    <a:ea typeface="Impact" charset="0"/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4420FB3-9655-46C7-9F4A-0BE48F658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274251" y="1349820"/>
                  <a:ext cx="585398" cy="585398"/>
                </a:xfrm>
                <a:prstGeom prst="ellipse">
                  <a:avLst/>
                </a:prstGeom>
                <a:solidFill>
                  <a:srgbClr val="FF5B5B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859" tIns="8930" rIns="17859" bIns="8930" rtlCol="0" anchor="ctr"/>
                <a:lstStyle/>
                <a:p>
                  <a:pPr lvl="0" algn="ctr"/>
                  <a:r>
                    <a:rPr lang="fa-IR" sz="3200" b="1" dirty="0">
                      <a:solidFill>
                        <a:schemeClr val="bg1"/>
                      </a:solidFill>
                      <a:latin typeface="Impact" charset="0"/>
                      <a:ea typeface="Impact" charset="0"/>
                      <a:cs typeface="B Nazanin" panose="00000400000000000000" pitchFamily="2" charset="-78"/>
                    </a:rPr>
                    <a:t>6</a:t>
                  </a:r>
                  <a:endParaRPr lang="id-ID" sz="3200" b="1" dirty="0">
                    <a:solidFill>
                      <a:schemeClr val="bg1"/>
                    </a:solidFill>
                    <a:latin typeface="Impact" charset="0"/>
                    <a:ea typeface="Impact" charset="0"/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70D8568C-2B34-4BED-994D-104ED31B4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764504" y="2132564"/>
                  <a:ext cx="585398" cy="585398"/>
                </a:xfrm>
                <a:prstGeom prst="ellipse">
                  <a:avLst/>
                </a:prstGeom>
                <a:solidFill>
                  <a:srgbClr val="FF5B5B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859" tIns="8930" rIns="17859" bIns="8930" rtlCol="0" anchor="ctr"/>
                <a:lstStyle/>
                <a:p>
                  <a:pPr lvl="0" algn="ctr"/>
                  <a:r>
                    <a:rPr lang="fa-IR" sz="3200" b="1" dirty="0">
                      <a:solidFill>
                        <a:schemeClr val="bg1"/>
                      </a:solidFill>
                      <a:latin typeface="Impact" charset="0"/>
                      <a:ea typeface="Impact" charset="0"/>
                      <a:cs typeface="B Nazanin" panose="00000400000000000000" pitchFamily="2" charset="-78"/>
                    </a:rPr>
                    <a:t>7</a:t>
                  </a:r>
                  <a:endParaRPr lang="id-ID" sz="3200" b="1" dirty="0">
                    <a:solidFill>
                      <a:schemeClr val="bg1"/>
                    </a:solidFill>
                    <a:latin typeface="Impact" charset="0"/>
                    <a:ea typeface="Impact" charset="0"/>
                    <a:cs typeface="B Nazanin" panose="00000400000000000000" pitchFamily="2" charset="-78"/>
                  </a:endParaRPr>
                </a:p>
              </p:txBody>
            </p:sp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798AD6C-B73F-446A-BE28-6B9DE970F5D5}"/>
                </a:ext>
              </a:extLst>
            </p:cNvPr>
            <p:cNvSpPr txBox="1"/>
            <p:nvPr/>
          </p:nvSpPr>
          <p:spPr>
            <a:xfrm>
              <a:off x="7677308" y="442285"/>
              <a:ext cx="25992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b="1" dirty="0">
                  <a:solidFill>
                    <a:schemeClr val="bg1">
                      <a:lumMod val="75000"/>
                    </a:schemeClr>
                  </a:solidFill>
                  <a:cs typeface="B Nazanin" panose="00000400000000000000" pitchFamily="2" charset="-78"/>
                </a:rPr>
                <a:t>مقدمه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bg1">
                      <a:lumMod val="75000"/>
                    </a:schemeClr>
                  </a:solidFill>
                  <a:cs typeface="B Nazanin" panose="00000400000000000000" pitchFamily="2" charset="-78"/>
                </a:rPr>
                <a:t>شبکه هوشمند قدرت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bg1">
                      <a:lumMod val="75000"/>
                    </a:schemeClr>
                  </a:solidFill>
                  <a:cs typeface="B Nazanin" panose="00000400000000000000" pitchFamily="2" charset="-78"/>
                </a:rPr>
                <a:t>حملات سایبری در شبکه هوشمند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bg1">
                      <a:lumMod val="75000"/>
                    </a:schemeClr>
                  </a:solidFill>
                  <a:cs typeface="B Nazanin" panose="00000400000000000000" pitchFamily="2" charset="-78"/>
                </a:rPr>
                <a:t>راهکارهای ارائه شده تاکنون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bg1">
                      <a:lumMod val="75000"/>
                    </a:schemeClr>
                  </a:solidFill>
                  <a:cs typeface="B Nazanin" panose="00000400000000000000" pitchFamily="2" charset="-78"/>
                </a:rPr>
                <a:t>راهکار مقاله</a:t>
              </a:r>
            </a:p>
            <a:p>
              <a:pPr algn="r" rtl="1"/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1B7397-429A-4C34-ABC4-10D4AC471727}"/>
                </a:ext>
              </a:extLst>
            </p:cNvPr>
            <p:cNvSpPr txBox="1"/>
            <p:nvPr/>
          </p:nvSpPr>
          <p:spPr>
            <a:xfrm>
              <a:off x="5474416" y="2527733"/>
              <a:ext cx="25992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آشنایی با داده ها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بررسی دیتاست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بررسی یک نمونه</a:t>
              </a:r>
            </a:p>
            <a:p>
              <a:pPr algn="r" rtl="1"/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ABEFF12-8ED8-4100-8C0C-174CB889D2D6}"/>
                </a:ext>
              </a:extLst>
            </p:cNvPr>
            <p:cNvSpPr txBox="1"/>
            <p:nvPr/>
          </p:nvSpPr>
          <p:spPr>
            <a:xfrm>
              <a:off x="6356993" y="4293059"/>
              <a:ext cx="22892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آماده سازی داده ها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تقسیم نمونه ها به دو کلاس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حذف نمونه های معیوب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حذف نمونه های تکراری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endParaRPr lang="fa-I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  <a:p>
              <a:pPr algn="r" rtl="1"/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DC5C482-C968-4C88-8F25-2570B56F0ED3}"/>
                </a:ext>
              </a:extLst>
            </p:cNvPr>
            <p:cNvSpPr txBox="1"/>
            <p:nvPr/>
          </p:nvSpPr>
          <p:spPr>
            <a:xfrm>
              <a:off x="2092901" y="3256461"/>
              <a:ext cx="21966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انتخاب ویژگی 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کاهاش ابعاد به کمک 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PCA</a:t>
              </a:r>
              <a:endParaRPr lang="fa-I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endParaRPr lang="fa-I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  <a:p>
              <a:pPr algn="r" rtl="1"/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45A4B87-DC65-4EF4-8685-A223158FE624}"/>
                </a:ext>
              </a:extLst>
            </p:cNvPr>
            <p:cNvSpPr txBox="1"/>
            <p:nvPr/>
          </p:nvSpPr>
          <p:spPr>
            <a:xfrm>
              <a:off x="2557721" y="5200999"/>
              <a:ext cx="34635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پیش پردازش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استاندارد کردن ویژگیهای پیوسته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fa-I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تبدیل ویژگیها با مقدار رشته به معادل عددی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endParaRPr lang="fa-I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  <a:p>
              <a:pPr algn="r" rtl="1"/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5D26D54-96D6-4E51-965E-C2EFD5D88A1D}"/>
                </a:ext>
              </a:extLst>
            </p:cNvPr>
            <p:cNvSpPr txBox="1"/>
            <p:nvPr/>
          </p:nvSpPr>
          <p:spPr>
            <a:xfrm>
              <a:off x="2469517" y="684153"/>
              <a:ext cx="219660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طراحی کلاسیفایر</a:t>
              </a:r>
            </a:p>
            <a:p>
              <a:pPr algn="ctr" rtl="1"/>
              <a:r>
                <a:rPr lang="en-US" sz="1600" dirty="0">
                  <a:solidFill>
                    <a:srgbClr val="FF5B5B"/>
                  </a:solidFill>
                  <a:cs typeface="B Nazanin" panose="00000400000000000000" pitchFamily="2" charset="-78"/>
                </a:rPr>
                <a:t>SVM</a:t>
              </a:r>
            </a:p>
            <a:p>
              <a:pPr algn="ctr" rtl="1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Naïve Bayesian</a:t>
              </a:r>
            </a:p>
            <a:p>
              <a:pPr algn="ctr" rtl="1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Decision Tree</a:t>
              </a:r>
              <a:endParaRPr lang="fa-I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  <a:p>
              <a:pPr algn="ctr" rtl="1"/>
              <a:endParaRPr lang="fa-I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  <a:p>
              <a:pPr algn="ctr" rtl="1"/>
              <a:endParaRPr lang="fa-IR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  <a:p>
              <a:pPr algn="ctr" rtl="1"/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6F8CF9-041E-4B13-BDFE-E18BED220F62}"/>
                </a:ext>
              </a:extLst>
            </p:cNvPr>
            <p:cNvSpPr txBox="1"/>
            <p:nvPr/>
          </p:nvSpPr>
          <p:spPr>
            <a:xfrm>
              <a:off x="303047" y="2821779"/>
              <a:ext cx="1254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مقایسه نتایج</a:t>
              </a:r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endParaRPr lang="fa-IR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  <a:p>
              <a:pPr algn="r" rtl="1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F1BA2C-2E17-4E11-A31A-C7532FC61221}"/>
                </a:ext>
              </a:extLst>
            </p:cNvPr>
            <p:cNvSpPr txBox="1"/>
            <p:nvPr/>
          </p:nvSpPr>
          <p:spPr>
            <a:xfrm>
              <a:off x="274239" y="4174242"/>
              <a:ext cx="1007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Nazanin" panose="00000400000000000000" pitchFamily="2" charset="-78"/>
                </a:rPr>
                <a:t>پیشنهادها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CB2209B-2827-427D-823F-98AEFC42E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820" y="3621933"/>
              <a:ext cx="530003" cy="530003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859" tIns="8930" rIns="17859" bIns="8930" rtlCol="0" anchor="ctr"/>
            <a:lstStyle/>
            <a:p>
              <a:pPr lvl="0" algn="ctr"/>
              <a:r>
                <a:rPr lang="en-US" sz="4400" dirty="0">
                  <a:solidFill>
                    <a:schemeClr val="bg1"/>
                  </a:solidFill>
                  <a:latin typeface="Impact" charset="0"/>
                  <a:ea typeface="Impact" charset="0"/>
                  <a:cs typeface="Impact" charset="0"/>
                </a:rPr>
                <a:t>+</a:t>
              </a:r>
              <a:endParaRPr lang="id-ID" sz="440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F5C5BD-4C5C-42A8-BD6E-099B2C183119}"/>
              </a:ext>
            </a:extLst>
          </p:cNvPr>
          <p:cNvGrpSpPr/>
          <p:nvPr/>
        </p:nvGrpSpPr>
        <p:grpSpPr>
          <a:xfrm>
            <a:off x="9144916" y="4580801"/>
            <a:ext cx="3083035" cy="2130407"/>
            <a:chOff x="9065858" y="4451849"/>
            <a:chExt cx="3083035" cy="213040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594209-0EDC-4CF5-B349-5F416E5301CE}"/>
                </a:ext>
              </a:extLst>
            </p:cNvPr>
            <p:cNvSpPr txBox="1"/>
            <p:nvPr/>
          </p:nvSpPr>
          <p:spPr>
            <a:xfrm>
              <a:off x="9065858" y="5190242"/>
              <a:ext cx="3083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B Sina" panose="00000700000000000000" pitchFamily="2" charset="-78"/>
                </a:rPr>
                <a:t>نقشه راه</a:t>
              </a:r>
              <a:endPara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cs typeface="B Sina" panose="00000700000000000000" pitchFamily="2" charset="-78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597A69-519B-4AAB-BC99-4B8CD945B5FE}"/>
                </a:ext>
              </a:extLst>
            </p:cNvPr>
            <p:cNvCxnSpPr/>
            <p:nvPr/>
          </p:nvCxnSpPr>
          <p:spPr>
            <a:xfrm>
              <a:off x="9544082" y="4451849"/>
              <a:ext cx="0" cy="213040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107C5AA-BB8C-4B4D-A3F4-20277152C3CE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6/13</a:t>
            </a:r>
          </a:p>
        </p:txBody>
      </p:sp>
    </p:spTree>
    <p:extLst>
      <p:ext uri="{BB962C8B-B14F-4D97-AF65-F5344CB8AC3E}">
        <p14:creationId xmlns:p14="http://schemas.microsoft.com/office/powerpoint/2010/main" val="276738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C8297-AB33-4160-8209-11E3DE5A9797}"/>
              </a:ext>
            </a:extLst>
          </p:cNvPr>
          <p:cNvGrpSpPr/>
          <p:nvPr/>
        </p:nvGrpSpPr>
        <p:grpSpPr>
          <a:xfrm>
            <a:off x="929408" y="2578967"/>
            <a:ext cx="10333184" cy="2398333"/>
            <a:chOff x="1425436" y="2281799"/>
            <a:chExt cx="10333184" cy="239833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576AEB0-CB63-4107-9FB4-F2FF5D023CB3}"/>
                </a:ext>
              </a:extLst>
            </p:cNvPr>
            <p:cNvCxnSpPr>
              <a:cxnSpLocks/>
            </p:cNvCxnSpPr>
            <p:nvPr/>
          </p:nvCxnSpPr>
          <p:spPr>
            <a:xfrm>
              <a:off x="9315531" y="2454993"/>
              <a:ext cx="877603" cy="58637"/>
            </a:xfrm>
            <a:prstGeom prst="straightConnector1">
              <a:avLst/>
            </a:prstGeom>
            <a:ln>
              <a:solidFill>
                <a:srgbClr val="FF5B5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20D00D-D8CF-402D-9664-80BCE748BAFD}"/>
                </a:ext>
              </a:extLst>
            </p:cNvPr>
            <p:cNvGrpSpPr/>
            <p:nvPr/>
          </p:nvGrpSpPr>
          <p:grpSpPr>
            <a:xfrm>
              <a:off x="2719102" y="2281799"/>
              <a:ext cx="6596429" cy="2369797"/>
              <a:chOff x="933261" y="3024455"/>
              <a:chExt cx="6596429" cy="236979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B5A2F4F-7F39-4C53-A5E6-AC3BAFD979E8}"/>
                  </a:ext>
                </a:extLst>
              </p:cNvPr>
              <p:cNvGrpSpPr/>
              <p:nvPr/>
            </p:nvGrpSpPr>
            <p:grpSpPr>
              <a:xfrm>
                <a:off x="933261" y="3024455"/>
                <a:ext cx="6596429" cy="1852306"/>
                <a:chOff x="1561475" y="1236547"/>
                <a:chExt cx="8763738" cy="2460896"/>
              </a:xfrm>
            </p:grpSpPr>
            <p:sp>
              <p:nvSpPr>
                <p:cNvPr id="2" name="Flowchart: Alternate Process 1">
                  <a:extLst>
                    <a:ext uri="{FF2B5EF4-FFF2-40B4-BE49-F238E27FC236}">
                      <a16:creationId xmlns:a16="http://schemas.microsoft.com/office/drawing/2014/main" id="{EB2224D3-841E-46E1-BB9E-EC8BB6034A9C}"/>
                    </a:ext>
                  </a:extLst>
                </p:cNvPr>
                <p:cNvSpPr/>
                <p:nvPr/>
              </p:nvSpPr>
              <p:spPr>
                <a:xfrm>
                  <a:off x="1561476" y="1868658"/>
                  <a:ext cx="7556766" cy="536887"/>
                </a:xfrm>
                <a:prstGeom prst="flowChartAlternateProcess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b="1" dirty="0">
                      <a:cs typeface="B Nazanin" panose="00000400000000000000" pitchFamily="2" charset="-78"/>
                    </a:rPr>
                    <a:t>[Duration,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Protocol,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Service,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 err="1">
                      <a:cs typeface="B Nazanin" panose="00000400000000000000" pitchFamily="2" charset="-78"/>
                    </a:rPr>
                    <a:t>src_bytes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 err="1">
                      <a:cs typeface="B Nazanin" panose="00000400000000000000" pitchFamily="2" charset="-78"/>
                    </a:rPr>
                    <a:t>dst_bytes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urgent,…]</a:t>
                  </a:r>
                </a:p>
              </p:txBody>
            </p:sp>
            <p:sp>
              <p:nvSpPr>
                <p:cNvPr id="11" name="Flowchart: Alternate Process 10">
                  <a:extLst>
                    <a:ext uri="{FF2B5EF4-FFF2-40B4-BE49-F238E27FC236}">
                      <a16:creationId xmlns:a16="http://schemas.microsoft.com/office/drawing/2014/main" id="{7B6DDFB9-B193-4461-A042-39B3EDFECD4C}"/>
                    </a:ext>
                  </a:extLst>
                </p:cNvPr>
                <p:cNvSpPr/>
                <p:nvPr/>
              </p:nvSpPr>
              <p:spPr>
                <a:xfrm>
                  <a:off x="1561475" y="2504626"/>
                  <a:ext cx="7556766" cy="536887"/>
                </a:xfrm>
                <a:prstGeom prst="flowChartAlternateProcess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b="1" dirty="0">
                      <a:cs typeface="B Nazanin" panose="00000400000000000000" pitchFamily="2" charset="-78"/>
                    </a:rPr>
                    <a:t>[Duration,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Protocol,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Service,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 err="1">
                      <a:cs typeface="B Nazanin" panose="00000400000000000000" pitchFamily="2" charset="-78"/>
                    </a:rPr>
                    <a:t>src_bytes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 err="1">
                      <a:cs typeface="B Nazanin" panose="00000400000000000000" pitchFamily="2" charset="-78"/>
                    </a:rPr>
                    <a:t>dst_bytes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urgent,…]</a:t>
                  </a:r>
                </a:p>
              </p:txBody>
            </p:sp>
            <p:sp>
              <p:nvSpPr>
                <p:cNvPr id="12" name="Flowchart: Alternate Process 11">
                  <a:extLst>
                    <a:ext uri="{FF2B5EF4-FFF2-40B4-BE49-F238E27FC236}">
                      <a16:creationId xmlns:a16="http://schemas.microsoft.com/office/drawing/2014/main" id="{862E1EAF-1162-4F6C-A482-5A0E90AB68E4}"/>
                    </a:ext>
                  </a:extLst>
                </p:cNvPr>
                <p:cNvSpPr/>
                <p:nvPr/>
              </p:nvSpPr>
              <p:spPr>
                <a:xfrm>
                  <a:off x="1569479" y="3140594"/>
                  <a:ext cx="7556766" cy="536887"/>
                </a:xfrm>
                <a:prstGeom prst="flowChartAlternateProcess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b="1" dirty="0">
                      <a:cs typeface="B Nazanin" panose="00000400000000000000" pitchFamily="2" charset="-78"/>
                    </a:rPr>
                    <a:t>[Duration,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Protocol,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Service,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 err="1">
                      <a:cs typeface="B Nazanin" panose="00000400000000000000" pitchFamily="2" charset="-78"/>
                    </a:rPr>
                    <a:t>src_bytes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 err="1">
                      <a:cs typeface="B Nazanin" panose="00000400000000000000" pitchFamily="2" charset="-78"/>
                    </a:rPr>
                    <a:t>dst_bytes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,</a:t>
                  </a:r>
                  <a:r>
                    <a:rPr lang="fa-IR" sz="1400" b="1" dirty="0">
                      <a:cs typeface="B Nazanin" panose="00000400000000000000" pitchFamily="2" charset="-78"/>
                    </a:rPr>
                    <a:t> </a:t>
                  </a:r>
                  <a:r>
                    <a:rPr lang="en-US" sz="1400" b="1" dirty="0">
                      <a:cs typeface="B Nazanin" panose="00000400000000000000" pitchFamily="2" charset="-78"/>
                    </a:rPr>
                    <a:t>urgent,…]</a:t>
                  </a:r>
                </a:p>
              </p:txBody>
            </p:sp>
            <p:sp>
              <p:nvSpPr>
                <p:cNvPr id="14" name="Rectangle: Top Corners Rounded 13">
                  <a:extLst>
                    <a:ext uri="{FF2B5EF4-FFF2-40B4-BE49-F238E27FC236}">
                      <a16:creationId xmlns:a16="http://schemas.microsoft.com/office/drawing/2014/main" id="{5724ECB9-2A0A-49BE-B709-F72F0FF0A899}"/>
                    </a:ext>
                  </a:extLst>
                </p:cNvPr>
                <p:cNvSpPr/>
                <p:nvPr/>
              </p:nvSpPr>
              <p:spPr>
                <a:xfrm>
                  <a:off x="1561475" y="1238790"/>
                  <a:ext cx="7556766" cy="536887"/>
                </a:xfrm>
                <a:prstGeom prst="round2Same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fa-IR" sz="1800" b="1" dirty="0">
                      <a:cs typeface="B Nazanin" panose="00000400000000000000" pitchFamily="2" charset="-78"/>
                    </a:rPr>
                    <a:t>ورودی (41 بعدی)</a:t>
                  </a:r>
                  <a:endParaRPr lang="en-US" sz="1800" b="1" dirty="0">
                    <a:cs typeface="B Nazanin" panose="00000400000000000000" pitchFamily="2" charset="-78"/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ED972DF-E91B-48A1-AA2C-4A549D2213B2}"/>
                    </a:ext>
                  </a:extLst>
                </p:cNvPr>
                <p:cNvSpPr/>
                <p:nvPr/>
              </p:nvSpPr>
              <p:spPr>
                <a:xfrm>
                  <a:off x="9160289" y="1862346"/>
                  <a:ext cx="1164924" cy="53688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Normal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0051CFC-C148-4140-97C3-6E9C7E1F2356}"/>
                    </a:ext>
                  </a:extLst>
                </p:cNvPr>
                <p:cNvSpPr/>
                <p:nvPr/>
              </p:nvSpPr>
              <p:spPr>
                <a:xfrm>
                  <a:off x="9160289" y="2504625"/>
                  <a:ext cx="1164924" cy="53688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Smurf</a:t>
                  </a: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4B698E36-2539-4410-8979-4544F023574B}"/>
                    </a:ext>
                  </a:extLst>
                </p:cNvPr>
                <p:cNvSpPr/>
                <p:nvPr/>
              </p:nvSpPr>
              <p:spPr>
                <a:xfrm>
                  <a:off x="9160289" y="3160556"/>
                  <a:ext cx="1164924" cy="53688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Neptune</a:t>
                  </a:r>
                </a:p>
              </p:txBody>
            </p:sp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52929B80-7E62-4D65-A2AD-4F7FCE062150}"/>
                    </a:ext>
                  </a:extLst>
                </p:cNvPr>
                <p:cNvSpPr/>
                <p:nvPr/>
              </p:nvSpPr>
              <p:spPr>
                <a:xfrm>
                  <a:off x="9160288" y="1236547"/>
                  <a:ext cx="1164925" cy="536887"/>
                </a:xfrm>
                <a:prstGeom prst="round2Same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fa-IR" sz="1800" b="1" dirty="0">
                      <a:cs typeface="B Nazanin" panose="00000400000000000000" pitchFamily="2" charset="-78"/>
                    </a:rPr>
                    <a:t>برچسب</a:t>
                  </a:r>
                  <a:endParaRPr lang="en-US" sz="1800" b="1" dirty="0">
                    <a:cs typeface="B Nazanin" panose="00000400000000000000" pitchFamily="2" charset="-78"/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617DFCF-91DF-4D0D-A285-26D27540CC31}"/>
                  </a:ext>
                </a:extLst>
              </p:cNvPr>
              <p:cNvGrpSpPr/>
              <p:nvPr/>
            </p:nvGrpSpPr>
            <p:grpSpPr>
              <a:xfrm>
                <a:off x="4106272" y="4911015"/>
                <a:ext cx="131116" cy="483237"/>
                <a:chOff x="5457774" y="5088944"/>
                <a:chExt cx="190758" cy="70305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9179D97-6030-4470-A25C-9E6822CE43F4}"/>
                    </a:ext>
                  </a:extLst>
                </p:cNvPr>
                <p:cNvSpPr/>
                <p:nvPr/>
              </p:nvSpPr>
              <p:spPr>
                <a:xfrm>
                  <a:off x="5457774" y="5088944"/>
                  <a:ext cx="183174" cy="18317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CF76015-48F0-4327-8EE1-29CC882B03A7}"/>
                    </a:ext>
                  </a:extLst>
                </p:cNvPr>
                <p:cNvSpPr/>
                <p:nvPr/>
              </p:nvSpPr>
              <p:spPr>
                <a:xfrm>
                  <a:off x="5457774" y="5343812"/>
                  <a:ext cx="183174" cy="18317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931FE8A-1161-4C8F-A7EF-D3F9488CE978}"/>
                    </a:ext>
                  </a:extLst>
                </p:cNvPr>
                <p:cNvSpPr/>
                <p:nvPr/>
              </p:nvSpPr>
              <p:spPr>
                <a:xfrm>
                  <a:off x="5465358" y="5608821"/>
                  <a:ext cx="183174" cy="18317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741D66-A436-4EB6-8068-FB1F9FA183DF}"/>
                </a:ext>
              </a:extLst>
            </p:cNvPr>
            <p:cNvSpPr/>
            <p:nvPr/>
          </p:nvSpPr>
          <p:spPr>
            <a:xfrm>
              <a:off x="10235821" y="2369893"/>
              <a:ext cx="1522799" cy="347771"/>
            </a:xfrm>
            <a:prstGeom prst="rect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cs typeface="B Nazanin" panose="00000400000000000000" pitchFamily="2" charset="-78"/>
                </a:rPr>
                <a:t>22 برچسب مختلف</a:t>
              </a:r>
              <a:endParaRPr lang="en-US" sz="1400" b="1" dirty="0">
                <a:cs typeface="B Nazanin" panose="00000400000000000000" pitchFamily="2" charset="-78"/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737EFADE-CD30-42D4-A0FB-F95C1421A366}"/>
                </a:ext>
              </a:extLst>
            </p:cNvPr>
            <p:cNvSpPr/>
            <p:nvPr/>
          </p:nvSpPr>
          <p:spPr>
            <a:xfrm flipH="1">
              <a:off x="2219742" y="2718351"/>
              <a:ext cx="335556" cy="1961781"/>
            </a:xfrm>
            <a:prstGeom prst="rightBrace">
              <a:avLst/>
            </a:prstGeom>
            <a:noFill/>
            <a:ln>
              <a:solidFill>
                <a:srgbClr val="FF5B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7D1D9B-17F7-4AC3-A58E-63A59BB0CD92}"/>
                </a:ext>
              </a:extLst>
            </p:cNvPr>
            <p:cNvSpPr/>
            <p:nvPr/>
          </p:nvSpPr>
          <p:spPr>
            <a:xfrm>
              <a:off x="1425436" y="3621128"/>
              <a:ext cx="751619" cy="545624"/>
            </a:xfrm>
            <a:prstGeom prst="rect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>
                  <a:cs typeface="B Nazanin" panose="00000400000000000000" pitchFamily="2" charset="-78"/>
                </a:rPr>
                <a:t>494000</a:t>
              </a:r>
            </a:p>
            <a:p>
              <a:pPr algn="ctr"/>
              <a:r>
                <a:rPr lang="fa-IR" sz="1400" b="1" dirty="0">
                  <a:cs typeface="B Nazanin" panose="00000400000000000000" pitchFamily="2" charset="-78"/>
                </a:rPr>
                <a:t>نمونه</a:t>
              </a:r>
              <a:endParaRPr lang="en-US" sz="14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981DC-012E-4E6D-9A50-988BC29B58B2}"/>
              </a:ext>
            </a:extLst>
          </p:cNvPr>
          <p:cNvGrpSpPr/>
          <p:nvPr/>
        </p:nvGrpSpPr>
        <p:grpSpPr>
          <a:xfrm>
            <a:off x="552025" y="1071425"/>
            <a:ext cx="11011749" cy="1304203"/>
            <a:chOff x="319995" y="824976"/>
            <a:chExt cx="11011749" cy="13042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D569CC-4838-43F7-8E12-B5EDDF2AAA8C}"/>
                </a:ext>
              </a:extLst>
            </p:cNvPr>
            <p:cNvSpPr txBox="1"/>
            <p:nvPr/>
          </p:nvSpPr>
          <p:spPr>
            <a:xfrm>
              <a:off x="1282889" y="824976"/>
              <a:ext cx="10048855" cy="130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fa-IR" dirty="0">
                  <a:cs typeface="B Nazanin" panose="00000400000000000000" pitchFamily="2" charset="-78"/>
                </a:rPr>
                <a:t>دیتاست آموزش، شامل حدود 494/000 نمونه است که یا مربوط به ارتباط عادی و سالم اند و یا به یکی از 22 نوع حمله مختلف تعلق دارند</a:t>
              </a:r>
            </a:p>
            <a:p>
              <a:pPr marL="285750" indent="-285750" algn="r" rtl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fa-IR" dirty="0">
                  <a:cs typeface="B Nazanin" panose="00000400000000000000" pitchFamily="2" charset="-78"/>
                </a:rPr>
                <a:t>دیتاست تست، شامل حدود 140/000 نمونه است که علاوه بر حملات موجود در داده های آموزشی،به منظور واقعی تر کردن مدل،  شامل نمونه هایی از 14 نوع حمله دیگر نیز  میباشد </a:t>
              </a:r>
            </a:p>
          </p:txBody>
        </p:sp>
        <p:sp>
          <p:nvSpPr>
            <p:cNvPr id="15" name="TextBox 14">
              <a:hlinkClick r:id="rId2"/>
              <a:extLst>
                <a:ext uri="{FF2B5EF4-FFF2-40B4-BE49-F238E27FC236}">
                  <a16:creationId xmlns:a16="http://schemas.microsoft.com/office/drawing/2014/main" id="{152A8406-7D1C-45A1-BF5F-A25C1B489D91}"/>
                </a:ext>
              </a:extLst>
            </p:cNvPr>
            <p:cNvSpPr txBox="1"/>
            <p:nvPr/>
          </p:nvSpPr>
          <p:spPr>
            <a:xfrm>
              <a:off x="319995" y="961454"/>
              <a:ext cx="11054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>
                  <a:solidFill>
                    <a:srgbClr val="37C2D1"/>
                  </a:solidFill>
                  <a:cs typeface="B Nazanin" panose="00000400000000000000" pitchFamily="2" charset="-78"/>
                </a:rPr>
                <a:t>[دریافت ]</a:t>
              </a:r>
              <a:endParaRPr lang="en-US" sz="1600" dirty="0">
                <a:solidFill>
                  <a:srgbClr val="37C2D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2" name="TextBox 31">
              <a:hlinkClick r:id="rId3"/>
              <a:extLst>
                <a:ext uri="{FF2B5EF4-FFF2-40B4-BE49-F238E27FC236}">
                  <a16:creationId xmlns:a16="http://schemas.microsoft.com/office/drawing/2014/main" id="{7AE871F4-7175-4063-8C59-89D4A7E84CB4}"/>
                </a:ext>
              </a:extLst>
            </p:cNvPr>
            <p:cNvSpPr txBox="1"/>
            <p:nvPr/>
          </p:nvSpPr>
          <p:spPr>
            <a:xfrm>
              <a:off x="6669676" y="1777679"/>
              <a:ext cx="11054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>
                  <a:solidFill>
                    <a:srgbClr val="37C2D1"/>
                  </a:solidFill>
                  <a:cs typeface="B Nazanin" panose="00000400000000000000" pitchFamily="2" charset="-78"/>
                </a:rPr>
                <a:t>[دریافت ]</a:t>
              </a:r>
              <a:endParaRPr lang="en-US" sz="1600" dirty="0">
                <a:solidFill>
                  <a:srgbClr val="37C2D1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1D4266-96D0-4AB5-B248-A476E5BEF67D}"/>
              </a:ext>
            </a:extLst>
          </p:cNvPr>
          <p:cNvGrpSpPr/>
          <p:nvPr/>
        </p:nvGrpSpPr>
        <p:grpSpPr>
          <a:xfrm>
            <a:off x="1305217" y="5268380"/>
            <a:ext cx="9710759" cy="1068658"/>
            <a:chOff x="324198" y="3511232"/>
            <a:chExt cx="9710759" cy="106865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5C10C7C-E9AE-4497-8870-B4E74DAF47E9}"/>
                </a:ext>
              </a:extLst>
            </p:cNvPr>
            <p:cNvGrpSpPr/>
            <p:nvPr/>
          </p:nvGrpSpPr>
          <p:grpSpPr>
            <a:xfrm flipV="1">
              <a:off x="8682856" y="3906122"/>
              <a:ext cx="201624" cy="54848"/>
              <a:chOff x="9738575" y="1776127"/>
              <a:chExt cx="685242" cy="186407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EAE93EF-BE06-4DBD-88AF-AE8227C809D1}"/>
                  </a:ext>
                </a:extLst>
              </p:cNvPr>
              <p:cNvSpPr/>
              <p:nvPr/>
            </p:nvSpPr>
            <p:spPr>
              <a:xfrm>
                <a:off x="9738575" y="1779360"/>
                <a:ext cx="183174" cy="18317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50D8B74-F4BB-420A-A5E1-012BF1B7CF2B}"/>
                  </a:ext>
                </a:extLst>
              </p:cNvPr>
              <p:cNvSpPr/>
              <p:nvPr/>
            </p:nvSpPr>
            <p:spPr>
              <a:xfrm>
                <a:off x="9989609" y="1776127"/>
                <a:ext cx="183174" cy="18317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E78C57B-ACF1-4FE9-921A-5FF820BC4836}"/>
                  </a:ext>
                </a:extLst>
              </p:cNvPr>
              <p:cNvSpPr/>
              <p:nvPr/>
            </p:nvSpPr>
            <p:spPr>
              <a:xfrm>
                <a:off x="10240643" y="1776127"/>
                <a:ext cx="183174" cy="18317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A359B33-742F-4391-9A4F-53CC62280F24}"/>
                </a:ext>
              </a:extLst>
            </p:cNvPr>
            <p:cNvGrpSpPr/>
            <p:nvPr/>
          </p:nvGrpSpPr>
          <p:grpSpPr>
            <a:xfrm>
              <a:off x="324198" y="3530385"/>
              <a:ext cx="8288233" cy="993005"/>
              <a:chOff x="401841" y="3209432"/>
              <a:chExt cx="11326807" cy="119648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615BD9E-BAC3-4FFA-BE2F-DF588665E2EB}"/>
                  </a:ext>
                </a:extLst>
              </p:cNvPr>
              <p:cNvGrpSpPr/>
              <p:nvPr/>
            </p:nvGrpSpPr>
            <p:grpSpPr>
              <a:xfrm>
                <a:off x="401841" y="3209432"/>
                <a:ext cx="9659450" cy="1196486"/>
                <a:chOff x="2585869" y="2650074"/>
                <a:chExt cx="8487079" cy="105126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39F449E8-2177-4D9F-8E1E-46B3D07A0B55}"/>
                    </a:ext>
                  </a:extLst>
                </p:cNvPr>
                <p:cNvGrpSpPr/>
                <p:nvPr/>
              </p:nvGrpSpPr>
              <p:grpSpPr>
                <a:xfrm>
                  <a:off x="2585869" y="2651145"/>
                  <a:ext cx="1368976" cy="1047371"/>
                  <a:chOff x="9285803" y="2984267"/>
                  <a:chExt cx="1368976" cy="1047371"/>
                </a:xfrm>
              </p:grpSpPr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5BB2AB4E-1FD9-445A-AC2E-19AC60A8F002}"/>
                      </a:ext>
                    </a:extLst>
                  </p:cNvPr>
                  <p:cNvSpPr/>
                  <p:nvPr/>
                </p:nvSpPr>
                <p:spPr>
                  <a:xfrm>
                    <a:off x="9285804" y="2984267"/>
                    <a:ext cx="1368975" cy="10473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4FB05705-FCD8-4875-9440-9FCCCFA21FE9}"/>
                      </a:ext>
                    </a:extLst>
                  </p:cNvPr>
                  <p:cNvSpPr/>
                  <p:nvPr/>
                </p:nvSpPr>
                <p:spPr>
                  <a:xfrm>
                    <a:off x="9285803" y="2995008"/>
                    <a:ext cx="13650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Duration</a:t>
                    </a:r>
                    <a:endParaRPr lang="en-US" dirty="0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0CAF1D75-410F-4155-BCC8-03063F45E73F}"/>
                      </a:ext>
                    </a:extLst>
                  </p:cNvPr>
                  <p:cNvSpPr/>
                  <p:nvPr/>
                </p:nvSpPr>
                <p:spPr>
                  <a:xfrm>
                    <a:off x="9285803" y="3364340"/>
                    <a:ext cx="1365023" cy="6584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مدت زمان اتصال</a:t>
                    </a:r>
                    <a:r>
                      <a:rPr lang="en-US" b="1" dirty="0">
                        <a:cs typeface="B Nazanin" panose="00000400000000000000" pitchFamily="2" charset="-78"/>
                      </a:rPr>
                      <a:t> 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9364210-BD20-4509-85CD-CBAA9BD6782D}"/>
                    </a:ext>
                  </a:extLst>
                </p:cNvPr>
                <p:cNvGrpSpPr/>
                <p:nvPr/>
              </p:nvGrpSpPr>
              <p:grpSpPr>
                <a:xfrm>
                  <a:off x="4010280" y="2658930"/>
                  <a:ext cx="1368976" cy="1039587"/>
                  <a:chOff x="9285803" y="2984267"/>
                  <a:chExt cx="1368976" cy="1039587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D3616BF9-F0B0-4A6D-A475-68791342AF64}"/>
                      </a:ext>
                    </a:extLst>
                  </p:cNvPr>
                  <p:cNvSpPr/>
                  <p:nvPr/>
                </p:nvSpPr>
                <p:spPr>
                  <a:xfrm>
                    <a:off x="9285804" y="2984267"/>
                    <a:ext cx="1368975" cy="103958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7E7123F6-B0C5-4866-B93C-4A0361478273}"/>
                      </a:ext>
                    </a:extLst>
                  </p:cNvPr>
                  <p:cNvSpPr/>
                  <p:nvPr/>
                </p:nvSpPr>
                <p:spPr>
                  <a:xfrm>
                    <a:off x="9285803" y="2995008"/>
                    <a:ext cx="1365023" cy="369333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Protocol</a:t>
                    </a:r>
                    <a:endParaRPr lang="en-US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A9E8C75-E3BC-4500-AD82-E4DBC4512DFE}"/>
                      </a:ext>
                    </a:extLst>
                  </p:cNvPr>
                  <p:cNvSpPr/>
                  <p:nvPr/>
                </p:nvSpPr>
                <p:spPr>
                  <a:xfrm>
                    <a:off x="9285803" y="3364340"/>
                    <a:ext cx="1365023" cy="6506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TCP/UDP/ICMP</a:t>
                    </a:r>
                    <a:r>
                      <a:rPr lang="en-US" sz="1200" dirty="0"/>
                      <a:t> </a:t>
                    </a:r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27D406E8-A566-4C25-A63F-8E0E4397E7CA}"/>
                    </a:ext>
                  </a:extLst>
                </p:cNvPr>
                <p:cNvGrpSpPr/>
                <p:nvPr/>
              </p:nvGrpSpPr>
              <p:grpSpPr>
                <a:xfrm>
                  <a:off x="5432678" y="2653973"/>
                  <a:ext cx="1368976" cy="1047370"/>
                  <a:chOff x="9285803" y="2984267"/>
                  <a:chExt cx="1368976" cy="1047370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A2D8826D-B433-4465-8534-A96FCA904612}"/>
                      </a:ext>
                    </a:extLst>
                  </p:cNvPr>
                  <p:cNvSpPr/>
                  <p:nvPr/>
                </p:nvSpPr>
                <p:spPr>
                  <a:xfrm>
                    <a:off x="9285804" y="2984267"/>
                    <a:ext cx="1368975" cy="1047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E3FB632-7B27-42BB-8E1B-4E9D62E89C2A}"/>
                      </a:ext>
                    </a:extLst>
                  </p:cNvPr>
                  <p:cNvSpPr/>
                  <p:nvPr/>
                </p:nvSpPr>
                <p:spPr>
                  <a:xfrm>
                    <a:off x="9285803" y="2995008"/>
                    <a:ext cx="13650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Service</a:t>
                    </a: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EEB6101D-C599-4D7F-A74D-A512075B2F17}"/>
                      </a:ext>
                    </a:extLst>
                  </p:cNvPr>
                  <p:cNvSpPr/>
                  <p:nvPr/>
                </p:nvSpPr>
                <p:spPr>
                  <a:xfrm>
                    <a:off x="9285803" y="3364340"/>
                    <a:ext cx="1365023" cy="6644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HTTP/SMTP/…</a:t>
                    </a:r>
                    <a:r>
                      <a:rPr lang="en-US" dirty="0"/>
                      <a:t> </a:t>
                    </a: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1EE6877-3DC1-4EB9-B411-DDF8BD8DB6F7}"/>
                    </a:ext>
                  </a:extLst>
                </p:cNvPr>
                <p:cNvGrpSpPr/>
                <p:nvPr/>
              </p:nvGrpSpPr>
              <p:grpSpPr>
                <a:xfrm>
                  <a:off x="6851124" y="2661886"/>
                  <a:ext cx="1385711" cy="1036629"/>
                  <a:chOff x="9285803" y="2995008"/>
                  <a:chExt cx="1385711" cy="1036629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FCDFC187-8482-49FC-85E1-F2B09D333405}"/>
                      </a:ext>
                    </a:extLst>
                  </p:cNvPr>
                  <p:cNvSpPr/>
                  <p:nvPr/>
                </p:nvSpPr>
                <p:spPr>
                  <a:xfrm>
                    <a:off x="9302539" y="3434687"/>
                    <a:ext cx="1368975" cy="58809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cs typeface="B Nazanin" panose="00000400000000000000" pitchFamily="2" charset="-78"/>
                      </a:rPr>
                      <a:t>تعداد بایتهای ارسالی از مبدا به مقصد</a:t>
                    </a:r>
                    <a:endPara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B Nazanin" panose="00000400000000000000" pitchFamily="2" charset="-78"/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A113FFF3-8336-4600-9CDD-0013840110BC}"/>
                      </a:ext>
                    </a:extLst>
                  </p:cNvPr>
                  <p:cNvSpPr/>
                  <p:nvPr/>
                </p:nvSpPr>
                <p:spPr>
                  <a:xfrm>
                    <a:off x="9285803" y="2995008"/>
                    <a:ext cx="13650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Src_bytes</a:t>
                    </a: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2DBBA74D-99F8-4321-88F7-59D01E486E81}"/>
                      </a:ext>
                    </a:extLst>
                  </p:cNvPr>
                  <p:cNvSpPr/>
                  <p:nvPr/>
                </p:nvSpPr>
                <p:spPr>
                  <a:xfrm>
                    <a:off x="9285803" y="3364340"/>
                    <a:ext cx="1365023" cy="6672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2775B514-F964-43F9-84D2-265461922588}"/>
                    </a:ext>
                  </a:extLst>
                </p:cNvPr>
                <p:cNvGrpSpPr/>
                <p:nvPr/>
              </p:nvGrpSpPr>
              <p:grpSpPr>
                <a:xfrm>
                  <a:off x="8232884" y="2650074"/>
                  <a:ext cx="1409615" cy="1030731"/>
                  <a:chOff x="9245164" y="2984266"/>
                  <a:chExt cx="1409615" cy="1030731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37FB30C-3CD2-438A-9A31-2477F72A1BC4}"/>
                      </a:ext>
                    </a:extLst>
                  </p:cNvPr>
                  <p:cNvSpPr/>
                  <p:nvPr/>
                </p:nvSpPr>
                <p:spPr>
                  <a:xfrm>
                    <a:off x="9285804" y="2984266"/>
                    <a:ext cx="1368975" cy="10307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6A38EBE5-B416-49F5-A709-D738AD8CD03F}"/>
                      </a:ext>
                    </a:extLst>
                  </p:cNvPr>
                  <p:cNvSpPr/>
                  <p:nvPr/>
                </p:nvSpPr>
                <p:spPr>
                  <a:xfrm>
                    <a:off x="9285803" y="2995008"/>
                    <a:ext cx="13650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Dst_bytes</a:t>
                    </a: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63A8AB52-0F63-41AD-B7DF-F46A59BA106F}"/>
                      </a:ext>
                    </a:extLst>
                  </p:cNvPr>
                  <p:cNvSpPr/>
                  <p:nvPr/>
                </p:nvSpPr>
                <p:spPr>
                  <a:xfrm>
                    <a:off x="9245164" y="3632117"/>
                    <a:ext cx="1365023" cy="3693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cs typeface="B Nazanin" panose="00000400000000000000" pitchFamily="2" charset="-78"/>
                      </a:rPr>
                      <a:t>تعداد بایتهای ارسالی از مقصد  به مبدا</a:t>
                    </a:r>
                    <a:endParaRPr lang="en-US" sz="12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B Nazanin" panose="00000400000000000000" pitchFamily="2" charset="-78"/>
                    </a:endParaRPr>
                  </a:p>
                  <a:p>
                    <a:pPr algn="ctr"/>
                    <a:r>
                      <a:rPr lang="en-US" sz="1200" dirty="0"/>
                      <a:t> 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B055A15E-A7E5-4AE7-9535-DD7DC5623BF6}"/>
                    </a:ext>
                  </a:extLst>
                </p:cNvPr>
                <p:cNvGrpSpPr/>
                <p:nvPr/>
              </p:nvGrpSpPr>
              <p:grpSpPr>
                <a:xfrm>
                  <a:off x="9687894" y="2658929"/>
                  <a:ext cx="1385054" cy="1030731"/>
                  <a:chOff x="9269725" y="2984266"/>
                  <a:chExt cx="1385054" cy="1030731"/>
                </a:xfrm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A5FFE59D-3FAA-4628-B3AB-8DAD630DA84D}"/>
                      </a:ext>
                    </a:extLst>
                  </p:cNvPr>
                  <p:cNvSpPr/>
                  <p:nvPr/>
                </p:nvSpPr>
                <p:spPr>
                  <a:xfrm>
                    <a:off x="9285804" y="2984266"/>
                    <a:ext cx="1368975" cy="10307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F826D19-FFA7-49DF-AE4C-D51035E20F38}"/>
                      </a:ext>
                    </a:extLst>
                  </p:cNvPr>
                  <p:cNvSpPr/>
                  <p:nvPr/>
                </p:nvSpPr>
                <p:spPr>
                  <a:xfrm>
                    <a:off x="9285803" y="2995008"/>
                    <a:ext cx="13650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Urgent</a:t>
                    </a:r>
                    <a:endParaRPr lang="en-US" dirty="0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9919D71F-EC7C-45DC-9073-ACD0CAD879E1}"/>
                      </a:ext>
                    </a:extLst>
                  </p:cNvPr>
                  <p:cNvSpPr/>
                  <p:nvPr/>
                </p:nvSpPr>
                <p:spPr>
                  <a:xfrm>
                    <a:off x="9269725" y="3556576"/>
                    <a:ext cx="13650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مقدار فلگ </a:t>
                    </a:r>
                    <a:r>
                      <a:rPr lang="en-US" sz="12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urgent</a:t>
                    </a:r>
                    <a:r>
                      <a:rPr lang="fa-IR" sz="12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rPr>
                      <a:t> در هدر پکت</a:t>
                    </a:r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096F46A-B613-4DEA-BAAD-AB114563C651}"/>
                  </a:ext>
                </a:extLst>
              </p:cNvPr>
              <p:cNvGrpSpPr/>
              <p:nvPr/>
            </p:nvGrpSpPr>
            <p:grpSpPr>
              <a:xfrm>
                <a:off x="10093876" y="3331171"/>
                <a:ext cx="1634772" cy="661987"/>
                <a:chOff x="10110694" y="3258694"/>
                <a:chExt cx="1839152" cy="744749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20CE01B8-4A8A-4AAF-B5EC-E12196A71B91}"/>
                    </a:ext>
                  </a:extLst>
                </p:cNvPr>
                <p:cNvGrpSpPr/>
                <p:nvPr/>
              </p:nvGrpSpPr>
              <p:grpSpPr>
                <a:xfrm>
                  <a:off x="10110694" y="3258694"/>
                  <a:ext cx="840841" cy="744749"/>
                  <a:chOff x="9285803" y="2984267"/>
                  <a:chExt cx="1368976" cy="777855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E1215AA5-1BB4-4418-98FB-20251A921F9F}"/>
                      </a:ext>
                    </a:extLst>
                  </p:cNvPr>
                  <p:cNvSpPr/>
                  <p:nvPr/>
                </p:nvSpPr>
                <p:spPr>
                  <a:xfrm>
                    <a:off x="9285804" y="2984267"/>
                    <a:ext cx="1368975" cy="77785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82BAACEC-2221-47F9-9C45-7AA884199631}"/>
                      </a:ext>
                    </a:extLst>
                  </p:cNvPr>
                  <p:cNvSpPr/>
                  <p:nvPr/>
                </p:nvSpPr>
                <p:spPr>
                  <a:xfrm>
                    <a:off x="9285803" y="2995008"/>
                    <a:ext cx="13650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AB4AC54-6396-4016-B07C-3B07EF6734BC}"/>
                      </a:ext>
                    </a:extLst>
                  </p:cNvPr>
                  <p:cNvSpPr/>
                  <p:nvPr/>
                </p:nvSpPr>
                <p:spPr>
                  <a:xfrm>
                    <a:off x="9285803" y="3364340"/>
                    <a:ext cx="13650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7859E68-25C5-46C3-B241-5F618257E478}"/>
                    </a:ext>
                  </a:extLst>
                </p:cNvPr>
                <p:cNvGrpSpPr/>
                <p:nvPr/>
              </p:nvGrpSpPr>
              <p:grpSpPr>
                <a:xfrm>
                  <a:off x="10998511" y="3332294"/>
                  <a:ext cx="559455" cy="619431"/>
                  <a:chOff x="9285803" y="2984267"/>
                  <a:chExt cx="1368976" cy="777855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0804586-8872-4F37-A338-F32CB59E06BA}"/>
                      </a:ext>
                    </a:extLst>
                  </p:cNvPr>
                  <p:cNvSpPr/>
                  <p:nvPr/>
                </p:nvSpPr>
                <p:spPr>
                  <a:xfrm>
                    <a:off x="9285804" y="2984267"/>
                    <a:ext cx="1368975" cy="77785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BA5EA70-C9C3-47FD-811E-6CDC9FC4E71B}"/>
                      </a:ext>
                    </a:extLst>
                  </p:cNvPr>
                  <p:cNvSpPr/>
                  <p:nvPr/>
                </p:nvSpPr>
                <p:spPr>
                  <a:xfrm>
                    <a:off x="9285803" y="2995008"/>
                    <a:ext cx="13650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B83B6B38-36B2-4260-9A24-CEFD3492BAB5}"/>
                      </a:ext>
                    </a:extLst>
                  </p:cNvPr>
                  <p:cNvSpPr/>
                  <p:nvPr/>
                </p:nvSpPr>
                <p:spPr>
                  <a:xfrm>
                    <a:off x="9285803" y="3364340"/>
                    <a:ext cx="13650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D432B01-C5A4-42C4-A66E-C74B1AEBE1ED}"/>
                    </a:ext>
                  </a:extLst>
                </p:cNvPr>
                <p:cNvGrpSpPr/>
                <p:nvPr/>
              </p:nvGrpSpPr>
              <p:grpSpPr>
                <a:xfrm>
                  <a:off x="11630470" y="3454261"/>
                  <a:ext cx="319376" cy="353614"/>
                  <a:chOff x="9285803" y="2984267"/>
                  <a:chExt cx="1368976" cy="777855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C0E9232-2B41-4BFE-96B3-C43B612B97D0}"/>
                      </a:ext>
                    </a:extLst>
                  </p:cNvPr>
                  <p:cNvSpPr/>
                  <p:nvPr/>
                </p:nvSpPr>
                <p:spPr>
                  <a:xfrm>
                    <a:off x="9285804" y="2984267"/>
                    <a:ext cx="1368975" cy="77785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8408ED5-FF04-4A00-9988-999E5FCCCD89}"/>
                      </a:ext>
                    </a:extLst>
                  </p:cNvPr>
                  <p:cNvSpPr/>
                  <p:nvPr/>
                </p:nvSpPr>
                <p:spPr>
                  <a:xfrm>
                    <a:off x="9285803" y="2995008"/>
                    <a:ext cx="1365023" cy="3693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14768C8-8EBF-4DD1-ACE7-FF031AA81E6A}"/>
                      </a:ext>
                    </a:extLst>
                  </p:cNvPr>
                  <p:cNvSpPr/>
                  <p:nvPr/>
                </p:nvSpPr>
                <p:spPr>
                  <a:xfrm>
                    <a:off x="9285803" y="3364340"/>
                    <a:ext cx="136502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601D6CF-D27C-4191-A119-54504148C398}"/>
                </a:ext>
              </a:extLst>
            </p:cNvPr>
            <p:cNvGrpSpPr/>
            <p:nvPr/>
          </p:nvGrpSpPr>
          <p:grpSpPr>
            <a:xfrm>
              <a:off x="9033147" y="3511232"/>
              <a:ext cx="1001810" cy="1068658"/>
              <a:chOff x="9902944" y="5000257"/>
              <a:chExt cx="1291597" cy="118832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D33C0BE-1EF5-413E-9B10-E13CD9751EA8}"/>
                  </a:ext>
                </a:extLst>
              </p:cNvPr>
              <p:cNvSpPr/>
              <p:nvPr/>
            </p:nvSpPr>
            <p:spPr>
              <a:xfrm>
                <a:off x="9902945" y="5000257"/>
                <a:ext cx="1291596" cy="11868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86C6704-9542-4378-8D01-9959993AE03F}"/>
                  </a:ext>
                </a:extLst>
              </p:cNvPr>
              <p:cNvSpPr/>
              <p:nvPr/>
            </p:nvSpPr>
            <p:spPr>
              <a:xfrm>
                <a:off x="9902944" y="5010391"/>
                <a:ext cx="1287867" cy="34845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Label</a:t>
                </a:r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C732E1-D9F6-4811-B7EB-613AC6BAD210}"/>
                  </a:ext>
                </a:extLst>
              </p:cNvPr>
              <p:cNvSpPr txBox="1"/>
              <p:nvPr/>
            </p:nvSpPr>
            <p:spPr>
              <a:xfrm>
                <a:off x="10119019" y="5367203"/>
                <a:ext cx="1056167" cy="82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B050"/>
                    </a:solidFill>
                  </a:rPr>
                  <a:t>Normal</a:t>
                </a:r>
                <a:endParaRPr lang="fa-IR" sz="1400" b="1" dirty="0">
                  <a:solidFill>
                    <a:srgbClr val="00B050"/>
                  </a:solidFill>
                </a:endParaRPr>
              </a:p>
              <a:p>
                <a:r>
                  <a:rPr lang="en-US" sz="1400" b="1" dirty="0">
                    <a:solidFill>
                      <a:srgbClr val="00B050"/>
                    </a:solidFill>
                  </a:rPr>
                  <a:t>Smurf</a:t>
                </a:r>
              </a:p>
              <a:p>
                <a:r>
                  <a:rPr lang="en-US" sz="1400" b="1" dirty="0">
                    <a:solidFill>
                      <a:srgbClr val="00B050"/>
                    </a:solidFill>
                  </a:rPr>
                  <a:t>…</a:t>
                </a:r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02D45CD6-58E0-4122-BC8B-9A55313BE7A9}"/>
              </a:ext>
            </a:extLst>
          </p:cNvPr>
          <p:cNvSpPr txBox="1"/>
          <p:nvPr/>
        </p:nvSpPr>
        <p:spPr>
          <a:xfrm>
            <a:off x="10051108" y="4579432"/>
            <a:ext cx="19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بررسی یک نمونه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44DD10-715C-41D2-9E57-A8BB7FF16E15}"/>
              </a:ext>
            </a:extLst>
          </p:cNvPr>
          <p:cNvSpPr txBox="1"/>
          <p:nvPr/>
        </p:nvSpPr>
        <p:spPr>
          <a:xfrm>
            <a:off x="7960590" y="311903"/>
            <a:ext cx="3748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>
                <a:solidFill>
                  <a:schemeClr val="tx1">
                    <a:lumMod val="50000"/>
                    <a:lumOff val="50000"/>
                  </a:schemeClr>
                </a:solidFill>
                <a:cs typeface="B Sina" panose="00000700000000000000" pitchFamily="2" charset="-78"/>
              </a:rPr>
              <a:t>آشنایی با دیتاست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cs typeface="B Sina" panose="00000700000000000000" pitchFamily="2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507511-48C9-4257-9FC8-15968187301D}"/>
              </a:ext>
            </a:extLst>
          </p:cNvPr>
          <p:cNvCxnSpPr/>
          <p:nvPr/>
        </p:nvCxnSpPr>
        <p:spPr>
          <a:xfrm>
            <a:off x="6408541" y="965505"/>
            <a:ext cx="52206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81500626-60A2-4F6B-AB0D-AB89BA243BE8}"/>
              </a:ext>
            </a:extLst>
          </p:cNvPr>
          <p:cNvSpPr/>
          <p:nvPr/>
        </p:nvSpPr>
        <p:spPr>
          <a:xfrm rot="5400000" flipH="1">
            <a:off x="5581728" y="2284766"/>
            <a:ext cx="64926" cy="848641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85B11B-DC53-47CE-8BEE-2DB61EF59639}"/>
              </a:ext>
            </a:extLst>
          </p:cNvPr>
          <p:cNvSpPr/>
          <p:nvPr/>
        </p:nvSpPr>
        <p:spPr>
          <a:xfrm>
            <a:off x="5242579" y="6624367"/>
            <a:ext cx="751619" cy="223744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b="1" dirty="0">
                <a:cs typeface="B Nazanin" panose="00000400000000000000" pitchFamily="2" charset="-78"/>
              </a:rPr>
              <a:t>41 ویژگی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17F092-5696-4F98-9EE6-1E016B38A149}"/>
              </a:ext>
            </a:extLst>
          </p:cNvPr>
          <p:cNvCxnSpPr>
            <a:cxnSpLocks/>
          </p:cNvCxnSpPr>
          <p:nvPr/>
        </p:nvCxnSpPr>
        <p:spPr>
          <a:xfrm>
            <a:off x="5901929" y="4809031"/>
            <a:ext cx="46225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36AFF4F6-92E5-4B2B-B032-E9F7E1F6FE62}"/>
              </a:ext>
            </a:extLst>
          </p:cNvPr>
          <p:cNvSpPr txBox="1"/>
          <p:nvPr/>
        </p:nvSpPr>
        <p:spPr>
          <a:xfrm>
            <a:off x="6901706" y="203185"/>
            <a:ext cx="143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rgbClr val="00B0F0"/>
                </a:solidFill>
                <a:cs typeface="B Nazanin" panose="00000400000000000000" pitchFamily="2" charset="-78"/>
              </a:rPr>
              <a:t>[اطلاعات بیشتر]</a:t>
            </a:r>
            <a:endParaRPr lang="en-US" dirty="0">
              <a:solidFill>
                <a:srgbClr val="00B0F0"/>
              </a:solidFill>
              <a:cs typeface="B Nazanin" panose="00000400000000000000" pitchFamily="2" charset="-7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76A92D2-CD8E-4EA4-A343-0DA589BB3F2C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7/13</a:t>
            </a:r>
          </a:p>
        </p:txBody>
      </p:sp>
    </p:spTree>
    <p:extLst>
      <p:ext uri="{BB962C8B-B14F-4D97-AF65-F5344CB8AC3E}">
        <p14:creationId xmlns:p14="http://schemas.microsoft.com/office/powerpoint/2010/main" val="312236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38CB56E-A912-498D-B82E-624908882153}"/>
              </a:ext>
            </a:extLst>
          </p:cNvPr>
          <p:cNvSpPr/>
          <p:nvPr/>
        </p:nvSpPr>
        <p:spPr>
          <a:xfrm>
            <a:off x="4896015" y="425721"/>
            <a:ext cx="3423512" cy="6432280"/>
          </a:xfrm>
          <a:prstGeom prst="rect">
            <a:avLst/>
          </a:prstGeom>
          <a:solidFill>
            <a:srgbClr val="F2F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D5E6C-7BF3-4333-A49D-9DB712F5254A}"/>
              </a:ext>
            </a:extLst>
          </p:cNvPr>
          <p:cNvSpPr txBox="1"/>
          <p:nvPr/>
        </p:nvSpPr>
        <p:spPr>
          <a:xfrm>
            <a:off x="8355841" y="-29885"/>
            <a:ext cx="3836159" cy="461665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آماده سازی داده ها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307EC5-B90E-43D3-B1CC-BC2784B22DE5}"/>
              </a:ext>
            </a:extLst>
          </p:cNvPr>
          <p:cNvSpPr/>
          <p:nvPr/>
        </p:nvSpPr>
        <p:spPr>
          <a:xfrm>
            <a:off x="8309426" y="394989"/>
            <a:ext cx="3882573" cy="646301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4A32EA-75A2-46F8-9CF3-7E62A9696269}"/>
              </a:ext>
            </a:extLst>
          </p:cNvPr>
          <p:cNvGrpSpPr/>
          <p:nvPr/>
        </p:nvGrpSpPr>
        <p:grpSpPr>
          <a:xfrm>
            <a:off x="8637455" y="1230103"/>
            <a:ext cx="3203447" cy="1362176"/>
            <a:chOff x="8614640" y="1203976"/>
            <a:chExt cx="3203447" cy="13621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6667B2-8B59-4D4A-9915-BEE15B5D855E}"/>
                </a:ext>
              </a:extLst>
            </p:cNvPr>
            <p:cNvSpPr txBox="1"/>
            <p:nvPr/>
          </p:nvSpPr>
          <p:spPr>
            <a:xfrm>
              <a:off x="8814144" y="1203976"/>
              <a:ext cx="2886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 rtl="1">
                <a:buFont typeface="Wingdings" panose="05000000000000000000" pitchFamily="2" charset="2"/>
                <a:buChar char="ü"/>
              </a:pPr>
              <a:r>
                <a:rPr lang="fa-IR" dirty="0">
                  <a:cs typeface="B Nazanin" panose="00000400000000000000" pitchFamily="2" charset="-78"/>
                </a:rPr>
                <a:t>حذف نمونه های معیوب و تکراری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BAE414-A4E9-4415-847A-8F72EF2F39B3}"/>
                </a:ext>
              </a:extLst>
            </p:cNvPr>
            <p:cNvSpPr txBox="1"/>
            <p:nvPr/>
          </p:nvSpPr>
          <p:spPr>
            <a:xfrm>
              <a:off x="8614640" y="1642822"/>
              <a:ext cx="3203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 rtl="1">
                <a:buFont typeface="Wingdings" panose="05000000000000000000" pitchFamily="2" charset="2"/>
                <a:buChar char="ü"/>
              </a:pPr>
              <a:r>
                <a:rPr lang="fa-IR" dirty="0">
                  <a:cs typeface="B Nazanin" panose="00000400000000000000" pitchFamily="2" charset="-78"/>
                </a:rPr>
                <a:t>ویژگیهایی که مقدار رشته ای دارند به معادل عددی تبدیل میشوند</a:t>
              </a:r>
            </a:p>
            <a:p>
              <a:pPr algn="ctr" rtl="1"/>
              <a:r>
                <a:rPr lang="fa-IR" dirty="0">
                  <a:cs typeface="B Nazanin" panose="00000400000000000000" pitchFamily="2" charset="-78"/>
                </a:rPr>
                <a:t>(</a:t>
              </a:r>
              <a:r>
                <a:rPr lang="en-US" dirty="0">
                  <a:cs typeface="B Nazanin" panose="00000400000000000000" pitchFamily="2" charset="-78"/>
                </a:rPr>
                <a:t>Sparse Categorical Encoding</a:t>
              </a:r>
              <a:r>
                <a:rPr lang="fa-IR" dirty="0">
                  <a:cs typeface="B Nazanin" panose="00000400000000000000" pitchFamily="2" charset="-78"/>
                </a:rPr>
                <a:t>)</a:t>
              </a:r>
              <a:endParaRPr lang="en-US" dirty="0">
                <a:cs typeface="B Nazanin" panose="00000400000000000000" pitchFamily="2" charset="-78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513840-45F4-473B-B280-309ADC4D27F3}"/>
              </a:ext>
            </a:extLst>
          </p:cNvPr>
          <p:cNvSpPr txBox="1"/>
          <p:nvPr/>
        </p:nvSpPr>
        <p:spPr>
          <a:xfrm>
            <a:off x="8376920" y="2875604"/>
            <a:ext cx="3836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cs typeface="B Nazanin" panose="00000400000000000000" pitchFamily="2" charset="-78"/>
              </a:rPr>
              <a:t>نمونه ها متعلق به 22 کلاس مختلف از حملات اند که تنها 6 تا از آنها از اقسام حملات </a:t>
            </a:r>
            <a:r>
              <a:rPr lang="en-US" sz="1600" dirty="0">
                <a:cs typeface="B Nazanin" panose="00000400000000000000" pitchFamily="2" charset="-78"/>
              </a:rPr>
              <a:t>DoS</a:t>
            </a:r>
            <a:r>
              <a:rPr lang="fa-IR" sz="1600" dirty="0">
                <a:cs typeface="B Nazanin" panose="00000400000000000000" pitchFamily="2" charset="-78"/>
              </a:rPr>
              <a:t> هستند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 لذا نمونه ها باید به دو کلاس تقسیم شوند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FAA0F-CDBE-43AA-98B2-6B482FBF8A5B}"/>
              </a:ext>
            </a:extLst>
          </p:cNvPr>
          <p:cNvSpPr txBox="1"/>
          <p:nvPr/>
        </p:nvSpPr>
        <p:spPr>
          <a:xfrm>
            <a:off x="5050780" y="1340880"/>
            <a:ext cx="302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تنها پیش پردازش مطرح شده در مقاله، استاندارد سازی ویژگی های پیوسته با توجه به رابطه زیر میباشد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5F4533-7073-40B5-A4B5-741EC025D501}"/>
                  </a:ext>
                </a:extLst>
              </p:cNvPr>
              <p:cNvSpPr txBox="1"/>
              <p:nvPr/>
            </p:nvSpPr>
            <p:spPr>
              <a:xfrm>
                <a:off x="5214372" y="2578328"/>
                <a:ext cx="2660452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𝐴𝑉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𝑆𝑇𝐴𝑁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5F4533-7073-40B5-A4B5-741EC025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72" y="2578328"/>
                <a:ext cx="2660452" cy="715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BC53E3-B4BF-48D6-8D9E-E69D7AA7843B}"/>
                  </a:ext>
                </a:extLst>
              </p:cNvPr>
              <p:cNvSpPr txBox="1"/>
              <p:nvPr/>
            </p:nvSpPr>
            <p:spPr>
              <a:xfrm>
                <a:off x="4844065" y="3785759"/>
                <a:ext cx="313733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600" dirty="0">
                    <a:cs typeface="B Nazanin" panose="00000400000000000000" pitchFamily="2" charset="-78"/>
                  </a:rPr>
                  <a:t>که در ان </a:t>
                </a:r>
                <a:endParaRPr lang="en-US" sz="1600" dirty="0">
                  <a:cs typeface="B Nazanin" panose="00000400000000000000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𝐴𝑉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16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1600" dirty="0">
                    <a:cs typeface="B Nazanin" panose="00000400000000000000" pitchFamily="2" charset="-78"/>
                  </a:rPr>
                  <a:t>میانگین ویژگی </a:t>
                </a:r>
                <a:r>
                  <a:rPr lang="en-US" sz="1600" dirty="0" err="1">
                    <a:cs typeface="B Nazanin" panose="00000400000000000000" pitchFamily="2" charset="-78"/>
                  </a:rPr>
                  <a:t>i</a:t>
                </a:r>
                <a:r>
                  <a:rPr lang="fa-IR" sz="1600" dirty="0">
                    <a:cs typeface="B Nazanin" panose="00000400000000000000" pitchFamily="2" charset="-78"/>
                  </a:rPr>
                  <a:t> ام</a:t>
                </a:r>
              </a:p>
              <a:p>
                <a:pPr algn="r" rtl="1"/>
                <a:endParaRPr lang="fa-IR" sz="16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1600" dirty="0">
                    <a:cs typeface="B Nazanin" panose="00000400000000000000" pitchFamily="2" charset="-78"/>
                  </a:rPr>
                  <a:t>و</a:t>
                </a:r>
                <a:endParaRPr lang="en-US" sz="1600" dirty="0"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𝑆𝑇𝐴𝑁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a-IR" sz="1600" b="0" dirty="0">
                  <a:cs typeface="B Nazanin" panose="00000400000000000000" pitchFamily="2" charset="-78"/>
                </a:endParaRPr>
              </a:p>
              <a:p>
                <a:pPr algn="r" rtl="1"/>
                <a:endParaRPr lang="fa-IR" sz="1600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1600" dirty="0">
                    <a:cs typeface="B Nazanin" panose="00000400000000000000" pitchFamily="2" charset="-78"/>
                  </a:rPr>
                  <a:t>انحراف از معیاف استاندارد ویژگی </a:t>
                </a:r>
                <a:r>
                  <a:rPr lang="en-US" sz="1600" dirty="0" err="1">
                    <a:cs typeface="B Nazanin" panose="00000400000000000000" pitchFamily="2" charset="-78"/>
                  </a:rPr>
                  <a:t>i</a:t>
                </a:r>
                <a:r>
                  <a:rPr lang="fa-IR" sz="1600" dirty="0">
                    <a:cs typeface="B Nazanin" panose="00000400000000000000" pitchFamily="2" charset="-78"/>
                  </a:rPr>
                  <a:t> ام است</a:t>
                </a:r>
                <a:endParaRPr lang="en-US" sz="16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BC53E3-B4BF-48D6-8D9E-E69D7AA7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65" y="3785759"/>
                <a:ext cx="3137333" cy="2308324"/>
              </a:xfrm>
              <a:prstGeom prst="rect">
                <a:avLst/>
              </a:prstGeom>
              <a:blipFill>
                <a:blip r:embed="rId3"/>
                <a:stretch>
                  <a:fillRect t="-264" r="-1167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3A493A-812F-4301-B5C6-F5807A0A77B5}"/>
              </a:ext>
            </a:extLst>
          </p:cNvPr>
          <p:cNvSpPr txBox="1"/>
          <p:nvPr/>
        </p:nvSpPr>
        <p:spPr>
          <a:xfrm>
            <a:off x="642970" y="813987"/>
            <a:ext cx="3291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بنا به گفته مقاله، 29 ویژگی از 41 ویژگی نمونه ها به کمک </a:t>
            </a:r>
            <a:r>
              <a:rPr lang="en-US" dirty="0">
                <a:cs typeface="B Nazanin" panose="00000400000000000000" pitchFamily="2" charset="-78"/>
              </a:rPr>
              <a:t>PCA</a:t>
            </a:r>
            <a:r>
              <a:rPr lang="fa-IR" dirty="0">
                <a:cs typeface="B Nazanin" panose="00000400000000000000" pitchFamily="2" charset="-78"/>
              </a:rPr>
              <a:t>  انتخاب شده اند </a:t>
            </a: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این ویژگی ها در</a:t>
            </a: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(</a:t>
            </a:r>
            <a:r>
              <a:rPr lang="en-US" sz="1200" dirty="0">
                <a:cs typeface="B Nazanin" panose="00000400000000000000" pitchFamily="2" charset="-78"/>
              </a:rPr>
              <a:t>TABEL II. FEATURES AFTER FEATURE REDUCTION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در مقاله، لیست شده اند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82EF7-8DA7-4D77-B844-251697EB83A9}"/>
              </a:ext>
            </a:extLst>
          </p:cNvPr>
          <p:cNvSpPr txBox="1"/>
          <p:nvPr/>
        </p:nvSpPr>
        <p:spPr>
          <a:xfrm>
            <a:off x="707688" y="5277912"/>
            <a:ext cx="366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Duration, </a:t>
            </a:r>
            <a:r>
              <a:rPr lang="en-US" sz="1200" dirty="0" err="1"/>
              <a:t>Src_bytesDst_bytes</a:t>
            </a:r>
            <a:r>
              <a:rPr lang="en-US" sz="1200" dirty="0"/>
              <a:t>, Urgent, </a:t>
            </a:r>
          </a:p>
          <a:p>
            <a:r>
              <a:rPr lang="en-US" sz="1200" dirty="0" err="1"/>
              <a:t>Wrong_fragment</a:t>
            </a:r>
            <a:r>
              <a:rPr lang="en-US" sz="1200" dirty="0"/>
              <a:t>, Hot, </a:t>
            </a:r>
            <a:r>
              <a:rPr lang="en-US" sz="1200" dirty="0" err="1"/>
              <a:t>num_failedLogin_num</a:t>
            </a:r>
            <a:r>
              <a:rPr lang="en-US" sz="1200" dirty="0"/>
              <a:t>, Num_root,Num_access_files,num_outbound_cmds,count,srv_count,serror_rate,Srv_serror_rate,rerror_rate,r_error_rate,srv_rerror_rate,Num_file_creation,num_shells,same_srv_rate,diff_srv_rate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2DD9A1-EE04-44DD-BE07-096B613E96F4}"/>
              </a:ext>
            </a:extLst>
          </p:cNvPr>
          <p:cNvSpPr txBox="1"/>
          <p:nvPr/>
        </p:nvSpPr>
        <p:spPr>
          <a:xfrm>
            <a:off x="783270" y="2936150"/>
            <a:ext cx="1154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Protocol_type</a:t>
            </a:r>
            <a:endParaRPr lang="en-US" sz="1200" dirty="0"/>
          </a:p>
          <a:p>
            <a:r>
              <a:rPr lang="en-US" sz="1200" dirty="0"/>
              <a:t>Service</a:t>
            </a:r>
          </a:p>
          <a:p>
            <a:r>
              <a:rPr lang="en-US" sz="1200" dirty="0"/>
              <a:t>Flag</a:t>
            </a:r>
          </a:p>
          <a:p>
            <a:r>
              <a:rPr lang="en-US" sz="1200" dirty="0" err="1"/>
              <a:t>Logged_in</a:t>
            </a:r>
            <a:endParaRPr lang="en-US" sz="1200" dirty="0"/>
          </a:p>
          <a:p>
            <a:r>
              <a:rPr lang="en-US" sz="1200" dirty="0" err="1"/>
              <a:t>Root_shell</a:t>
            </a:r>
            <a:endParaRPr lang="en-US" sz="1200" dirty="0"/>
          </a:p>
          <a:p>
            <a:r>
              <a:rPr lang="en-US" sz="1200" dirty="0" err="1"/>
              <a:t>Su_attempted</a:t>
            </a:r>
            <a:endParaRPr lang="en-US" sz="1200" dirty="0"/>
          </a:p>
          <a:p>
            <a:r>
              <a:rPr lang="en-US" sz="1200" dirty="0" err="1"/>
              <a:t>Is_host_login</a:t>
            </a:r>
            <a:endParaRPr lang="en-US" sz="1200" dirty="0"/>
          </a:p>
          <a:p>
            <a:r>
              <a:rPr lang="en-US" sz="1200" dirty="0" err="1"/>
              <a:t>Is_host_login</a:t>
            </a:r>
            <a:endParaRPr lang="en-US" sz="1200" dirty="0"/>
          </a:p>
          <a:p>
            <a:r>
              <a:rPr lang="en-US" sz="1200" dirty="0" err="1"/>
              <a:t>Is_guest_login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8CA4BA-9FAC-4CED-8F69-439D787B1963}"/>
              </a:ext>
            </a:extLst>
          </p:cNvPr>
          <p:cNvSpPr/>
          <p:nvPr/>
        </p:nvSpPr>
        <p:spPr>
          <a:xfrm>
            <a:off x="783272" y="2392258"/>
            <a:ext cx="3010641" cy="414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ویژگهای گسسته انتخاب شده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65DB02-49D6-4543-93A6-CC0DB690C427}"/>
              </a:ext>
            </a:extLst>
          </p:cNvPr>
          <p:cNvSpPr/>
          <p:nvPr/>
        </p:nvSpPr>
        <p:spPr>
          <a:xfrm>
            <a:off x="783271" y="4752787"/>
            <a:ext cx="3010641" cy="414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ویژگهای پیوسته انتخاب شده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664603-485D-4BA6-9B87-6A64273F71ED}"/>
              </a:ext>
            </a:extLst>
          </p:cNvPr>
          <p:cNvCxnSpPr/>
          <p:nvPr/>
        </p:nvCxnSpPr>
        <p:spPr>
          <a:xfrm>
            <a:off x="8632756" y="2707686"/>
            <a:ext cx="313898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F02523-E042-498A-943D-9CB44FFD0DB1}"/>
              </a:ext>
            </a:extLst>
          </p:cNvPr>
          <p:cNvGrpSpPr/>
          <p:nvPr/>
        </p:nvGrpSpPr>
        <p:grpSpPr>
          <a:xfrm>
            <a:off x="8703804" y="4022551"/>
            <a:ext cx="3015139" cy="2782954"/>
            <a:chOff x="8531929" y="3784296"/>
            <a:chExt cx="3015139" cy="278295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206927-695B-4B64-A3D1-B699F72504F3}"/>
                </a:ext>
              </a:extLst>
            </p:cNvPr>
            <p:cNvSpPr txBox="1"/>
            <p:nvPr/>
          </p:nvSpPr>
          <p:spPr>
            <a:xfrm>
              <a:off x="8531929" y="6197918"/>
              <a:ext cx="1490140" cy="369332"/>
            </a:xfrm>
            <a:prstGeom prst="rect">
              <a:avLst/>
            </a:prstGeom>
            <a:solidFill>
              <a:srgbClr val="FF5B5B"/>
            </a:solidFill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برچسب خروجی</a:t>
              </a:r>
              <a:endParaRPr lang="en-US" b="1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0DA222-001F-4273-9DFF-B1DA3FDC43DF}"/>
                </a:ext>
              </a:extLst>
            </p:cNvPr>
            <p:cNvGrpSpPr/>
            <p:nvPr/>
          </p:nvGrpSpPr>
          <p:grpSpPr>
            <a:xfrm>
              <a:off x="8902489" y="3784296"/>
              <a:ext cx="2644579" cy="2074547"/>
              <a:chOff x="8902489" y="3784296"/>
              <a:chExt cx="2644579" cy="207454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007A585-C12C-47B5-978D-9728849C216A}"/>
                  </a:ext>
                </a:extLst>
              </p:cNvPr>
              <p:cNvGrpSpPr/>
              <p:nvPr/>
            </p:nvGrpSpPr>
            <p:grpSpPr>
              <a:xfrm>
                <a:off x="8902489" y="4006928"/>
                <a:ext cx="2644579" cy="1851915"/>
                <a:chOff x="8902489" y="4006928"/>
                <a:chExt cx="2644579" cy="1851915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DA667AC-67FF-49E9-8A37-95BA759D3538}"/>
                    </a:ext>
                  </a:extLst>
                </p:cNvPr>
                <p:cNvGrpSpPr/>
                <p:nvPr/>
              </p:nvGrpSpPr>
              <p:grpSpPr>
                <a:xfrm>
                  <a:off x="8902489" y="4006928"/>
                  <a:ext cx="2644579" cy="1851915"/>
                  <a:chOff x="9133768" y="4547394"/>
                  <a:chExt cx="2644579" cy="1851915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C5DE2781-8CC9-4325-A97B-510CEEB1DAFE}"/>
                      </a:ext>
                    </a:extLst>
                  </p:cNvPr>
                  <p:cNvSpPr/>
                  <p:nvPr/>
                </p:nvSpPr>
                <p:spPr>
                  <a:xfrm>
                    <a:off x="10160076" y="4547394"/>
                    <a:ext cx="1573179" cy="111996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Back, land, Neptune, </a:t>
                    </a:r>
                    <a:r>
                      <a:rPr lang="en-US" sz="14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smurf</a:t>
                    </a:r>
                    <a:r>
                      <a: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, Pod, teardown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C14722D-CFFD-4D8B-B6B5-91EF6478E864}"/>
                      </a:ext>
                    </a:extLst>
                  </p:cNvPr>
                  <p:cNvSpPr/>
                  <p:nvPr/>
                </p:nvSpPr>
                <p:spPr>
                  <a:xfrm>
                    <a:off x="10119462" y="5723751"/>
                    <a:ext cx="1658885" cy="67555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cs typeface="B Nazanin" panose="00000400000000000000" pitchFamily="2" charset="-78"/>
                      </a:rPr>
                      <a:t>سایر کلاسها</a:t>
                    </a:r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B Nazanin" panose="00000400000000000000" pitchFamily="2" charset="-78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CCF0A5C-F8CA-4778-81DF-DB3673E428D4}"/>
                      </a:ext>
                    </a:extLst>
                  </p:cNvPr>
                  <p:cNvSpPr/>
                  <p:nvPr/>
                </p:nvSpPr>
                <p:spPr>
                  <a:xfrm>
                    <a:off x="9133768" y="4717219"/>
                    <a:ext cx="682388" cy="675558"/>
                  </a:xfrm>
                  <a:prstGeom prst="rect">
                    <a:avLst/>
                  </a:prstGeom>
                  <a:solidFill>
                    <a:srgbClr val="FF33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+1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06B0DDD-7D71-4B3A-8DA7-1F5CB63685DA}"/>
                      </a:ext>
                    </a:extLst>
                  </p:cNvPr>
                  <p:cNvSpPr/>
                  <p:nvPr/>
                </p:nvSpPr>
                <p:spPr>
                  <a:xfrm>
                    <a:off x="9133768" y="5686659"/>
                    <a:ext cx="682388" cy="675558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-1</a:t>
                    </a:r>
                  </a:p>
                </p:txBody>
              </p:sp>
            </p:grp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656A0A8-0672-4761-BD2F-05F4FBDFC173}"/>
                    </a:ext>
                  </a:extLst>
                </p:cNvPr>
                <p:cNvCxnSpPr>
                  <a:stCxn id="14" idx="1"/>
                </p:cNvCxnSpPr>
                <p:nvPr/>
              </p:nvCxnSpPr>
              <p:spPr>
                <a:xfrm flipH="1">
                  <a:off x="9584877" y="4566912"/>
                  <a:ext cx="343920" cy="0"/>
                </a:xfrm>
                <a:prstGeom prst="straightConnector1">
                  <a:avLst/>
                </a:prstGeom>
                <a:ln>
                  <a:solidFill>
                    <a:srgbClr val="F28F7E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2675E4D-D3F2-4438-A04F-4063F7D683C9}"/>
                    </a:ext>
                  </a:extLst>
                </p:cNvPr>
                <p:cNvCxnSpPr/>
                <p:nvPr/>
              </p:nvCxnSpPr>
              <p:spPr>
                <a:xfrm flipH="1">
                  <a:off x="9558544" y="5439855"/>
                  <a:ext cx="343920" cy="0"/>
                </a:xfrm>
                <a:prstGeom prst="straightConnector1">
                  <a:avLst/>
                </a:prstGeom>
                <a:ln>
                  <a:solidFill>
                    <a:srgbClr val="F28F7E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45EF25-2715-4A97-AC06-4A919F5D66E4}"/>
                  </a:ext>
                </a:extLst>
              </p:cNvPr>
              <p:cNvSpPr txBox="1"/>
              <p:nvPr/>
            </p:nvSpPr>
            <p:spPr>
              <a:xfrm>
                <a:off x="10149279" y="3784296"/>
                <a:ext cx="1138505" cy="33855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600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حملات</a:t>
                </a:r>
                <a:r>
                  <a:rPr lang="en-US" sz="1600" b="1" dirty="0">
                    <a:solidFill>
                      <a:schemeClr val="bg1"/>
                    </a:solidFill>
                    <a:cs typeface="B Nazanin" panose="00000400000000000000" pitchFamily="2" charset="-78"/>
                  </a:rPr>
                  <a:t> DoS </a:t>
                </a:r>
              </a:p>
            </p:txBody>
          </p:sp>
        </p:grp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AADAC51B-A201-441D-B407-A714486047E3}"/>
                </a:ext>
              </a:extLst>
            </p:cNvPr>
            <p:cNvSpPr/>
            <p:nvPr/>
          </p:nvSpPr>
          <p:spPr>
            <a:xfrm rot="5400000">
              <a:off x="9110823" y="5750703"/>
              <a:ext cx="265722" cy="68238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BAFA44-7022-4938-9292-FAC54FFB98BE}"/>
              </a:ext>
            </a:extLst>
          </p:cNvPr>
          <p:cNvGrpSpPr/>
          <p:nvPr/>
        </p:nvGrpSpPr>
        <p:grpSpPr>
          <a:xfrm>
            <a:off x="4932328" y="-18568"/>
            <a:ext cx="3423513" cy="461666"/>
            <a:chOff x="4384243" y="349272"/>
            <a:chExt cx="3423513" cy="4616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53E34F-37E4-4046-A60E-C94EC1E69AA8}"/>
                </a:ext>
              </a:extLst>
            </p:cNvPr>
            <p:cNvSpPr txBox="1"/>
            <p:nvPr/>
          </p:nvSpPr>
          <p:spPr>
            <a:xfrm>
              <a:off x="4384243" y="349273"/>
              <a:ext cx="3423513" cy="461665"/>
            </a:xfrm>
            <a:prstGeom prst="rect">
              <a:avLst/>
            </a:prstGeom>
            <a:solidFill>
              <a:srgbClr val="F2F8E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B Nazanin" panose="00000400000000000000" pitchFamily="2" charset="-78"/>
                </a:rPr>
                <a:t>پیش پردازش داده ها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2E94AB5-A7D8-49EC-BF8D-A878E0CAB148}"/>
                </a:ext>
              </a:extLst>
            </p:cNvPr>
            <p:cNvSpPr/>
            <p:nvPr/>
          </p:nvSpPr>
          <p:spPr>
            <a:xfrm rot="16200000">
              <a:off x="7389140" y="380967"/>
              <a:ext cx="450311" cy="386921"/>
            </a:xfrm>
            <a:prstGeom prst="triangle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B1B8EB-7352-4092-B645-9D8652E88508}"/>
              </a:ext>
            </a:extLst>
          </p:cNvPr>
          <p:cNvGrpSpPr/>
          <p:nvPr/>
        </p:nvGrpSpPr>
        <p:grpSpPr>
          <a:xfrm>
            <a:off x="0" y="-29923"/>
            <a:ext cx="4932329" cy="461666"/>
            <a:chOff x="3619340" y="349272"/>
            <a:chExt cx="4188416" cy="46166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EAD109-F24A-4966-B138-D77A3BD39CD1}"/>
                </a:ext>
              </a:extLst>
            </p:cNvPr>
            <p:cNvSpPr txBox="1"/>
            <p:nvPr/>
          </p:nvSpPr>
          <p:spPr>
            <a:xfrm>
              <a:off x="3619340" y="349273"/>
              <a:ext cx="4188416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4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انتخاب ویژگی و کاهش ابعاد</a:t>
              </a:r>
              <a:endParaRPr lang="en-US" sz="2400" b="1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255E3B7B-6968-47BF-9A16-0E720B4D65CC}"/>
                </a:ext>
              </a:extLst>
            </p:cNvPr>
            <p:cNvSpPr/>
            <p:nvPr/>
          </p:nvSpPr>
          <p:spPr>
            <a:xfrm rot="16200000">
              <a:off x="7389140" y="380967"/>
              <a:ext cx="450311" cy="386921"/>
            </a:xfrm>
            <a:prstGeom prst="triangle">
              <a:avLst/>
            </a:prstGeom>
            <a:solidFill>
              <a:srgbClr val="F2F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55754F1-75BC-49EF-84A8-3E6C96FF51FC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8/13</a:t>
            </a:r>
          </a:p>
        </p:txBody>
      </p:sp>
    </p:spTree>
    <p:extLst>
      <p:ext uri="{BB962C8B-B14F-4D97-AF65-F5344CB8AC3E}">
        <p14:creationId xmlns:p14="http://schemas.microsoft.com/office/powerpoint/2010/main" val="104128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1E26F9-AC9B-4D51-AFCD-A38AE65A750C}"/>
              </a:ext>
            </a:extLst>
          </p:cNvPr>
          <p:cNvGrpSpPr/>
          <p:nvPr/>
        </p:nvGrpSpPr>
        <p:grpSpPr>
          <a:xfrm>
            <a:off x="976266" y="2976172"/>
            <a:ext cx="10970594" cy="2706132"/>
            <a:chOff x="368209" y="1451801"/>
            <a:chExt cx="10970594" cy="27061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D91441-5B3B-451F-A8C3-207E0330615F}"/>
                </a:ext>
              </a:extLst>
            </p:cNvPr>
            <p:cNvGrpSpPr/>
            <p:nvPr/>
          </p:nvGrpSpPr>
          <p:grpSpPr>
            <a:xfrm>
              <a:off x="368209" y="1759600"/>
              <a:ext cx="8624025" cy="2398333"/>
              <a:chOff x="1425436" y="2281799"/>
              <a:chExt cx="8624025" cy="2398333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F875A27-919C-4839-B38E-D230F8718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531" y="2454993"/>
                <a:ext cx="733930" cy="0"/>
              </a:xfrm>
              <a:prstGeom prst="straightConnector1">
                <a:avLst/>
              </a:prstGeom>
              <a:ln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9535D14-CAB5-4634-A59B-A48BA1E35D8D}"/>
                  </a:ext>
                </a:extLst>
              </p:cNvPr>
              <p:cNvGrpSpPr/>
              <p:nvPr/>
            </p:nvGrpSpPr>
            <p:grpSpPr>
              <a:xfrm>
                <a:off x="2719102" y="2281799"/>
                <a:ext cx="6596429" cy="2369797"/>
                <a:chOff x="933261" y="3024455"/>
                <a:chExt cx="6596429" cy="236979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5267715-BFE1-4F66-8C95-2E5FDC8DBDE5}"/>
                    </a:ext>
                  </a:extLst>
                </p:cNvPr>
                <p:cNvGrpSpPr/>
                <p:nvPr/>
              </p:nvGrpSpPr>
              <p:grpSpPr>
                <a:xfrm>
                  <a:off x="933261" y="3024455"/>
                  <a:ext cx="6596429" cy="1852306"/>
                  <a:chOff x="1561475" y="1236547"/>
                  <a:chExt cx="8763738" cy="2460896"/>
                </a:xfrm>
              </p:grpSpPr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D542328F-1CC8-448A-A6DB-F555770EFD9E}"/>
                      </a:ext>
                    </a:extLst>
                  </p:cNvPr>
                  <p:cNvSpPr/>
                  <p:nvPr/>
                </p:nvSpPr>
                <p:spPr>
                  <a:xfrm>
                    <a:off x="1561476" y="1868658"/>
                    <a:ext cx="7556766" cy="536887"/>
                  </a:xfrm>
                  <a:prstGeom prst="flowChartAlternateProcess">
                    <a:avLst/>
                  </a:prstGeom>
                  <a:solidFill>
                    <a:srgbClr val="FF5B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b="1" dirty="0">
                        <a:cs typeface="B Nazanin" panose="00000400000000000000" pitchFamily="2" charset="-78"/>
                      </a:rPr>
                      <a:t>[Duration,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Protocol,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Service,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 err="1">
                        <a:cs typeface="B Nazanin" panose="00000400000000000000" pitchFamily="2" charset="-78"/>
                      </a:rPr>
                      <a:t>src_bytes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 err="1">
                        <a:cs typeface="B Nazanin" panose="00000400000000000000" pitchFamily="2" charset="-78"/>
                      </a:rPr>
                      <a:t>dst_bytes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urgent,…]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6053CC1-FBAC-4DD9-A80A-840136470110}"/>
                      </a:ext>
                    </a:extLst>
                  </p:cNvPr>
                  <p:cNvSpPr/>
                  <p:nvPr/>
                </p:nvSpPr>
                <p:spPr>
                  <a:xfrm>
                    <a:off x="1561475" y="2504626"/>
                    <a:ext cx="7556766" cy="536887"/>
                  </a:xfrm>
                  <a:prstGeom prst="flowChartAlternateProcess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b="1" dirty="0">
                        <a:cs typeface="B Nazanin" panose="00000400000000000000" pitchFamily="2" charset="-78"/>
                      </a:rPr>
                      <a:t>[Duration,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Protocol,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Service,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 err="1">
                        <a:cs typeface="B Nazanin" panose="00000400000000000000" pitchFamily="2" charset="-78"/>
                      </a:rPr>
                      <a:t>src_bytes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 err="1">
                        <a:cs typeface="B Nazanin" panose="00000400000000000000" pitchFamily="2" charset="-78"/>
                      </a:rPr>
                      <a:t>dst_bytes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urgent,…]</a:t>
                    </a:r>
                  </a:p>
                </p:txBody>
              </p:sp>
              <p:sp>
                <p:nvSpPr>
                  <p:cNvPr id="23" name="Flowchart: Alternate Process 22">
                    <a:extLst>
                      <a:ext uri="{FF2B5EF4-FFF2-40B4-BE49-F238E27FC236}">
                        <a16:creationId xmlns:a16="http://schemas.microsoft.com/office/drawing/2014/main" id="{B7E13DC9-391A-49CC-9356-D6723BCBE301}"/>
                      </a:ext>
                    </a:extLst>
                  </p:cNvPr>
                  <p:cNvSpPr/>
                  <p:nvPr/>
                </p:nvSpPr>
                <p:spPr>
                  <a:xfrm>
                    <a:off x="1569479" y="3140594"/>
                    <a:ext cx="7556766" cy="536887"/>
                  </a:xfrm>
                  <a:prstGeom prst="flowChartAlternateProcess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b="1" dirty="0">
                        <a:cs typeface="B Nazanin" panose="00000400000000000000" pitchFamily="2" charset="-78"/>
                      </a:rPr>
                      <a:t>[Duration,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Protocol,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Service,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 err="1">
                        <a:cs typeface="B Nazanin" panose="00000400000000000000" pitchFamily="2" charset="-78"/>
                      </a:rPr>
                      <a:t>src_bytes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 err="1">
                        <a:cs typeface="B Nazanin" panose="00000400000000000000" pitchFamily="2" charset="-78"/>
                      </a:rPr>
                      <a:t>dst_bytes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,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urgent,…]</a:t>
                    </a:r>
                  </a:p>
                </p:txBody>
              </p:sp>
              <p:sp>
                <p:nvSpPr>
                  <p:cNvPr id="24" name="Rectangle: Top Corners Rounded 23">
                    <a:extLst>
                      <a:ext uri="{FF2B5EF4-FFF2-40B4-BE49-F238E27FC236}">
                        <a16:creationId xmlns:a16="http://schemas.microsoft.com/office/drawing/2014/main" id="{1665C23F-1979-4C6B-B3C3-3046C36906B5}"/>
                      </a:ext>
                    </a:extLst>
                  </p:cNvPr>
                  <p:cNvSpPr/>
                  <p:nvPr/>
                </p:nvSpPr>
                <p:spPr>
                  <a:xfrm>
                    <a:off x="1561475" y="1238790"/>
                    <a:ext cx="7556766" cy="536887"/>
                  </a:xfrm>
                  <a:prstGeom prst="round2Same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fa-IR" sz="1800" b="1" dirty="0">
                        <a:cs typeface="B Nazanin" panose="00000400000000000000" pitchFamily="2" charset="-78"/>
                      </a:rPr>
                      <a:t>ورودی (</a:t>
                    </a:r>
                    <a:r>
                      <a:rPr lang="fa-IR" sz="2000" b="1" dirty="0">
                        <a:cs typeface="B Nazanin" panose="00000400000000000000" pitchFamily="2" charset="-78"/>
                      </a:rPr>
                      <a:t>29 بعدی</a:t>
                    </a:r>
                    <a:r>
                      <a:rPr lang="fa-IR" sz="1800" b="1" dirty="0">
                        <a:cs typeface="B Nazanin" panose="00000400000000000000" pitchFamily="2" charset="-78"/>
                      </a:rPr>
                      <a:t>)</a:t>
                    </a:r>
                    <a:endParaRPr lang="en-US" sz="1800" b="1" dirty="0">
                      <a:cs typeface="B Nazanin" panose="00000400000000000000" pitchFamily="2" charset="-78"/>
                    </a:endParaRPr>
                  </a:p>
                </p:txBody>
              </p: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466074BD-90B4-4722-B47E-B41908188296}"/>
                      </a:ext>
                    </a:extLst>
                  </p:cNvPr>
                  <p:cNvSpPr/>
                  <p:nvPr/>
                </p:nvSpPr>
                <p:spPr>
                  <a:xfrm>
                    <a:off x="9160288" y="1862346"/>
                    <a:ext cx="1122879" cy="536888"/>
                  </a:xfrm>
                  <a:prstGeom prst="roundRect">
                    <a:avLst/>
                  </a:prstGeom>
                  <a:solidFill>
                    <a:srgbClr val="FF5B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dirty="0"/>
                      <a:t>1+</a:t>
                    </a:r>
                    <a:endParaRPr lang="en-US" sz="1600" dirty="0"/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8F947F3D-061A-4FF2-ADDA-0BD5FBAD1279}"/>
                      </a:ext>
                    </a:extLst>
                  </p:cNvPr>
                  <p:cNvSpPr/>
                  <p:nvPr/>
                </p:nvSpPr>
                <p:spPr>
                  <a:xfrm>
                    <a:off x="9160286" y="2504625"/>
                    <a:ext cx="1122879" cy="53688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dirty="0"/>
                      <a:t>1-</a:t>
                    </a:r>
                    <a:endParaRPr lang="en-US" sz="1600" dirty="0"/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E0D87F07-EB40-4986-9337-78423345E908}"/>
                      </a:ext>
                    </a:extLst>
                  </p:cNvPr>
                  <p:cNvSpPr/>
                  <p:nvPr/>
                </p:nvSpPr>
                <p:spPr>
                  <a:xfrm>
                    <a:off x="9160284" y="3160555"/>
                    <a:ext cx="1122877" cy="53688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dirty="0"/>
                      <a:t>1-</a:t>
                    </a:r>
                    <a:endParaRPr lang="en-US" sz="1400" dirty="0"/>
                  </a:p>
                </p:txBody>
              </p:sp>
              <p:sp>
                <p:nvSpPr>
                  <p:cNvPr id="28" name="Rectangle: Top Corners Rounded 27">
                    <a:extLst>
                      <a:ext uri="{FF2B5EF4-FFF2-40B4-BE49-F238E27FC236}">
                        <a16:creationId xmlns:a16="http://schemas.microsoft.com/office/drawing/2014/main" id="{0115BF0C-72B0-412F-96B2-F0C2A218E0D1}"/>
                      </a:ext>
                    </a:extLst>
                  </p:cNvPr>
                  <p:cNvSpPr/>
                  <p:nvPr/>
                </p:nvSpPr>
                <p:spPr>
                  <a:xfrm>
                    <a:off x="9160288" y="1236547"/>
                    <a:ext cx="1164925" cy="536887"/>
                  </a:xfrm>
                  <a:prstGeom prst="round2Same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fa-IR" sz="1800" b="1" dirty="0">
                        <a:cs typeface="B Nazanin" panose="00000400000000000000" pitchFamily="2" charset="-78"/>
                      </a:rPr>
                      <a:t>برچسب</a:t>
                    </a:r>
                    <a:endParaRPr lang="en-US" sz="1800" b="1" dirty="0">
                      <a:cs typeface="B Nazanin" panose="00000400000000000000" pitchFamily="2" charset="-78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597FFA0-A0EC-43DF-8815-D109D4F6C299}"/>
                    </a:ext>
                  </a:extLst>
                </p:cNvPr>
                <p:cNvGrpSpPr/>
                <p:nvPr/>
              </p:nvGrpSpPr>
              <p:grpSpPr>
                <a:xfrm>
                  <a:off x="4106272" y="4911015"/>
                  <a:ext cx="131116" cy="483237"/>
                  <a:chOff x="5457774" y="5088944"/>
                  <a:chExt cx="190758" cy="703050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1785F718-FDD8-4D8C-B295-0450FB3224B1}"/>
                      </a:ext>
                    </a:extLst>
                  </p:cNvPr>
                  <p:cNvSpPr/>
                  <p:nvPr/>
                </p:nvSpPr>
                <p:spPr>
                  <a:xfrm>
                    <a:off x="5457774" y="5088944"/>
                    <a:ext cx="183174" cy="183173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E742191-410C-4516-B992-E637B6619B2E}"/>
                      </a:ext>
                    </a:extLst>
                  </p:cNvPr>
                  <p:cNvSpPr/>
                  <p:nvPr/>
                </p:nvSpPr>
                <p:spPr>
                  <a:xfrm>
                    <a:off x="5457774" y="5343812"/>
                    <a:ext cx="183174" cy="183173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84059A63-B634-40A2-A471-A754B194BC5D}"/>
                      </a:ext>
                    </a:extLst>
                  </p:cNvPr>
                  <p:cNvSpPr/>
                  <p:nvPr/>
                </p:nvSpPr>
                <p:spPr>
                  <a:xfrm>
                    <a:off x="5465358" y="5608821"/>
                    <a:ext cx="183174" cy="183173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708F32E-B713-4098-BCB0-9EAD5B1A13DD}"/>
                  </a:ext>
                </a:extLst>
              </p:cNvPr>
              <p:cNvSpPr/>
              <p:nvPr/>
            </p:nvSpPr>
            <p:spPr>
              <a:xfrm flipH="1">
                <a:off x="2219742" y="2718351"/>
                <a:ext cx="335556" cy="1961781"/>
              </a:xfrm>
              <a:prstGeom prst="rightBrace">
                <a:avLst/>
              </a:prstGeom>
              <a:noFill/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0619A7-34E8-46AB-A76C-8A9393B85D44}"/>
                  </a:ext>
                </a:extLst>
              </p:cNvPr>
              <p:cNvSpPr/>
              <p:nvPr/>
            </p:nvSpPr>
            <p:spPr>
              <a:xfrm>
                <a:off x="1425436" y="3621128"/>
                <a:ext cx="751619" cy="545624"/>
              </a:xfrm>
              <a:prstGeom prst="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>
                    <a:cs typeface="B Nazanin" panose="00000400000000000000" pitchFamily="2" charset="-78"/>
                  </a:rPr>
                  <a:t>494000</a:t>
                </a:r>
              </a:p>
              <a:p>
                <a:pPr algn="ctr"/>
                <a:r>
                  <a:rPr lang="fa-IR" sz="1400" b="1" dirty="0">
                    <a:cs typeface="B Nazanin" panose="00000400000000000000" pitchFamily="2" charset="-78"/>
                  </a:rPr>
                  <a:t>نمونه</a:t>
                </a:r>
                <a:endParaRPr lang="en-US" sz="1400" b="1" dirty="0">
                  <a:cs typeface="B Nazanin" panose="00000400000000000000" pitchFamily="2" charset="-78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FAFA330-340E-4CA2-914B-DEEE099F4613}"/>
                </a:ext>
              </a:extLst>
            </p:cNvPr>
            <p:cNvGrpSpPr/>
            <p:nvPr/>
          </p:nvGrpSpPr>
          <p:grpSpPr>
            <a:xfrm>
              <a:off x="9135138" y="1451801"/>
              <a:ext cx="2203665" cy="980891"/>
              <a:chOff x="9620126" y="2097685"/>
              <a:chExt cx="2203665" cy="98089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326E15D-A228-4D2F-8497-1728449D1842}"/>
                  </a:ext>
                </a:extLst>
              </p:cNvPr>
              <p:cNvGrpSpPr/>
              <p:nvPr/>
            </p:nvGrpSpPr>
            <p:grpSpPr>
              <a:xfrm>
                <a:off x="9855166" y="2217493"/>
                <a:ext cx="1968625" cy="741274"/>
                <a:chOff x="9293967" y="3736219"/>
                <a:chExt cx="1968625" cy="741274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4D50ECAA-9777-4E7C-A5E1-C0891D156009}"/>
                    </a:ext>
                  </a:extLst>
                </p:cNvPr>
                <p:cNvGrpSpPr/>
                <p:nvPr/>
              </p:nvGrpSpPr>
              <p:grpSpPr>
                <a:xfrm>
                  <a:off x="9293967" y="3736219"/>
                  <a:ext cx="1968625" cy="347771"/>
                  <a:chOff x="9293967" y="3736219"/>
                  <a:chExt cx="1968625" cy="347771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24288533-256B-447C-AB78-8D92FB7D3922}"/>
                      </a:ext>
                    </a:extLst>
                  </p:cNvPr>
                  <p:cNvSpPr/>
                  <p:nvPr/>
                </p:nvSpPr>
                <p:spPr>
                  <a:xfrm>
                    <a:off x="9739793" y="3736219"/>
                    <a:ext cx="1522799" cy="347771"/>
                  </a:xfrm>
                  <a:prstGeom prst="rect">
                    <a:avLst/>
                  </a:prstGeom>
                  <a:solidFill>
                    <a:srgbClr val="FF5B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>
                        <a:cs typeface="B Nazanin" panose="00000400000000000000" pitchFamily="2" charset="-78"/>
                      </a:rPr>
                      <a:t>حمله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DoS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است</a:t>
                    </a:r>
                    <a:endParaRPr lang="en-US" sz="1400" b="1" dirty="0">
                      <a:cs typeface="B Nazanin" panose="00000400000000000000" pitchFamily="2" charset="-78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4162C4C-0BF4-4919-A034-0677014A38CA}"/>
                      </a:ext>
                    </a:extLst>
                  </p:cNvPr>
                  <p:cNvSpPr/>
                  <p:nvPr/>
                </p:nvSpPr>
                <p:spPr>
                  <a:xfrm>
                    <a:off x="9293967" y="3736220"/>
                    <a:ext cx="445826" cy="34777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dirty="0"/>
                      <a:t>1+</a:t>
                    </a:r>
                    <a:endParaRPr lang="en-US" sz="1600" dirty="0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7E7A2BD-8E05-43C9-8412-0797EF39E6C1}"/>
                    </a:ext>
                  </a:extLst>
                </p:cNvPr>
                <p:cNvGrpSpPr/>
                <p:nvPr/>
              </p:nvGrpSpPr>
              <p:grpSpPr>
                <a:xfrm>
                  <a:off x="9293967" y="4129722"/>
                  <a:ext cx="1968625" cy="347771"/>
                  <a:chOff x="9293967" y="4129722"/>
                  <a:chExt cx="1968625" cy="347771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787422DE-A83B-4225-92CA-6A64D30910EA}"/>
                      </a:ext>
                    </a:extLst>
                  </p:cNvPr>
                  <p:cNvSpPr/>
                  <p:nvPr/>
                </p:nvSpPr>
                <p:spPr>
                  <a:xfrm>
                    <a:off x="9739793" y="4129722"/>
                    <a:ext cx="1522799" cy="34777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>
                        <a:cs typeface="B Nazanin" panose="00000400000000000000" pitchFamily="2" charset="-78"/>
                      </a:rPr>
                      <a:t>حمله </a:t>
                    </a:r>
                    <a:r>
                      <a:rPr lang="en-US" sz="1400" b="1" dirty="0">
                        <a:cs typeface="B Nazanin" panose="00000400000000000000" pitchFamily="2" charset="-78"/>
                      </a:rPr>
                      <a:t>DoS</a:t>
                    </a:r>
                    <a:r>
                      <a:rPr lang="fa-IR" sz="1400" b="1" dirty="0">
                        <a:cs typeface="B Nazanin" panose="00000400000000000000" pitchFamily="2" charset="-78"/>
                      </a:rPr>
                      <a:t> نیست</a:t>
                    </a:r>
                    <a:endParaRPr lang="en-US" sz="1400" b="1" dirty="0">
                      <a:cs typeface="B Nazanin" panose="00000400000000000000" pitchFamily="2" charset="-78"/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F09BC4D-B4AD-411C-87E3-356143093998}"/>
                      </a:ext>
                    </a:extLst>
                  </p:cNvPr>
                  <p:cNvSpPr/>
                  <p:nvPr/>
                </p:nvSpPr>
                <p:spPr>
                  <a:xfrm>
                    <a:off x="9293967" y="4129723"/>
                    <a:ext cx="445826" cy="34777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600" dirty="0"/>
                      <a:t>1-</a:t>
                    </a:r>
                    <a:endParaRPr lang="en-US" sz="1600" dirty="0"/>
                  </a:p>
                </p:txBody>
              </p:sp>
            </p:grpSp>
          </p:grp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B8203404-1ED6-4E2C-AC77-1037BAD94BC9}"/>
                  </a:ext>
                </a:extLst>
              </p:cNvPr>
              <p:cNvSpPr/>
              <p:nvPr/>
            </p:nvSpPr>
            <p:spPr>
              <a:xfrm>
                <a:off x="9620126" y="2097685"/>
                <a:ext cx="125903" cy="980891"/>
              </a:xfrm>
              <a:prstGeom prst="leftBrace">
                <a:avLst/>
              </a:prstGeom>
              <a:ln>
                <a:solidFill>
                  <a:srgbClr val="FF5B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3E408E9-0A81-4276-952A-01FA2694AEC4}"/>
              </a:ext>
            </a:extLst>
          </p:cNvPr>
          <p:cNvSpPr txBox="1"/>
          <p:nvPr/>
        </p:nvSpPr>
        <p:spPr>
          <a:xfrm>
            <a:off x="3919597" y="1834842"/>
            <a:ext cx="406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دیتاست پس مراحل گفته شده</a:t>
            </a:r>
            <a:endParaRPr lang="en-US" sz="2800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8A9DB8-B025-4BA9-9156-5DA11A9F9D97}"/>
              </a:ext>
            </a:extLst>
          </p:cNvPr>
          <p:cNvSpPr txBox="1"/>
          <p:nvPr/>
        </p:nvSpPr>
        <p:spPr>
          <a:xfrm>
            <a:off x="4018229" y="3206490"/>
            <a:ext cx="36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05D4F7-4CFC-4F2F-9F8D-0F40B0EA8F0A}"/>
              </a:ext>
            </a:extLst>
          </p:cNvPr>
          <p:cNvSpPr txBox="1"/>
          <p:nvPr/>
        </p:nvSpPr>
        <p:spPr>
          <a:xfrm>
            <a:off x="749334" y="4735348"/>
            <a:ext cx="36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5120A1-C8C9-4B5A-BB7A-3670858F9168}"/>
              </a:ext>
            </a:extLst>
          </p:cNvPr>
          <p:cNvSpPr txBox="1"/>
          <p:nvPr/>
        </p:nvSpPr>
        <p:spPr>
          <a:xfrm>
            <a:off x="8967547" y="3193639"/>
            <a:ext cx="36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1C917C-80E0-4EDB-92E4-026252B73BC0}"/>
              </a:ext>
            </a:extLst>
          </p:cNvPr>
          <p:cNvCxnSpPr/>
          <p:nvPr/>
        </p:nvCxnSpPr>
        <p:spPr>
          <a:xfrm>
            <a:off x="569696" y="2096452"/>
            <a:ext cx="34245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92A5C5-3819-432E-9776-8BD28404E92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981664" y="2096452"/>
            <a:ext cx="339705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F657CB4-738A-43AC-84E8-9C2C060C6FF7}"/>
              </a:ext>
            </a:extLst>
          </p:cNvPr>
          <p:cNvSpPr txBox="1"/>
          <p:nvPr/>
        </p:nvSpPr>
        <p:spPr>
          <a:xfrm>
            <a:off x="5666991" y="599156"/>
            <a:ext cx="5687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rgbClr val="00B050"/>
                </a:solidFill>
                <a:cs typeface="B Nazanin" panose="00000400000000000000" pitchFamily="2" charset="-78"/>
              </a:rPr>
              <a:t>* تقریبا نصف نمونه ها تکراری بوده و در مرحله آماده سازی، حذف شده اند</a:t>
            </a:r>
          </a:p>
          <a:p>
            <a:pPr algn="r" rtl="1"/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* 29 ویژگی پس از مرحله کاهش ابعاد و انتخاب ویژگی، باقی مانده اند</a:t>
            </a:r>
          </a:p>
          <a:p>
            <a:pPr algn="r" rtl="1"/>
            <a:r>
              <a:rPr lang="fa-IR" dirty="0">
                <a:solidFill>
                  <a:srgbClr val="0070C0"/>
                </a:solidFill>
                <a:cs typeface="B Nazanin" panose="00000400000000000000" pitchFamily="2" charset="-78"/>
              </a:rPr>
              <a:t>* نمونه ها در دو کلاس طبقه بندی شده اند</a:t>
            </a:r>
            <a:endParaRPr lang="en-US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E0611C-47BD-4067-8CEA-9E18A097E5F2}"/>
              </a:ext>
            </a:extLst>
          </p:cNvPr>
          <p:cNvSpPr/>
          <p:nvPr/>
        </p:nvSpPr>
        <p:spPr>
          <a:xfrm>
            <a:off x="11379550" y="6372729"/>
            <a:ext cx="812450" cy="482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9/13</a:t>
            </a:r>
          </a:p>
        </p:txBody>
      </p:sp>
    </p:spTree>
    <p:extLst>
      <p:ext uri="{BB962C8B-B14F-4D97-AF65-F5344CB8AC3E}">
        <p14:creationId xmlns:p14="http://schemas.microsoft.com/office/powerpoint/2010/main" val="412198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2160</Words>
  <Application>Microsoft Office PowerPoint</Application>
  <PresentationFormat>Widescreen</PresentationFormat>
  <Paragraphs>371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Cambria Math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Comb</dc:creator>
  <cp:lastModifiedBy>Black Comb</cp:lastModifiedBy>
  <cp:revision>277</cp:revision>
  <dcterms:created xsi:type="dcterms:W3CDTF">2021-02-11T07:53:27Z</dcterms:created>
  <dcterms:modified xsi:type="dcterms:W3CDTF">2021-03-04T05:00:40Z</dcterms:modified>
</cp:coreProperties>
</file>