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17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media/image12.svg" ContentType="image/svg+xml"/>
  <Override PartName="/ppt/media/image14.svg" ContentType="image/svg+xml"/>
  <Override PartName="/ppt/media/image17.svg" ContentType="image/svg+xml"/>
  <Override PartName="/ppt/media/image19.svg" ContentType="image/svg+xml"/>
  <Override PartName="/ppt/media/image2.svg" ContentType="image/svg+xml"/>
  <Override PartName="/ppt/media/image21.svg" ContentType="image/svg+xml"/>
  <Override PartName="/ppt/media/image23.svg" ContentType="image/svg+xml"/>
  <Override PartName="/ppt/media/image26.svg" ContentType="image/svg+xml"/>
  <Override PartName="/ppt/media/image28.svg" ContentType="image/svg+xml"/>
  <Override PartName="/ppt/media/image30.svg" ContentType="image/svg+xml"/>
  <Override PartName="/ppt/media/image32.svg" ContentType="image/svg+xml"/>
  <Override PartName="/ppt/media/image34.svg" ContentType="image/svg+xml"/>
  <Override PartName="/ppt/media/image36.svg" ContentType="image/svg+xml"/>
  <Override PartName="/ppt/media/image38.svg" ContentType="image/svg+xml"/>
  <Override PartName="/ppt/media/image4.svg" ContentType="image/svg+xml"/>
  <Override PartName="/ppt/media/image40.svg" ContentType="image/svg+xml"/>
  <Override PartName="/ppt/media/image42.svg" ContentType="image/svg+xml"/>
  <Override PartName="/ppt/media/image44.svg" ContentType="image/svg+xml"/>
  <Override PartName="/ppt/media/image50.svg" ContentType="image/svg+xml"/>
  <Override PartName="/ppt/media/image52.svg" ContentType="image/svg+xml"/>
  <Override PartName="/ppt/media/image54.svg" ContentType="image/svg+xml"/>
  <Override PartName="/ppt/media/image6.svg" ContentType="image/svg+xml"/>
  <Override PartName="/ppt/media/image60.svg" ContentType="image/svg+xml"/>
  <Override PartName="/ppt/media/image65.svg" ContentType="image/svg+xml"/>
  <Override PartName="/ppt/media/image68.svg" ContentType="image/svg+xml"/>
  <Override PartName="/ppt/media/image73.svg" ContentType="image/svg+xml"/>
  <Override PartName="/ppt/media/image8.svg" ContentType="image/svg+xml"/>
  <Override PartName="/ppt/media/image8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6" r:id="rId3"/>
    <p:sldId id="266" r:id="rId5"/>
    <p:sldId id="268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9" r:id="rId16"/>
    <p:sldId id="267" r:id="rId17"/>
  </p:sldIdLst>
  <p:sldSz cx="18288000" cy="10287000"/>
  <p:notesSz cx="6858000" cy="9144000"/>
  <p:embeddedFontLst>
    <p:embeddedFont>
      <p:font typeface="Squada One" panose="02000000000000000000"/>
      <p:regular r:id="rId21"/>
    </p:embeddedFont>
    <p:embeddedFont>
      <p:font typeface="Dosis Bold" panose="02010803020202060003"/>
      <p:bold r:id="rId22"/>
    </p:embeddedFont>
    <p:embeddedFont>
      <p:font typeface="Arimo Bold" panose="020B0704020202020204"/>
      <p:bold r:id="rId23"/>
    </p:embeddedFont>
    <p:embeddedFont>
      <p:font typeface="XB Titre" panose="02000506080000020004"/>
      <p:regular r:id="rId24"/>
    </p:embeddedFont>
    <p:embeddedFont>
      <p:font typeface="Amasis MT Pro Black" panose="02040A04050005020304" pitchFamily="18" charset="0"/>
      <p:bold r:id="rId25"/>
    </p:embeddedFont>
    <p:embeddedFont>
      <p:font typeface="TT Rounds Condensed" panose="02000506030000020003"/>
      <p:regular r:id="rId26"/>
    </p:embeddedFont>
    <p:embeddedFont>
      <p:font typeface="Varela Round" panose="00000500000000000000"/>
      <p:regular r:id="rId27"/>
    </p:embeddedFont>
    <p:embeddedFont>
      <p:font typeface="TT Rounds Condensed Bold" panose="02000806030000020003"/>
      <p:bold r:id="rId28"/>
    </p:embeddedFont>
    <p:embeddedFont>
      <p:font typeface="Varela Round" panose="00000500000000000000" pitchFamily="2" charset="-79"/>
      <p:regular r:id="rId29"/>
    </p:embeddedFont>
    <p:embeddedFont>
      <p:font typeface="Arimo" panose="020B0604020202020204"/>
      <p:regular r:id="rId30"/>
    </p:embeddedFont>
    <p:embeddedFont>
      <p:font typeface="ほのかアンティーク丸" panose="02000600000000000000" charset="-128"/>
      <p:regular r:id="rId31"/>
    </p:embeddedFont>
    <p:embeddedFont>
      <p:font typeface="Canva Sans Bold" panose="020B0803030501040103"/>
      <p:bold r:id="rId32"/>
    </p:embeddedFont>
    <p:embeddedFont>
      <p:font typeface="Aldhabi" panose="01000000000000000000" charset="0"/>
      <p:regular r:id="rId33"/>
    </p:embeddedFont>
    <p:embeddedFont>
      <p:font typeface="Calibri" panose="020F0502020204030204" charset="0"/>
      <p:regular r:id="rId34"/>
      <p:bold r:id="rId35"/>
      <p:italic r:id="rId36"/>
      <p:boldItalic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36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>
        <p:scale>
          <a:sx n="50" d="100"/>
          <a:sy n="50" d="100"/>
        </p:scale>
        <p:origin x="946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font" Target="fonts/font17.fntdata"/><Relationship Id="rId36" Type="http://schemas.openxmlformats.org/officeDocument/2006/relationships/font" Target="fonts/font16.fntdata"/><Relationship Id="rId35" Type="http://schemas.openxmlformats.org/officeDocument/2006/relationships/font" Target="fonts/font15.fntdata"/><Relationship Id="rId34" Type="http://schemas.openxmlformats.org/officeDocument/2006/relationships/font" Target="fonts/font14.fntdata"/><Relationship Id="rId33" Type="http://schemas.openxmlformats.org/officeDocument/2006/relationships/font" Target="fonts/font13.fntdata"/><Relationship Id="rId32" Type="http://schemas.openxmlformats.org/officeDocument/2006/relationships/font" Target="fonts/font12.fntdata"/><Relationship Id="rId31" Type="http://schemas.openxmlformats.org/officeDocument/2006/relationships/font" Target="fonts/font11.fntdata"/><Relationship Id="rId30" Type="http://schemas.openxmlformats.org/officeDocument/2006/relationships/font" Target="fonts/font10.fntdata"/><Relationship Id="rId3" Type="http://schemas.openxmlformats.org/officeDocument/2006/relationships/slide" Target="slides/slide1.xml"/><Relationship Id="rId29" Type="http://schemas.openxmlformats.org/officeDocument/2006/relationships/font" Target="fonts/font9.fntdata"/><Relationship Id="rId28" Type="http://schemas.openxmlformats.org/officeDocument/2006/relationships/font" Target="fonts/font8.fntdata"/><Relationship Id="rId27" Type="http://schemas.openxmlformats.org/officeDocument/2006/relationships/font" Target="fonts/font7.fntdata"/><Relationship Id="rId26" Type="http://schemas.openxmlformats.org/officeDocument/2006/relationships/font" Target="fonts/font6.fntdata"/><Relationship Id="rId25" Type="http://schemas.openxmlformats.org/officeDocument/2006/relationships/font" Target="fonts/font5.fntdata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jpeg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65.svg"/><Relationship Id="rId4" Type="http://schemas.openxmlformats.org/officeDocument/2006/relationships/image" Target="../media/image64.png"/><Relationship Id="rId3" Type="http://schemas.openxmlformats.org/officeDocument/2006/relationships/image" Target="../media/image63.jpeg"/><Relationship Id="rId2" Type="http://schemas.openxmlformats.org/officeDocument/2006/relationships/image" Target="../media/image62.jpeg"/><Relationship Id="rId1" Type="http://schemas.openxmlformats.org/officeDocument/2006/relationships/image" Target="../media/image61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8.svg"/><Relationship Id="rId2" Type="http://schemas.openxmlformats.org/officeDocument/2006/relationships/image" Target="../media/image67.png"/><Relationship Id="rId1" Type="http://schemas.openxmlformats.org/officeDocument/2006/relationships/image" Target="../media/image66.jpe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77.png"/><Relationship Id="rId8" Type="http://schemas.openxmlformats.org/officeDocument/2006/relationships/image" Target="../media/image76.png"/><Relationship Id="rId7" Type="http://schemas.openxmlformats.org/officeDocument/2006/relationships/image" Target="../media/image75.png"/><Relationship Id="rId6" Type="http://schemas.openxmlformats.org/officeDocument/2006/relationships/image" Target="../media/image74.png"/><Relationship Id="rId5" Type="http://schemas.openxmlformats.org/officeDocument/2006/relationships/image" Target="../media/image73.svg"/><Relationship Id="rId4" Type="http://schemas.openxmlformats.org/officeDocument/2006/relationships/image" Target="../media/image72.png"/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78.png"/><Relationship Id="rId1" Type="http://schemas.openxmlformats.org/officeDocument/2006/relationships/image" Target="../media/image69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9.jpeg"/><Relationship Id="rId2" Type="http://schemas.openxmlformats.org/officeDocument/2006/relationships/image" Target="../media/image70.png"/><Relationship Id="rId1" Type="http://schemas.openxmlformats.org/officeDocument/2006/relationships/image" Target="../media/image69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82.svg"/><Relationship Id="rId4" Type="http://schemas.openxmlformats.org/officeDocument/2006/relationships/image" Target="../media/image81.png"/><Relationship Id="rId3" Type="http://schemas.openxmlformats.org/officeDocument/2006/relationships/image" Target="../media/image80.jpe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svg"/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3" Type="http://schemas.openxmlformats.org/officeDocument/2006/relationships/image" Target="../media/image24.jpeg"/><Relationship Id="rId2" Type="http://schemas.openxmlformats.org/officeDocument/2006/relationships/image" Target="../media/image23.svg"/><Relationship Id="rId1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41.png"/><Relationship Id="rId8" Type="http://schemas.openxmlformats.org/officeDocument/2006/relationships/image" Target="../media/image40.svg"/><Relationship Id="rId7" Type="http://schemas.openxmlformats.org/officeDocument/2006/relationships/image" Target="../media/image39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48.png"/><Relationship Id="rId15" Type="http://schemas.openxmlformats.org/officeDocument/2006/relationships/image" Target="../media/image47.png"/><Relationship Id="rId14" Type="http://schemas.openxmlformats.org/officeDocument/2006/relationships/image" Target="../media/image46.png"/><Relationship Id="rId13" Type="http://schemas.openxmlformats.org/officeDocument/2006/relationships/image" Target="../media/image45.png"/><Relationship Id="rId12" Type="http://schemas.openxmlformats.org/officeDocument/2006/relationships/image" Target="../media/image44.svg"/><Relationship Id="rId11" Type="http://schemas.openxmlformats.org/officeDocument/2006/relationships/image" Target="../media/image43.png"/><Relationship Id="rId10" Type="http://schemas.openxmlformats.org/officeDocument/2006/relationships/image" Target="../media/image42.svg"/><Relationship Id="rId1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57.png"/><Relationship Id="rId8" Type="http://schemas.openxmlformats.org/officeDocument/2006/relationships/image" Target="../media/image56.png"/><Relationship Id="rId7" Type="http://schemas.openxmlformats.org/officeDocument/2006/relationships/image" Target="../media/image55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Relationship Id="rId3" Type="http://schemas.openxmlformats.org/officeDocument/2006/relationships/image" Target="../media/image51.png"/><Relationship Id="rId2" Type="http://schemas.openxmlformats.org/officeDocument/2006/relationships/image" Target="../media/image50.sv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58.png"/><Relationship Id="rId1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4.svg"/><Relationship Id="rId3" Type="http://schemas.openxmlformats.org/officeDocument/2006/relationships/image" Target="../media/image53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13230" y="1741170"/>
            <a:ext cx="10048240" cy="43726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7050"/>
              </a:lnSpc>
            </a:pPr>
            <a:r>
              <a:rPr lang="en-US" sz="6000" b="1" dirty="0">
                <a:solidFill>
                  <a:srgbClr val="000000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rPr>
              <a:t>web Application Pentesting &amp; Vulnerability Assessment Report</a:t>
            </a:r>
            <a:endParaRPr lang="en-US" sz="6000" b="1" dirty="0">
              <a:solidFill>
                <a:srgbClr val="000000"/>
              </a:solidFill>
              <a:latin typeface="Squada One" panose="02000000000000000000"/>
              <a:ea typeface="Squada One" panose="02000000000000000000"/>
              <a:cs typeface="Squada One" panose="02000000000000000000"/>
              <a:sym typeface="Squada One" panose="02000000000000000000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11431302" y="1227941"/>
            <a:ext cx="5827998" cy="6927009"/>
          </a:xfrm>
          <a:custGeom>
            <a:avLst/>
            <a:gdLst/>
            <a:ahLst/>
            <a:cxnLst/>
            <a:rect l="l" t="t" r="r" b="b"/>
            <a:pathLst>
              <a:path w="5827998" h="6927009">
                <a:moveTo>
                  <a:pt x="0" y="0"/>
                </a:moveTo>
                <a:lnTo>
                  <a:pt x="5827998" y="0"/>
                </a:lnTo>
                <a:lnTo>
                  <a:pt x="5827998" y="6927009"/>
                </a:lnTo>
                <a:lnTo>
                  <a:pt x="0" y="6927009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1713169" y="7109889"/>
            <a:ext cx="8747026" cy="1294375"/>
          </a:xfrm>
          <a:custGeom>
            <a:avLst/>
            <a:gdLst/>
            <a:ahLst/>
            <a:cxnLst/>
            <a:rect l="l" t="t" r="r" b="b"/>
            <a:pathLst>
              <a:path w="8747026" h="1294375">
                <a:moveTo>
                  <a:pt x="0" y="0"/>
                </a:moveTo>
                <a:lnTo>
                  <a:pt x="8747026" y="0"/>
                </a:lnTo>
                <a:lnTo>
                  <a:pt x="8747026" y="1294375"/>
                </a:lnTo>
                <a:lnTo>
                  <a:pt x="0" y="12943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>
            <a:off x="8731129" y="7279170"/>
            <a:ext cx="1490161" cy="955813"/>
          </a:xfrm>
          <a:custGeom>
            <a:avLst/>
            <a:gdLst/>
            <a:ahLst/>
            <a:cxnLst/>
            <a:rect l="l" t="t" r="r" b="b"/>
            <a:pathLst>
              <a:path w="1490161" h="955813">
                <a:moveTo>
                  <a:pt x="0" y="0"/>
                </a:moveTo>
                <a:lnTo>
                  <a:pt x="1490161" y="0"/>
                </a:lnTo>
                <a:lnTo>
                  <a:pt x="1490161" y="955813"/>
                </a:lnTo>
                <a:lnTo>
                  <a:pt x="0" y="95581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6"/>
          <p:cNvSpPr/>
          <p:nvPr/>
        </p:nvSpPr>
        <p:spPr>
          <a:xfrm>
            <a:off x="8731129" y="7496161"/>
            <a:ext cx="738822" cy="738822"/>
          </a:xfrm>
          <a:custGeom>
            <a:avLst/>
            <a:gdLst/>
            <a:ahLst/>
            <a:cxnLst/>
            <a:rect l="l" t="t" r="r" b="b"/>
            <a:pathLst>
              <a:path w="738822" h="738822">
                <a:moveTo>
                  <a:pt x="0" y="0"/>
                </a:moveTo>
                <a:lnTo>
                  <a:pt x="738822" y="0"/>
                </a:lnTo>
                <a:lnTo>
                  <a:pt x="738822" y="738822"/>
                </a:lnTo>
                <a:lnTo>
                  <a:pt x="0" y="7388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7" name="Group 7"/>
          <p:cNvGrpSpPr/>
          <p:nvPr/>
        </p:nvGrpSpPr>
        <p:grpSpPr>
          <a:xfrm>
            <a:off x="11947959" y="1881893"/>
            <a:ext cx="4794683" cy="5763766"/>
            <a:chOff x="0" y="0"/>
            <a:chExt cx="6392911" cy="768502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92799" cy="7685024"/>
            </a:xfrm>
            <a:custGeom>
              <a:avLst/>
              <a:gdLst/>
              <a:ahLst/>
              <a:cxnLst/>
              <a:rect l="l" t="t" r="r" b="b"/>
              <a:pathLst>
                <a:path w="6392799" h="7685024">
                  <a:moveTo>
                    <a:pt x="875411" y="0"/>
                  </a:moveTo>
                  <a:lnTo>
                    <a:pt x="5517388" y="0"/>
                  </a:lnTo>
                  <a:cubicBezTo>
                    <a:pt x="5749544" y="0"/>
                    <a:pt x="5972302" y="92202"/>
                    <a:pt x="6136386" y="256413"/>
                  </a:cubicBezTo>
                  <a:cubicBezTo>
                    <a:pt x="6300470" y="420624"/>
                    <a:pt x="6392799" y="643255"/>
                    <a:pt x="6392799" y="875411"/>
                  </a:cubicBezTo>
                  <a:lnTo>
                    <a:pt x="6392799" y="6809613"/>
                  </a:lnTo>
                  <a:cubicBezTo>
                    <a:pt x="6392799" y="7041769"/>
                    <a:pt x="6300597" y="7264527"/>
                    <a:pt x="6136386" y="7428611"/>
                  </a:cubicBezTo>
                  <a:cubicBezTo>
                    <a:pt x="5972175" y="7592695"/>
                    <a:pt x="5749544" y="7685024"/>
                    <a:pt x="5517388" y="7685024"/>
                  </a:cubicBezTo>
                  <a:lnTo>
                    <a:pt x="875411" y="7685024"/>
                  </a:lnTo>
                  <a:cubicBezTo>
                    <a:pt x="643255" y="7685024"/>
                    <a:pt x="420497" y="7592822"/>
                    <a:pt x="256413" y="7428611"/>
                  </a:cubicBezTo>
                  <a:cubicBezTo>
                    <a:pt x="92329" y="7264400"/>
                    <a:pt x="0" y="7041769"/>
                    <a:pt x="0" y="6809613"/>
                  </a:cubicBezTo>
                  <a:lnTo>
                    <a:pt x="0" y="875411"/>
                  </a:lnTo>
                  <a:cubicBezTo>
                    <a:pt x="0" y="643255"/>
                    <a:pt x="92202" y="420624"/>
                    <a:pt x="256413" y="256413"/>
                  </a:cubicBezTo>
                  <a:cubicBezTo>
                    <a:pt x="420624" y="92202"/>
                    <a:pt x="643255" y="0"/>
                    <a:pt x="875411" y="0"/>
                  </a:cubicBezTo>
                  <a:close/>
                </a:path>
              </a:pathLst>
            </a:custGeom>
            <a:blipFill>
              <a:blip r:embed="rId9"/>
              <a:stretch>
                <a:fillRect l="-38947" r="-38949"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337261" y="246428"/>
            <a:ext cx="968527" cy="782272"/>
            <a:chOff x="0" y="0"/>
            <a:chExt cx="1291369" cy="104302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91336" cy="1043051"/>
            </a:xfrm>
            <a:custGeom>
              <a:avLst/>
              <a:gdLst/>
              <a:ahLst/>
              <a:cxnLst/>
              <a:rect l="l" t="t" r="r" b="b"/>
              <a:pathLst>
                <a:path w="1291336" h="1043051">
                  <a:moveTo>
                    <a:pt x="0" y="0"/>
                  </a:moveTo>
                  <a:lnTo>
                    <a:pt x="1291336" y="0"/>
                  </a:lnTo>
                  <a:lnTo>
                    <a:pt x="1291336" y="1043051"/>
                  </a:lnTo>
                  <a:lnTo>
                    <a:pt x="0" y="10430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-186" r="-189" b="2"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267780" y="7501399"/>
            <a:ext cx="6021928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1" spc="-11">
                <a:solidFill>
                  <a:srgbClr val="000000"/>
                </a:solidFill>
                <a:latin typeface="Dosis Bold" panose="02010803020202060003"/>
                <a:ea typeface="Dosis Bold" panose="02010803020202060003"/>
                <a:cs typeface="Dosis Bold" panose="02010803020202060003"/>
                <a:sym typeface="Dosis Bold" panose="02010803020202060003"/>
              </a:rPr>
              <a:t>BY : HACK TACTIX</a:t>
            </a:r>
            <a:endParaRPr lang="en-US" sz="3200" b="1" spc="-11">
              <a:solidFill>
                <a:srgbClr val="000000"/>
              </a:solidFill>
              <a:latin typeface="Dosis Bold" panose="02010803020202060003"/>
              <a:ea typeface="Dosis Bold" panose="02010803020202060003"/>
              <a:cs typeface="Dosis Bold" panose="02010803020202060003"/>
              <a:sym typeface="Dosis Bold" panose="02010803020202060003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86650" y="2258387"/>
            <a:ext cx="13314700" cy="9029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20"/>
              </a:lnSpc>
            </a:pPr>
            <a:r>
              <a:rPr lang="en-US" sz="8800" b="1" spc="82">
                <a:solidFill>
                  <a:srgbClr val="000000"/>
                </a:solidFill>
                <a:latin typeface="TT Rounds Condensed Bold" panose="02000806030000020003"/>
                <a:ea typeface="TT Rounds Condensed Bold" panose="02000806030000020003"/>
                <a:cs typeface="TT Rounds Condensed Bold" panose="02000806030000020003"/>
                <a:sym typeface="TT Rounds Condensed Bold" panose="02000806030000020003"/>
              </a:rPr>
              <a:t>General Security Practices</a:t>
            </a:r>
            <a:r>
              <a:rPr lang="en-US" sz="8800" spc="82">
                <a:solidFill>
                  <a:srgbClr val="000000"/>
                </a:solidFill>
                <a:latin typeface="TT Rounds Condensed" panose="02000506030000020003"/>
                <a:ea typeface="TT Rounds Condensed" panose="02000506030000020003"/>
                <a:cs typeface="TT Rounds Condensed" panose="02000506030000020003"/>
                <a:sym typeface="TT Rounds Condensed" panose="02000506030000020003"/>
              </a:rPr>
              <a:t>:</a:t>
            </a:r>
            <a:endParaRPr lang="en-US" sz="8800" spc="82">
              <a:solidFill>
                <a:srgbClr val="000000"/>
              </a:solidFill>
              <a:latin typeface="TT Rounds Condensed" panose="02000506030000020003"/>
              <a:ea typeface="TT Rounds Condensed" panose="02000506030000020003"/>
              <a:cs typeface="TT Rounds Condensed" panose="02000506030000020003"/>
              <a:sym typeface="TT Rounds Condensed" panose="02000506030000020003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180028" y="7283285"/>
            <a:ext cx="3529144" cy="1156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dirty="0">
                <a:solidFill>
                  <a:srgbClr val="000000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rPr>
              <a:t>Encrypt</a:t>
            </a:r>
            <a:endParaRPr lang="en-US" sz="3200" dirty="0">
              <a:solidFill>
                <a:srgbClr val="000000"/>
              </a:solidFill>
              <a:latin typeface="Varela Round" panose="00000500000000000000"/>
              <a:ea typeface="Varela Round" panose="00000500000000000000"/>
              <a:cs typeface="Varela Round" panose="00000500000000000000"/>
              <a:sym typeface="Varela Round" panose="00000500000000000000"/>
            </a:endParaRPr>
          </a:p>
          <a:p>
            <a:pPr algn="ctr">
              <a:lnSpc>
                <a:spcPts val="4480"/>
              </a:lnSpc>
            </a:pPr>
            <a:r>
              <a:rPr lang="en-US" sz="3200" dirty="0">
                <a:solidFill>
                  <a:srgbClr val="000000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rPr>
              <a:t>sensitive data.</a:t>
            </a:r>
            <a:endParaRPr lang="en-US" sz="3200" dirty="0">
              <a:solidFill>
                <a:srgbClr val="000000"/>
              </a:solidFill>
              <a:latin typeface="Varela Round" panose="00000500000000000000"/>
              <a:ea typeface="Varela Round" panose="00000500000000000000"/>
              <a:cs typeface="Varela Round" panose="00000500000000000000"/>
              <a:sym typeface="Varela Round" panose="0000050000000000000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379428" y="7283285"/>
            <a:ext cx="3529144" cy="1182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spc="29" dirty="0">
                <a:solidFill>
                  <a:srgbClr val="000000"/>
                </a:solidFill>
                <a:latin typeface="TT Rounds Condensed" panose="02000506030000020003"/>
                <a:ea typeface="TT Rounds Condensed" panose="02000506030000020003"/>
                <a:cs typeface="TT Rounds Condensed" panose="02000506030000020003"/>
                <a:sym typeface="TT Rounds Condensed" panose="02000506030000020003"/>
              </a:rPr>
              <a:t>Regular Software Updates</a:t>
            </a:r>
            <a:endParaRPr lang="en-US" sz="3200" spc="29" dirty="0">
              <a:solidFill>
                <a:srgbClr val="000000"/>
              </a:solidFill>
              <a:latin typeface="TT Rounds Condensed" panose="02000506030000020003"/>
              <a:ea typeface="TT Rounds Condensed" panose="02000506030000020003"/>
              <a:cs typeface="TT Rounds Condensed" panose="02000506030000020003"/>
              <a:sym typeface="TT Rounds Condensed" panose="02000506030000020003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575447" y="7283285"/>
            <a:ext cx="3529144" cy="1182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spc="29" dirty="0">
                <a:solidFill>
                  <a:srgbClr val="000000"/>
                </a:solidFill>
                <a:latin typeface="TT Rounds Condensed" panose="02000506030000020003"/>
                <a:ea typeface="TT Rounds Condensed" panose="02000506030000020003"/>
                <a:cs typeface="TT Rounds Condensed" panose="02000506030000020003"/>
                <a:sym typeface="TT Rounds Condensed" panose="02000506030000020003"/>
              </a:rPr>
              <a:t>Implement Monitoring.</a:t>
            </a:r>
            <a:endParaRPr lang="en-US" sz="3200" spc="29" dirty="0">
              <a:solidFill>
                <a:srgbClr val="000000"/>
              </a:solidFill>
              <a:latin typeface="TT Rounds Condensed" panose="02000506030000020003"/>
              <a:ea typeface="TT Rounds Condensed" panose="02000506030000020003"/>
              <a:cs typeface="TT Rounds Condensed" panose="02000506030000020003"/>
              <a:sym typeface="TT Rounds Condensed" panose="02000506030000020003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1866827" y="4061953"/>
            <a:ext cx="4155546" cy="2933303"/>
            <a:chOff x="0" y="0"/>
            <a:chExt cx="5540728" cy="391107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540756" cy="3911092"/>
            </a:xfrm>
            <a:custGeom>
              <a:avLst/>
              <a:gdLst/>
              <a:ahLst/>
              <a:cxnLst/>
              <a:rect l="l" t="t" r="r" b="b"/>
              <a:pathLst>
                <a:path w="5540756" h="3911092">
                  <a:moveTo>
                    <a:pt x="1010158" y="0"/>
                  </a:moveTo>
                  <a:lnTo>
                    <a:pt x="4530598" y="0"/>
                  </a:lnTo>
                  <a:cubicBezTo>
                    <a:pt x="4798441" y="0"/>
                    <a:pt x="5055362" y="106426"/>
                    <a:pt x="5244846" y="295910"/>
                  </a:cubicBezTo>
                  <a:cubicBezTo>
                    <a:pt x="5434330" y="485394"/>
                    <a:pt x="5540756" y="742315"/>
                    <a:pt x="5540756" y="1010158"/>
                  </a:cubicBezTo>
                  <a:lnTo>
                    <a:pt x="5540756" y="2900934"/>
                  </a:lnTo>
                  <a:cubicBezTo>
                    <a:pt x="5540756" y="3458845"/>
                    <a:pt x="5088509" y="3911092"/>
                    <a:pt x="4530598" y="3911092"/>
                  </a:cubicBezTo>
                  <a:lnTo>
                    <a:pt x="1010158" y="3911092"/>
                  </a:lnTo>
                  <a:cubicBezTo>
                    <a:pt x="452247" y="3911092"/>
                    <a:pt x="0" y="3458845"/>
                    <a:pt x="0" y="2900934"/>
                  </a:cubicBezTo>
                  <a:lnTo>
                    <a:pt x="0" y="1010158"/>
                  </a:lnTo>
                  <a:cubicBezTo>
                    <a:pt x="0" y="452247"/>
                    <a:pt x="452247" y="0"/>
                    <a:pt x="1010158" y="0"/>
                  </a:cubicBezTo>
                  <a:close/>
                </a:path>
              </a:pathLst>
            </a:custGeom>
            <a:blipFill>
              <a:blip r:embed="rId1"/>
              <a:stretch>
                <a:fillRect l="-2887" r="-2886"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066227" y="4061953"/>
            <a:ext cx="4155546" cy="2933303"/>
            <a:chOff x="0" y="0"/>
            <a:chExt cx="5540728" cy="391107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540756" cy="3911092"/>
            </a:xfrm>
            <a:custGeom>
              <a:avLst/>
              <a:gdLst/>
              <a:ahLst/>
              <a:cxnLst/>
              <a:rect l="l" t="t" r="r" b="b"/>
              <a:pathLst>
                <a:path w="5540756" h="3911092">
                  <a:moveTo>
                    <a:pt x="1010158" y="0"/>
                  </a:moveTo>
                  <a:lnTo>
                    <a:pt x="4530598" y="0"/>
                  </a:lnTo>
                  <a:cubicBezTo>
                    <a:pt x="4798441" y="0"/>
                    <a:pt x="5055362" y="106426"/>
                    <a:pt x="5244846" y="295910"/>
                  </a:cubicBezTo>
                  <a:cubicBezTo>
                    <a:pt x="5434330" y="485394"/>
                    <a:pt x="5540756" y="742315"/>
                    <a:pt x="5540756" y="1010158"/>
                  </a:cubicBezTo>
                  <a:lnTo>
                    <a:pt x="5540756" y="2900934"/>
                  </a:lnTo>
                  <a:cubicBezTo>
                    <a:pt x="5540756" y="3458845"/>
                    <a:pt x="5088509" y="3911092"/>
                    <a:pt x="4530598" y="3911092"/>
                  </a:cubicBezTo>
                  <a:lnTo>
                    <a:pt x="1010158" y="3911092"/>
                  </a:lnTo>
                  <a:cubicBezTo>
                    <a:pt x="452247" y="3911092"/>
                    <a:pt x="0" y="3458845"/>
                    <a:pt x="0" y="2900934"/>
                  </a:cubicBezTo>
                  <a:lnTo>
                    <a:pt x="0" y="1010158"/>
                  </a:lnTo>
                  <a:cubicBezTo>
                    <a:pt x="0" y="452247"/>
                    <a:pt x="452247" y="0"/>
                    <a:pt x="1010158" y="0"/>
                  </a:cubicBezTo>
                  <a:close/>
                </a:path>
              </a:pathLst>
            </a:custGeom>
            <a:blipFill>
              <a:blip r:embed="rId2"/>
              <a:stretch>
                <a:fillRect l="-3034" r="-3033"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2265627" y="4061953"/>
            <a:ext cx="4155546" cy="2933303"/>
            <a:chOff x="0" y="0"/>
            <a:chExt cx="5540728" cy="391107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540756" cy="3911092"/>
            </a:xfrm>
            <a:custGeom>
              <a:avLst/>
              <a:gdLst/>
              <a:ahLst/>
              <a:cxnLst/>
              <a:rect l="l" t="t" r="r" b="b"/>
              <a:pathLst>
                <a:path w="5540756" h="3911092">
                  <a:moveTo>
                    <a:pt x="1010158" y="0"/>
                  </a:moveTo>
                  <a:lnTo>
                    <a:pt x="4530598" y="0"/>
                  </a:lnTo>
                  <a:cubicBezTo>
                    <a:pt x="4798441" y="0"/>
                    <a:pt x="5055362" y="106426"/>
                    <a:pt x="5244846" y="295910"/>
                  </a:cubicBezTo>
                  <a:cubicBezTo>
                    <a:pt x="5434330" y="485394"/>
                    <a:pt x="5540756" y="742315"/>
                    <a:pt x="5540756" y="1010158"/>
                  </a:cubicBezTo>
                  <a:lnTo>
                    <a:pt x="5540756" y="2900934"/>
                  </a:lnTo>
                  <a:cubicBezTo>
                    <a:pt x="5540756" y="3458845"/>
                    <a:pt x="5088509" y="3911092"/>
                    <a:pt x="4530598" y="3911092"/>
                  </a:cubicBezTo>
                  <a:lnTo>
                    <a:pt x="1010158" y="3911092"/>
                  </a:lnTo>
                  <a:cubicBezTo>
                    <a:pt x="452247" y="3911092"/>
                    <a:pt x="0" y="3458845"/>
                    <a:pt x="0" y="2900934"/>
                  </a:cubicBezTo>
                  <a:lnTo>
                    <a:pt x="0" y="1010158"/>
                  </a:lnTo>
                  <a:cubicBezTo>
                    <a:pt x="0" y="452247"/>
                    <a:pt x="452247" y="0"/>
                    <a:pt x="1010158" y="0"/>
                  </a:cubicBezTo>
                  <a:close/>
                </a:path>
              </a:pathLst>
            </a:custGeom>
            <a:blipFill>
              <a:blip r:embed="rId3"/>
              <a:stretch>
                <a:fillRect l="-12670" r="-12670"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2" name="Freeform 12"/>
          <p:cNvSpPr/>
          <p:nvPr/>
        </p:nvSpPr>
        <p:spPr>
          <a:xfrm>
            <a:off x="1028700" y="9113639"/>
            <a:ext cx="16230600" cy="2399636"/>
          </a:xfrm>
          <a:custGeom>
            <a:avLst/>
            <a:gdLst/>
            <a:ahLst/>
            <a:cxnLst/>
            <a:rect l="l" t="t" r="r" b="b"/>
            <a:pathLst>
              <a:path w="16230600" h="2399636">
                <a:moveTo>
                  <a:pt x="0" y="0"/>
                </a:moveTo>
                <a:lnTo>
                  <a:pt x="16230600" y="0"/>
                </a:lnTo>
                <a:lnTo>
                  <a:pt x="16230600" y="2399636"/>
                </a:lnTo>
                <a:lnTo>
                  <a:pt x="0" y="23996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6324997"/>
            <a:ext cx="16230600" cy="4942019"/>
            <a:chOff x="0" y="0"/>
            <a:chExt cx="21640800" cy="65893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640800" cy="6589395"/>
            </a:xfrm>
            <a:custGeom>
              <a:avLst/>
              <a:gdLst/>
              <a:ahLst/>
              <a:cxnLst/>
              <a:rect l="l" t="t" r="r" b="b"/>
              <a:pathLst>
                <a:path w="21640800" h="6589395">
                  <a:moveTo>
                    <a:pt x="410464" y="0"/>
                  </a:moveTo>
                  <a:lnTo>
                    <a:pt x="21230337" y="0"/>
                  </a:lnTo>
                  <a:cubicBezTo>
                    <a:pt x="21339175" y="0"/>
                    <a:pt x="21443570" y="43307"/>
                    <a:pt x="21520658" y="120269"/>
                  </a:cubicBezTo>
                  <a:cubicBezTo>
                    <a:pt x="21597748" y="197231"/>
                    <a:pt x="21640800" y="301625"/>
                    <a:pt x="21640800" y="410464"/>
                  </a:cubicBezTo>
                  <a:lnTo>
                    <a:pt x="21640800" y="6178804"/>
                  </a:lnTo>
                  <a:cubicBezTo>
                    <a:pt x="21640800" y="6287643"/>
                    <a:pt x="21597493" y="6392037"/>
                    <a:pt x="21520531" y="6469126"/>
                  </a:cubicBezTo>
                  <a:cubicBezTo>
                    <a:pt x="21443569" y="6546215"/>
                    <a:pt x="21339175" y="6589395"/>
                    <a:pt x="21230210" y="6589395"/>
                  </a:cubicBezTo>
                  <a:lnTo>
                    <a:pt x="410464" y="6589395"/>
                  </a:lnTo>
                  <a:cubicBezTo>
                    <a:pt x="301625" y="6589395"/>
                    <a:pt x="197104" y="6546088"/>
                    <a:pt x="120142" y="6469126"/>
                  </a:cubicBezTo>
                  <a:cubicBezTo>
                    <a:pt x="43180" y="6392164"/>
                    <a:pt x="0" y="6287770"/>
                    <a:pt x="0" y="6178804"/>
                  </a:cubicBezTo>
                  <a:lnTo>
                    <a:pt x="0" y="410464"/>
                  </a:lnTo>
                  <a:cubicBezTo>
                    <a:pt x="0" y="301625"/>
                    <a:pt x="43307" y="197104"/>
                    <a:pt x="120269" y="120142"/>
                  </a:cubicBezTo>
                  <a:cubicBezTo>
                    <a:pt x="197231" y="43180"/>
                    <a:pt x="301625" y="0"/>
                    <a:pt x="410464" y="0"/>
                  </a:cubicBezTo>
                  <a:close/>
                </a:path>
              </a:pathLst>
            </a:custGeom>
            <a:blipFill>
              <a:blip r:embed="rId1"/>
              <a:stretch>
                <a:fillRect t="-59473" b="-59472"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" name="Freeform 4"/>
          <p:cNvSpPr/>
          <p:nvPr/>
        </p:nvSpPr>
        <p:spPr>
          <a:xfrm flipH="1">
            <a:off x="2062624" y="4626258"/>
            <a:ext cx="4828456" cy="3397477"/>
          </a:xfrm>
          <a:custGeom>
            <a:avLst/>
            <a:gdLst/>
            <a:ahLst/>
            <a:cxnLst/>
            <a:rect l="l" t="t" r="r" b="b"/>
            <a:pathLst>
              <a:path w="4828456" h="3397477">
                <a:moveTo>
                  <a:pt x="4828456" y="0"/>
                </a:moveTo>
                <a:lnTo>
                  <a:pt x="0" y="0"/>
                </a:lnTo>
                <a:lnTo>
                  <a:pt x="0" y="3397477"/>
                </a:lnTo>
                <a:lnTo>
                  <a:pt x="4828456" y="3397477"/>
                </a:lnTo>
                <a:lnTo>
                  <a:pt x="482845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76" b="-176"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TextBox 5"/>
          <p:cNvSpPr txBox="1"/>
          <p:nvPr/>
        </p:nvSpPr>
        <p:spPr>
          <a:xfrm>
            <a:off x="1697403" y="2155921"/>
            <a:ext cx="7446597" cy="7140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20"/>
              </a:lnSpc>
            </a:pPr>
            <a:r>
              <a:rPr lang="en-US" sz="10400" dirty="0">
                <a:solidFill>
                  <a:srgbClr val="000000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rPr>
              <a:t>Conclusion</a:t>
            </a:r>
            <a:endParaRPr lang="en-US" sz="10400" dirty="0">
              <a:solidFill>
                <a:srgbClr val="000000"/>
              </a:solidFill>
              <a:latin typeface="Squada One" panose="02000000000000000000"/>
              <a:ea typeface="Squada One" panose="02000000000000000000"/>
              <a:cs typeface="Squada One" panose="02000000000000000000"/>
              <a:sym typeface="Squada One" panose="0200000000000000000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484012" y="1623695"/>
            <a:ext cx="6041971" cy="25401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 spc="4">
                <a:solidFill>
                  <a:srgbClr val="000000"/>
                </a:solidFill>
                <a:latin typeface="ほのかアンティーク丸" panose="02000600000000000000" charset="-128"/>
                <a:ea typeface="ほのかアンティーク丸" panose="02000600000000000000" charset="-128"/>
                <a:cs typeface="ほのかアンティーク丸" panose="02000600000000000000" charset="-128"/>
                <a:sym typeface="ほのかアンティーク丸" panose="02000600000000000000" charset="-128"/>
              </a:rPr>
              <a:t>Continuous monitoring and regular vulnerability assessments are crucial for maintaining the security and integrity of the Gin and Juice web application.</a:t>
            </a:r>
            <a:endParaRPr lang="en-US" sz="2800" spc="4">
              <a:solidFill>
                <a:srgbClr val="000000"/>
              </a:solidFill>
              <a:latin typeface="ほのかアンティーク丸" panose="02000600000000000000" charset="-128"/>
              <a:ea typeface="ほのかアンティーク丸" panose="02000600000000000000" charset="-128"/>
              <a:cs typeface="ほのかアンティーク丸" panose="02000600000000000000" charset="-128"/>
              <a:sym typeface="ほのかアンティーク丸" panose="02000600000000000000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6373084" cy="2175589"/>
          </a:xfrm>
          <a:custGeom>
            <a:avLst/>
            <a:gdLst/>
            <a:ahLst/>
            <a:cxnLst/>
            <a:rect l="l" t="t" r="r" b="b"/>
            <a:pathLst>
              <a:path w="16373084" h="2175589">
                <a:moveTo>
                  <a:pt x="0" y="0"/>
                </a:moveTo>
                <a:lnTo>
                  <a:pt x="16373084" y="0"/>
                </a:lnTo>
                <a:lnTo>
                  <a:pt x="16373084" y="2175589"/>
                </a:lnTo>
                <a:lnTo>
                  <a:pt x="0" y="217558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10970" r="-38725" b="-13007"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3" name="Group 3"/>
          <p:cNvGrpSpPr/>
          <p:nvPr/>
        </p:nvGrpSpPr>
        <p:grpSpPr>
          <a:xfrm>
            <a:off x="16306099" y="75499"/>
            <a:ext cx="1906401" cy="1906401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45238" r="-45238"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5" name="Freeform 5"/>
          <p:cNvSpPr/>
          <p:nvPr/>
        </p:nvSpPr>
        <p:spPr>
          <a:xfrm>
            <a:off x="1155392" y="3215223"/>
            <a:ext cx="5066650" cy="3856555"/>
          </a:xfrm>
          <a:custGeom>
            <a:avLst/>
            <a:gdLst/>
            <a:ahLst/>
            <a:cxnLst/>
            <a:rect l="l" t="t" r="r" b="b"/>
            <a:pathLst>
              <a:path w="5066650" h="3856555">
                <a:moveTo>
                  <a:pt x="0" y="0"/>
                </a:moveTo>
                <a:lnTo>
                  <a:pt x="5066651" y="0"/>
                </a:lnTo>
                <a:lnTo>
                  <a:pt x="5066651" y="3856554"/>
                </a:lnTo>
                <a:lnTo>
                  <a:pt x="0" y="38565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123051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GB"/>
          </a:p>
        </p:txBody>
      </p:sp>
      <p:sp>
        <p:nvSpPr>
          <p:cNvPr id="6" name="Freeform 6"/>
          <p:cNvSpPr/>
          <p:nvPr/>
        </p:nvSpPr>
        <p:spPr>
          <a:xfrm rot="356420" flipV="1">
            <a:off x="135645" y="3124001"/>
            <a:ext cx="1157503" cy="740802"/>
          </a:xfrm>
          <a:custGeom>
            <a:avLst/>
            <a:gdLst/>
            <a:ahLst/>
            <a:cxnLst/>
            <a:rect l="l" t="t" r="r" b="b"/>
            <a:pathLst>
              <a:path w="1157503" h="740802">
                <a:moveTo>
                  <a:pt x="0" y="740802"/>
                </a:moveTo>
                <a:lnTo>
                  <a:pt x="1157503" y="740802"/>
                </a:lnTo>
                <a:lnTo>
                  <a:pt x="1157503" y="0"/>
                </a:lnTo>
                <a:lnTo>
                  <a:pt x="0" y="0"/>
                </a:lnTo>
                <a:lnTo>
                  <a:pt x="0" y="74080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Freeform 7"/>
          <p:cNvSpPr/>
          <p:nvPr/>
        </p:nvSpPr>
        <p:spPr>
          <a:xfrm>
            <a:off x="950366" y="7955088"/>
            <a:ext cx="5271677" cy="1749074"/>
          </a:xfrm>
          <a:custGeom>
            <a:avLst/>
            <a:gdLst/>
            <a:ahLst/>
            <a:cxnLst/>
            <a:rect l="l" t="t" r="r" b="b"/>
            <a:pathLst>
              <a:path w="5271677" h="1749074">
                <a:moveTo>
                  <a:pt x="0" y="0"/>
                </a:moveTo>
                <a:lnTo>
                  <a:pt x="5271677" y="0"/>
                </a:lnTo>
                <a:lnTo>
                  <a:pt x="5271677" y="1749073"/>
                </a:lnTo>
                <a:lnTo>
                  <a:pt x="0" y="174907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9292" t="-7638" r="-100526" b="-13439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GB"/>
          </a:p>
        </p:txBody>
      </p:sp>
      <p:sp>
        <p:nvSpPr>
          <p:cNvPr id="8" name="TextBox 8"/>
          <p:cNvSpPr txBox="1"/>
          <p:nvPr/>
        </p:nvSpPr>
        <p:spPr>
          <a:xfrm>
            <a:off x="-560274" y="7325168"/>
            <a:ext cx="6782316" cy="6299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 b="1" dirty="0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           Safia Mohamed Ahmed</a:t>
            </a:r>
            <a:endParaRPr lang="en-US" sz="3700" b="1" dirty="0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</p:txBody>
      </p:sp>
      <p:sp>
        <p:nvSpPr>
          <p:cNvPr id="9" name="Freeform 9"/>
          <p:cNvSpPr/>
          <p:nvPr/>
        </p:nvSpPr>
        <p:spPr>
          <a:xfrm rot="356420" flipV="1">
            <a:off x="59884" y="8012995"/>
            <a:ext cx="1157503" cy="740802"/>
          </a:xfrm>
          <a:custGeom>
            <a:avLst/>
            <a:gdLst/>
            <a:ahLst/>
            <a:cxnLst/>
            <a:rect l="l" t="t" r="r" b="b"/>
            <a:pathLst>
              <a:path w="1157503" h="740802">
                <a:moveTo>
                  <a:pt x="0" y="740802"/>
                </a:moveTo>
                <a:lnTo>
                  <a:pt x="1157503" y="740802"/>
                </a:lnTo>
                <a:lnTo>
                  <a:pt x="1157503" y="0"/>
                </a:lnTo>
                <a:lnTo>
                  <a:pt x="0" y="0"/>
                </a:lnTo>
                <a:lnTo>
                  <a:pt x="0" y="74080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0" name="Freeform 10"/>
          <p:cNvSpPr/>
          <p:nvPr/>
        </p:nvSpPr>
        <p:spPr>
          <a:xfrm>
            <a:off x="12552942" y="8288673"/>
            <a:ext cx="5654688" cy="1728951"/>
          </a:xfrm>
          <a:custGeom>
            <a:avLst/>
            <a:gdLst/>
            <a:ahLst/>
            <a:cxnLst/>
            <a:rect l="l" t="t" r="r" b="b"/>
            <a:pathLst>
              <a:path w="5654688" h="1728951">
                <a:moveTo>
                  <a:pt x="0" y="0"/>
                </a:moveTo>
                <a:lnTo>
                  <a:pt x="5654688" y="0"/>
                </a:lnTo>
                <a:lnTo>
                  <a:pt x="5654688" y="1728951"/>
                </a:lnTo>
                <a:lnTo>
                  <a:pt x="0" y="172895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5133" t="-8672" r="-31705" b="-10863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>
          <a:xfrm rot="356420" flipV="1">
            <a:off x="11610931" y="8197451"/>
            <a:ext cx="1157503" cy="740802"/>
          </a:xfrm>
          <a:custGeom>
            <a:avLst/>
            <a:gdLst/>
            <a:ahLst/>
            <a:cxnLst/>
            <a:rect l="l" t="t" r="r" b="b"/>
            <a:pathLst>
              <a:path w="1157503" h="740802">
                <a:moveTo>
                  <a:pt x="0" y="740802"/>
                </a:moveTo>
                <a:lnTo>
                  <a:pt x="1157502" y="740802"/>
                </a:lnTo>
                <a:lnTo>
                  <a:pt x="1157502" y="0"/>
                </a:lnTo>
                <a:lnTo>
                  <a:pt x="0" y="0"/>
                </a:lnTo>
                <a:lnTo>
                  <a:pt x="0" y="74080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2" name="Freeform 12"/>
          <p:cNvSpPr/>
          <p:nvPr/>
        </p:nvSpPr>
        <p:spPr>
          <a:xfrm>
            <a:off x="7847647" y="5690147"/>
            <a:ext cx="4623430" cy="1598456"/>
          </a:xfrm>
          <a:custGeom>
            <a:avLst/>
            <a:gdLst/>
            <a:ahLst/>
            <a:cxnLst/>
            <a:rect l="l" t="t" r="r" b="b"/>
            <a:pathLst>
              <a:path w="4623430" h="1598456">
                <a:moveTo>
                  <a:pt x="0" y="0"/>
                </a:moveTo>
                <a:lnTo>
                  <a:pt x="4623431" y="0"/>
                </a:lnTo>
                <a:lnTo>
                  <a:pt x="4623431" y="1598456"/>
                </a:lnTo>
                <a:lnTo>
                  <a:pt x="0" y="159845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9880" t="-17851" r="-49664" b="-20245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GB"/>
          </a:p>
        </p:txBody>
      </p:sp>
      <p:sp>
        <p:nvSpPr>
          <p:cNvPr id="13" name="TextBox 13"/>
          <p:cNvSpPr txBox="1"/>
          <p:nvPr/>
        </p:nvSpPr>
        <p:spPr>
          <a:xfrm>
            <a:off x="5960775" y="4973585"/>
            <a:ext cx="6631926" cy="6299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 b="1" dirty="0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              Mariam Abdelrahman</a:t>
            </a:r>
            <a:endParaRPr lang="en-US" sz="3700" b="1" dirty="0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</p:txBody>
      </p:sp>
      <p:sp>
        <p:nvSpPr>
          <p:cNvPr id="14" name="Freeform 14"/>
          <p:cNvSpPr/>
          <p:nvPr/>
        </p:nvSpPr>
        <p:spPr>
          <a:xfrm rot="356420" flipV="1">
            <a:off x="6753267" y="5661412"/>
            <a:ext cx="1157503" cy="740802"/>
          </a:xfrm>
          <a:custGeom>
            <a:avLst/>
            <a:gdLst/>
            <a:ahLst/>
            <a:cxnLst/>
            <a:rect l="l" t="t" r="r" b="b"/>
            <a:pathLst>
              <a:path w="1157503" h="740802">
                <a:moveTo>
                  <a:pt x="0" y="740802"/>
                </a:moveTo>
                <a:lnTo>
                  <a:pt x="1157503" y="740802"/>
                </a:lnTo>
                <a:lnTo>
                  <a:pt x="1157503" y="0"/>
                </a:lnTo>
                <a:lnTo>
                  <a:pt x="0" y="0"/>
                </a:lnTo>
                <a:lnTo>
                  <a:pt x="0" y="74080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5" name="Freeform 15"/>
          <p:cNvSpPr/>
          <p:nvPr/>
        </p:nvSpPr>
        <p:spPr>
          <a:xfrm>
            <a:off x="13501018" y="3064103"/>
            <a:ext cx="4544400" cy="1212846"/>
          </a:xfrm>
          <a:custGeom>
            <a:avLst/>
            <a:gdLst/>
            <a:ahLst/>
            <a:cxnLst/>
            <a:rect l="l" t="t" r="r" b="b"/>
            <a:pathLst>
              <a:path w="4544400" h="1212846">
                <a:moveTo>
                  <a:pt x="0" y="0"/>
                </a:moveTo>
                <a:lnTo>
                  <a:pt x="4544400" y="0"/>
                </a:lnTo>
                <a:lnTo>
                  <a:pt x="4544400" y="1212845"/>
                </a:lnTo>
                <a:lnTo>
                  <a:pt x="0" y="121284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2931" t="-16094" r="-4163" b="-833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GB"/>
          </a:p>
        </p:txBody>
      </p:sp>
      <p:sp>
        <p:nvSpPr>
          <p:cNvPr id="16" name="Freeform 16"/>
          <p:cNvSpPr/>
          <p:nvPr/>
        </p:nvSpPr>
        <p:spPr>
          <a:xfrm rot="356420" flipV="1">
            <a:off x="12628788" y="3210500"/>
            <a:ext cx="1157503" cy="740802"/>
          </a:xfrm>
          <a:custGeom>
            <a:avLst/>
            <a:gdLst/>
            <a:ahLst/>
            <a:cxnLst/>
            <a:rect l="l" t="t" r="r" b="b"/>
            <a:pathLst>
              <a:path w="1157503" h="740802">
                <a:moveTo>
                  <a:pt x="0" y="740801"/>
                </a:moveTo>
                <a:lnTo>
                  <a:pt x="1157503" y="740801"/>
                </a:lnTo>
                <a:lnTo>
                  <a:pt x="1157503" y="0"/>
                </a:lnTo>
                <a:lnTo>
                  <a:pt x="0" y="0"/>
                </a:lnTo>
                <a:lnTo>
                  <a:pt x="0" y="74080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7" name="Freeform 17"/>
          <p:cNvSpPr/>
          <p:nvPr/>
        </p:nvSpPr>
        <p:spPr>
          <a:xfrm>
            <a:off x="13501018" y="4302107"/>
            <a:ext cx="4544400" cy="1344826"/>
          </a:xfrm>
          <a:custGeom>
            <a:avLst/>
            <a:gdLst/>
            <a:ahLst/>
            <a:cxnLst/>
            <a:rect l="l" t="t" r="r" b="b"/>
            <a:pathLst>
              <a:path w="4544400" h="1344826">
                <a:moveTo>
                  <a:pt x="0" y="0"/>
                </a:moveTo>
                <a:lnTo>
                  <a:pt x="4544400" y="0"/>
                </a:lnTo>
                <a:lnTo>
                  <a:pt x="4544400" y="1344825"/>
                </a:lnTo>
                <a:lnTo>
                  <a:pt x="0" y="134482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9223" t="-21906" r="-18625" b="-11763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GB"/>
          </a:p>
        </p:txBody>
      </p:sp>
      <p:sp>
        <p:nvSpPr>
          <p:cNvPr id="18" name="TextBox 18"/>
          <p:cNvSpPr txBox="1"/>
          <p:nvPr/>
        </p:nvSpPr>
        <p:spPr>
          <a:xfrm>
            <a:off x="11256465" y="2294074"/>
            <a:ext cx="6631926" cy="6299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 b="1" dirty="0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                    Ahmed Hamada</a:t>
            </a:r>
            <a:endParaRPr lang="en-US" sz="3700" b="1" dirty="0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-254018" y="2436175"/>
            <a:ext cx="6476061" cy="6299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 b="1" dirty="0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     Mazen Khaled </a:t>
            </a:r>
            <a:r>
              <a:rPr lang="en-US" sz="3700" b="1" dirty="0" err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Abdelrazek</a:t>
            </a:r>
            <a:endParaRPr lang="en-US" sz="3700" b="1" dirty="0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1575705" y="7509625"/>
            <a:ext cx="6631926" cy="6299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Ahmed Mahmoud Mohamed </a:t>
            </a:r>
            <a:endParaRPr lang="en-US" sz="37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6373084" cy="2175589"/>
          </a:xfrm>
          <a:custGeom>
            <a:avLst/>
            <a:gdLst/>
            <a:ahLst/>
            <a:cxnLst/>
            <a:rect l="l" t="t" r="r" b="b"/>
            <a:pathLst>
              <a:path w="16373084" h="2175589">
                <a:moveTo>
                  <a:pt x="0" y="0"/>
                </a:moveTo>
                <a:lnTo>
                  <a:pt x="16373084" y="0"/>
                </a:lnTo>
                <a:lnTo>
                  <a:pt x="16373084" y="2175589"/>
                </a:lnTo>
                <a:lnTo>
                  <a:pt x="0" y="217558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10970" r="-38725" b="-13007"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3" name="Group 3"/>
          <p:cNvGrpSpPr/>
          <p:nvPr/>
        </p:nvGrpSpPr>
        <p:grpSpPr>
          <a:xfrm>
            <a:off x="16306099" y="75499"/>
            <a:ext cx="1906401" cy="1906401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45238" r="-45238"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pic>
        <p:nvPicPr>
          <p:cNvPr id="35" name="Picture 34" descr="A certificate of completion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458" y="2175589"/>
            <a:ext cx="14087084" cy="811141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443993" y="3861817"/>
            <a:ext cx="7039846" cy="3806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050"/>
              </a:lnSpc>
            </a:pPr>
            <a:r>
              <a:rPr lang="en-US" sz="21310">
                <a:solidFill>
                  <a:srgbClr val="000000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rPr>
              <a:t>THANK YOU!</a:t>
            </a:r>
            <a:endParaRPr lang="en-US" sz="21310">
              <a:solidFill>
                <a:srgbClr val="000000"/>
              </a:solidFill>
              <a:latin typeface="Squada One" panose="02000000000000000000"/>
              <a:ea typeface="Squada One" panose="02000000000000000000"/>
              <a:cs typeface="Squada One" panose="02000000000000000000"/>
              <a:sym typeface="Squada One" panose="02000000000000000000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1783379" y="1607665"/>
            <a:ext cx="5827998" cy="6927009"/>
          </a:xfrm>
          <a:custGeom>
            <a:avLst/>
            <a:gdLst/>
            <a:ahLst/>
            <a:cxnLst/>
            <a:rect l="l" t="t" r="r" b="b"/>
            <a:pathLst>
              <a:path w="5827998" h="6927009">
                <a:moveTo>
                  <a:pt x="0" y="0"/>
                </a:moveTo>
                <a:lnTo>
                  <a:pt x="5827998" y="0"/>
                </a:lnTo>
                <a:lnTo>
                  <a:pt x="5827998" y="6927009"/>
                </a:lnTo>
                <a:lnTo>
                  <a:pt x="0" y="6927009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4" name="Group 4"/>
          <p:cNvGrpSpPr/>
          <p:nvPr/>
        </p:nvGrpSpPr>
        <p:grpSpPr>
          <a:xfrm>
            <a:off x="2300037" y="2261617"/>
            <a:ext cx="4794683" cy="5763766"/>
            <a:chOff x="0" y="0"/>
            <a:chExt cx="6392911" cy="768502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92799" cy="7685024"/>
            </a:xfrm>
            <a:custGeom>
              <a:avLst/>
              <a:gdLst/>
              <a:ahLst/>
              <a:cxnLst/>
              <a:rect l="l" t="t" r="r" b="b"/>
              <a:pathLst>
                <a:path w="6392799" h="7685024">
                  <a:moveTo>
                    <a:pt x="875411" y="0"/>
                  </a:moveTo>
                  <a:lnTo>
                    <a:pt x="5517388" y="0"/>
                  </a:lnTo>
                  <a:cubicBezTo>
                    <a:pt x="5749544" y="0"/>
                    <a:pt x="5972302" y="92202"/>
                    <a:pt x="6136386" y="256413"/>
                  </a:cubicBezTo>
                  <a:cubicBezTo>
                    <a:pt x="6300470" y="420624"/>
                    <a:pt x="6392799" y="643255"/>
                    <a:pt x="6392799" y="875411"/>
                  </a:cubicBezTo>
                  <a:lnTo>
                    <a:pt x="6392799" y="6809613"/>
                  </a:lnTo>
                  <a:cubicBezTo>
                    <a:pt x="6392799" y="7041769"/>
                    <a:pt x="6300597" y="7264527"/>
                    <a:pt x="6136386" y="7428611"/>
                  </a:cubicBezTo>
                  <a:cubicBezTo>
                    <a:pt x="5972175" y="7592695"/>
                    <a:pt x="5749544" y="7685024"/>
                    <a:pt x="5517388" y="7685024"/>
                  </a:cubicBezTo>
                  <a:lnTo>
                    <a:pt x="875411" y="7685024"/>
                  </a:lnTo>
                  <a:cubicBezTo>
                    <a:pt x="643255" y="7685024"/>
                    <a:pt x="420497" y="7592822"/>
                    <a:pt x="256413" y="7428611"/>
                  </a:cubicBezTo>
                  <a:cubicBezTo>
                    <a:pt x="92329" y="7264400"/>
                    <a:pt x="0" y="7041769"/>
                    <a:pt x="0" y="6809613"/>
                  </a:cubicBezTo>
                  <a:lnTo>
                    <a:pt x="0" y="875411"/>
                  </a:lnTo>
                  <a:cubicBezTo>
                    <a:pt x="0" y="643255"/>
                    <a:pt x="92202" y="420624"/>
                    <a:pt x="256413" y="256413"/>
                  </a:cubicBezTo>
                  <a:cubicBezTo>
                    <a:pt x="420624" y="92202"/>
                    <a:pt x="643255" y="0"/>
                    <a:pt x="875411" y="0"/>
                  </a:cubicBezTo>
                  <a:close/>
                </a:path>
              </a:pathLst>
            </a:custGeom>
            <a:blipFill>
              <a:blip r:embed="rId3"/>
              <a:stretch>
                <a:fillRect t="-12389" r="-1" b="-12389"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6" name="Freeform 6"/>
          <p:cNvSpPr/>
          <p:nvPr/>
        </p:nvSpPr>
        <p:spPr>
          <a:xfrm flipH="1">
            <a:off x="15173573" y="1028700"/>
            <a:ext cx="4171454" cy="6234510"/>
          </a:xfrm>
          <a:custGeom>
            <a:avLst/>
            <a:gdLst/>
            <a:ahLst/>
            <a:cxnLst/>
            <a:rect l="l" t="t" r="r" b="b"/>
            <a:pathLst>
              <a:path w="4171454" h="6234510">
                <a:moveTo>
                  <a:pt x="4171454" y="0"/>
                </a:moveTo>
                <a:lnTo>
                  <a:pt x="0" y="0"/>
                </a:lnTo>
                <a:lnTo>
                  <a:pt x="0" y="6234510"/>
                </a:lnTo>
                <a:lnTo>
                  <a:pt x="4171454" y="6234510"/>
                </a:lnTo>
                <a:lnTo>
                  <a:pt x="417145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85" r="-85"/>
            </a:stretch>
          </a:blip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35456" y="4012683"/>
            <a:ext cx="883151" cy="883151"/>
          </a:xfrm>
          <a:custGeom>
            <a:avLst/>
            <a:gdLst/>
            <a:ahLst/>
            <a:cxnLst/>
            <a:rect l="l" t="t" r="r" b="b"/>
            <a:pathLst>
              <a:path w="883151" h="883151">
                <a:moveTo>
                  <a:pt x="0" y="0"/>
                </a:moveTo>
                <a:lnTo>
                  <a:pt x="883151" y="0"/>
                </a:lnTo>
                <a:lnTo>
                  <a:pt x="883151" y="883151"/>
                </a:lnTo>
                <a:lnTo>
                  <a:pt x="0" y="88315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TextBox 3"/>
          <p:cNvSpPr txBox="1"/>
          <p:nvPr/>
        </p:nvSpPr>
        <p:spPr>
          <a:xfrm>
            <a:off x="1971007" y="4173271"/>
            <a:ext cx="7951559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b="1">
                <a:solidFill>
                  <a:srgbClr val="A20E20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Ahmed Mahmoud Mohamed </a:t>
            </a:r>
            <a:endParaRPr lang="en-US" sz="3500" b="1">
              <a:solidFill>
                <a:srgbClr val="A20E20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935456" y="5523337"/>
            <a:ext cx="883151" cy="883151"/>
          </a:xfrm>
          <a:custGeom>
            <a:avLst/>
            <a:gdLst/>
            <a:ahLst/>
            <a:cxnLst/>
            <a:rect l="l" t="t" r="r" b="b"/>
            <a:pathLst>
              <a:path w="883151" h="883151">
                <a:moveTo>
                  <a:pt x="0" y="0"/>
                </a:moveTo>
                <a:lnTo>
                  <a:pt x="883151" y="0"/>
                </a:lnTo>
                <a:lnTo>
                  <a:pt x="883151" y="883151"/>
                </a:lnTo>
                <a:lnTo>
                  <a:pt x="0" y="88315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>
            <a:off x="9544934" y="4012683"/>
            <a:ext cx="883151" cy="883151"/>
          </a:xfrm>
          <a:custGeom>
            <a:avLst/>
            <a:gdLst/>
            <a:ahLst/>
            <a:cxnLst/>
            <a:rect l="l" t="t" r="r" b="b"/>
            <a:pathLst>
              <a:path w="883151" h="883151">
                <a:moveTo>
                  <a:pt x="0" y="0"/>
                </a:moveTo>
                <a:lnTo>
                  <a:pt x="883151" y="0"/>
                </a:lnTo>
                <a:lnTo>
                  <a:pt x="883151" y="883151"/>
                </a:lnTo>
                <a:lnTo>
                  <a:pt x="0" y="88315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6"/>
          <p:cNvSpPr/>
          <p:nvPr/>
        </p:nvSpPr>
        <p:spPr>
          <a:xfrm>
            <a:off x="9596673" y="5575077"/>
            <a:ext cx="831411" cy="831411"/>
          </a:xfrm>
          <a:custGeom>
            <a:avLst/>
            <a:gdLst/>
            <a:ahLst/>
            <a:cxnLst/>
            <a:rect l="l" t="t" r="r" b="b"/>
            <a:pathLst>
              <a:path w="831411" h="831411">
                <a:moveTo>
                  <a:pt x="0" y="0"/>
                </a:moveTo>
                <a:lnTo>
                  <a:pt x="831412" y="0"/>
                </a:lnTo>
                <a:lnTo>
                  <a:pt x="831412" y="831411"/>
                </a:lnTo>
                <a:lnTo>
                  <a:pt x="0" y="8314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TextBox 7"/>
          <p:cNvSpPr txBox="1"/>
          <p:nvPr/>
        </p:nvSpPr>
        <p:spPr>
          <a:xfrm>
            <a:off x="987253" y="9576911"/>
            <a:ext cx="2023715" cy="331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40"/>
              </a:lnSpc>
            </a:pPr>
            <a:r>
              <a:rPr lang="en-US" sz="1800" b="1">
                <a:solidFill>
                  <a:srgbClr val="FFFFFF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Back to Agenda</a:t>
            </a:r>
            <a:endParaRPr lang="en-US" sz="1800" b="1">
              <a:solidFill>
                <a:srgbClr val="FFFFFF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378819" y="459184"/>
            <a:ext cx="5530362" cy="1104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520"/>
              </a:lnSpc>
            </a:pPr>
            <a:r>
              <a:rPr lang="en-US" sz="7100" b="1">
                <a:solidFill>
                  <a:srgbClr val="A20E20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Our Team</a:t>
            </a:r>
            <a:endParaRPr lang="en-US" sz="7100" b="1">
              <a:solidFill>
                <a:srgbClr val="A20E20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617745" y="4173271"/>
            <a:ext cx="9081993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b="1">
                <a:solidFill>
                  <a:srgbClr val="A20E20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Ahmed Hamada Abdallah </a:t>
            </a:r>
            <a:endParaRPr lang="en-US" sz="3500" b="1">
              <a:solidFill>
                <a:srgbClr val="A20E20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178351" y="1802188"/>
            <a:ext cx="6922296" cy="1271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435"/>
              </a:lnSpc>
            </a:pPr>
            <a:r>
              <a:rPr lang="en-US" sz="9955">
                <a:solidFill>
                  <a:srgbClr val="000000"/>
                </a:solidFill>
                <a:latin typeface="XB Titre" panose="02000506080000020004"/>
                <a:ea typeface="XB Titre" panose="02000506080000020004"/>
                <a:cs typeface="XB Titre" panose="02000506080000020004"/>
                <a:sym typeface="XB Titre" panose="02000506080000020004"/>
              </a:rPr>
              <a:t>HACK TACTIX</a:t>
            </a:r>
            <a:endParaRPr lang="en-US" sz="9955">
              <a:solidFill>
                <a:srgbClr val="000000"/>
              </a:solidFill>
              <a:latin typeface="XB Titre" panose="02000506080000020004"/>
              <a:ea typeface="XB Titre" panose="02000506080000020004"/>
              <a:cs typeface="XB Titre" panose="02000506080000020004"/>
              <a:sym typeface="XB Titre" panose="02000506080000020004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971007" y="5683925"/>
            <a:ext cx="6571038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b="1">
                <a:solidFill>
                  <a:srgbClr val="A20E20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Mazen Khaled Abdelrazek</a:t>
            </a:r>
            <a:endParaRPr lang="en-US" sz="3500" b="1">
              <a:solidFill>
                <a:srgbClr val="A20E20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12" name="Freeform 12"/>
          <p:cNvSpPr/>
          <p:nvPr/>
        </p:nvSpPr>
        <p:spPr>
          <a:xfrm>
            <a:off x="5781799" y="7039621"/>
            <a:ext cx="831411" cy="831411"/>
          </a:xfrm>
          <a:custGeom>
            <a:avLst/>
            <a:gdLst/>
            <a:ahLst/>
            <a:cxnLst/>
            <a:rect l="l" t="t" r="r" b="b"/>
            <a:pathLst>
              <a:path w="831411" h="831411">
                <a:moveTo>
                  <a:pt x="0" y="0"/>
                </a:moveTo>
                <a:lnTo>
                  <a:pt x="831412" y="0"/>
                </a:lnTo>
                <a:lnTo>
                  <a:pt x="831412" y="831411"/>
                </a:lnTo>
                <a:lnTo>
                  <a:pt x="0" y="8314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3" name="TextBox 13"/>
          <p:cNvSpPr txBox="1"/>
          <p:nvPr/>
        </p:nvSpPr>
        <p:spPr>
          <a:xfrm>
            <a:off x="10617745" y="5683925"/>
            <a:ext cx="7652147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b="1">
                <a:solidFill>
                  <a:srgbClr val="A20E20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Mariam Abdelrahman Abdelmonem</a:t>
            </a:r>
            <a:endParaRPr lang="en-US" sz="3500" b="1">
              <a:solidFill>
                <a:srgbClr val="A20E20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762850" y="7216113"/>
            <a:ext cx="6499083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b="1">
                <a:solidFill>
                  <a:srgbClr val="A20E20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Safia Mohamed Ahmed</a:t>
            </a:r>
            <a:endParaRPr lang="en-US" sz="3500" b="1">
              <a:solidFill>
                <a:srgbClr val="A20E20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pic>
        <p:nvPicPr>
          <p:cNvPr id="16" name="Picture 15" descr="A logo with black and red triangles&#10;&#10;Description automatically generated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234908"/>
            <a:ext cx="2160288" cy="20989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40200" y="3581246"/>
            <a:ext cx="6254625" cy="1882264"/>
          </a:xfrm>
          <a:custGeom>
            <a:avLst/>
            <a:gdLst/>
            <a:ahLst/>
            <a:cxnLst/>
            <a:rect l="l" t="t" r="r" b="b"/>
            <a:pathLst>
              <a:path w="6254625" h="1882264">
                <a:moveTo>
                  <a:pt x="0" y="0"/>
                </a:moveTo>
                <a:lnTo>
                  <a:pt x="6254625" y="0"/>
                </a:lnTo>
                <a:lnTo>
                  <a:pt x="6254625" y="1882264"/>
                </a:lnTo>
                <a:lnTo>
                  <a:pt x="0" y="188226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3" name="Group 3"/>
          <p:cNvGrpSpPr/>
          <p:nvPr/>
        </p:nvGrpSpPr>
        <p:grpSpPr>
          <a:xfrm>
            <a:off x="394827" y="3991869"/>
            <a:ext cx="1278065" cy="1278065"/>
            <a:chOff x="0" y="0"/>
            <a:chExt cx="1704087" cy="170408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704087" cy="1704086"/>
            </a:xfrm>
            <a:custGeom>
              <a:avLst/>
              <a:gdLst/>
              <a:ahLst/>
              <a:cxnLst/>
              <a:rect l="l" t="t" r="r" b="b"/>
              <a:pathLst>
                <a:path w="1704086" h="1704086">
                  <a:moveTo>
                    <a:pt x="852043" y="0"/>
                  </a:moveTo>
                  <a:cubicBezTo>
                    <a:pt x="381508" y="0"/>
                    <a:pt x="0" y="381508"/>
                    <a:pt x="0" y="852043"/>
                  </a:cubicBezTo>
                  <a:cubicBezTo>
                    <a:pt x="0" y="1322578"/>
                    <a:pt x="381508" y="1704086"/>
                    <a:pt x="852043" y="1704086"/>
                  </a:cubicBezTo>
                  <a:cubicBezTo>
                    <a:pt x="1322578" y="1704086"/>
                    <a:pt x="1704086" y="1322578"/>
                    <a:pt x="1704086" y="852043"/>
                  </a:cubicBezTo>
                  <a:cubicBezTo>
                    <a:pt x="1704086" y="381508"/>
                    <a:pt x="1322578" y="0"/>
                    <a:pt x="852043" y="0"/>
                  </a:cubicBezTo>
                  <a:close/>
                </a:path>
              </a:pathLst>
            </a:custGeom>
            <a:solidFill>
              <a:srgbClr val="4A1314"/>
            </a:solidFill>
          </p:spPr>
          <p:txBody>
            <a:bodyPr/>
            <a:lstStyle/>
            <a:p>
              <a:r>
                <a:rPr lang="en-US" sz="4400" dirty="0">
                  <a:latin typeface="Amasis MT Pro Black" panose="02040A04050005020304" pitchFamily="18" charset="0"/>
                </a:rPr>
                <a:t>  </a:t>
              </a:r>
              <a:endParaRPr lang="en-GB" sz="4400" dirty="0">
                <a:solidFill>
                  <a:schemeClr val="bg1"/>
                </a:solidFill>
                <a:latin typeface="Amasis MT Pro Black" panose="02040A04050005020304" pitchFamily="18" charset="0"/>
              </a:endParaRPr>
            </a:p>
          </p:txBody>
        </p:sp>
      </p:grpSp>
      <p:sp>
        <p:nvSpPr>
          <p:cNvPr id="6" name="Freeform 6"/>
          <p:cNvSpPr/>
          <p:nvPr/>
        </p:nvSpPr>
        <p:spPr>
          <a:xfrm>
            <a:off x="958186" y="5644490"/>
            <a:ext cx="6254625" cy="1882264"/>
          </a:xfrm>
          <a:custGeom>
            <a:avLst/>
            <a:gdLst/>
            <a:ahLst/>
            <a:cxnLst/>
            <a:rect l="l" t="t" r="r" b="b"/>
            <a:pathLst>
              <a:path w="6254625" h="1882264">
                <a:moveTo>
                  <a:pt x="0" y="0"/>
                </a:moveTo>
                <a:lnTo>
                  <a:pt x="6254625" y="0"/>
                </a:lnTo>
                <a:lnTo>
                  <a:pt x="6254625" y="1882264"/>
                </a:lnTo>
                <a:lnTo>
                  <a:pt x="0" y="188226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7" name="Group 7"/>
          <p:cNvGrpSpPr/>
          <p:nvPr/>
        </p:nvGrpSpPr>
        <p:grpSpPr>
          <a:xfrm>
            <a:off x="512813" y="6055113"/>
            <a:ext cx="1278010" cy="1278010"/>
            <a:chOff x="0" y="0"/>
            <a:chExt cx="1704013" cy="170401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704086" cy="1704086"/>
            </a:xfrm>
            <a:custGeom>
              <a:avLst/>
              <a:gdLst/>
              <a:ahLst/>
              <a:cxnLst/>
              <a:rect l="l" t="t" r="r" b="b"/>
              <a:pathLst>
                <a:path w="1704086" h="1704086">
                  <a:moveTo>
                    <a:pt x="852043" y="0"/>
                  </a:moveTo>
                  <a:cubicBezTo>
                    <a:pt x="381508" y="0"/>
                    <a:pt x="0" y="381508"/>
                    <a:pt x="0" y="852043"/>
                  </a:cubicBezTo>
                  <a:cubicBezTo>
                    <a:pt x="0" y="1322578"/>
                    <a:pt x="381508" y="1704086"/>
                    <a:pt x="852043" y="1704086"/>
                  </a:cubicBezTo>
                  <a:cubicBezTo>
                    <a:pt x="1322578" y="1704086"/>
                    <a:pt x="1704086" y="1322578"/>
                    <a:pt x="1704086" y="852043"/>
                  </a:cubicBezTo>
                  <a:cubicBezTo>
                    <a:pt x="1704086" y="381508"/>
                    <a:pt x="1322578" y="0"/>
                    <a:pt x="852043" y="0"/>
                  </a:cubicBezTo>
                  <a:close/>
                </a:path>
              </a:pathLst>
            </a:custGeom>
            <a:solidFill>
              <a:srgbClr val="4A1314"/>
            </a:solid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0" name="Freeform 10"/>
          <p:cNvSpPr/>
          <p:nvPr/>
        </p:nvSpPr>
        <p:spPr>
          <a:xfrm>
            <a:off x="888671" y="7592803"/>
            <a:ext cx="6254625" cy="1882264"/>
          </a:xfrm>
          <a:custGeom>
            <a:avLst/>
            <a:gdLst/>
            <a:ahLst/>
            <a:cxnLst/>
            <a:rect l="l" t="t" r="r" b="b"/>
            <a:pathLst>
              <a:path w="6254625" h="1882264">
                <a:moveTo>
                  <a:pt x="0" y="0"/>
                </a:moveTo>
                <a:lnTo>
                  <a:pt x="6254625" y="0"/>
                </a:lnTo>
                <a:lnTo>
                  <a:pt x="6254625" y="1882264"/>
                </a:lnTo>
                <a:lnTo>
                  <a:pt x="0" y="188226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11" name="Group 11"/>
          <p:cNvGrpSpPr/>
          <p:nvPr/>
        </p:nvGrpSpPr>
        <p:grpSpPr>
          <a:xfrm>
            <a:off x="443298" y="8018174"/>
            <a:ext cx="1278010" cy="1278010"/>
            <a:chOff x="0" y="0"/>
            <a:chExt cx="1704013" cy="170401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704086" cy="1704086"/>
            </a:xfrm>
            <a:custGeom>
              <a:avLst/>
              <a:gdLst/>
              <a:ahLst/>
              <a:cxnLst/>
              <a:rect l="l" t="t" r="r" b="b"/>
              <a:pathLst>
                <a:path w="1704086" h="1704086">
                  <a:moveTo>
                    <a:pt x="852043" y="0"/>
                  </a:moveTo>
                  <a:cubicBezTo>
                    <a:pt x="381508" y="0"/>
                    <a:pt x="0" y="381508"/>
                    <a:pt x="0" y="852043"/>
                  </a:cubicBezTo>
                  <a:cubicBezTo>
                    <a:pt x="0" y="1322578"/>
                    <a:pt x="381508" y="1704086"/>
                    <a:pt x="852043" y="1704086"/>
                  </a:cubicBezTo>
                  <a:cubicBezTo>
                    <a:pt x="1322578" y="1704086"/>
                    <a:pt x="1704086" y="1322578"/>
                    <a:pt x="1704086" y="852043"/>
                  </a:cubicBezTo>
                  <a:cubicBezTo>
                    <a:pt x="1704086" y="381508"/>
                    <a:pt x="1322578" y="0"/>
                    <a:pt x="852043" y="0"/>
                  </a:cubicBezTo>
                  <a:close/>
                </a:path>
              </a:pathLst>
            </a:custGeom>
            <a:solidFill>
              <a:srgbClr val="4A1314"/>
            </a:solid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4" name="Freeform 14"/>
          <p:cNvSpPr/>
          <p:nvPr/>
        </p:nvSpPr>
        <p:spPr>
          <a:xfrm>
            <a:off x="8926546" y="4464619"/>
            <a:ext cx="6254625" cy="1882264"/>
          </a:xfrm>
          <a:custGeom>
            <a:avLst/>
            <a:gdLst/>
            <a:ahLst/>
            <a:cxnLst/>
            <a:rect l="l" t="t" r="r" b="b"/>
            <a:pathLst>
              <a:path w="6254625" h="1882264">
                <a:moveTo>
                  <a:pt x="0" y="0"/>
                </a:moveTo>
                <a:lnTo>
                  <a:pt x="6254625" y="0"/>
                </a:lnTo>
                <a:lnTo>
                  <a:pt x="6254625" y="1882264"/>
                </a:lnTo>
                <a:lnTo>
                  <a:pt x="0" y="188226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15" name="Group 15"/>
          <p:cNvGrpSpPr/>
          <p:nvPr/>
        </p:nvGrpSpPr>
        <p:grpSpPr>
          <a:xfrm>
            <a:off x="8481173" y="4875242"/>
            <a:ext cx="1278010" cy="1278010"/>
            <a:chOff x="0" y="0"/>
            <a:chExt cx="1704013" cy="170401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704086" cy="1704086"/>
            </a:xfrm>
            <a:custGeom>
              <a:avLst/>
              <a:gdLst/>
              <a:ahLst/>
              <a:cxnLst/>
              <a:rect l="l" t="t" r="r" b="b"/>
              <a:pathLst>
                <a:path w="1704086" h="1704086">
                  <a:moveTo>
                    <a:pt x="852043" y="0"/>
                  </a:moveTo>
                  <a:cubicBezTo>
                    <a:pt x="381508" y="0"/>
                    <a:pt x="0" y="381508"/>
                    <a:pt x="0" y="852043"/>
                  </a:cubicBezTo>
                  <a:cubicBezTo>
                    <a:pt x="0" y="1322578"/>
                    <a:pt x="381508" y="1704086"/>
                    <a:pt x="852043" y="1704086"/>
                  </a:cubicBezTo>
                  <a:cubicBezTo>
                    <a:pt x="1322578" y="1704086"/>
                    <a:pt x="1704086" y="1322578"/>
                    <a:pt x="1704086" y="852043"/>
                  </a:cubicBezTo>
                  <a:cubicBezTo>
                    <a:pt x="1704086" y="381508"/>
                    <a:pt x="1322578" y="0"/>
                    <a:pt x="852043" y="0"/>
                  </a:cubicBezTo>
                  <a:close/>
                </a:path>
              </a:pathLst>
            </a:custGeom>
            <a:solidFill>
              <a:srgbClr val="4A1314"/>
            </a:solid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988992" y="832152"/>
            <a:ext cx="14069961" cy="15170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520"/>
              </a:lnSpc>
            </a:pPr>
            <a:r>
              <a:rPr lang="en-US" sz="14400" dirty="0">
                <a:solidFill>
                  <a:srgbClr val="000000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rPr>
              <a:t>Agenda</a:t>
            </a:r>
            <a:endParaRPr lang="en-US" sz="14400" dirty="0">
              <a:solidFill>
                <a:srgbClr val="000000"/>
              </a:solidFill>
              <a:latin typeface="Squada One" panose="02000000000000000000"/>
              <a:ea typeface="Squada One" panose="02000000000000000000"/>
              <a:cs typeface="Squada One" panose="02000000000000000000"/>
              <a:sym typeface="Squada One" panose="02000000000000000000"/>
            </a:endParaRPr>
          </a:p>
        </p:txBody>
      </p:sp>
      <p:sp>
        <p:nvSpPr>
          <p:cNvPr id="19" name="Freeform 19"/>
          <p:cNvSpPr/>
          <p:nvPr/>
        </p:nvSpPr>
        <p:spPr>
          <a:xfrm flipH="1">
            <a:off x="15438714" y="1678931"/>
            <a:ext cx="3641172" cy="5441970"/>
          </a:xfrm>
          <a:custGeom>
            <a:avLst/>
            <a:gdLst/>
            <a:ahLst/>
            <a:cxnLst/>
            <a:rect l="l" t="t" r="r" b="b"/>
            <a:pathLst>
              <a:path w="3641172" h="5441970">
                <a:moveTo>
                  <a:pt x="3641172" y="0"/>
                </a:moveTo>
                <a:lnTo>
                  <a:pt x="0" y="0"/>
                </a:lnTo>
                <a:lnTo>
                  <a:pt x="0" y="5441970"/>
                </a:lnTo>
                <a:lnTo>
                  <a:pt x="3641172" y="5441970"/>
                </a:lnTo>
                <a:lnTo>
                  <a:pt x="364117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36" r="-36"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3" name="TextBox 23"/>
          <p:cNvSpPr txBox="1"/>
          <p:nvPr/>
        </p:nvSpPr>
        <p:spPr>
          <a:xfrm>
            <a:off x="10215126" y="7865997"/>
            <a:ext cx="4327754" cy="506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4400" spc="41" dirty="0">
                <a:solidFill>
                  <a:srgbClr val="000000"/>
                </a:solidFill>
                <a:latin typeface="TT Rounds Condensed" panose="02000506030000020003"/>
                <a:ea typeface="TT Rounds Condensed" panose="02000506030000020003"/>
                <a:cs typeface="TT Rounds Condensed" panose="02000506030000020003"/>
                <a:sym typeface="TT Rounds Condensed" panose="02000506030000020003"/>
              </a:rPr>
              <a:t>.</a:t>
            </a:r>
            <a:endParaRPr lang="en-US" sz="4400" spc="41" dirty="0">
              <a:solidFill>
                <a:srgbClr val="000000"/>
              </a:solidFill>
              <a:latin typeface="TT Rounds Condensed" panose="02000506030000020003"/>
              <a:ea typeface="TT Rounds Condensed" panose="02000506030000020003"/>
              <a:cs typeface="TT Rounds Condensed" panose="02000506030000020003"/>
              <a:sym typeface="TT Rounds Condensed" panose="02000506030000020003"/>
            </a:endParaRPr>
          </a:p>
        </p:txBody>
      </p:sp>
      <p:sp>
        <p:nvSpPr>
          <p:cNvPr id="24" name="Freeform 24"/>
          <p:cNvSpPr/>
          <p:nvPr/>
        </p:nvSpPr>
        <p:spPr>
          <a:xfrm>
            <a:off x="15181171" y="1257300"/>
            <a:ext cx="1278010" cy="1278010"/>
          </a:xfrm>
          <a:custGeom>
            <a:avLst/>
            <a:gdLst/>
            <a:ahLst/>
            <a:cxnLst/>
            <a:rect l="l" t="t" r="r" b="b"/>
            <a:pathLst>
              <a:path w="1278010" h="1278010">
                <a:moveTo>
                  <a:pt x="0" y="0"/>
                </a:moveTo>
                <a:lnTo>
                  <a:pt x="1278010" y="0"/>
                </a:lnTo>
                <a:lnTo>
                  <a:pt x="1278010" y="1278010"/>
                </a:lnTo>
                <a:lnTo>
                  <a:pt x="0" y="12780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5" name="Freeform 14"/>
          <p:cNvSpPr/>
          <p:nvPr/>
        </p:nvSpPr>
        <p:spPr>
          <a:xfrm>
            <a:off x="9078946" y="6766436"/>
            <a:ext cx="6254625" cy="1882264"/>
          </a:xfrm>
          <a:custGeom>
            <a:avLst/>
            <a:gdLst/>
            <a:ahLst/>
            <a:cxnLst/>
            <a:rect l="l" t="t" r="r" b="b"/>
            <a:pathLst>
              <a:path w="6254625" h="1882264">
                <a:moveTo>
                  <a:pt x="0" y="0"/>
                </a:moveTo>
                <a:lnTo>
                  <a:pt x="6254625" y="0"/>
                </a:lnTo>
                <a:lnTo>
                  <a:pt x="6254625" y="1882264"/>
                </a:lnTo>
                <a:lnTo>
                  <a:pt x="0" y="188226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dirty="0"/>
          </a:p>
        </p:txBody>
      </p:sp>
      <p:grpSp>
        <p:nvGrpSpPr>
          <p:cNvPr id="26" name="Group 15"/>
          <p:cNvGrpSpPr/>
          <p:nvPr/>
        </p:nvGrpSpPr>
        <p:grpSpPr>
          <a:xfrm>
            <a:off x="8633573" y="7092413"/>
            <a:ext cx="1278010" cy="1278010"/>
            <a:chOff x="0" y="0"/>
            <a:chExt cx="1704013" cy="1704013"/>
          </a:xfrm>
        </p:grpSpPr>
        <p:sp>
          <p:nvSpPr>
            <p:cNvPr id="27" name="Freeform 16"/>
            <p:cNvSpPr/>
            <p:nvPr/>
          </p:nvSpPr>
          <p:spPr>
            <a:xfrm>
              <a:off x="0" y="0"/>
              <a:ext cx="1704086" cy="1704086"/>
            </a:xfrm>
            <a:custGeom>
              <a:avLst/>
              <a:gdLst/>
              <a:ahLst/>
              <a:cxnLst/>
              <a:rect l="l" t="t" r="r" b="b"/>
              <a:pathLst>
                <a:path w="1704086" h="1704086">
                  <a:moveTo>
                    <a:pt x="852043" y="0"/>
                  </a:moveTo>
                  <a:cubicBezTo>
                    <a:pt x="381508" y="0"/>
                    <a:pt x="0" y="381508"/>
                    <a:pt x="0" y="852043"/>
                  </a:cubicBezTo>
                  <a:cubicBezTo>
                    <a:pt x="0" y="1322578"/>
                    <a:pt x="381508" y="1704086"/>
                    <a:pt x="852043" y="1704086"/>
                  </a:cubicBezTo>
                  <a:cubicBezTo>
                    <a:pt x="1322578" y="1704086"/>
                    <a:pt x="1704086" y="1322578"/>
                    <a:pt x="1704086" y="852043"/>
                  </a:cubicBezTo>
                  <a:cubicBezTo>
                    <a:pt x="1704086" y="381508"/>
                    <a:pt x="1322578" y="0"/>
                    <a:pt x="852043" y="0"/>
                  </a:cubicBezTo>
                  <a:close/>
                </a:path>
              </a:pathLst>
            </a:custGeom>
            <a:solidFill>
              <a:srgbClr val="4A1314"/>
            </a:solid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8" name="TextBox 20"/>
          <p:cNvSpPr txBox="1"/>
          <p:nvPr/>
        </p:nvSpPr>
        <p:spPr>
          <a:xfrm>
            <a:off x="2251459" y="4398163"/>
            <a:ext cx="4084274" cy="506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4400" spc="41" dirty="0">
                <a:solidFill>
                  <a:srgbClr val="000000"/>
                </a:solidFill>
                <a:latin typeface="TT Rounds Condensed" panose="02000506030000020003"/>
                <a:ea typeface="TT Rounds Condensed" panose="02000506030000020003"/>
                <a:cs typeface="TT Rounds Condensed" panose="02000506030000020003"/>
                <a:sym typeface="TT Rounds Condensed" panose="02000506030000020003"/>
              </a:rPr>
              <a:t>Introduction</a:t>
            </a:r>
            <a:endParaRPr lang="en-US" sz="4400" spc="41" dirty="0">
              <a:solidFill>
                <a:srgbClr val="000000"/>
              </a:solidFill>
              <a:latin typeface="TT Rounds Condensed" panose="02000506030000020003"/>
              <a:ea typeface="TT Rounds Condensed" panose="02000506030000020003"/>
              <a:cs typeface="TT Rounds Condensed" panose="02000506030000020003"/>
              <a:sym typeface="TT Rounds Condensed" panose="02000506030000020003"/>
            </a:endParaRPr>
          </a:p>
        </p:txBody>
      </p:sp>
      <p:sp>
        <p:nvSpPr>
          <p:cNvPr id="29" name="TextBox 20"/>
          <p:cNvSpPr txBox="1"/>
          <p:nvPr/>
        </p:nvSpPr>
        <p:spPr>
          <a:xfrm>
            <a:off x="2270151" y="6446607"/>
            <a:ext cx="4084274" cy="506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4400" spc="41" dirty="0">
                <a:solidFill>
                  <a:srgbClr val="000000"/>
                </a:solidFill>
                <a:latin typeface="TT Rounds Condensed" panose="02000506030000020003"/>
                <a:ea typeface="TT Rounds Condensed" panose="02000506030000020003"/>
                <a:cs typeface="TT Rounds Condensed" panose="02000506030000020003"/>
                <a:sym typeface="TT Rounds Condensed" panose="02000506030000020003"/>
              </a:rPr>
              <a:t>Methodology</a:t>
            </a:r>
            <a:endParaRPr lang="en-US" sz="4400" spc="41" dirty="0">
              <a:solidFill>
                <a:srgbClr val="000000"/>
              </a:solidFill>
              <a:latin typeface="TT Rounds Condensed" panose="02000506030000020003"/>
              <a:ea typeface="TT Rounds Condensed" panose="02000506030000020003"/>
              <a:cs typeface="TT Rounds Condensed" panose="02000506030000020003"/>
              <a:sym typeface="TT Rounds Condensed" panose="02000506030000020003"/>
            </a:endParaRPr>
          </a:p>
        </p:txBody>
      </p:sp>
      <p:sp>
        <p:nvSpPr>
          <p:cNvPr id="30" name="TextBox 20"/>
          <p:cNvSpPr txBox="1"/>
          <p:nvPr/>
        </p:nvSpPr>
        <p:spPr>
          <a:xfrm>
            <a:off x="2239671" y="8462670"/>
            <a:ext cx="4084274" cy="506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4400" spc="41" dirty="0">
                <a:solidFill>
                  <a:srgbClr val="000000"/>
                </a:solidFill>
                <a:latin typeface="TT Rounds Condensed" panose="02000506030000020003"/>
                <a:ea typeface="TT Rounds Condensed" panose="02000506030000020003"/>
                <a:cs typeface="TT Rounds Condensed" panose="02000506030000020003"/>
                <a:sym typeface="TT Rounds Condensed" panose="02000506030000020003"/>
              </a:rPr>
              <a:t>Key Findings</a:t>
            </a:r>
            <a:endParaRPr lang="en-US" sz="4400" spc="41" dirty="0">
              <a:solidFill>
                <a:srgbClr val="000000"/>
              </a:solidFill>
              <a:latin typeface="TT Rounds Condensed" panose="02000506030000020003"/>
              <a:ea typeface="TT Rounds Condensed" panose="02000506030000020003"/>
              <a:cs typeface="TT Rounds Condensed" panose="02000506030000020003"/>
              <a:sym typeface="TT Rounds Condensed" panose="02000506030000020003"/>
            </a:endParaRPr>
          </a:p>
        </p:txBody>
      </p:sp>
      <p:sp>
        <p:nvSpPr>
          <p:cNvPr id="31" name="TextBox 20"/>
          <p:cNvSpPr txBox="1"/>
          <p:nvPr/>
        </p:nvSpPr>
        <p:spPr>
          <a:xfrm>
            <a:off x="10011720" y="5250186"/>
            <a:ext cx="4531160" cy="5065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4400" spc="41" dirty="0">
                <a:solidFill>
                  <a:srgbClr val="000000"/>
                </a:solidFill>
                <a:latin typeface="TT Rounds Condensed" panose="02000506030000020003"/>
                <a:ea typeface="TT Rounds Condensed" panose="02000506030000020003"/>
                <a:cs typeface="TT Rounds Condensed" panose="02000506030000020003"/>
                <a:sym typeface="TT Rounds Condensed" panose="02000506030000020003"/>
              </a:rPr>
              <a:t>Recommendations</a:t>
            </a:r>
            <a:endParaRPr lang="en-US" sz="4400" spc="41" dirty="0">
              <a:solidFill>
                <a:srgbClr val="000000"/>
              </a:solidFill>
              <a:latin typeface="TT Rounds Condensed" panose="02000506030000020003"/>
              <a:ea typeface="TT Rounds Condensed" panose="02000506030000020003"/>
              <a:cs typeface="TT Rounds Condensed" panose="02000506030000020003"/>
              <a:sym typeface="TT Rounds Condensed" panose="02000506030000020003"/>
            </a:endParaRPr>
          </a:p>
        </p:txBody>
      </p:sp>
      <p:sp>
        <p:nvSpPr>
          <p:cNvPr id="32" name="TextBox 20"/>
          <p:cNvSpPr txBox="1"/>
          <p:nvPr/>
        </p:nvSpPr>
        <p:spPr>
          <a:xfrm>
            <a:off x="10670825" y="7526754"/>
            <a:ext cx="4084274" cy="506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4400" spc="41" dirty="0">
                <a:solidFill>
                  <a:srgbClr val="000000"/>
                </a:solidFill>
                <a:latin typeface="TT Rounds Condensed" panose="02000506030000020003"/>
                <a:ea typeface="TT Rounds Condensed" panose="02000506030000020003"/>
                <a:cs typeface="TT Rounds Condensed" panose="02000506030000020003"/>
                <a:sym typeface="TT Rounds Condensed" panose="02000506030000020003"/>
              </a:rPr>
              <a:t>Conclusion</a:t>
            </a:r>
            <a:endParaRPr lang="en-US" sz="4400" spc="41" dirty="0">
              <a:solidFill>
                <a:srgbClr val="000000"/>
              </a:solidFill>
              <a:latin typeface="TT Rounds Condensed" panose="02000506030000020003"/>
              <a:ea typeface="TT Rounds Condensed" panose="02000506030000020003"/>
              <a:cs typeface="TT Rounds Condensed" panose="02000506030000020003"/>
              <a:sym typeface="TT Rounds Condensed" panose="02000506030000020003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5225" y="6363243"/>
            <a:ext cx="77574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masis MT Pro Black" panose="02040A04050005020304" pitchFamily="18" charset="0"/>
              </a:rPr>
              <a:t> </a:t>
            </a:r>
            <a:r>
              <a:rPr lang="en-US" sz="4400" dirty="0">
                <a:solidFill>
                  <a:schemeClr val="bg1"/>
                </a:solidFill>
                <a:latin typeface="Amasis MT Pro Black" panose="02040A04050005020304" pitchFamily="18" charset="0"/>
              </a:rPr>
              <a:t>2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840200" y="8379306"/>
            <a:ext cx="531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masis MT Pro Black" panose="02040A04050005020304" pitchFamily="18" charset="0"/>
              </a:rPr>
              <a:t>3</a:t>
            </a:r>
            <a:endParaRPr lang="en-GB" sz="4400" dirty="0"/>
          </a:p>
        </p:txBody>
      </p:sp>
      <p:sp>
        <p:nvSpPr>
          <p:cNvPr id="40" name="TextBox 39"/>
          <p:cNvSpPr txBox="1"/>
          <p:nvPr/>
        </p:nvSpPr>
        <p:spPr>
          <a:xfrm>
            <a:off x="640126" y="4186253"/>
            <a:ext cx="73147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masis MT Pro Black" panose="02040A04050005020304" pitchFamily="18" charset="0"/>
              </a:rPr>
              <a:t>1</a:t>
            </a:r>
            <a:endParaRPr lang="en-GB" sz="4400" dirty="0"/>
          </a:p>
        </p:txBody>
      </p:sp>
      <p:sp>
        <p:nvSpPr>
          <p:cNvPr id="42" name="TextBox 41"/>
          <p:cNvSpPr txBox="1"/>
          <p:nvPr/>
        </p:nvSpPr>
        <p:spPr>
          <a:xfrm>
            <a:off x="8820366" y="5279050"/>
            <a:ext cx="7808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masis MT Pro Black" panose="02040A04050005020304" pitchFamily="18" charset="0"/>
              </a:rPr>
              <a:t>4</a:t>
            </a:r>
            <a:endParaRPr lang="en-GB" sz="4400" dirty="0"/>
          </a:p>
        </p:txBody>
      </p:sp>
      <p:sp>
        <p:nvSpPr>
          <p:cNvPr id="44" name="TextBox 43"/>
          <p:cNvSpPr txBox="1"/>
          <p:nvPr/>
        </p:nvSpPr>
        <p:spPr>
          <a:xfrm>
            <a:off x="8926547" y="7437734"/>
            <a:ext cx="6746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masis MT Pro Black" panose="02040A04050005020304" pitchFamily="18" charset="0"/>
              </a:rPr>
              <a:t>5</a:t>
            </a:r>
            <a:endParaRPr lang="en-GB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  <p:bldP spid="34" grpId="0"/>
      <p:bldP spid="38" grpId="0"/>
      <p:bldP spid="40" grpId="0"/>
      <p:bldP spid="42" grpId="0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767990" y="1410759"/>
            <a:ext cx="7491310" cy="7238840"/>
          </a:xfrm>
          <a:custGeom>
            <a:avLst/>
            <a:gdLst/>
            <a:ahLst/>
            <a:cxnLst/>
            <a:rect l="l" t="t" r="r" b="b"/>
            <a:pathLst>
              <a:path w="7491310" h="7238840">
                <a:moveTo>
                  <a:pt x="0" y="0"/>
                </a:moveTo>
                <a:lnTo>
                  <a:pt x="7491310" y="0"/>
                </a:lnTo>
                <a:lnTo>
                  <a:pt x="7491310" y="7238840"/>
                </a:lnTo>
                <a:lnTo>
                  <a:pt x="0" y="723884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TextBox 4"/>
          <p:cNvSpPr txBox="1"/>
          <p:nvPr/>
        </p:nvSpPr>
        <p:spPr>
          <a:xfrm>
            <a:off x="1787168" y="1268730"/>
            <a:ext cx="7313372" cy="47483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000"/>
              </a:lnSpc>
            </a:pPr>
            <a:r>
              <a:rPr lang="en-US" sz="6000" dirty="0">
                <a:solidFill>
                  <a:srgbClr val="000000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rPr>
              <a:t>What is Web Application</a:t>
            </a:r>
            <a:endParaRPr lang="en-US" sz="6000" dirty="0">
              <a:solidFill>
                <a:srgbClr val="000000"/>
              </a:solidFill>
              <a:latin typeface="Squada One" panose="02000000000000000000"/>
              <a:ea typeface="Squada One" panose="02000000000000000000"/>
              <a:cs typeface="Squada One" panose="02000000000000000000"/>
              <a:sym typeface="Squada One" panose="02000000000000000000"/>
            </a:endParaRPr>
          </a:p>
          <a:p>
            <a:pPr algn="l">
              <a:lnSpc>
                <a:spcPts val="15000"/>
              </a:lnSpc>
            </a:pPr>
            <a:r>
              <a:rPr lang="en-US" sz="6000" dirty="0">
                <a:solidFill>
                  <a:srgbClr val="000000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rPr>
              <a:t>Penetration testing ?</a:t>
            </a:r>
            <a:endParaRPr lang="en-US" sz="6000" dirty="0">
              <a:solidFill>
                <a:srgbClr val="000000"/>
              </a:solidFill>
              <a:latin typeface="Squada One" panose="02000000000000000000"/>
              <a:ea typeface="Squada One" panose="02000000000000000000"/>
              <a:cs typeface="Squada One" panose="02000000000000000000"/>
              <a:sym typeface="Squada One" panose="0200000000000000000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559150" y="2152904"/>
            <a:ext cx="5908989" cy="2820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2000" spc="18" dirty="0">
                <a:solidFill>
                  <a:srgbClr val="F2F2F2"/>
                </a:solidFill>
                <a:latin typeface="TT Rounds Condensed" panose="02000506030000020003"/>
                <a:ea typeface="TT Rounds Condensed" panose="02000506030000020003"/>
                <a:cs typeface="TT Rounds Condensed" panose="02000506030000020003"/>
                <a:sym typeface="TT Rounds Condensed" panose="02000506030000020003"/>
              </a:rPr>
              <a:t>Web penetration testing is a security assessment where ethical hackers simulate attacks on a web application to find and exploit vulnerabilities. The goal is to identify weaknesses in the app's security that could be exploited by malicious attackers and recommend ways to fix them</a:t>
            </a:r>
            <a:r>
              <a:rPr lang="en-US" sz="2000" spc="18" dirty="0">
                <a:solidFill>
                  <a:srgbClr val="000000"/>
                </a:solidFill>
                <a:latin typeface="TT Rounds Condensed" panose="02000506030000020003"/>
                <a:ea typeface="TT Rounds Condensed" panose="02000506030000020003"/>
                <a:cs typeface="TT Rounds Condensed" panose="02000506030000020003"/>
                <a:sym typeface="TT Rounds Condensed" panose="02000506030000020003"/>
              </a:rPr>
              <a:t>.</a:t>
            </a:r>
            <a:endParaRPr lang="en-US" sz="2000" spc="18" dirty="0">
              <a:solidFill>
                <a:srgbClr val="000000"/>
              </a:solidFill>
              <a:latin typeface="TT Rounds Condensed" panose="02000506030000020003"/>
              <a:ea typeface="TT Rounds Condensed" panose="02000506030000020003"/>
              <a:cs typeface="TT Rounds Condensed" panose="02000506030000020003"/>
              <a:sym typeface="TT Rounds Condensed" panose="02000506030000020003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10559149" y="5676900"/>
            <a:ext cx="5908989" cy="2667461"/>
            <a:chOff x="0" y="0"/>
            <a:chExt cx="7878652" cy="355661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878572" cy="3556635"/>
            </a:xfrm>
            <a:custGeom>
              <a:avLst/>
              <a:gdLst/>
              <a:ahLst/>
              <a:cxnLst/>
              <a:rect l="l" t="t" r="r" b="b"/>
              <a:pathLst>
                <a:path w="7878572" h="3556635">
                  <a:moveTo>
                    <a:pt x="563753" y="0"/>
                  </a:moveTo>
                  <a:lnTo>
                    <a:pt x="7314819" y="0"/>
                  </a:lnTo>
                  <a:cubicBezTo>
                    <a:pt x="7626223" y="0"/>
                    <a:pt x="7878572" y="252476"/>
                    <a:pt x="7878572" y="563753"/>
                  </a:cubicBezTo>
                  <a:lnTo>
                    <a:pt x="7878572" y="2992882"/>
                  </a:lnTo>
                  <a:cubicBezTo>
                    <a:pt x="7878572" y="3304286"/>
                    <a:pt x="7626096" y="3556635"/>
                    <a:pt x="7314819" y="3556635"/>
                  </a:cubicBezTo>
                  <a:lnTo>
                    <a:pt x="563753" y="3556635"/>
                  </a:lnTo>
                  <a:cubicBezTo>
                    <a:pt x="252476" y="3556635"/>
                    <a:pt x="0" y="3304159"/>
                    <a:pt x="0" y="2992882"/>
                  </a:cubicBezTo>
                  <a:lnTo>
                    <a:pt x="0" y="563753"/>
                  </a:lnTo>
                  <a:cubicBezTo>
                    <a:pt x="0" y="252476"/>
                    <a:pt x="252476" y="0"/>
                    <a:pt x="563753" y="0"/>
                  </a:cubicBezTo>
                  <a:close/>
                </a:path>
              </a:pathLst>
            </a:custGeom>
            <a:blipFill>
              <a:blip r:embed="rId3"/>
              <a:stretch>
                <a:fillRect t="-12364" r="-1" b="-12364"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8" name="Freeform 5"/>
          <p:cNvSpPr/>
          <p:nvPr/>
        </p:nvSpPr>
        <p:spPr>
          <a:xfrm>
            <a:off x="1787168" y="7079885"/>
            <a:ext cx="5480284" cy="4604480"/>
          </a:xfrm>
          <a:custGeom>
            <a:avLst/>
            <a:gdLst/>
            <a:ahLst/>
            <a:cxnLst/>
            <a:rect l="l" t="t" r="r" b="b"/>
            <a:pathLst>
              <a:path w="5480284" h="4604480">
                <a:moveTo>
                  <a:pt x="0" y="0"/>
                </a:moveTo>
                <a:lnTo>
                  <a:pt x="5480284" y="0"/>
                </a:lnTo>
                <a:lnTo>
                  <a:pt x="5480284" y="4604480"/>
                </a:lnTo>
                <a:lnTo>
                  <a:pt x="0" y="46044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2574"/>
            </a:stretch>
          </a:blip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69348" y="5321555"/>
            <a:ext cx="6254625" cy="1882264"/>
          </a:xfrm>
          <a:custGeom>
            <a:avLst/>
            <a:gdLst/>
            <a:ahLst/>
            <a:cxnLst/>
            <a:rect l="l" t="t" r="r" b="b"/>
            <a:pathLst>
              <a:path w="6254625" h="1882264">
                <a:moveTo>
                  <a:pt x="0" y="0"/>
                </a:moveTo>
                <a:lnTo>
                  <a:pt x="6254625" y="0"/>
                </a:lnTo>
                <a:lnTo>
                  <a:pt x="6254625" y="1882264"/>
                </a:lnTo>
                <a:lnTo>
                  <a:pt x="0" y="188226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3" name="Group 3"/>
          <p:cNvGrpSpPr/>
          <p:nvPr/>
        </p:nvGrpSpPr>
        <p:grpSpPr>
          <a:xfrm>
            <a:off x="1323975" y="5732178"/>
            <a:ext cx="1278010" cy="1278010"/>
            <a:chOff x="0" y="0"/>
            <a:chExt cx="1704013" cy="170401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704086" cy="1704086"/>
            </a:xfrm>
            <a:custGeom>
              <a:avLst/>
              <a:gdLst/>
              <a:ahLst/>
              <a:cxnLst/>
              <a:rect l="l" t="t" r="r" b="b"/>
              <a:pathLst>
                <a:path w="1704086" h="1704086">
                  <a:moveTo>
                    <a:pt x="852043" y="0"/>
                  </a:moveTo>
                  <a:cubicBezTo>
                    <a:pt x="381508" y="0"/>
                    <a:pt x="0" y="381508"/>
                    <a:pt x="0" y="852043"/>
                  </a:cubicBezTo>
                  <a:cubicBezTo>
                    <a:pt x="0" y="1322578"/>
                    <a:pt x="381508" y="1704086"/>
                    <a:pt x="852043" y="1704086"/>
                  </a:cubicBezTo>
                  <a:cubicBezTo>
                    <a:pt x="1322578" y="1704086"/>
                    <a:pt x="1704086" y="1322578"/>
                    <a:pt x="1704086" y="852043"/>
                  </a:cubicBezTo>
                  <a:cubicBezTo>
                    <a:pt x="1704086" y="381508"/>
                    <a:pt x="1322578" y="0"/>
                    <a:pt x="852043" y="0"/>
                  </a:cubicBezTo>
                  <a:close/>
                </a:path>
              </a:pathLst>
            </a:custGeom>
            <a:solidFill>
              <a:srgbClr val="4A1314"/>
            </a:solid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494588" y="5755781"/>
            <a:ext cx="936783" cy="10837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rPr>
              <a:t>1</a:t>
            </a:r>
            <a:endParaRPr lang="en-US" sz="3200">
              <a:solidFill>
                <a:srgbClr val="000000"/>
              </a:solidFill>
              <a:latin typeface="Varela Round" panose="00000500000000000000"/>
              <a:ea typeface="Varela Round" panose="00000500000000000000"/>
              <a:cs typeface="Varela Round" panose="00000500000000000000"/>
              <a:sym typeface="Varela Round" panose="00000500000000000000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769348" y="7178320"/>
            <a:ext cx="6254625" cy="1882264"/>
          </a:xfrm>
          <a:custGeom>
            <a:avLst/>
            <a:gdLst/>
            <a:ahLst/>
            <a:cxnLst/>
            <a:rect l="l" t="t" r="r" b="b"/>
            <a:pathLst>
              <a:path w="6254625" h="1882264">
                <a:moveTo>
                  <a:pt x="0" y="0"/>
                </a:moveTo>
                <a:lnTo>
                  <a:pt x="6254625" y="0"/>
                </a:lnTo>
                <a:lnTo>
                  <a:pt x="6254625" y="1882264"/>
                </a:lnTo>
                <a:lnTo>
                  <a:pt x="0" y="188226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7" name="Group 7"/>
          <p:cNvGrpSpPr/>
          <p:nvPr/>
        </p:nvGrpSpPr>
        <p:grpSpPr>
          <a:xfrm>
            <a:off x="1323975" y="7588943"/>
            <a:ext cx="1278010" cy="1278010"/>
            <a:chOff x="0" y="0"/>
            <a:chExt cx="1704013" cy="170401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704086" cy="1704086"/>
            </a:xfrm>
            <a:custGeom>
              <a:avLst/>
              <a:gdLst/>
              <a:ahLst/>
              <a:cxnLst/>
              <a:rect l="l" t="t" r="r" b="b"/>
              <a:pathLst>
                <a:path w="1704086" h="1704086">
                  <a:moveTo>
                    <a:pt x="852043" y="0"/>
                  </a:moveTo>
                  <a:cubicBezTo>
                    <a:pt x="381508" y="0"/>
                    <a:pt x="0" y="381508"/>
                    <a:pt x="0" y="852043"/>
                  </a:cubicBezTo>
                  <a:cubicBezTo>
                    <a:pt x="0" y="1322578"/>
                    <a:pt x="381508" y="1704086"/>
                    <a:pt x="852043" y="1704086"/>
                  </a:cubicBezTo>
                  <a:cubicBezTo>
                    <a:pt x="1322578" y="1704086"/>
                    <a:pt x="1704086" y="1322578"/>
                    <a:pt x="1704086" y="852043"/>
                  </a:cubicBezTo>
                  <a:cubicBezTo>
                    <a:pt x="1704086" y="381508"/>
                    <a:pt x="1322578" y="0"/>
                    <a:pt x="852043" y="0"/>
                  </a:cubicBezTo>
                  <a:close/>
                </a:path>
              </a:pathLst>
            </a:custGeom>
            <a:solidFill>
              <a:srgbClr val="4A1314"/>
            </a:solid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494588" y="7612546"/>
            <a:ext cx="936783" cy="10837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rPr>
              <a:t>2</a:t>
            </a:r>
            <a:endParaRPr lang="en-US" sz="3200">
              <a:solidFill>
                <a:srgbClr val="000000"/>
              </a:solidFill>
              <a:latin typeface="Varela Round" panose="00000500000000000000"/>
              <a:ea typeface="Varela Round" panose="00000500000000000000"/>
              <a:cs typeface="Varela Round" panose="00000500000000000000"/>
              <a:sym typeface="Varela Round" panose="00000500000000000000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8926546" y="5321555"/>
            <a:ext cx="6254625" cy="1882264"/>
          </a:xfrm>
          <a:custGeom>
            <a:avLst/>
            <a:gdLst/>
            <a:ahLst/>
            <a:cxnLst/>
            <a:rect l="l" t="t" r="r" b="b"/>
            <a:pathLst>
              <a:path w="6254625" h="1882264">
                <a:moveTo>
                  <a:pt x="0" y="0"/>
                </a:moveTo>
                <a:lnTo>
                  <a:pt x="6254625" y="0"/>
                </a:lnTo>
                <a:lnTo>
                  <a:pt x="6254625" y="1882264"/>
                </a:lnTo>
                <a:lnTo>
                  <a:pt x="0" y="188226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11" name="Group 11"/>
          <p:cNvGrpSpPr/>
          <p:nvPr/>
        </p:nvGrpSpPr>
        <p:grpSpPr>
          <a:xfrm>
            <a:off x="8481173" y="5732178"/>
            <a:ext cx="1278010" cy="1278010"/>
            <a:chOff x="0" y="0"/>
            <a:chExt cx="1704013" cy="170401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704086" cy="1704086"/>
            </a:xfrm>
            <a:custGeom>
              <a:avLst/>
              <a:gdLst/>
              <a:ahLst/>
              <a:cxnLst/>
              <a:rect l="l" t="t" r="r" b="b"/>
              <a:pathLst>
                <a:path w="1704086" h="1704086">
                  <a:moveTo>
                    <a:pt x="852043" y="0"/>
                  </a:moveTo>
                  <a:cubicBezTo>
                    <a:pt x="381508" y="0"/>
                    <a:pt x="0" y="381508"/>
                    <a:pt x="0" y="852043"/>
                  </a:cubicBezTo>
                  <a:cubicBezTo>
                    <a:pt x="0" y="1322578"/>
                    <a:pt x="381508" y="1704086"/>
                    <a:pt x="852043" y="1704086"/>
                  </a:cubicBezTo>
                  <a:cubicBezTo>
                    <a:pt x="1322578" y="1704086"/>
                    <a:pt x="1704086" y="1322578"/>
                    <a:pt x="1704086" y="852043"/>
                  </a:cubicBezTo>
                  <a:cubicBezTo>
                    <a:pt x="1704086" y="381508"/>
                    <a:pt x="1322578" y="0"/>
                    <a:pt x="852043" y="0"/>
                  </a:cubicBezTo>
                  <a:close/>
                </a:path>
              </a:pathLst>
            </a:custGeom>
            <a:solidFill>
              <a:srgbClr val="4A1314"/>
            </a:solid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8651786" y="5755781"/>
            <a:ext cx="936783" cy="10837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rPr>
              <a:t>3</a:t>
            </a:r>
            <a:endParaRPr lang="en-US" sz="3200">
              <a:solidFill>
                <a:srgbClr val="000000"/>
              </a:solidFill>
              <a:latin typeface="Varela Round" panose="00000500000000000000"/>
              <a:ea typeface="Varela Round" panose="00000500000000000000"/>
              <a:cs typeface="Varela Round" panose="00000500000000000000"/>
              <a:sym typeface="Varela Round" panose="00000500000000000000"/>
            </a:endParaRPr>
          </a:p>
        </p:txBody>
      </p:sp>
      <p:sp>
        <p:nvSpPr>
          <p:cNvPr id="14" name="Freeform 14"/>
          <p:cNvSpPr/>
          <p:nvPr/>
        </p:nvSpPr>
        <p:spPr>
          <a:xfrm>
            <a:off x="8926546" y="7178320"/>
            <a:ext cx="6254625" cy="1882264"/>
          </a:xfrm>
          <a:custGeom>
            <a:avLst/>
            <a:gdLst/>
            <a:ahLst/>
            <a:cxnLst/>
            <a:rect l="l" t="t" r="r" b="b"/>
            <a:pathLst>
              <a:path w="6254625" h="1882264">
                <a:moveTo>
                  <a:pt x="0" y="0"/>
                </a:moveTo>
                <a:lnTo>
                  <a:pt x="6254625" y="0"/>
                </a:lnTo>
                <a:lnTo>
                  <a:pt x="6254625" y="1882264"/>
                </a:lnTo>
                <a:lnTo>
                  <a:pt x="0" y="188226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15" name="Group 15"/>
          <p:cNvGrpSpPr/>
          <p:nvPr/>
        </p:nvGrpSpPr>
        <p:grpSpPr>
          <a:xfrm>
            <a:off x="8481173" y="7588943"/>
            <a:ext cx="1278010" cy="1278010"/>
            <a:chOff x="0" y="0"/>
            <a:chExt cx="1704013" cy="170401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704086" cy="1704086"/>
            </a:xfrm>
            <a:custGeom>
              <a:avLst/>
              <a:gdLst/>
              <a:ahLst/>
              <a:cxnLst/>
              <a:rect l="l" t="t" r="r" b="b"/>
              <a:pathLst>
                <a:path w="1704086" h="1704086">
                  <a:moveTo>
                    <a:pt x="852043" y="0"/>
                  </a:moveTo>
                  <a:cubicBezTo>
                    <a:pt x="381508" y="0"/>
                    <a:pt x="0" y="381508"/>
                    <a:pt x="0" y="852043"/>
                  </a:cubicBezTo>
                  <a:cubicBezTo>
                    <a:pt x="0" y="1322578"/>
                    <a:pt x="381508" y="1704086"/>
                    <a:pt x="852043" y="1704086"/>
                  </a:cubicBezTo>
                  <a:cubicBezTo>
                    <a:pt x="1322578" y="1704086"/>
                    <a:pt x="1704086" y="1322578"/>
                    <a:pt x="1704086" y="852043"/>
                  </a:cubicBezTo>
                  <a:cubicBezTo>
                    <a:pt x="1704086" y="381508"/>
                    <a:pt x="1322578" y="0"/>
                    <a:pt x="852043" y="0"/>
                  </a:cubicBezTo>
                  <a:close/>
                </a:path>
              </a:pathLst>
            </a:custGeom>
            <a:solidFill>
              <a:srgbClr val="4A1314"/>
            </a:solid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8651786" y="7612546"/>
            <a:ext cx="936783" cy="10837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rPr>
              <a:t>4</a:t>
            </a:r>
            <a:endParaRPr lang="en-US" sz="3200">
              <a:solidFill>
                <a:srgbClr val="000000"/>
              </a:solidFill>
              <a:latin typeface="Varela Round" panose="00000500000000000000"/>
              <a:ea typeface="Varela Round" panose="00000500000000000000"/>
              <a:cs typeface="Varela Round" panose="00000500000000000000"/>
              <a:sym typeface="Varela Round" panose="00000500000000000000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323975" y="2293216"/>
            <a:ext cx="14069961" cy="24583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520"/>
              </a:lnSpc>
            </a:pPr>
            <a:r>
              <a:rPr lang="en-US" sz="14400" dirty="0">
                <a:solidFill>
                  <a:srgbClr val="000000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rPr>
              <a:t>Why is Web </a:t>
            </a:r>
            <a:r>
              <a:rPr lang="en-US" sz="14400" dirty="0" err="1">
                <a:solidFill>
                  <a:srgbClr val="000000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rPr>
              <a:t>pentest</a:t>
            </a:r>
            <a:r>
              <a:rPr lang="en-US" sz="14400" dirty="0">
                <a:solidFill>
                  <a:srgbClr val="000000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rPr>
              <a:t> is important ?</a:t>
            </a:r>
            <a:endParaRPr lang="en-US" sz="14400" dirty="0">
              <a:solidFill>
                <a:srgbClr val="000000"/>
              </a:solidFill>
              <a:latin typeface="Squada One" panose="02000000000000000000"/>
              <a:ea typeface="Squada One" panose="02000000000000000000"/>
              <a:cs typeface="Squada One" panose="02000000000000000000"/>
              <a:sym typeface="Squada One" panose="02000000000000000000"/>
            </a:endParaRPr>
          </a:p>
        </p:txBody>
      </p:sp>
      <p:sp>
        <p:nvSpPr>
          <p:cNvPr id="19" name="Freeform 19"/>
          <p:cNvSpPr/>
          <p:nvPr/>
        </p:nvSpPr>
        <p:spPr>
          <a:xfrm flipH="1">
            <a:off x="15438714" y="3271753"/>
            <a:ext cx="3641172" cy="5441970"/>
          </a:xfrm>
          <a:custGeom>
            <a:avLst/>
            <a:gdLst/>
            <a:ahLst/>
            <a:cxnLst/>
            <a:rect l="l" t="t" r="r" b="b"/>
            <a:pathLst>
              <a:path w="3641172" h="5441970">
                <a:moveTo>
                  <a:pt x="3641172" y="0"/>
                </a:moveTo>
                <a:lnTo>
                  <a:pt x="0" y="0"/>
                </a:lnTo>
                <a:lnTo>
                  <a:pt x="0" y="5441970"/>
                </a:lnTo>
                <a:lnTo>
                  <a:pt x="3641172" y="5441970"/>
                </a:lnTo>
                <a:lnTo>
                  <a:pt x="364117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36" r="-36"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0" name="TextBox 20"/>
          <p:cNvSpPr txBox="1"/>
          <p:nvPr/>
        </p:nvSpPr>
        <p:spPr>
          <a:xfrm>
            <a:off x="3057928" y="6009233"/>
            <a:ext cx="4084274" cy="8914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4400" spc="41" dirty="0">
                <a:solidFill>
                  <a:srgbClr val="000000"/>
                </a:solidFill>
                <a:latin typeface="TT Rounds Condensed" panose="02000506030000020003"/>
                <a:ea typeface="TT Rounds Condensed" panose="02000506030000020003"/>
                <a:cs typeface="TT Rounds Condensed" panose="02000506030000020003"/>
                <a:sym typeface="TT Rounds Condensed" panose="02000506030000020003"/>
              </a:rPr>
              <a:t>Identify Security Vulnerabilities.</a:t>
            </a:r>
            <a:endParaRPr lang="en-US" sz="4400" spc="41" dirty="0">
              <a:solidFill>
                <a:srgbClr val="000000"/>
              </a:solidFill>
              <a:latin typeface="TT Rounds Condensed" panose="02000506030000020003"/>
              <a:ea typeface="TT Rounds Condensed" panose="02000506030000020003"/>
              <a:cs typeface="TT Rounds Condensed" panose="02000506030000020003"/>
              <a:sym typeface="TT Rounds Condensed" panose="02000506030000020003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3057928" y="7865997"/>
            <a:ext cx="4084274" cy="8779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4400" spc="41">
                <a:solidFill>
                  <a:srgbClr val="000000"/>
                </a:solidFill>
                <a:latin typeface="TT Rounds Condensed" panose="02000506030000020003"/>
                <a:ea typeface="TT Rounds Condensed" panose="02000506030000020003"/>
                <a:cs typeface="TT Rounds Condensed" panose="02000506030000020003"/>
                <a:sym typeface="TT Rounds Condensed" panose="02000506030000020003"/>
              </a:rPr>
              <a:t>Ensure Compliance.</a:t>
            </a:r>
            <a:endParaRPr lang="en-US" sz="4400" spc="41">
              <a:solidFill>
                <a:srgbClr val="000000"/>
              </a:solidFill>
              <a:latin typeface="TT Rounds Condensed" panose="02000506030000020003"/>
              <a:ea typeface="TT Rounds Condensed" panose="02000506030000020003"/>
              <a:cs typeface="TT Rounds Condensed" panose="02000506030000020003"/>
              <a:sym typeface="TT Rounds Condensed" panose="02000506030000020003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0215126" y="6009233"/>
            <a:ext cx="4084274" cy="8779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4400" spc="41" dirty="0">
                <a:solidFill>
                  <a:srgbClr val="000000"/>
                </a:solidFill>
                <a:latin typeface="TT Rounds Condensed" panose="02000506030000020003"/>
                <a:ea typeface="TT Rounds Condensed" panose="02000506030000020003"/>
                <a:cs typeface="TT Rounds Condensed" panose="02000506030000020003"/>
                <a:sym typeface="TT Rounds Condensed" panose="02000506030000020003"/>
              </a:rPr>
              <a:t>Protect Sensitive Data.</a:t>
            </a:r>
            <a:endParaRPr lang="en-US" sz="4400" spc="41" dirty="0">
              <a:solidFill>
                <a:srgbClr val="000000"/>
              </a:solidFill>
              <a:latin typeface="TT Rounds Condensed" panose="02000506030000020003"/>
              <a:ea typeface="TT Rounds Condensed" panose="02000506030000020003"/>
              <a:cs typeface="TT Rounds Condensed" panose="02000506030000020003"/>
              <a:sym typeface="TT Rounds Condensed" panose="02000506030000020003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0215126" y="7865997"/>
            <a:ext cx="4327754" cy="399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4400" spc="41" dirty="0">
                <a:solidFill>
                  <a:srgbClr val="000000"/>
                </a:solidFill>
                <a:latin typeface="TT Rounds Condensed" panose="02000506030000020003"/>
                <a:ea typeface="TT Rounds Condensed" panose="02000506030000020003"/>
                <a:cs typeface="TT Rounds Condensed" panose="02000506030000020003"/>
                <a:sym typeface="TT Rounds Condensed" panose="02000506030000020003"/>
              </a:rPr>
              <a:t>Maintain Trust.</a:t>
            </a:r>
            <a:endParaRPr lang="en-US" sz="4400" spc="41" dirty="0">
              <a:solidFill>
                <a:srgbClr val="000000"/>
              </a:solidFill>
              <a:latin typeface="TT Rounds Condensed" panose="02000506030000020003"/>
              <a:ea typeface="TT Rounds Condensed" panose="02000506030000020003"/>
              <a:cs typeface="TT Rounds Condensed" panose="02000506030000020003"/>
              <a:sym typeface="TT Rounds Condensed" panose="02000506030000020003"/>
            </a:endParaRPr>
          </a:p>
        </p:txBody>
      </p:sp>
      <p:sp>
        <p:nvSpPr>
          <p:cNvPr id="24" name="Freeform 24"/>
          <p:cNvSpPr/>
          <p:nvPr/>
        </p:nvSpPr>
        <p:spPr>
          <a:xfrm>
            <a:off x="15798680" y="1226416"/>
            <a:ext cx="1278010" cy="1278010"/>
          </a:xfrm>
          <a:custGeom>
            <a:avLst/>
            <a:gdLst/>
            <a:ahLst/>
            <a:cxnLst/>
            <a:rect l="l" t="t" r="r" b="b"/>
            <a:pathLst>
              <a:path w="1278010" h="1278010">
                <a:moveTo>
                  <a:pt x="0" y="0"/>
                </a:moveTo>
                <a:lnTo>
                  <a:pt x="1278010" y="0"/>
                </a:lnTo>
                <a:lnTo>
                  <a:pt x="1278010" y="1278010"/>
                </a:lnTo>
                <a:lnTo>
                  <a:pt x="0" y="12780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3" grpId="0"/>
      <p:bldP spid="17" grpId="0"/>
      <p:bldP spid="20" grpId="0"/>
      <p:bldP spid="21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467745" y="495300"/>
            <a:ext cx="7400009" cy="8694539"/>
          </a:xfrm>
          <a:custGeom>
            <a:avLst/>
            <a:gdLst/>
            <a:ahLst/>
            <a:cxnLst/>
            <a:rect l="l" t="t" r="r" b="b"/>
            <a:pathLst>
              <a:path w="7400009" h="7099455">
                <a:moveTo>
                  <a:pt x="0" y="0"/>
                </a:moveTo>
                <a:lnTo>
                  <a:pt x="7400009" y="0"/>
                </a:lnTo>
                <a:lnTo>
                  <a:pt x="7400009" y="7099455"/>
                </a:lnTo>
                <a:lnTo>
                  <a:pt x="0" y="7099455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 flipH="1" flipV="1">
            <a:off x="1820012" y="-1820749"/>
            <a:ext cx="5175256" cy="3641499"/>
          </a:xfrm>
          <a:custGeom>
            <a:avLst/>
            <a:gdLst/>
            <a:ahLst/>
            <a:cxnLst/>
            <a:rect l="l" t="t" r="r" b="b"/>
            <a:pathLst>
              <a:path w="5175256" h="3641499">
                <a:moveTo>
                  <a:pt x="5175256" y="3641499"/>
                </a:moveTo>
                <a:lnTo>
                  <a:pt x="0" y="3641499"/>
                </a:lnTo>
                <a:lnTo>
                  <a:pt x="0" y="0"/>
                </a:lnTo>
                <a:lnTo>
                  <a:pt x="5175256" y="0"/>
                </a:lnTo>
                <a:lnTo>
                  <a:pt x="5175256" y="364149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28" b="-28"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TextBox 4"/>
          <p:cNvSpPr txBox="1"/>
          <p:nvPr/>
        </p:nvSpPr>
        <p:spPr>
          <a:xfrm>
            <a:off x="1820012" y="3104748"/>
            <a:ext cx="6412546" cy="1393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200"/>
              </a:lnSpc>
            </a:pPr>
            <a:r>
              <a:rPr lang="en-US" sz="8000" b="1">
                <a:solidFill>
                  <a:srgbClr val="000000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Methodology</a:t>
            </a:r>
            <a:r>
              <a:rPr lang="en-US" sz="8000" b="1">
                <a:solidFill>
                  <a:srgbClr val="A20E20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 </a:t>
            </a:r>
            <a:endParaRPr lang="en-US" sz="8000" b="1">
              <a:solidFill>
                <a:srgbClr val="A20E20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624449" y="1059526"/>
            <a:ext cx="7086600" cy="4309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60"/>
              </a:lnSpc>
            </a:pPr>
            <a:r>
              <a:rPr lang="en-US" sz="3200" dirty="0">
                <a:solidFill>
                  <a:srgbClr val="FFFFFF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rPr>
              <a:t>The testing followed industry-standard methodologies ,including OWASP Top 10 and other commonly known attack vectors, to ensure a thorough analysis of the potential risks.</a:t>
            </a:r>
            <a:endParaRPr lang="en-US" sz="3200" dirty="0">
              <a:solidFill>
                <a:srgbClr val="FFFFFF"/>
              </a:solidFill>
              <a:latin typeface="Helios" panose="020B0504020202020204"/>
              <a:ea typeface="Helios" panose="020B0504020202020204"/>
              <a:cs typeface="Helios" panose="020B0504020202020204"/>
              <a:sym typeface="Helios" panose="020B0504020202020204"/>
            </a:endParaRPr>
          </a:p>
          <a:p>
            <a:pPr algn="l">
              <a:lnSpc>
                <a:spcPts val="4480"/>
              </a:lnSpc>
            </a:pPr>
            <a:endParaRPr lang="en-US" sz="3200" dirty="0">
              <a:solidFill>
                <a:srgbClr val="FFFFFF"/>
              </a:solidFill>
              <a:latin typeface="Helios" panose="020B0504020202020204"/>
              <a:ea typeface="Helios" panose="020B0504020202020204"/>
              <a:cs typeface="Helios" panose="020B0504020202020204"/>
              <a:sym typeface="Helios" panose="020B0504020202020204"/>
            </a:endParaRPr>
          </a:p>
          <a:p>
            <a:pPr algn="l">
              <a:lnSpc>
                <a:spcPts val="4480"/>
              </a:lnSpc>
            </a:pPr>
            <a:endParaRPr lang="en-US" sz="3200" dirty="0">
              <a:solidFill>
                <a:srgbClr val="FFFFFF"/>
              </a:solidFill>
              <a:latin typeface="Helios" panose="020B0504020202020204"/>
              <a:ea typeface="Helios" panose="020B0504020202020204"/>
              <a:cs typeface="Helios" panose="020B0504020202020204"/>
              <a:sym typeface="Helios" panose="020B0504020202020204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028700" y="9189839"/>
            <a:ext cx="16230600" cy="2399636"/>
          </a:xfrm>
          <a:custGeom>
            <a:avLst/>
            <a:gdLst/>
            <a:ahLst/>
            <a:cxnLst/>
            <a:rect l="l" t="t" r="r" b="b"/>
            <a:pathLst>
              <a:path w="16230600" h="2399636">
                <a:moveTo>
                  <a:pt x="0" y="0"/>
                </a:moveTo>
                <a:lnTo>
                  <a:pt x="16230600" y="0"/>
                </a:lnTo>
                <a:lnTo>
                  <a:pt x="16230600" y="2399636"/>
                </a:lnTo>
                <a:lnTo>
                  <a:pt x="0" y="23996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7" name="Group 7"/>
          <p:cNvGrpSpPr/>
          <p:nvPr/>
        </p:nvGrpSpPr>
        <p:grpSpPr>
          <a:xfrm>
            <a:off x="10036617" y="4350174"/>
            <a:ext cx="6027951" cy="1109542"/>
            <a:chOff x="0" y="0"/>
            <a:chExt cx="8037268" cy="1479389"/>
          </a:xfrm>
        </p:grpSpPr>
        <p:sp>
          <p:nvSpPr>
            <p:cNvPr id="8" name="Freeform 8"/>
            <p:cNvSpPr/>
            <p:nvPr/>
          </p:nvSpPr>
          <p:spPr>
            <a:xfrm>
              <a:off x="7527" y="6350"/>
              <a:ext cx="7980181" cy="1431163"/>
            </a:xfrm>
            <a:custGeom>
              <a:avLst/>
              <a:gdLst/>
              <a:ahLst/>
              <a:cxnLst/>
              <a:rect l="l" t="t" r="r" b="b"/>
              <a:pathLst>
                <a:path w="7980181" h="1431163">
                  <a:moveTo>
                    <a:pt x="0" y="0"/>
                  </a:moveTo>
                  <a:lnTo>
                    <a:pt x="7980181" y="0"/>
                  </a:lnTo>
                  <a:lnTo>
                    <a:pt x="7980181" y="1431163"/>
                  </a:lnTo>
                  <a:lnTo>
                    <a:pt x="0" y="1431163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Freeform 9"/>
            <p:cNvSpPr/>
            <p:nvPr/>
          </p:nvSpPr>
          <p:spPr>
            <a:xfrm>
              <a:off x="0" y="0"/>
              <a:ext cx="7995234" cy="1443863"/>
            </a:xfrm>
            <a:custGeom>
              <a:avLst/>
              <a:gdLst/>
              <a:ahLst/>
              <a:cxnLst/>
              <a:rect l="l" t="t" r="r" b="b"/>
              <a:pathLst>
                <a:path w="7995234" h="1443863">
                  <a:moveTo>
                    <a:pt x="7527" y="0"/>
                  </a:moveTo>
                  <a:lnTo>
                    <a:pt x="7987708" y="0"/>
                  </a:lnTo>
                  <a:cubicBezTo>
                    <a:pt x="7991923" y="0"/>
                    <a:pt x="7995234" y="2794"/>
                    <a:pt x="7995234" y="6350"/>
                  </a:cubicBezTo>
                  <a:lnTo>
                    <a:pt x="7995234" y="1437513"/>
                  </a:lnTo>
                  <a:cubicBezTo>
                    <a:pt x="7995234" y="1441069"/>
                    <a:pt x="7991923" y="1443863"/>
                    <a:pt x="7987708" y="1443863"/>
                  </a:cubicBezTo>
                  <a:lnTo>
                    <a:pt x="7527" y="1443863"/>
                  </a:lnTo>
                  <a:cubicBezTo>
                    <a:pt x="3312" y="1443863"/>
                    <a:pt x="0" y="1441069"/>
                    <a:pt x="0" y="1437513"/>
                  </a:cubicBezTo>
                  <a:lnTo>
                    <a:pt x="0" y="6350"/>
                  </a:lnTo>
                  <a:cubicBezTo>
                    <a:pt x="0" y="2794"/>
                    <a:pt x="3312" y="0"/>
                    <a:pt x="7527" y="0"/>
                  </a:cubicBezTo>
                  <a:moveTo>
                    <a:pt x="7527" y="12700"/>
                  </a:moveTo>
                  <a:lnTo>
                    <a:pt x="7527" y="6350"/>
                  </a:lnTo>
                  <a:lnTo>
                    <a:pt x="15053" y="6350"/>
                  </a:lnTo>
                  <a:lnTo>
                    <a:pt x="15053" y="1437513"/>
                  </a:lnTo>
                  <a:lnTo>
                    <a:pt x="7527" y="1437513"/>
                  </a:lnTo>
                  <a:lnTo>
                    <a:pt x="7527" y="1431163"/>
                  </a:lnTo>
                  <a:lnTo>
                    <a:pt x="7987708" y="1431163"/>
                  </a:lnTo>
                  <a:lnTo>
                    <a:pt x="7987708" y="1437513"/>
                  </a:lnTo>
                  <a:lnTo>
                    <a:pt x="7980181" y="1437513"/>
                  </a:lnTo>
                  <a:lnTo>
                    <a:pt x="7980181" y="6350"/>
                  </a:lnTo>
                  <a:lnTo>
                    <a:pt x="7987708" y="6350"/>
                  </a:lnTo>
                  <a:lnTo>
                    <a:pt x="7987708" y="12700"/>
                  </a:lnTo>
                  <a:lnTo>
                    <a:pt x="7527" y="12700"/>
                  </a:lnTo>
                  <a:close/>
                </a:path>
              </a:pathLst>
            </a:custGeom>
            <a:solidFill>
              <a:srgbClr val="2A2E3A"/>
            </a:solid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0576670" y="4567056"/>
            <a:ext cx="4947845" cy="5329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0"/>
              </a:lnSpc>
            </a:pPr>
            <a:r>
              <a:rPr lang="en-US" sz="2600" b="1" spc="24" dirty="0">
                <a:solidFill>
                  <a:srgbClr val="E74345"/>
                </a:solidFill>
                <a:latin typeface="TT Rounds Condensed Bold" panose="02000806030000020003"/>
                <a:ea typeface="TT Rounds Condensed Bold" panose="02000806030000020003"/>
                <a:cs typeface="TT Rounds Condensed Bold" panose="02000806030000020003"/>
                <a:sym typeface="TT Rounds Condensed Bold" panose="02000806030000020003"/>
              </a:rPr>
              <a:t>Target: https://ginandjuice.shop</a:t>
            </a:r>
            <a:endParaRPr lang="en-US" sz="2600" b="1" spc="24" dirty="0">
              <a:solidFill>
                <a:srgbClr val="E74345"/>
              </a:solidFill>
              <a:latin typeface="TT Rounds Condensed Bold" panose="02000806030000020003"/>
              <a:ea typeface="TT Rounds Condensed Bold" panose="02000806030000020003"/>
              <a:cs typeface="TT Rounds Condensed Bold" panose="02000806030000020003"/>
              <a:sym typeface="TT Rounds Condensed Bold" panose="02000806030000020003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10036617" y="5666921"/>
            <a:ext cx="6100534" cy="987172"/>
            <a:chOff x="0" y="0"/>
            <a:chExt cx="8134045" cy="1316229"/>
          </a:xfrm>
        </p:grpSpPr>
        <p:sp>
          <p:nvSpPr>
            <p:cNvPr id="12" name="Freeform 12"/>
            <p:cNvSpPr/>
            <p:nvPr/>
          </p:nvSpPr>
          <p:spPr>
            <a:xfrm>
              <a:off x="6350" y="6350"/>
              <a:ext cx="8075930" cy="1273302"/>
            </a:xfrm>
            <a:custGeom>
              <a:avLst/>
              <a:gdLst/>
              <a:ahLst/>
              <a:cxnLst/>
              <a:rect l="l" t="t" r="r" b="b"/>
              <a:pathLst>
                <a:path w="8075930" h="1273302">
                  <a:moveTo>
                    <a:pt x="0" y="0"/>
                  </a:moveTo>
                  <a:lnTo>
                    <a:pt x="8075930" y="0"/>
                  </a:lnTo>
                  <a:lnTo>
                    <a:pt x="8075930" y="1273302"/>
                  </a:lnTo>
                  <a:lnTo>
                    <a:pt x="0" y="1273302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0"/>
              <a:ext cx="8088630" cy="1286002"/>
            </a:xfrm>
            <a:custGeom>
              <a:avLst/>
              <a:gdLst/>
              <a:ahLst/>
              <a:cxnLst/>
              <a:rect l="l" t="t" r="r" b="b"/>
              <a:pathLst>
                <a:path w="8088630" h="1286002">
                  <a:moveTo>
                    <a:pt x="6350" y="0"/>
                  </a:moveTo>
                  <a:lnTo>
                    <a:pt x="8082280" y="0"/>
                  </a:lnTo>
                  <a:cubicBezTo>
                    <a:pt x="8085837" y="0"/>
                    <a:pt x="8088630" y="2794"/>
                    <a:pt x="8088630" y="6350"/>
                  </a:cubicBezTo>
                  <a:lnTo>
                    <a:pt x="8088630" y="1279652"/>
                  </a:lnTo>
                  <a:cubicBezTo>
                    <a:pt x="8088630" y="1283208"/>
                    <a:pt x="8085837" y="1286002"/>
                    <a:pt x="8082280" y="1286002"/>
                  </a:cubicBezTo>
                  <a:lnTo>
                    <a:pt x="6350" y="1286002"/>
                  </a:lnTo>
                  <a:cubicBezTo>
                    <a:pt x="2794" y="1286002"/>
                    <a:pt x="0" y="1283208"/>
                    <a:pt x="0" y="1279652"/>
                  </a:cubicBezTo>
                  <a:lnTo>
                    <a:pt x="0" y="6350"/>
                  </a:lnTo>
                  <a:cubicBezTo>
                    <a:pt x="0" y="2794"/>
                    <a:pt x="2794" y="0"/>
                    <a:pt x="6350" y="0"/>
                  </a:cubicBezTo>
                  <a:moveTo>
                    <a:pt x="6350" y="12700"/>
                  </a:moveTo>
                  <a:lnTo>
                    <a:pt x="6350" y="6350"/>
                  </a:lnTo>
                  <a:lnTo>
                    <a:pt x="12700" y="6350"/>
                  </a:lnTo>
                  <a:lnTo>
                    <a:pt x="12700" y="1279652"/>
                  </a:lnTo>
                  <a:lnTo>
                    <a:pt x="6350" y="1279652"/>
                  </a:lnTo>
                  <a:lnTo>
                    <a:pt x="6350" y="1273302"/>
                  </a:lnTo>
                  <a:lnTo>
                    <a:pt x="8082280" y="1273302"/>
                  </a:lnTo>
                  <a:lnTo>
                    <a:pt x="8082280" y="1279652"/>
                  </a:lnTo>
                  <a:lnTo>
                    <a:pt x="8075930" y="1279652"/>
                  </a:lnTo>
                  <a:lnTo>
                    <a:pt x="8075930" y="6350"/>
                  </a:lnTo>
                  <a:lnTo>
                    <a:pt x="8082280" y="6350"/>
                  </a:lnTo>
                  <a:lnTo>
                    <a:pt x="8082280" y="12700"/>
                  </a:lnTo>
                  <a:lnTo>
                    <a:pt x="6350" y="12700"/>
                  </a:lnTo>
                  <a:close/>
                </a:path>
              </a:pathLst>
            </a:custGeom>
            <a:solidFill>
              <a:srgbClr val="2A2E3A"/>
            </a:solid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0036617" y="5856596"/>
            <a:ext cx="5955368" cy="4856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2800" b="1" dirty="0">
                <a:solidFill>
                  <a:srgbClr val="E53639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Testing Type: Black-Box</a:t>
            </a:r>
            <a:endParaRPr lang="en-US" sz="2800" b="1" dirty="0">
              <a:solidFill>
                <a:srgbClr val="E53639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grpSp>
        <p:nvGrpSpPr>
          <p:cNvPr id="15" name="Group 11"/>
          <p:cNvGrpSpPr/>
          <p:nvPr/>
        </p:nvGrpSpPr>
        <p:grpSpPr>
          <a:xfrm>
            <a:off x="10053866" y="6819900"/>
            <a:ext cx="6100534" cy="987172"/>
            <a:chOff x="0" y="0"/>
            <a:chExt cx="8134045" cy="1316229"/>
          </a:xfrm>
        </p:grpSpPr>
        <p:sp>
          <p:nvSpPr>
            <p:cNvPr id="16" name="Freeform 12"/>
            <p:cNvSpPr/>
            <p:nvPr/>
          </p:nvSpPr>
          <p:spPr>
            <a:xfrm>
              <a:off x="6350" y="6350"/>
              <a:ext cx="8075930" cy="1273302"/>
            </a:xfrm>
            <a:custGeom>
              <a:avLst/>
              <a:gdLst/>
              <a:ahLst/>
              <a:cxnLst/>
              <a:rect l="l" t="t" r="r" b="b"/>
              <a:pathLst>
                <a:path w="8075930" h="1273302">
                  <a:moveTo>
                    <a:pt x="0" y="0"/>
                  </a:moveTo>
                  <a:lnTo>
                    <a:pt x="8075930" y="0"/>
                  </a:lnTo>
                  <a:lnTo>
                    <a:pt x="8075930" y="1273302"/>
                  </a:lnTo>
                  <a:lnTo>
                    <a:pt x="0" y="1273302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13"/>
            <p:cNvSpPr/>
            <p:nvPr/>
          </p:nvSpPr>
          <p:spPr>
            <a:xfrm>
              <a:off x="0" y="0"/>
              <a:ext cx="8088630" cy="1286002"/>
            </a:xfrm>
            <a:custGeom>
              <a:avLst/>
              <a:gdLst/>
              <a:ahLst/>
              <a:cxnLst/>
              <a:rect l="l" t="t" r="r" b="b"/>
              <a:pathLst>
                <a:path w="8088630" h="1286002">
                  <a:moveTo>
                    <a:pt x="6350" y="0"/>
                  </a:moveTo>
                  <a:lnTo>
                    <a:pt x="8082280" y="0"/>
                  </a:lnTo>
                  <a:cubicBezTo>
                    <a:pt x="8085837" y="0"/>
                    <a:pt x="8088630" y="2794"/>
                    <a:pt x="8088630" y="6350"/>
                  </a:cubicBezTo>
                  <a:lnTo>
                    <a:pt x="8088630" y="1279652"/>
                  </a:lnTo>
                  <a:cubicBezTo>
                    <a:pt x="8088630" y="1283208"/>
                    <a:pt x="8085837" y="1286002"/>
                    <a:pt x="8082280" y="1286002"/>
                  </a:cubicBezTo>
                  <a:lnTo>
                    <a:pt x="6350" y="1286002"/>
                  </a:lnTo>
                  <a:cubicBezTo>
                    <a:pt x="2794" y="1286002"/>
                    <a:pt x="0" y="1283208"/>
                    <a:pt x="0" y="1279652"/>
                  </a:cubicBezTo>
                  <a:lnTo>
                    <a:pt x="0" y="6350"/>
                  </a:lnTo>
                  <a:cubicBezTo>
                    <a:pt x="0" y="2794"/>
                    <a:pt x="2794" y="0"/>
                    <a:pt x="6350" y="0"/>
                  </a:cubicBezTo>
                  <a:moveTo>
                    <a:pt x="6350" y="12700"/>
                  </a:moveTo>
                  <a:lnTo>
                    <a:pt x="6350" y="6350"/>
                  </a:lnTo>
                  <a:lnTo>
                    <a:pt x="12700" y="6350"/>
                  </a:lnTo>
                  <a:lnTo>
                    <a:pt x="12700" y="1279652"/>
                  </a:lnTo>
                  <a:lnTo>
                    <a:pt x="6350" y="1279652"/>
                  </a:lnTo>
                  <a:lnTo>
                    <a:pt x="6350" y="1273302"/>
                  </a:lnTo>
                  <a:lnTo>
                    <a:pt x="8082280" y="1273302"/>
                  </a:lnTo>
                  <a:lnTo>
                    <a:pt x="8082280" y="1279652"/>
                  </a:lnTo>
                  <a:lnTo>
                    <a:pt x="8075930" y="1279652"/>
                  </a:lnTo>
                  <a:lnTo>
                    <a:pt x="8075930" y="6350"/>
                  </a:lnTo>
                  <a:lnTo>
                    <a:pt x="8082280" y="6350"/>
                  </a:lnTo>
                  <a:lnTo>
                    <a:pt x="8082280" y="12700"/>
                  </a:lnTo>
                  <a:lnTo>
                    <a:pt x="6350" y="12700"/>
                  </a:lnTo>
                  <a:close/>
                </a:path>
              </a:pathLst>
            </a:custGeom>
            <a:solidFill>
              <a:srgbClr val="2A2E3A"/>
            </a:solid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610600" y="6909336"/>
            <a:ext cx="9144000" cy="554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2000" b="1" dirty="0">
                <a:solidFill>
                  <a:srgbClr val="E53639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Methodology</a:t>
            </a:r>
            <a:r>
              <a:rPr lang="ar-EG" sz="2000" b="1" dirty="0">
                <a:solidFill>
                  <a:srgbClr val="E53639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:</a:t>
            </a:r>
            <a:r>
              <a:rPr lang="en-US" sz="2000" b="1" dirty="0">
                <a:solidFill>
                  <a:srgbClr val="E53639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Testing manual and automatic</a:t>
            </a:r>
            <a:endParaRPr lang="en-US" sz="2000" b="1" dirty="0">
              <a:solidFill>
                <a:srgbClr val="E53639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24259" y="-2727870"/>
            <a:ext cx="21853498" cy="6278409"/>
          </a:xfrm>
          <a:custGeom>
            <a:avLst/>
            <a:gdLst/>
            <a:ahLst/>
            <a:cxnLst/>
            <a:rect l="l" t="t" r="r" b="b"/>
            <a:pathLst>
              <a:path w="21853498" h="6278409">
                <a:moveTo>
                  <a:pt x="0" y="0"/>
                </a:moveTo>
                <a:lnTo>
                  <a:pt x="21853498" y="0"/>
                </a:lnTo>
                <a:lnTo>
                  <a:pt x="21853498" y="6278409"/>
                </a:lnTo>
                <a:lnTo>
                  <a:pt x="0" y="6278409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dirty="0">
              <a:solidFill>
                <a:srgbClr val="E53639"/>
              </a:solidFill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-6258005" y="-88241"/>
            <a:ext cx="15118279" cy="3659024"/>
          </a:xfrm>
          <a:custGeom>
            <a:avLst/>
            <a:gdLst/>
            <a:ahLst/>
            <a:cxnLst/>
            <a:rect l="l" t="t" r="r" b="b"/>
            <a:pathLst>
              <a:path w="15118279" h="3659024">
                <a:moveTo>
                  <a:pt x="0" y="0"/>
                </a:moveTo>
                <a:lnTo>
                  <a:pt x="15118279" y="0"/>
                </a:lnTo>
                <a:lnTo>
                  <a:pt x="15118279" y="3659024"/>
                </a:lnTo>
                <a:lnTo>
                  <a:pt x="0" y="36590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>
              <a:solidFill>
                <a:srgbClr val="E53639"/>
              </a:solidFill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367140" y="3552565"/>
            <a:ext cx="4382162" cy="6108141"/>
          </a:xfrm>
          <a:custGeom>
            <a:avLst/>
            <a:gdLst/>
            <a:ahLst/>
            <a:cxnLst/>
            <a:rect l="l" t="t" r="r" b="b"/>
            <a:pathLst>
              <a:path w="4382162" h="6108141">
                <a:moveTo>
                  <a:pt x="0" y="0"/>
                </a:moveTo>
                <a:lnTo>
                  <a:pt x="4382161" y="0"/>
                </a:lnTo>
                <a:lnTo>
                  <a:pt x="4382161" y="6108141"/>
                </a:lnTo>
                <a:lnTo>
                  <a:pt x="0" y="6108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>
            <a:off x="4810347" y="3544760"/>
            <a:ext cx="4468257" cy="6115946"/>
          </a:xfrm>
          <a:custGeom>
            <a:avLst/>
            <a:gdLst/>
            <a:ahLst/>
            <a:cxnLst/>
            <a:rect l="l" t="t" r="r" b="b"/>
            <a:pathLst>
              <a:path w="4468257" h="6115946">
                <a:moveTo>
                  <a:pt x="0" y="0"/>
                </a:moveTo>
                <a:lnTo>
                  <a:pt x="4468258" y="0"/>
                </a:lnTo>
                <a:lnTo>
                  <a:pt x="4468258" y="6115946"/>
                </a:lnTo>
                <a:lnTo>
                  <a:pt x="0" y="611594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6"/>
          <p:cNvSpPr/>
          <p:nvPr/>
        </p:nvSpPr>
        <p:spPr>
          <a:xfrm>
            <a:off x="13907510" y="3544760"/>
            <a:ext cx="4116707" cy="6099181"/>
          </a:xfrm>
          <a:custGeom>
            <a:avLst/>
            <a:gdLst/>
            <a:ahLst/>
            <a:cxnLst/>
            <a:rect l="l" t="t" r="r" b="b"/>
            <a:pathLst>
              <a:path w="4116707" h="6099181">
                <a:moveTo>
                  <a:pt x="0" y="0"/>
                </a:moveTo>
                <a:lnTo>
                  <a:pt x="4116707" y="0"/>
                </a:lnTo>
                <a:lnTo>
                  <a:pt x="4116707" y="6099181"/>
                </a:lnTo>
                <a:lnTo>
                  <a:pt x="0" y="609918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Freeform 7"/>
          <p:cNvSpPr/>
          <p:nvPr/>
        </p:nvSpPr>
        <p:spPr>
          <a:xfrm>
            <a:off x="9431005" y="3544760"/>
            <a:ext cx="4401308" cy="6099181"/>
          </a:xfrm>
          <a:custGeom>
            <a:avLst/>
            <a:gdLst/>
            <a:ahLst/>
            <a:cxnLst/>
            <a:rect l="l" t="t" r="r" b="b"/>
            <a:pathLst>
              <a:path w="4401308" h="6099181">
                <a:moveTo>
                  <a:pt x="0" y="0"/>
                </a:moveTo>
                <a:lnTo>
                  <a:pt x="4401308" y="0"/>
                </a:lnTo>
                <a:lnTo>
                  <a:pt x="4401308" y="6099181"/>
                </a:lnTo>
                <a:lnTo>
                  <a:pt x="0" y="609918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8" name="Group 8"/>
          <p:cNvGrpSpPr/>
          <p:nvPr/>
        </p:nvGrpSpPr>
        <p:grpSpPr>
          <a:xfrm>
            <a:off x="6389629" y="3158675"/>
            <a:ext cx="1401049" cy="1332464"/>
            <a:chOff x="0" y="0"/>
            <a:chExt cx="1868065" cy="177661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868043" cy="1776603"/>
            </a:xfrm>
            <a:custGeom>
              <a:avLst/>
              <a:gdLst/>
              <a:ahLst/>
              <a:cxnLst/>
              <a:rect l="l" t="t" r="r" b="b"/>
              <a:pathLst>
                <a:path w="1868043" h="1776603">
                  <a:moveTo>
                    <a:pt x="0" y="0"/>
                  </a:moveTo>
                  <a:lnTo>
                    <a:pt x="1868043" y="0"/>
                  </a:lnTo>
                  <a:lnTo>
                    <a:pt x="1868043" y="1776603"/>
                  </a:lnTo>
                  <a:lnTo>
                    <a:pt x="0" y="17766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t="-2573" r="-1" b="-2574"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301134" y="2936441"/>
            <a:ext cx="1961502" cy="1961502"/>
            <a:chOff x="0" y="0"/>
            <a:chExt cx="2615336" cy="261533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615311" cy="2615311"/>
            </a:xfrm>
            <a:custGeom>
              <a:avLst/>
              <a:gdLst/>
              <a:ahLst/>
              <a:cxnLst/>
              <a:rect l="l" t="t" r="r" b="b"/>
              <a:pathLst>
                <a:path w="2615311" h="2615311">
                  <a:moveTo>
                    <a:pt x="0" y="0"/>
                  </a:moveTo>
                  <a:lnTo>
                    <a:pt x="2615311" y="0"/>
                  </a:lnTo>
                  <a:lnTo>
                    <a:pt x="2615311" y="2615311"/>
                  </a:lnTo>
                  <a:lnTo>
                    <a:pt x="0" y="26153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0573915" y="2827484"/>
            <a:ext cx="1994846" cy="1994846"/>
            <a:chOff x="0" y="0"/>
            <a:chExt cx="2659795" cy="265979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659761" cy="2659761"/>
            </a:xfrm>
            <a:custGeom>
              <a:avLst/>
              <a:gdLst/>
              <a:ahLst/>
              <a:cxnLst/>
              <a:rect l="l" t="t" r="r" b="b"/>
              <a:pathLst>
                <a:path w="2659761" h="2659761">
                  <a:moveTo>
                    <a:pt x="0" y="0"/>
                  </a:moveTo>
                  <a:lnTo>
                    <a:pt x="2659761" y="0"/>
                  </a:lnTo>
                  <a:lnTo>
                    <a:pt x="2659761" y="2659761"/>
                  </a:lnTo>
                  <a:lnTo>
                    <a:pt x="0" y="26597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 r="-1" b="-1"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4716645" y="2511294"/>
            <a:ext cx="2146070" cy="2146070"/>
            <a:chOff x="0" y="0"/>
            <a:chExt cx="2861427" cy="286142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61437" cy="2861437"/>
            </a:xfrm>
            <a:custGeom>
              <a:avLst/>
              <a:gdLst/>
              <a:ahLst/>
              <a:cxnLst/>
              <a:rect l="l" t="t" r="r" b="b"/>
              <a:pathLst>
                <a:path w="2861437" h="2861437">
                  <a:moveTo>
                    <a:pt x="0" y="0"/>
                  </a:moveTo>
                  <a:lnTo>
                    <a:pt x="2861437" y="0"/>
                  </a:lnTo>
                  <a:lnTo>
                    <a:pt x="2861437" y="2861437"/>
                  </a:lnTo>
                  <a:lnTo>
                    <a:pt x="0" y="28614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/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92731" y="885330"/>
            <a:ext cx="7216693" cy="1190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7500" b="1" dirty="0">
                <a:solidFill>
                  <a:srgbClr val="FFFFFF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Testing Phases</a:t>
            </a:r>
            <a:endParaRPr lang="en-US" sz="7500" b="1" dirty="0">
              <a:solidFill>
                <a:srgbClr val="FFFFFF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581507" y="4658727"/>
            <a:ext cx="4072675" cy="585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500" b="1" dirty="0">
                <a:solidFill>
                  <a:srgbClr val="2A2E3A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Reconnaissance</a:t>
            </a:r>
            <a:endParaRPr lang="en-US" sz="3500" b="1" dirty="0">
              <a:solidFill>
                <a:srgbClr val="2A2E3A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581507" y="5295106"/>
            <a:ext cx="4072675" cy="4365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dirty="0">
                <a:solidFill>
                  <a:srgbClr val="2A2E3A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rPr>
              <a:t>Objective: Map the application’s architecture, identify potential attack vectors</a:t>
            </a:r>
            <a:endParaRPr lang="en-US" sz="2500" dirty="0">
              <a:solidFill>
                <a:srgbClr val="2A2E3A"/>
              </a:solidFill>
              <a:latin typeface="Helios" panose="020B0504020202020204"/>
              <a:ea typeface="Helios" panose="020B0504020202020204"/>
              <a:cs typeface="Helios" panose="020B0504020202020204"/>
              <a:sym typeface="Helios" panose="020B0504020202020204"/>
            </a:endParaRPr>
          </a:p>
          <a:p>
            <a:pPr algn="l">
              <a:lnSpc>
                <a:spcPts val="3500"/>
              </a:lnSpc>
            </a:pPr>
            <a:r>
              <a:rPr lang="en-US" sz="2500" dirty="0">
                <a:solidFill>
                  <a:srgbClr val="2A2E3A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rPr>
              <a:t>Outcome: Nmap found ports 80 and 443 open, both served by AWS Elastic Load Balancer, with port 80 redirecting and port 443 showing SSL issues.</a:t>
            </a:r>
            <a:endParaRPr lang="en-US" sz="2500" dirty="0">
              <a:solidFill>
                <a:srgbClr val="2A2E3A"/>
              </a:solidFill>
              <a:latin typeface="Helios" panose="020B0504020202020204"/>
              <a:ea typeface="Helios" panose="020B0504020202020204"/>
              <a:cs typeface="Helios" panose="020B0504020202020204"/>
              <a:sym typeface="Helios" panose="020B0504020202020204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5036306" y="4658727"/>
            <a:ext cx="4107694" cy="585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500" b="1">
                <a:solidFill>
                  <a:srgbClr val="2A2E3A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Scanning</a:t>
            </a:r>
            <a:endParaRPr lang="en-US" sz="3500" b="1">
              <a:solidFill>
                <a:srgbClr val="2A2E3A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5036306" y="5307118"/>
            <a:ext cx="4107694" cy="3498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2A2E3A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rPr>
              <a:t>Objective: Identify misconfigurations, insecure coding practices, and</a:t>
            </a:r>
            <a:endParaRPr lang="en-US" sz="2500">
              <a:solidFill>
                <a:srgbClr val="2A2E3A"/>
              </a:solidFill>
              <a:latin typeface="Helios" panose="020B0504020202020204"/>
              <a:ea typeface="Helios" panose="020B0504020202020204"/>
              <a:cs typeface="Helios" panose="020B0504020202020204"/>
              <a:sym typeface="Helios" panose="020B0504020202020204"/>
            </a:endParaRP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2A2E3A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rPr>
              <a:t>exposure to known OWASP Top 10 risks.</a:t>
            </a:r>
            <a:endParaRPr lang="en-US" sz="2500">
              <a:solidFill>
                <a:srgbClr val="2A2E3A"/>
              </a:solidFill>
              <a:latin typeface="Helios" panose="020B0504020202020204"/>
              <a:ea typeface="Helios" panose="020B0504020202020204"/>
              <a:cs typeface="Helios" panose="020B0504020202020204"/>
              <a:sym typeface="Helios" panose="020B0504020202020204"/>
            </a:endParaRP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2A2E3A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rPr>
              <a:t>Outcome: SQLi, XSS, XXE, XXS, and CSTI vulnerabilities were identified </a:t>
            </a:r>
            <a:endParaRPr lang="en-US" sz="2500">
              <a:solidFill>
                <a:srgbClr val="2A2E3A"/>
              </a:solidFill>
              <a:latin typeface="Helios" panose="020B0504020202020204"/>
              <a:ea typeface="Helios" panose="020B0504020202020204"/>
              <a:cs typeface="Helios" panose="020B0504020202020204"/>
              <a:sym typeface="Helios" panose="020B0504020202020204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4080930" y="4614503"/>
            <a:ext cx="3893159" cy="5857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500" b="1">
                <a:solidFill>
                  <a:srgbClr val="2A2E3A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Reporting</a:t>
            </a:r>
            <a:endParaRPr lang="en-US" sz="3500" b="1">
              <a:solidFill>
                <a:srgbClr val="2A2E3A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4080930" y="5274727"/>
            <a:ext cx="3893159" cy="3525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2A2E3A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rPr>
              <a:t>Objective: Provide a clear, actionable report with reproducible steps for</a:t>
            </a:r>
            <a:endParaRPr lang="en-US" sz="2500">
              <a:solidFill>
                <a:srgbClr val="2A2E3A"/>
              </a:solidFill>
              <a:latin typeface="Helios" panose="020B0504020202020204"/>
              <a:ea typeface="Helios" panose="020B0504020202020204"/>
              <a:cs typeface="Helios" panose="020B0504020202020204"/>
              <a:sym typeface="Helios" panose="020B0504020202020204"/>
            </a:endParaRP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2A2E3A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rPr>
              <a:t>each vulnerability.</a:t>
            </a:r>
            <a:endParaRPr lang="en-US" sz="2500">
              <a:solidFill>
                <a:srgbClr val="2A2E3A"/>
              </a:solidFill>
              <a:latin typeface="Helios" panose="020B0504020202020204"/>
              <a:ea typeface="Helios" panose="020B0504020202020204"/>
              <a:cs typeface="Helios" panose="020B0504020202020204"/>
              <a:sym typeface="Helios" panose="020B0504020202020204"/>
            </a:endParaRP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2A2E3A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rPr>
              <a:t>Outcome: Comprehensive recommendations for improving security</a:t>
            </a:r>
            <a:endParaRPr lang="en-US" sz="2500">
              <a:solidFill>
                <a:srgbClr val="2A2E3A"/>
              </a:solidFill>
              <a:latin typeface="Helios" panose="020B0504020202020204"/>
              <a:ea typeface="Helios" panose="020B0504020202020204"/>
              <a:cs typeface="Helios" panose="020B0504020202020204"/>
              <a:sym typeface="Helios" panose="020B0504020202020204"/>
            </a:endParaRP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2A2E3A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rPr>
              <a:t>posture.</a:t>
            </a:r>
            <a:endParaRPr lang="en-US" sz="2500">
              <a:solidFill>
                <a:srgbClr val="2A2E3A"/>
              </a:solidFill>
              <a:latin typeface="Helios" panose="020B0504020202020204"/>
              <a:ea typeface="Helios" panose="020B0504020202020204"/>
              <a:cs typeface="Helios" panose="020B0504020202020204"/>
              <a:sym typeface="Helios" panose="020B0504020202020204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8603299" y="581276"/>
            <a:ext cx="9036354" cy="1526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 dirty="0">
                <a:solidFill>
                  <a:srgbClr val="FFFFFF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rPr>
              <a:t>This penetration test on </a:t>
            </a:r>
            <a:r>
              <a:rPr lang="en-US" sz="2900" dirty="0" err="1">
                <a:solidFill>
                  <a:srgbClr val="FFFFFF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rPr>
              <a:t>ginandjuice.shop</a:t>
            </a:r>
            <a:r>
              <a:rPr lang="en-US" sz="2900" dirty="0">
                <a:solidFill>
                  <a:srgbClr val="FFFFFF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rPr>
              <a:t> followed a structured and systematic approach based on industry-standard frameworks to thoroughly identify</a:t>
            </a:r>
            <a:endParaRPr lang="en-US" sz="2900" dirty="0">
              <a:solidFill>
                <a:srgbClr val="FFFFFF"/>
              </a:solidFill>
              <a:latin typeface="Helios" panose="020B0504020202020204"/>
              <a:ea typeface="Helios" panose="020B0504020202020204"/>
              <a:cs typeface="Helios" panose="020B0504020202020204"/>
              <a:sym typeface="Helios" panose="020B0504020202020204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9683478" y="4779468"/>
            <a:ext cx="3892241" cy="5857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500" b="1">
                <a:solidFill>
                  <a:srgbClr val="2A2E3A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Exploitation</a:t>
            </a:r>
            <a:endParaRPr lang="en-US" sz="3500" b="1">
              <a:solidFill>
                <a:srgbClr val="2A2E3A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9683478" y="5474204"/>
            <a:ext cx="3892241" cy="22344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2A2E3A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rPr>
              <a:t>Once vulnerabilities were confirmed, exploitation attempts were made to</a:t>
            </a:r>
            <a:endParaRPr lang="en-US" sz="2500">
              <a:solidFill>
                <a:srgbClr val="2A2E3A"/>
              </a:solidFill>
              <a:latin typeface="Helios" panose="020B0504020202020204"/>
              <a:ea typeface="Helios" panose="020B0504020202020204"/>
              <a:cs typeface="Helios" panose="020B0504020202020204"/>
              <a:sym typeface="Helios" panose="020B0504020202020204"/>
            </a:endParaRP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2A2E3A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rPr>
              <a:t>assess the depth of impact.</a:t>
            </a:r>
            <a:endParaRPr lang="en-US" sz="2500">
              <a:solidFill>
                <a:srgbClr val="2A2E3A"/>
              </a:solidFill>
              <a:latin typeface="Helios" panose="020B0504020202020204"/>
              <a:ea typeface="Helios" panose="020B0504020202020204"/>
              <a:cs typeface="Helios" panose="020B0504020202020204"/>
              <a:sym typeface="Helios" panose="020B0504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698" y="4625929"/>
            <a:ext cx="16230600" cy="6514436"/>
          </a:xfrm>
          <a:custGeom>
            <a:avLst/>
            <a:gdLst/>
            <a:ahLst/>
            <a:cxnLst/>
            <a:rect l="l" t="t" r="r" b="b"/>
            <a:pathLst>
              <a:path w="16230600" h="6514436">
                <a:moveTo>
                  <a:pt x="0" y="0"/>
                </a:moveTo>
                <a:lnTo>
                  <a:pt x="16230600" y="0"/>
                </a:lnTo>
                <a:lnTo>
                  <a:pt x="16230600" y="6514436"/>
                </a:lnTo>
                <a:lnTo>
                  <a:pt x="0" y="6514436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2003217" y="7883147"/>
            <a:ext cx="676260" cy="521335"/>
          </a:xfrm>
          <a:custGeom>
            <a:avLst/>
            <a:gdLst/>
            <a:ahLst/>
            <a:cxnLst/>
            <a:rect l="l" t="t" r="r" b="b"/>
            <a:pathLst>
              <a:path w="676260" h="521335">
                <a:moveTo>
                  <a:pt x="0" y="0"/>
                </a:moveTo>
                <a:lnTo>
                  <a:pt x="676260" y="0"/>
                </a:lnTo>
                <a:lnTo>
                  <a:pt x="676260" y="521335"/>
                </a:lnTo>
                <a:lnTo>
                  <a:pt x="0" y="5213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242" b="-242"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 flipH="1">
            <a:off x="12542662" y="1028700"/>
            <a:ext cx="7694364" cy="5525952"/>
          </a:xfrm>
          <a:custGeom>
            <a:avLst/>
            <a:gdLst/>
            <a:ahLst/>
            <a:cxnLst/>
            <a:rect l="l" t="t" r="r" b="b"/>
            <a:pathLst>
              <a:path w="7694364" h="5525952">
                <a:moveTo>
                  <a:pt x="7694364" y="0"/>
                </a:moveTo>
                <a:lnTo>
                  <a:pt x="0" y="0"/>
                </a:lnTo>
                <a:lnTo>
                  <a:pt x="0" y="5525952"/>
                </a:lnTo>
                <a:lnTo>
                  <a:pt x="7694364" y="5525952"/>
                </a:lnTo>
                <a:lnTo>
                  <a:pt x="769436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t="-61" b="-61"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TextBox 5"/>
          <p:cNvSpPr txBox="1"/>
          <p:nvPr/>
        </p:nvSpPr>
        <p:spPr>
          <a:xfrm>
            <a:off x="10341127" y="5287297"/>
            <a:ext cx="4975073" cy="2972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2800">
                <a:solidFill>
                  <a:srgbClr val="F2F2F2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rPr>
              <a:t>XXE : discovered an XML External Entity vulnerability in the application that allowed me to read sensitive server files.</a:t>
            </a:r>
            <a:endParaRPr lang="en-US" sz="2800">
              <a:solidFill>
                <a:srgbClr val="F2F2F2"/>
              </a:solidFill>
              <a:latin typeface="Helios" panose="020B0504020202020204"/>
              <a:ea typeface="Helios" panose="020B0504020202020204"/>
              <a:cs typeface="Helios" panose="020B0504020202020204"/>
              <a:sym typeface="Helios" panose="020B0504020202020204"/>
            </a:endParaRPr>
          </a:p>
          <a:p>
            <a:pPr algn="l">
              <a:lnSpc>
                <a:spcPts val="4480"/>
              </a:lnSpc>
            </a:pPr>
            <a:endParaRPr lang="en-US" sz="2800">
              <a:solidFill>
                <a:srgbClr val="F2F2F2"/>
              </a:solidFill>
              <a:latin typeface="Helios" panose="020B0504020202020204"/>
              <a:ea typeface="Helios" panose="020B0504020202020204"/>
              <a:cs typeface="Helios" panose="020B0504020202020204"/>
              <a:sym typeface="Helios" panose="020B0504020202020204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20012" y="1647825"/>
            <a:ext cx="10398800" cy="1222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200"/>
              </a:lnSpc>
            </a:pPr>
            <a:r>
              <a:rPr lang="en-US" sz="9600" b="1">
                <a:solidFill>
                  <a:srgbClr val="FFFFFF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Key Findings:</a:t>
            </a:r>
            <a:endParaRPr lang="en-US" sz="9600" b="1">
              <a:solidFill>
                <a:srgbClr val="FFFFFF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397895" y="5343525"/>
            <a:ext cx="4190286" cy="16893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2800" dirty="0">
                <a:solidFill>
                  <a:srgbClr val="FFFFFF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rPr>
              <a:t> SQLI : </a:t>
            </a:r>
            <a:r>
              <a:rPr lang="en-US" sz="2800" dirty="0">
                <a:solidFill>
                  <a:srgbClr val="F2F2F2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rPr>
              <a:t>that led  attacker to see all data of the app database</a:t>
            </a:r>
            <a:endParaRPr lang="en-US" sz="2800" dirty="0">
              <a:solidFill>
                <a:srgbClr val="F2F2F2"/>
              </a:solidFill>
              <a:latin typeface="Varela Round" panose="00000500000000000000"/>
              <a:ea typeface="Varela Round" panose="00000500000000000000"/>
              <a:cs typeface="Varela Round" panose="00000500000000000000"/>
              <a:sym typeface="Varela Round" panose="0000050000000000000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371005" y="7669000"/>
            <a:ext cx="4217176" cy="23953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2800">
                <a:solidFill>
                  <a:srgbClr val="FFFFFF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rPr>
              <a:t> XSS : </a:t>
            </a:r>
            <a:r>
              <a:rPr lang="en-US" sz="2800">
                <a:solidFill>
                  <a:srgbClr val="F2F2F2"/>
                </a:solidFill>
                <a:latin typeface="Helios" panose="020B0504020202020204"/>
                <a:ea typeface="Helios" panose="020B0504020202020204"/>
                <a:cs typeface="Helios" panose="020B0504020202020204"/>
                <a:sym typeface="Helios" panose="020B0504020202020204"/>
              </a:rPr>
              <a:t>many xss that the   attacker cloud use it in   different scenarios.</a:t>
            </a:r>
            <a:endParaRPr lang="en-US" sz="2800">
              <a:solidFill>
                <a:srgbClr val="F2F2F2"/>
              </a:solidFill>
              <a:latin typeface="Helios" panose="020B0504020202020204"/>
              <a:ea typeface="Helios" panose="020B0504020202020204"/>
              <a:cs typeface="Helios" panose="020B0504020202020204"/>
              <a:sym typeface="Helios" panose="020B0504020202020204"/>
            </a:endParaRPr>
          </a:p>
          <a:p>
            <a:pPr algn="l">
              <a:lnSpc>
                <a:spcPts val="4480"/>
              </a:lnSpc>
            </a:pPr>
            <a:endParaRPr lang="en-US" sz="2800">
              <a:solidFill>
                <a:srgbClr val="F2F2F2"/>
              </a:solidFill>
              <a:latin typeface="Helios" panose="020B0504020202020204"/>
              <a:ea typeface="Helios" panose="020B0504020202020204"/>
              <a:cs typeface="Helios" panose="020B0504020202020204"/>
              <a:sym typeface="Helios" panose="020B0504020202020204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341127" y="7765559"/>
            <a:ext cx="5441862" cy="22645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2800" dirty="0">
                <a:solidFill>
                  <a:srgbClr val="F2F2F2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rPr>
              <a:t>CSTI: </a:t>
            </a:r>
            <a:r>
              <a:rPr lang="en-GB" sz="2800" dirty="0">
                <a:solidFill>
                  <a:schemeClr val="bg2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targets template engines on the client side, allowing an attacker to inject malicious code into templates</a:t>
            </a:r>
            <a:r>
              <a:rPr lang="en-US" sz="2800" dirty="0">
                <a:solidFill>
                  <a:srgbClr val="F2F2F2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rPr>
              <a:t>.</a:t>
            </a:r>
            <a:endParaRPr lang="en-US" sz="2800" dirty="0">
              <a:solidFill>
                <a:srgbClr val="F2F2F2"/>
              </a:solidFill>
              <a:latin typeface="Varela Round" panose="00000500000000000000"/>
              <a:ea typeface="Varela Round" panose="00000500000000000000"/>
              <a:cs typeface="Varela Round" panose="00000500000000000000"/>
              <a:sym typeface="Varela Round" panose="00000500000000000000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1607903" y="5353473"/>
            <a:ext cx="1581319" cy="1962011"/>
            <a:chOff x="0" y="0"/>
            <a:chExt cx="2108425" cy="26160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108454" cy="2616073"/>
            </a:xfrm>
            <a:custGeom>
              <a:avLst/>
              <a:gdLst/>
              <a:ahLst/>
              <a:cxnLst/>
              <a:rect l="l" t="t" r="r" b="b"/>
              <a:pathLst>
                <a:path w="2108454" h="2616073">
                  <a:moveTo>
                    <a:pt x="0" y="0"/>
                  </a:moveTo>
                  <a:lnTo>
                    <a:pt x="2108454" y="0"/>
                  </a:lnTo>
                  <a:lnTo>
                    <a:pt x="2108454" y="2616073"/>
                  </a:lnTo>
                  <a:lnTo>
                    <a:pt x="0" y="26160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12037" r="-12035" b="2"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8155543" y="5353473"/>
            <a:ext cx="1976911" cy="1685499"/>
            <a:chOff x="0" y="0"/>
            <a:chExt cx="2635881" cy="224733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635885" cy="2247392"/>
            </a:xfrm>
            <a:custGeom>
              <a:avLst/>
              <a:gdLst/>
              <a:ahLst/>
              <a:cxnLst/>
              <a:rect l="l" t="t" r="r" b="b"/>
              <a:pathLst>
                <a:path w="2635885" h="2247392">
                  <a:moveTo>
                    <a:pt x="0" y="0"/>
                  </a:moveTo>
                  <a:lnTo>
                    <a:pt x="2635885" y="0"/>
                  </a:lnTo>
                  <a:lnTo>
                    <a:pt x="2635885" y="2247392"/>
                  </a:lnTo>
                  <a:lnTo>
                    <a:pt x="0" y="22473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t="-8644" b="-8641"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4" name="Freeform 14" descr="A computer screen with a paper on it  Description automatically generated"/>
          <p:cNvSpPr/>
          <p:nvPr/>
        </p:nvSpPr>
        <p:spPr>
          <a:xfrm>
            <a:off x="1409192" y="7883147"/>
            <a:ext cx="1581319" cy="1069119"/>
          </a:xfrm>
          <a:custGeom>
            <a:avLst/>
            <a:gdLst/>
            <a:ahLst/>
            <a:cxnLst/>
            <a:rect l="l" t="t" r="r" b="b"/>
            <a:pathLst>
              <a:path w="1581319" h="1069119">
                <a:moveTo>
                  <a:pt x="0" y="0"/>
                </a:moveTo>
                <a:lnTo>
                  <a:pt x="1581319" y="0"/>
                </a:lnTo>
                <a:lnTo>
                  <a:pt x="1581319" y="1069119"/>
                </a:lnTo>
                <a:lnTo>
                  <a:pt x="0" y="106911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4144" r="-4144"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5" name="Freeform 15" descr="A black and orange syringe  Description automatically generated"/>
          <p:cNvSpPr/>
          <p:nvPr/>
        </p:nvSpPr>
        <p:spPr>
          <a:xfrm>
            <a:off x="8155543" y="7889778"/>
            <a:ext cx="1618222" cy="1055856"/>
          </a:xfrm>
          <a:custGeom>
            <a:avLst/>
            <a:gdLst/>
            <a:ahLst/>
            <a:cxnLst/>
            <a:rect l="l" t="t" r="r" b="b"/>
            <a:pathLst>
              <a:path w="1618222" h="1055856">
                <a:moveTo>
                  <a:pt x="0" y="0"/>
                </a:moveTo>
                <a:lnTo>
                  <a:pt x="1618222" y="0"/>
                </a:lnTo>
                <a:lnTo>
                  <a:pt x="1618222" y="1055856"/>
                </a:lnTo>
                <a:lnTo>
                  <a:pt x="0" y="105585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12629" r="-12629"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6" name="TextBox 16"/>
          <p:cNvSpPr txBox="1"/>
          <p:nvPr/>
        </p:nvSpPr>
        <p:spPr>
          <a:xfrm>
            <a:off x="3997398" y="2114191"/>
            <a:ext cx="9934512" cy="1308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200"/>
              </a:lnSpc>
            </a:pPr>
            <a:r>
              <a:rPr lang="en-US" sz="8800" b="1" dirty="0">
                <a:solidFill>
                  <a:srgbClr val="000000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   Key Findings</a:t>
            </a:r>
            <a:endParaRPr lang="en-US" sz="8800" b="1" dirty="0">
              <a:solidFill>
                <a:srgbClr val="000000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56984" y="2410787"/>
            <a:ext cx="11574032" cy="7766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20"/>
              </a:lnSpc>
            </a:pPr>
            <a:r>
              <a:rPr lang="en-US" sz="10400" dirty="0">
                <a:solidFill>
                  <a:srgbClr val="000000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Recommendations</a:t>
            </a:r>
            <a:endParaRPr lang="en-US" sz="10400" dirty="0">
              <a:solidFill>
                <a:srgbClr val="000000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406232" y="5139555"/>
            <a:ext cx="4187215" cy="3662829"/>
          </a:xfrm>
          <a:custGeom>
            <a:avLst/>
            <a:gdLst/>
            <a:ahLst/>
            <a:cxnLst/>
            <a:rect l="l" t="t" r="r" b="b"/>
            <a:pathLst>
              <a:path w="4187215" h="3662829">
                <a:moveTo>
                  <a:pt x="0" y="0"/>
                </a:moveTo>
                <a:lnTo>
                  <a:pt x="4187215" y="0"/>
                </a:lnTo>
                <a:lnTo>
                  <a:pt x="4187215" y="3662829"/>
                </a:lnTo>
                <a:lnTo>
                  <a:pt x="0" y="3662829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TextBox 4"/>
          <p:cNvSpPr txBox="1"/>
          <p:nvPr/>
        </p:nvSpPr>
        <p:spPr>
          <a:xfrm>
            <a:off x="3176575" y="5784187"/>
            <a:ext cx="2646527" cy="2533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 b="1" spc="26" dirty="0">
                <a:solidFill>
                  <a:srgbClr val="F2F2F2"/>
                </a:solidFill>
                <a:latin typeface="TT Rounds Condensed Bold" panose="02000806030000020003"/>
                <a:ea typeface="TT Rounds Condensed Bold" panose="02000806030000020003"/>
                <a:cs typeface="TT Rounds Condensed Bold" panose="02000806030000020003"/>
                <a:sym typeface="TT Rounds Condensed Bold" panose="02000806030000020003"/>
              </a:rPr>
              <a:t>Fix SQL Injection: </a:t>
            </a:r>
            <a:r>
              <a:rPr lang="en-US" sz="2800" spc="26" dirty="0">
                <a:solidFill>
                  <a:srgbClr val="F2F2F2"/>
                </a:solidFill>
                <a:latin typeface="TT Rounds Condensed" panose="02000506030000020003"/>
                <a:ea typeface="TT Rounds Condensed" panose="02000506030000020003"/>
                <a:cs typeface="TT Rounds Condensed" panose="02000506030000020003"/>
                <a:sym typeface="TT Rounds Condensed" panose="02000506030000020003"/>
              </a:rPr>
              <a:t>Use prepared statements and parameterized queries.</a:t>
            </a:r>
            <a:endParaRPr lang="en-US" sz="2800" spc="26" dirty="0">
              <a:solidFill>
                <a:srgbClr val="F2F2F2"/>
              </a:solidFill>
              <a:latin typeface="TT Rounds Condensed" panose="02000506030000020003"/>
              <a:ea typeface="TT Rounds Condensed" panose="02000506030000020003"/>
              <a:cs typeface="TT Rounds Condensed" panose="02000506030000020003"/>
              <a:sym typeface="TT Rounds Condensed" panose="02000506030000020003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7050393" y="5139555"/>
            <a:ext cx="4187215" cy="3662829"/>
          </a:xfrm>
          <a:custGeom>
            <a:avLst/>
            <a:gdLst/>
            <a:ahLst/>
            <a:cxnLst/>
            <a:rect l="l" t="t" r="r" b="b"/>
            <a:pathLst>
              <a:path w="4187215" h="3662829">
                <a:moveTo>
                  <a:pt x="0" y="0"/>
                </a:moveTo>
                <a:lnTo>
                  <a:pt x="4187215" y="0"/>
                </a:lnTo>
                <a:lnTo>
                  <a:pt x="4187215" y="3662829"/>
                </a:lnTo>
                <a:lnTo>
                  <a:pt x="0" y="3662829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6"/>
          <p:cNvSpPr/>
          <p:nvPr/>
        </p:nvSpPr>
        <p:spPr>
          <a:xfrm>
            <a:off x="11694553" y="5139555"/>
            <a:ext cx="4187215" cy="3662829"/>
          </a:xfrm>
          <a:custGeom>
            <a:avLst/>
            <a:gdLst/>
            <a:ahLst/>
            <a:cxnLst/>
            <a:rect l="l" t="t" r="r" b="b"/>
            <a:pathLst>
              <a:path w="4187215" h="3662829">
                <a:moveTo>
                  <a:pt x="0" y="0"/>
                </a:moveTo>
                <a:lnTo>
                  <a:pt x="4187215" y="0"/>
                </a:lnTo>
                <a:lnTo>
                  <a:pt x="4187215" y="3662829"/>
                </a:lnTo>
                <a:lnTo>
                  <a:pt x="0" y="3662829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TextBox 7"/>
          <p:cNvSpPr txBox="1"/>
          <p:nvPr/>
        </p:nvSpPr>
        <p:spPr>
          <a:xfrm>
            <a:off x="7820737" y="6010125"/>
            <a:ext cx="2646527" cy="2024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 b="1" spc="26" dirty="0">
                <a:solidFill>
                  <a:srgbClr val="F2F2F2"/>
                </a:solidFill>
                <a:latin typeface="TT Rounds Condensed Bold" panose="02000806030000020003"/>
                <a:ea typeface="TT Rounds Condensed Bold" panose="02000806030000020003"/>
                <a:cs typeface="TT Rounds Condensed Bold" panose="02000806030000020003"/>
                <a:sym typeface="TT Rounds Condensed Bold" panose="02000806030000020003"/>
              </a:rPr>
              <a:t>Patch XSS Issues</a:t>
            </a:r>
            <a:r>
              <a:rPr lang="en-US" sz="2800" spc="26" dirty="0">
                <a:solidFill>
                  <a:srgbClr val="F2F2F2"/>
                </a:solidFill>
                <a:latin typeface="TT Rounds Condensed" panose="02000506030000020003"/>
                <a:ea typeface="TT Rounds Condensed" panose="02000506030000020003"/>
                <a:cs typeface="TT Rounds Condensed" panose="02000506030000020003"/>
                <a:sym typeface="TT Rounds Condensed" panose="02000506030000020003"/>
              </a:rPr>
              <a:t>: Sanitize user inputs and encode output.</a:t>
            </a:r>
            <a:endParaRPr lang="en-US" sz="2800" spc="26" dirty="0">
              <a:solidFill>
                <a:srgbClr val="F2F2F2"/>
              </a:solidFill>
              <a:latin typeface="TT Rounds Condensed" panose="02000506030000020003"/>
              <a:ea typeface="TT Rounds Condensed" panose="02000506030000020003"/>
              <a:cs typeface="TT Rounds Condensed" panose="02000506030000020003"/>
              <a:sym typeface="TT Rounds Condensed" panose="02000506030000020003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2007952" y="5619750"/>
            <a:ext cx="3536848" cy="2533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 b="1" spc="26" dirty="0">
                <a:solidFill>
                  <a:srgbClr val="F2F2F2"/>
                </a:solidFill>
                <a:latin typeface="TT Rounds Condensed Bold" panose="02000806030000020003"/>
                <a:ea typeface="TT Rounds Condensed Bold" panose="02000806030000020003"/>
                <a:cs typeface="TT Rounds Condensed Bold" panose="02000806030000020003"/>
                <a:sym typeface="TT Rounds Condensed Bold" panose="02000806030000020003"/>
              </a:rPr>
              <a:t>Strengthen Authentication</a:t>
            </a:r>
            <a:r>
              <a:rPr lang="en-US" sz="2800" spc="26" dirty="0">
                <a:solidFill>
                  <a:srgbClr val="F2F2F2"/>
                </a:solidFill>
                <a:latin typeface="TT Rounds Condensed" panose="02000506030000020003"/>
                <a:ea typeface="TT Rounds Condensed" panose="02000506030000020003"/>
                <a:cs typeface="TT Rounds Condensed" panose="02000506030000020003"/>
                <a:sym typeface="TT Rounds Condensed" panose="02000506030000020003"/>
              </a:rPr>
              <a:t>: Enforce strong passwords, enable two-factor authentication.</a:t>
            </a:r>
            <a:endParaRPr lang="en-US" sz="2800" spc="26" dirty="0">
              <a:solidFill>
                <a:srgbClr val="F2F2F2"/>
              </a:solidFill>
              <a:latin typeface="TT Rounds Condensed" panose="02000506030000020003"/>
              <a:ea typeface="TT Rounds Condensed" panose="02000506030000020003"/>
              <a:cs typeface="TT Rounds Condensed" panose="02000506030000020003"/>
              <a:sym typeface="TT Rounds Condensed" panose="02000506030000020003"/>
            </a:endParaRPr>
          </a:p>
        </p:txBody>
      </p:sp>
      <p:sp>
        <p:nvSpPr>
          <p:cNvPr id="9" name="Freeform 9"/>
          <p:cNvSpPr/>
          <p:nvPr/>
        </p:nvSpPr>
        <p:spPr>
          <a:xfrm flipH="1">
            <a:off x="15113626" y="511528"/>
            <a:ext cx="4832593" cy="3470681"/>
          </a:xfrm>
          <a:custGeom>
            <a:avLst/>
            <a:gdLst/>
            <a:ahLst/>
            <a:cxnLst/>
            <a:rect l="l" t="t" r="r" b="b"/>
            <a:pathLst>
              <a:path w="4832593" h="3470681">
                <a:moveTo>
                  <a:pt x="4832593" y="0"/>
                </a:moveTo>
                <a:lnTo>
                  <a:pt x="0" y="0"/>
                </a:lnTo>
                <a:lnTo>
                  <a:pt x="0" y="3470681"/>
                </a:lnTo>
                <a:lnTo>
                  <a:pt x="4832593" y="3470681"/>
                </a:lnTo>
                <a:lnTo>
                  <a:pt x="483259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22" b="-22"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0" name="Freeform 10"/>
          <p:cNvSpPr/>
          <p:nvPr/>
        </p:nvSpPr>
        <p:spPr>
          <a:xfrm>
            <a:off x="-1932809" y="2653744"/>
            <a:ext cx="4832593" cy="3470681"/>
          </a:xfrm>
          <a:custGeom>
            <a:avLst/>
            <a:gdLst/>
            <a:ahLst/>
            <a:cxnLst/>
            <a:rect l="l" t="t" r="r" b="b"/>
            <a:pathLst>
              <a:path w="4832593" h="3470681">
                <a:moveTo>
                  <a:pt x="0" y="0"/>
                </a:moveTo>
                <a:lnTo>
                  <a:pt x="4832593" y="0"/>
                </a:lnTo>
                <a:lnTo>
                  <a:pt x="4832593" y="3470681"/>
                </a:lnTo>
                <a:lnTo>
                  <a:pt x="0" y="34706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22" b="-22"/>
            </a:stretch>
          </a:blip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2925</Words>
  <Application>WPS Presentation</Application>
  <PresentationFormat>Custom</PresentationFormat>
  <Paragraphs>155</Paragraphs>
  <Slides>14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5" baseType="lpstr">
      <vt:lpstr>Arial</vt:lpstr>
      <vt:lpstr>SimSun</vt:lpstr>
      <vt:lpstr>Wingdings</vt:lpstr>
      <vt:lpstr>Squada One</vt:lpstr>
      <vt:lpstr>Dosis Bold</vt:lpstr>
      <vt:lpstr>Arimo Bold</vt:lpstr>
      <vt:lpstr>XB Titre</vt:lpstr>
      <vt:lpstr>Amasis MT Pro Black</vt:lpstr>
      <vt:lpstr>TT Rounds Condensed</vt:lpstr>
      <vt:lpstr>Varela Round</vt:lpstr>
      <vt:lpstr>Helios</vt:lpstr>
      <vt:lpstr>TT Rounds Condensed Bold</vt:lpstr>
      <vt:lpstr>Varela Round</vt:lpstr>
      <vt:lpstr>Arimo</vt:lpstr>
      <vt:lpstr>ほのかアンティーク丸</vt:lpstr>
      <vt:lpstr>Canva Sans Bold</vt:lpstr>
      <vt:lpstr>Aldhabi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pentest.pptx</dc:title>
  <dc:creator/>
  <cp:lastModifiedBy>MR X</cp:lastModifiedBy>
  <cp:revision>9</cp:revision>
  <dcterms:created xsi:type="dcterms:W3CDTF">2006-08-16T00:00:00Z</dcterms:created>
  <dcterms:modified xsi:type="dcterms:W3CDTF">2024-10-24T18:47:09Z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05C2B714E88E4641A8863066010365CC_12</vt:lpwstr>
  </property>
  <property fmtid="{D5CDD505-2E9C-101B-9397-08002B2CF9AE}" pid="3" name="KSOProductBuildVer">
    <vt:lpwstr>1033-12.2.0.18607</vt:lpwstr>
  </property>
</Properties>
</file>