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0" r:id="rId4"/>
    <p:sldId id="258" r:id="rId5"/>
    <p:sldId id="259" r:id="rId6"/>
    <p:sldId id="262" r:id="rId7"/>
    <p:sldId id="263" r:id="rId8"/>
    <p:sldId id="264" r:id="rId9"/>
    <p:sldId id="265" r:id="rId10"/>
    <p:sldId id="260" r:id="rId11"/>
    <p:sldId id="278" r:id="rId12"/>
    <p:sldId id="270" r:id="rId13"/>
    <p:sldId id="268" r:id="rId14"/>
    <p:sldId id="281" r:id="rId15"/>
    <p:sldId id="277" r:id="rId16"/>
    <p:sldId id="269" r:id="rId17"/>
    <p:sldId id="276" r:id="rId18"/>
    <p:sldId id="272" r:id="rId19"/>
    <p:sldId id="284" r:id="rId20"/>
    <p:sldId id="279" r:id="rId21"/>
    <p:sldId id="283" r:id="rId22"/>
    <p:sldId id="282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1481" autoAdjust="0"/>
  </p:normalViewPr>
  <p:slideViewPr>
    <p:cSldViewPr snapToGrid="0">
      <p:cViewPr>
        <p:scale>
          <a:sx n="100" d="100"/>
          <a:sy n="10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28ED5-ABB2-42E8-868E-177123ABC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F1689-C82F-4F06-A8DC-394980C82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7FF4-3334-472E-A963-C0DE37BC772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EAC4C-5E78-40CA-B372-FBC8F1BE57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03F57-8172-4C55-8D2A-2E3EEB19D4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7340-2159-4B4A-BDBE-A573F01C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2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D3BB-DD53-4B62-AD6C-02B86CD42EA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ED3EA-4BC6-4D33-AFD7-78A36317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‘</a:t>
            </a:r>
            <a:r>
              <a:rPr lang="ko-KR" altLang="en-US" dirty="0"/>
              <a:t>이번에 </a:t>
            </a:r>
            <a:r>
              <a:rPr lang="en-US" altLang="ko-KR" dirty="0"/>
              <a:t>Prepared Statement</a:t>
            </a:r>
            <a:r>
              <a:rPr lang="ko-KR" altLang="en-US" dirty="0"/>
              <a:t> 올바르기 사용해보기</a:t>
            </a:r>
            <a:r>
              <a:rPr lang="en-US" altLang="ko-KR" dirty="0"/>
              <a:t>’ </a:t>
            </a:r>
            <a:r>
              <a:rPr lang="ko-KR" altLang="en-US" dirty="0"/>
              <a:t>라는 주제로 이번 대충콘에서 발표하게 된 충남대학교 </a:t>
            </a:r>
            <a:r>
              <a:rPr lang="en-US" altLang="ko-KR" dirty="0"/>
              <a:t>ARGOS</a:t>
            </a:r>
            <a:r>
              <a:rPr lang="ko-KR" altLang="en-US" dirty="0"/>
              <a:t>의 허강준입니다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아무래도 마지막 바로 전 세션이라 하드한 내용 다루기도 좀 그렇고 해서 쉬어가는 느낌으로 준비했으니 크게 부담 갖지 않고 들으셨으면 좋겠습니다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보안성이 뛰어난 </a:t>
            </a:r>
            <a:r>
              <a:rPr lang="en-US" altLang="ko-KR" dirty="0"/>
              <a:t>Prepared Statement</a:t>
            </a:r>
            <a:r>
              <a:rPr lang="ko-KR" altLang="en-US" dirty="0"/>
              <a:t>는 기존의 코드를 갈아엎는 등의 시도를 할 수 있을 만큼 충분히 쓸모가 있었습니다</a:t>
            </a:r>
            <a:r>
              <a:rPr lang="en-US" altLang="ko-KR" dirty="0"/>
              <a:t>. </a:t>
            </a:r>
            <a:r>
              <a:rPr lang="ko-KR" altLang="en-US" dirty="0"/>
              <a:t>하지만 그와 동시에 잘못 쓰는 경우들도 생겨나기 시작했습니다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3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Statement</a:t>
            </a:r>
            <a:r>
              <a:rPr lang="ko-KR" altLang="en-US" dirty="0"/>
              <a:t>는 그 동작 특성상 성능에 이득을 가져올 수 있습니다</a:t>
            </a:r>
            <a:r>
              <a:rPr lang="en-US" altLang="ko-KR" dirty="0"/>
              <a:t>. </a:t>
            </a:r>
            <a:r>
              <a:rPr lang="ko-KR" altLang="en-US" dirty="0"/>
              <a:t>쿼리가 컴파일 되고 </a:t>
            </a:r>
            <a:r>
              <a:rPr lang="en-US" altLang="ko-KR" dirty="0"/>
              <a:t>Evaluation </a:t>
            </a:r>
            <a:r>
              <a:rPr lang="ko-KR" altLang="en-US" dirty="0"/>
              <a:t>되는 과정이 단 한번만 일어나기 때문에</a:t>
            </a:r>
            <a:r>
              <a:rPr lang="en-US" altLang="ko-KR" dirty="0"/>
              <a:t>, </a:t>
            </a:r>
            <a:r>
              <a:rPr lang="ko-KR" altLang="en-US" dirty="0"/>
              <a:t>같은 쿼리에서 파라메터만 바뀌어 여러번 동작하는 경우에서 꽤나 빠르게 동작할 수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하지만 매 요청에서 단 한번만 쓰고 버려지는 쿼리라면 이야기가 달라지겠죠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예제를 가져와보았습니다</a:t>
            </a:r>
            <a:r>
              <a:rPr lang="en-US" altLang="ko-KR" dirty="0"/>
              <a:t>. </a:t>
            </a:r>
            <a:r>
              <a:rPr lang="ko-KR" altLang="en-US" dirty="0"/>
              <a:t>두 예제는 모두 같은 동작을 하는 코드입니다</a:t>
            </a:r>
            <a:r>
              <a:rPr lang="en-US" altLang="ko-KR" dirty="0"/>
              <a:t>. PHP</a:t>
            </a:r>
            <a:r>
              <a:rPr lang="ko-KR" altLang="en-US" dirty="0"/>
              <a:t>를 하시는 분들이라면 아시겠지만 </a:t>
            </a:r>
            <a:r>
              <a:rPr lang="en-US" altLang="ko-KR" dirty="0"/>
              <a:t>date </a:t>
            </a:r>
            <a:r>
              <a:rPr lang="ko-KR" altLang="en-US" dirty="0"/>
              <a:t>함수는 </a:t>
            </a:r>
            <a:r>
              <a:rPr lang="en-US" altLang="ko-KR" dirty="0"/>
              <a:t>Y</a:t>
            </a:r>
            <a:r>
              <a:rPr lang="ko-KR" altLang="en-US" dirty="0"/>
              <a:t>라는 문자열을 받았을 때 그 해의 년도를 리턴합니다</a:t>
            </a:r>
            <a:r>
              <a:rPr lang="en-US" altLang="ko-KR" dirty="0"/>
              <a:t>. </a:t>
            </a:r>
            <a:r>
              <a:rPr lang="ko-KR" altLang="en-US" dirty="0"/>
              <a:t>이것을 이용하여 쪽지를 검색하려고 하죠</a:t>
            </a:r>
            <a:r>
              <a:rPr lang="en-US" altLang="ko-KR" dirty="0"/>
              <a:t>. </a:t>
            </a:r>
            <a:r>
              <a:rPr lang="ko-KR" altLang="en-US" dirty="0"/>
              <a:t>한 예제는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이용해서 년도를 넘기고</a:t>
            </a:r>
            <a:r>
              <a:rPr lang="en-US" altLang="ko-KR" dirty="0"/>
              <a:t>, </a:t>
            </a:r>
            <a:r>
              <a:rPr lang="ko-KR" altLang="en-US" dirty="0"/>
              <a:t>다른 예제는 쿼리에 직접 </a:t>
            </a:r>
            <a:r>
              <a:rPr lang="en-US" altLang="ko-KR" dirty="0" err="1"/>
              <a:t>Concat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앞에서 말한 내용을 다시 생각해봅시다</a:t>
            </a:r>
            <a:r>
              <a:rPr lang="en-US" altLang="ko-KR" dirty="0"/>
              <a:t>. Prepared Statement</a:t>
            </a:r>
            <a:r>
              <a:rPr lang="ko-KR" altLang="en-US" dirty="0"/>
              <a:t>를 사용하는 이유중 하나는</a:t>
            </a:r>
            <a:r>
              <a:rPr lang="en-US" altLang="ko-KR" dirty="0"/>
              <a:t>, </a:t>
            </a:r>
            <a:r>
              <a:rPr lang="ko-KR" altLang="en-US" dirty="0"/>
              <a:t>신뢰할 수 없는 데이터</a:t>
            </a:r>
            <a:r>
              <a:rPr lang="en-US" altLang="ko-KR" dirty="0"/>
              <a:t>, </a:t>
            </a:r>
            <a:r>
              <a:rPr lang="ko-KR" altLang="en-US" dirty="0"/>
              <a:t>즉 개발자가 예측할 수 없는 데이터를 안전하게 쿼리로 전달하기 위함이라 하였습니다</a:t>
            </a:r>
            <a:r>
              <a:rPr lang="en-US" altLang="ko-KR" dirty="0"/>
              <a:t>.  </a:t>
            </a:r>
            <a:r>
              <a:rPr lang="ko-KR" altLang="en-US" dirty="0"/>
              <a:t>하지만 위에서 선언한 </a:t>
            </a:r>
            <a:r>
              <a:rPr lang="en-US" altLang="ko-KR" dirty="0"/>
              <a:t>date </a:t>
            </a:r>
            <a:r>
              <a:rPr lang="ko-KR" altLang="en-US" dirty="0"/>
              <a:t>변수는  현재 시점에서 명백하게 </a:t>
            </a:r>
            <a:r>
              <a:rPr lang="en-US" altLang="ko-KR" dirty="0"/>
              <a:t>2019</a:t>
            </a:r>
            <a:r>
              <a:rPr lang="ko-KR" altLang="en-US" dirty="0"/>
              <a:t>라는 값을 담고 있습니다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사용할 이유가 없으며</a:t>
            </a:r>
            <a:r>
              <a:rPr lang="en-US" altLang="ko-KR" dirty="0"/>
              <a:t>, </a:t>
            </a:r>
            <a:r>
              <a:rPr lang="ko-KR" altLang="en-US" dirty="0"/>
              <a:t>이 쿼리가 재활용 되지 않기 때문에 더더욱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이용하여 성능상 이득을 볼 가능성 조차도 없습니다</a:t>
            </a:r>
            <a:r>
              <a:rPr lang="en-US" altLang="ko-KR" dirty="0"/>
              <a:t>. </a:t>
            </a:r>
            <a:r>
              <a:rPr lang="ko-KR" altLang="en-US" dirty="0"/>
              <a:t>따라서 위의 예제는 불필요한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사용한 댓가로 성능의 낭비가 발생합니다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성능의 하락이 얼마나 발생하는지 알아보기 위해</a:t>
            </a:r>
            <a:r>
              <a:rPr lang="en-US" altLang="ko-KR" dirty="0"/>
              <a:t>, </a:t>
            </a:r>
            <a:r>
              <a:rPr lang="ko-KR" altLang="en-US" dirty="0"/>
              <a:t>같은 쿼리를 앞서 말한 두가지 방식으로 </a:t>
            </a:r>
            <a:r>
              <a:rPr lang="en-US" altLang="ko-KR" dirty="0"/>
              <a:t>10000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번씩 돌려보았습니다</a:t>
            </a:r>
            <a:r>
              <a:rPr lang="en-US" altLang="ko-KR" dirty="0"/>
              <a:t>. </a:t>
            </a:r>
            <a:r>
              <a:rPr lang="ko-KR" altLang="en-US" dirty="0"/>
              <a:t>그 결과는 지금 보시는 표와 같습니다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불필요한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사용한 경우 평균 </a:t>
            </a:r>
            <a:r>
              <a:rPr lang="en-US" altLang="ko-KR" dirty="0"/>
              <a:t>939ms</a:t>
            </a:r>
            <a:r>
              <a:rPr lang="ko-KR" altLang="en-US" dirty="0"/>
              <a:t>의 시간이 걸렸고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쿼리로는 </a:t>
            </a:r>
            <a:r>
              <a:rPr lang="en-US" altLang="ko-KR" dirty="0"/>
              <a:t>481ms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시간이 걸렸습니다</a:t>
            </a:r>
            <a:r>
              <a:rPr lang="en-US" altLang="ko-KR" dirty="0"/>
              <a:t>. </a:t>
            </a:r>
            <a:r>
              <a:rPr lang="ko-KR" altLang="en-US" dirty="0"/>
              <a:t>이는 거의 두배 차이를 나타내며</a:t>
            </a:r>
            <a:r>
              <a:rPr lang="en-US" altLang="ko-KR" dirty="0"/>
              <a:t>, </a:t>
            </a:r>
            <a:r>
              <a:rPr lang="ko-KR" altLang="en-US" dirty="0"/>
              <a:t>무분별한 </a:t>
            </a:r>
            <a:r>
              <a:rPr lang="en-US" altLang="ko-KR" dirty="0"/>
              <a:t>Prepared Statement</a:t>
            </a:r>
            <a:r>
              <a:rPr lang="ko-KR" altLang="en-US" dirty="0"/>
              <a:t>의 사용이 얼마나 성능에 부정적인 영향을 미치는지 알 수 있었습니다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사실 한가지 테스트를 더 했는데</a:t>
            </a:r>
            <a:r>
              <a:rPr lang="en-US" altLang="ko-KR" dirty="0"/>
              <a:t>, </a:t>
            </a:r>
            <a:r>
              <a:rPr lang="ko-KR" altLang="en-US" dirty="0"/>
              <a:t>벤치마크에서 나온</a:t>
            </a:r>
            <a:r>
              <a:rPr lang="en-US" altLang="ko-KR" dirty="0"/>
              <a:t> </a:t>
            </a:r>
            <a:r>
              <a:rPr lang="ko-KR" altLang="en-US" dirty="0"/>
              <a:t>변수를 바꿔가며 루프를 돌리는 경우는 </a:t>
            </a:r>
            <a:r>
              <a:rPr lang="en-US" altLang="ko-KR" dirty="0"/>
              <a:t>Prepared Statement</a:t>
            </a:r>
            <a:r>
              <a:rPr lang="ko-KR" altLang="en-US" dirty="0"/>
              <a:t>의 성능을 이끌어내기 좋은 예시 중 하나입니다</a:t>
            </a:r>
            <a:r>
              <a:rPr lang="en-US" altLang="ko-KR" dirty="0"/>
              <a:t>. </a:t>
            </a:r>
            <a:r>
              <a:rPr lang="ko-KR" altLang="en-US" dirty="0"/>
              <a:t>쿼리를 한번 </a:t>
            </a:r>
            <a:r>
              <a:rPr lang="en-US" altLang="ko-KR" dirty="0"/>
              <a:t>Prepare </a:t>
            </a:r>
            <a:r>
              <a:rPr lang="ko-KR" altLang="en-US" dirty="0"/>
              <a:t>한 뒤 파라메터를 바인딩 해주고</a:t>
            </a:r>
            <a:r>
              <a:rPr lang="en-US" altLang="ko-KR" dirty="0"/>
              <a:t>, </a:t>
            </a:r>
            <a:r>
              <a:rPr lang="ko-KR" altLang="en-US" dirty="0"/>
              <a:t>루프 안에서 값만 바꾸는 것입니다</a:t>
            </a:r>
            <a:r>
              <a:rPr lang="en-US" altLang="ko-KR" dirty="0"/>
              <a:t>. </a:t>
            </a:r>
            <a:r>
              <a:rPr lang="ko-KR" altLang="en-US" dirty="0"/>
              <a:t>그 결과는 다음과 같았습니다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9480A14-F869-4EBF-9399-A3885EFA1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경우는 쿼리가 한번 </a:t>
            </a:r>
            <a:r>
              <a:rPr lang="en-US" altLang="ko-KR" dirty="0"/>
              <a:t>Prepare </a:t>
            </a:r>
            <a:r>
              <a:rPr lang="ko-KR" altLang="en-US" dirty="0"/>
              <a:t>된 뒤 루프를 돌며 </a:t>
            </a:r>
            <a:r>
              <a:rPr lang="en-US" altLang="ko-KR" dirty="0"/>
              <a:t>Argument</a:t>
            </a:r>
            <a:r>
              <a:rPr lang="ko-KR" altLang="en-US" dirty="0"/>
              <a:t>를 변경하며 </a:t>
            </a:r>
            <a:r>
              <a:rPr lang="en-US" altLang="ko-KR" dirty="0"/>
              <a:t>Execute</a:t>
            </a:r>
            <a:r>
              <a:rPr lang="ko-KR" altLang="en-US" dirty="0"/>
              <a:t>를 한 결과입니다</a:t>
            </a:r>
            <a:r>
              <a:rPr lang="en-US" altLang="ko-KR" dirty="0"/>
              <a:t>.</a:t>
            </a:r>
            <a:r>
              <a:rPr lang="ko-KR" altLang="en-US" dirty="0"/>
              <a:t> 방금 케이스와는 다르게 매번 쿼리문이 컴파일 되지 않으므로 성능의 이득이 발생한 것을 확인할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적절한 경우를 제외한다면 우리는 예측 불가능한 데이터의 유무에 따라 </a:t>
            </a:r>
            <a:r>
              <a:rPr lang="en-US" altLang="ko-KR" dirty="0"/>
              <a:t>Prepared Statement</a:t>
            </a:r>
            <a:r>
              <a:rPr lang="ko-KR" altLang="en-US" dirty="0"/>
              <a:t>의 사용 여부를 결정해야 합니다</a:t>
            </a:r>
            <a:r>
              <a:rPr lang="en-US" altLang="ko-KR" dirty="0"/>
              <a:t>. </a:t>
            </a:r>
            <a:r>
              <a:rPr lang="ko-KR" altLang="en-US" dirty="0"/>
              <a:t>그리고 이에 따라 일일이 구분해가며 코드를 작성하는 것은 까다로운 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때를 위해</a:t>
            </a:r>
            <a:r>
              <a:rPr lang="en-US" altLang="ko-KR" dirty="0"/>
              <a:t> </a:t>
            </a:r>
            <a:r>
              <a:rPr lang="ko-KR" altLang="en-US" dirty="0"/>
              <a:t> 저는 </a:t>
            </a:r>
            <a:r>
              <a:rPr lang="en-US" altLang="ko-KR" dirty="0"/>
              <a:t>2</a:t>
            </a:r>
            <a:r>
              <a:rPr lang="ko-KR" altLang="en-US" dirty="0"/>
              <a:t>개 이상의 파라메터를 받는 함수를 하나 만듭니다</a:t>
            </a:r>
            <a:r>
              <a:rPr lang="en-US" altLang="ko-KR" dirty="0"/>
              <a:t>.  </a:t>
            </a:r>
            <a:r>
              <a:rPr lang="ko-KR" altLang="en-US" dirty="0"/>
              <a:t>가변인자에 인자를 넘기면 </a:t>
            </a:r>
            <a:r>
              <a:rPr lang="en-US" altLang="ko-KR" dirty="0"/>
              <a:t>Prepared Statement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그렇지 않으면 일반 </a:t>
            </a:r>
            <a:r>
              <a:rPr lang="en-US" altLang="ko-KR" dirty="0"/>
              <a:t>SQL </a:t>
            </a:r>
            <a:r>
              <a:rPr lang="ko-KR" altLang="en-US" dirty="0"/>
              <a:t>쿼리를 실행해서 각각의 객체를 리턴하는 식이죠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이런 유틸리티 함수를 만들어 두게 되면 간편하게 데이터베이스 프로그래밍을 할 수 있다는점 알아 두시면 좋을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서비스를 개발하다 보면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나 여러 정보를 이용해서 전용 테이블을 만들어야 하는 경우가 생깁니다</a:t>
            </a:r>
            <a:r>
              <a:rPr lang="en-US" altLang="ko-KR" dirty="0"/>
              <a:t>. </a:t>
            </a:r>
            <a:r>
              <a:rPr lang="ko-KR" altLang="en-US" dirty="0"/>
              <a:t>이런 경우는 쿼리를 직접 실행한다고 하였을 때 테이블 이름을 </a:t>
            </a:r>
            <a:r>
              <a:rPr lang="en-US" altLang="ko-KR" dirty="0"/>
              <a:t>Parameterize </a:t>
            </a:r>
            <a:r>
              <a:rPr lang="ko-KR" altLang="en-US" dirty="0"/>
              <a:t>할수 없고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사용할 수 없어 </a:t>
            </a:r>
            <a:r>
              <a:rPr lang="en-US" altLang="ko-KR" dirty="0" err="1"/>
              <a:t>Concat</a:t>
            </a:r>
            <a:r>
              <a:rPr lang="ko-KR" altLang="en-US" dirty="0"/>
              <a:t>을 하게 됩니다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이 역시 </a:t>
            </a:r>
            <a:r>
              <a:rPr lang="en-US" altLang="ko-KR" dirty="0"/>
              <a:t>SQL Injection</a:t>
            </a:r>
            <a:r>
              <a:rPr lang="ko-KR" altLang="en-US" dirty="0"/>
              <a:t>의 위험에 노출될 수 있기에 파라메터를 전달할 수 있도록 </a:t>
            </a:r>
            <a:r>
              <a:rPr lang="en-US" altLang="ko-KR" dirty="0"/>
              <a:t>Stored Procedure</a:t>
            </a:r>
            <a:r>
              <a:rPr lang="ko-KR" altLang="en-US" dirty="0"/>
              <a:t>를 이용하기도 합니다</a:t>
            </a:r>
            <a:r>
              <a:rPr lang="en-US" altLang="ko-KR" dirty="0"/>
              <a:t>. DBMS</a:t>
            </a:r>
            <a:r>
              <a:rPr lang="ko-KR" altLang="en-US" dirty="0"/>
              <a:t>마다 다르지만</a:t>
            </a:r>
            <a:r>
              <a:rPr lang="en-US" altLang="ko-KR" dirty="0"/>
              <a:t>, MariaDB</a:t>
            </a:r>
            <a:r>
              <a:rPr lang="ko-KR" altLang="en-US" dirty="0"/>
              <a:t>에서는 </a:t>
            </a:r>
            <a:r>
              <a:rPr lang="en-US" altLang="ko-KR" dirty="0"/>
              <a:t>Stored Procedure </a:t>
            </a:r>
            <a:r>
              <a:rPr lang="ko-KR" altLang="en-US" dirty="0"/>
              <a:t>안에서 </a:t>
            </a:r>
            <a:r>
              <a:rPr lang="en-US" altLang="ko-KR" dirty="0"/>
              <a:t>Dynamic SQL</a:t>
            </a:r>
            <a:r>
              <a:rPr lang="ko-KR" altLang="en-US" dirty="0"/>
              <a:t>을 직접 실행할 수 없기 때문에</a:t>
            </a:r>
            <a:r>
              <a:rPr lang="en-US" altLang="ko-KR" dirty="0"/>
              <a:t>, </a:t>
            </a:r>
            <a:r>
              <a:rPr lang="ko-KR" altLang="en-US" dirty="0"/>
              <a:t>이 안에서 </a:t>
            </a:r>
            <a:r>
              <a:rPr lang="en-US" altLang="ko-KR" dirty="0"/>
              <a:t>Query</a:t>
            </a:r>
            <a:r>
              <a:rPr lang="ko-KR" altLang="en-US" dirty="0"/>
              <a:t>를 </a:t>
            </a:r>
            <a:r>
              <a:rPr lang="en-US" altLang="ko-KR" dirty="0"/>
              <a:t>Prepare 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하지만 여기서도 볼 수 있듯</a:t>
            </a:r>
            <a:r>
              <a:rPr lang="en-US" altLang="ko-KR" dirty="0"/>
              <a:t>, </a:t>
            </a:r>
            <a:r>
              <a:rPr lang="ko-KR" altLang="en-US" dirty="0"/>
              <a:t>이 경우 역시 </a:t>
            </a:r>
            <a:r>
              <a:rPr lang="en-US" altLang="ko-KR" dirty="0"/>
              <a:t>SQL Injection </a:t>
            </a:r>
            <a:r>
              <a:rPr lang="ko-KR" altLang="en-US" dirty="0"/>
              <a:t>취약점이 존재합니다</a:t>
            </a:r>
            <a:r>
              <a:rPr lang="en-US" altLang="ko-KR" dirty="0"/>
              <a:t>. 4</a:t>
            </a:r>
            <a:r>
              <a:rPr lang="ko-KR" altLang="en-US" dirty="0"/>
              <a:t>번째 줄에서 </a:t>
            </a:r>
            <a:r>
              <a:rPr lang="en-US" altLang="ko-KR" dirty="0"/>
              <a:t>@SQL </a:t>
            </a:r>
            <a:r>
              <a:rPr lang="ko-KR" altLang="en-US" dirty="0"/>
              <a:t>변수에 쿼리를 </a:t>
            </a:r>
            <a:r>
              <a:rPr lang="en-US" altLang="ko-KR" dirty="0"/>
              <a:t>CONCAT </a:t>
            </a:r>
            <a:r>
              <a:rPr lang="ko-KR" altLang="en-US" dirty="0"/>
              <a:t>하여 할당하는 과정에서</a:t>
            </a:r>
            <a:r>
              <a:rPr lang="en-US" altLang="ko-KR" dirty="0"/>
              <a:t>, </a:t>
            </a:r>
            <a:r>
              <a:rPr lang="en-US" altLang="ko-KR" dirty="0" err="1"/>
              <a:t>table_name</a:t>
            </a:r>
            <a:r>
              <a:rPr lang="ko-KR" altLang="en-US" dirty="0"/>
              <a:t>이라는 변수를 통해 인젝션이 발생할 수 있기 때문입니다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5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점을 몰랐던 개발자는</a:t>
            </a:r>
            <a:r>
              <a:rPr lang="en-US" altLang="ko-KR" dirty="0"/>
              <a:t>, Prepared Statement</a:t>
            </a:r>
            <a:r>
              <a:rPr lang="ko-KR" altLang="en-US" dirty="0"/>
              <a:t>를 사용할 수 있으니</a:t>
            </a:r>
            <a:r>
              <a:rPr lang="en-US" altLang="ko-KR" dirty="0"/>
              <a:t> </a:t>
            </a:r>
            <a:r>
              <a:rPr lang="ko-KR" altLang="en-US" dirty="0"/>
              <a:t>이런 식으로 코드를 짭니다</a:t>
            </a:r>
            <a:r>
              <a:rPr lang="en-US" altLang="ko-KR" dirty="0"/>
              <a:t>. </a:t>
            </a:r>
            <a:r>
              <a:rPr lang="ko-KR" altLang="en-US" dirty="0"/>
              <a:t>그리고 서비스를 개시한 후 공격자는 다음과 같이 입력을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전 슬라이드에 있던 </a:t>
            </a:r>
            <a:r>
              <a:rPr lang="en-US" altLang="ko-KR" dirty="0"/>
              <a:t>SQL</a:t>
            </a:r>
            <a:r>
              <a:rPr lang="ko-KR" altLang="en-US" dirty="0"/>
              <a:t>문을 다시 가져오겠습니다</a:t>
            </a:r>
            <a:r>
              <a:rPr lang="en-US" altLang="ko-KR" dirty="0"/>
              <a:t>. </a:t>
            </a:r>
            <a:r>
              <a:rPr lang="ko-KR" altLang="en-US" dirty="0"/>
              <a:t>입력은 </a:t>
            </a:r>
            <a:r>
              <a:rPr lang="en-US" altLang="ko-KR" dirty="0"/>
              <a:t>Prepare </a:t>
            </a:r>
            <a:r>
              <a:rPr lang="ko-KR" altLang="en-US" dirty="0"/>
              <a:t>되는 과정에서 일부 </a:t>
            </a:r>
            <a:r>
              <a:rPr lang="en-US" altLang="ko-KR" dirty="0"/>
              <a:t>Escape </a:t>
            </a:r>
            <a:r>
              <a:rPr lang="ko-KR" altLang="en-US" dirty="0"/>
              <a:t>되고</a:t>
            </a:r>
            <a:r>
              <a:rPr lang="en-US" altLang="ko-KR" dirty="0"/>
              <a:t>, </a:t>
            </a:r>
            <a:r>
              <a:rPr lang="en-US" altLang="ko-KR" dirty="0" err="1"/>
              <a:t>Concat</a:t>
            </a:r>
            <a:r>
              <a:rPr lang="ko-KR" altLang="en-US" dirty="0"/>
              <a:t>의 결과는 다음과 같이 이루어집니다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Evaluation </a:t>
            </a:r>
            <a:r>
              <a:rPr lang="ko-KR" altLang="en-US" dirty="0"/>
              <a:t>결과는 이렇습니다</a:t>
            </a:r>
            <a:r>
              <a:rPr lang="en-US" altLang="ko-KR" dirty="0"/>
              <a:t>. </a:t>
            </a:r>
            <a:r>
              <a:rPr lang="ko-KR" altLang="en-US" dirty="0"/>
              <a:t>개발자의 의도는 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ID)_</a:t>
            </a:r>
            <a:r>
              <a:rPr lang="en-US" altLang="ko-KR" dirty="0" err="1"/>
              <a:t>ptable</a:t>
            </a:r>
            <a:r>
              <a:rPr lang="en-US" altLang="ko-KR" dirty="0"/>
              <a:t> </a:t>
            </a:r>
            <a:r>
              <a:rPr lang="ko-KR" altLang="en-US" dirty="0"/>
              <a:t>이라는 테이블을 생성하는 것이지만</a:t>
            </a:r>
            <a:r>
              <a:rPr lang="en-US" altLang="ko-KR" dirty="0"/>
              <a:t>, </a:t>
            </a:r>
            <a:r>
              <a:rPr lang="ko-KR" altLang="en-US" dirty="0"/>
              <a:t>이와는 다르게 공격자의 의도대로</a:t>
            </a:r>
            <a:r>
              <a:rPr lang="en-US" altLang="ko-KR" dirty="0"/>
              <a:t> </a:t>
            </a:r>
            <a:r>
              <a:rPr lang="ko-KR" altLang="en-US" dirty="0"/>
              <a:t>다른 어트리뷰트를 가진 테이블을 생성하게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한마디로</a:t>
            </a:r>
            <a:r>
              <a:rPr lang="en-US" altLang="ko-KR" dirty="0"/>
              <a:t>, SQL Injection</a:t>
            </a:r>
            <a:r>
              <a:rPr lang="ko-KR" altLang="en-US" dirty="0"/>
              <a:t>이 성공했으며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사용하는 의미가 없게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저는 제 서버에 </a:t>
            </a:r>
            <a:r>
              <a:rPr lang="en-US" altLang="ko-KR" dirty="0"/>
              <a:t>k </a:t>
            </a:r>
            <a:r>
              <a:rPr lang="ko-KR" altLang="en-US" dirty="0"/>
              <a:t>라는 정수형 어트리뷰트 하나를 가진 테이블을 생성하는 </a:t>
            </a:r>
            <a:r>
              <a:rPr lang="en-US" altLang="ko-KR" dirty="0"/>
              <a:t>Stored Procedure</a:t>
            </a:r>
            <a:r>
              <a:rPr lang="ko-KR" altLang="en-US" dirty="0"/>
              <a:t>를 하나 생성했습니다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Procedure</a:t>
            </a:r>
            <a:r>
              <a:rPr lang="ko-KR" altLang="en-US" dirty="0"/>
              <a:t>는 </a:t>
            </a:r>
            <a:r>
              <a:rPr lang="en-US" altLang="ko-KR" dirty="0" err="1"/>
              <a:t>table_name</a:t>
            </a:r>
            <a:r>
              <a:rPr lang="ko-KR" altLang="en-US" dirty="0"/>
              <a:t>이라는 가변 문자열 타입인 </a:t>
            </a:r>
            <a:r>
              <a:rPr lang="en-US" altLang="ko-KR" dirty="0"/>
              <a:t>TEXT</a:t>
            </a:r>
            <a:r>
              <a:rPr lang="ko-KR" altLang="en-US" dirty="0"/>
              <a:t>형 파라메터를 받습니다</a:t>
            </a:r>
            <a:r>
              <a:rPr lang="en-US" altLang="ko-KR" dirty="0"/>
              <a:t>. </a:t>
            </a:r>
            <a:r>
              <a:rPr lang="ko-KR" altLang="en-US" dirty="0"/>
              <a:t>저는 이 </a:t>
            </a:r>
            <a:r>
              <a:rPr lang="en-US" altLang="ko-KR" dirty="0"/>
              <a:t>Procedure</a:t>
            </a:r>
            <a:r>
              <a:rPr lang="ko-KR" altLang="en-US" dirty="0"/>
              <a:t>에 대해 예제와 같이 공격을 수행하였고</a:t>
            </a:r>
            <a:r>
              <a:rPr lang="en-US" altLang="ko-KR" dirty="0"/>
              <a:t>, </a:t>
            </a:r>
            <a:r>
              <a:rPr lang="ko-KR" altLang="en-US" dirty="0"/>
              <a:t>실제로 인젝션 한 바와 같이 정수형 타입 어트리뷰트와 </a:t>
            </a:r>
            <a:r>
              <a:rPr lang="en-US" altLang="ko-KR" dirty="0"/>
              <a:t>35</a:t>
            </a:r>
            <a:r>
              <a:rPr lang="ko-KR" altLang="en-US" dirty="0"/>
              <a:t>의 길이를 가지는 가변 문자열 타입 어트리뷰트를 가지는 테이블을 생성해낼 수 있었습니다</a:t>
            </a:r>
            <a:r>
              <a:rPr lang="en-US" altLang="ko-KR" dirty="0"/>
              <a:t>. Prepared Statement</a:t>
            </a:r>
            <a:r>
              <a:rPr lang="ko-KR" altLang="en-US" dirty="0"/>
              <a:t>를 사용했음에도 불구하고 인젝션이 정말로 가능했다는 얘기입니다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8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EBA7458-0713-4EA6-AC9B-C44FF7CA5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우리는 이러한 공격자의 의도를 분쇄하고 테이블의 생성을 막을 필요가 있습니다</a:t>
            </a:r>
            <a:r>
              <a:rPr lang="en-US" altLang="ko-KR" dirty="0"/>
              <a:t>. 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파라메터로 받은 </a:t>
            </a:r>
            <a:r>
              <a:rPr lang="en-US" altLang="ko-KR" dirty="0" err="1"/>
              <a:t>table_name</a:t>
            </a:r>
            <a:r>
              <a:rPr lang="ko-KR" altLang="en-US" dirty="0"/>
              <a:t>의 길이를 </a:t>
            </a:r>
            <a:r>
              <a:rPr lang="en-US" altLang="ko-KR" dirty="0"/>
              <a:t>16</a:t>
            </a:r>
            <a:r>
              <a:rPr lang="ko-KR" altLang="en-US" dirty="0"/>
              <a:t>으로 제한했고 동일한 공격을 수행했습니다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공격용 쿼리가 길이 제한에 걸려 일부 잘렸고</a:t>
            </a:r>
            <a:r>
              <a:rPr lang="en-US" altLang="ko-KR" dirty="0"/>
              <a:t>, </a:t>
            </a:r>
            <a:r>
              <a:rPr lang="ko-KR" altLang="en-US" dirty="0"/>
              <a:t>마치</a:t>
            </a:r>
            <a:r>
              <a:rPr lang="en-US" altLang="ko-KR" dirty="0"/>
              <a:t> </a:t>
            </a:r>
            <a:r>
              <a:rPr lang="ko-KR" altLang="en-US" dirty="0"/>
              <a:t>정상적인 </a:t>
            </a:r>
            <a:r>
              <a:rPr lang="en-US" altLang="ko-KR" dirty="0"/>
              <a:t>ID</a:t>
            </a:r>
            <a:r>
              <a:rPr lang="ko-KR" altLang="en-US" dirty="0"/>
              <a:t>가 입력된 것처럼 형식에 맞추어 테이블이 생성되었습니다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공격을 방어한 것처럼 보이지만</a:t>
            </a:r>
            <a:r>
              <a:rPr lang="en-US" altLang="ko-KR" dirty="0"/>
              <a:t>, </a:t>
            </a:r>
            <a:r>
              <a:rPr lang="ko-KR" altLang="en-US" dirty="0"/>
              <a:t>우리는 또 다른 문제에 직면하게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</a:t>
            </a:r>
            <a:r>
              <a:rPr lang="en-US" altLang="ko-KR" dirty="0"/>
              <a:t>, DB</a:t>
            </a:r>
            <a:r>
              <a:rPr lang="ko-KR" altLang="en-US" dirty="0"/>
              <a:t>에서 데이터의 무결성을 보증할 수 없게 되었습니다</a:t>
            </a:r>
            <a:r>
              <a:rPr lang="en-US" altLang="ko-KR" dirty="0"/>
              <a:t>. </a:t>
            </a:r>
            <a:r>
              <a:rPr lang="ko-KR" altLang="en-US" dirty="0"/>
              <a:t>분명 설계 대로라면 등록되어 존재하는 아이디가 테이블의 이름을 구성하고 있어야 하는데</a:t>
            </a:r>
            <a:r>
              <a:rPr lang="en-US" altLang="ko-KR" dirty="0"/>
              <a:t> </a:t>
            </a:r>
            <a:r>
              <a:rPr lang="ko-KR" altLang="en-US" dirty="0"/>
              <a:t>이런 식으로 공격에 실패한 테이블이 생성될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사용되지 않고 방치되어 시스템 리소스를 낭비하게 되며 서비스 거부 공격에 이용될 수 있고</a:t>
            </a:r>
            <a:r>
              <a:rPr lang="en-US" altLang="ko-KR" dirty="0"/>
              <a:t>, </a:t>
            </a:r>
            <a:r>
              <a:rPr lang="ko-KR" altLang="en-US" dirty="0"/>
              <a:t>추후 마이그레이션 등 관리작업에 있어 애로사항을 발생시킬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무엇보다도</a:t>
            </a:r>
            <a:r>
              <a:rPr lang="en-US" altLang="ko-KR" dirty="0"/>
              <a:t> </a:t>
            </a:r>
            <a:r>
              <a:rPr lang="ko-KR" altLang="en-US" dirty="0"/>
              <a:t>공격용 쿼리를 제한한 거리보다 짧게 구성할 수 있다면 역시 방어가 불가능합니다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말했듯 본 발표는 그렇게 높은 수준을 요구하지 않습니다</a:t>
            </a:r>
            <a:r>
              <a:rPr lang="en-US" altLang="ko-KR" dirty="0"/>
              <a:t>. </a:t>
            </a:r>
            <a:r>
              <a:rPr lang="ko-KR" altLang="en-US" dirty="0"/>
              <a:t>굉장히 당연한 내용들로 구성하였지만</a:t>
            </a:r>
            <a:r>
              <a:rPr lang="en-US" altLang="ko-KR" dirty="0"/>
              <a:t>, </a:t>
            </a:r>
            <a:r>
              <a:rPr lang="ko-KR" altLang="en-US" dirty="0"/>
              <a:t>또 이런 부분들에서  은근히 실수가 많고</a:t>
            </a:r>
            <a:r>
              <a:rPr lang="en-US" altLang="ko-KR" dirty="0"/>
              <a:t>, </a:t>
            </a:r>
            <a:r>
              <a:rPr lang="ko-KR" altLang="en-US" dirty="0"/>
              <a:t>그럼으로써 취약점이 발생하는 경우가 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를 이용한 프로그래밍에 입문하신 분들이나</a:t>
            </a:r>
            <a:r>
              <a:rPr lang="en-US" altLang="ko-KR" dirty="0"/>
              <a:t>, </a:t>
            </a:r>
            <a:r>
              <a:rPr lang="ko-KR" altLang="en-US" dirty="0"/>
              <a:t>어느정도 감이 잡히신 분들</a:t>
            </a:r>
            <a:r>
              <a:rPr lang="en-US" altLang="ko-KR" dirty="0"/>
              <a:t>, </a:t>
            </a:r>
            <a:r>
              <a:rPr lang="ko-KR" altLang="en-US" dirty="0"/>
              <a:t>그리고 숙련되었지만 의외로 이런 쪽에서 실수가 빈발하시는 분들이 들으시면 좋을 것이라고 생각합니다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참고로 내용 중 언급되는 모든 예제는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MariaDB</a:t>
            </a:r>
            <a:r>
              <a:rPr lang="ko-KR" altLang="en-US" dirty="0"/>
              <a:t>를 이용하여 설명</a:t>
            </a:r>
            <a:r>
              <a:rPr lang="en-US" altLang="ko-KR" dirty="0"/>
              <a:t>, </a:t>
            </a:r>
            <a:r>
              <a:rPr lang="ko-KR" altLang="en-US" dirty="0"/>
              <a:t>시연되므로</a:t>
            </a:r>
            <a:r>
              <a:rPr lang="en-US" altLang="ko-KR" dirty="0"/>
              <a:t>, </a:t>
            </a:r>
            <a:r>
              <a:rPr lang="ko-KR" altLang="en-US" dirty="0"/>
              <a:t>관련 내용을 알고 계시다면 더욱 잘 이해하실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 근본적인 해결을 위해서 우리는  원점으로 돌아가 확실하게 검증된 데이터를 쓰도록 설계를 변경할 수 밖에 없습니다</a:t>
            </a:r>
            <a:r>
              <a:rPr lang="en-US" altLang="ko-KR" dirty="0"/>
              <a:t>. </a:t>
            </a:r>
            <a:r>
              <a:rPr lang="ko-KR" altLang="en-US" dirty="0"/>
              <a:t>이 시나리오에서 가장 적합한 방법은 다른 테이블의 데이터를 가져오는 것입니다</a:t>
            </a:r>
            <a:r>
              <a:rPr lang="en-US" altLang="ko-KR" dirty="0"/>
              <a:t>. 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는 검증된 형태로 이미 다른 테이블에 저장되어 있을 것이고</a:t>
            </a:r>
            <a:r>
              <a:rPr lang="en-US" altLang="ko-KR" dirty="0"/>
              <a:t>, </a:t>
            </a:r>
            <a:r>
              <a:rPr lang="ko-KR" altLang="en-US" dirty="0"/>
              <a:t>우리는 이것을 </a:t>
            </a:r>
            <a:r>
              <a:rPr lang="en-US" altLang="ko-KR" dirty="0"/>
              <a:t>Stored Procedure </a:t>
            </a:r>
            <a:r>
              <a:rPr lang="ko-KR" altLang="en-US" dirty="0"/>
              <a:t>안에서 가져와 집어넣는 것입니다</a:t>
            </a:r>
            <a:r>
              <a:rPr lang="en-US" altLang="ko-KR" dirty="0"/>
              <a:t>.  </a:t>
            </a:r>
            <a:r>
              <a:rPr lang="ko-KR" altLang="en-US" dirty="0"/>
              <a:t>이렇게 하면 데이터베이스에 등록된 내용이 아닌 경우 해당 프로시저를 호출하지 않게 되어 데이터의 무결성을 보장함과 동시에 공격을 효과적으로 방어해 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BDF2740-10CF-4B69-B157-F95C7E356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오늘 발표를 요약해보면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    1. </a:t>
            </a:r>
            <a:r>
              <a:rPr lang="ko-KR" altLang="en-US" dirty="0"/>
              <a:t>첫번째로는 성능을 위해서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사용할 때 적절한 상황인지 확인하고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2. </a:t>
            </a:r>
            <a:r>
              <a:rPr lang="ko-KR" altLang="en-US" dirty="0"/>
              <a:t>방심하다 놓칠 수 있는 여러 취약점에 대비하기 위해 신뢰할 수 없는 데이터에 항상 주의하자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 되겠습니다</a:t>
            </a:r>
            <a:r>
              <a:rPr lang="en-US" altLang="ko-KR" dirty="0"/>
              <a:t>.</a:t>
            </a:r>
            <a:r>
              <a:rPr lang="ko-KR" altLang="en-US" dirty="0"/>
              <a:t> 굉장히 당연하며</a:t>
            </a:r>
            <a:r>
              <a:rPr lang="en-US" altLang="ko-KR" dirty="0"/>
              <a:t> </a:t>
            </a:r>
            <a:r>
              <a:rPr lang="ko-KR" altLang="en-US" dirty="0"/>
              <a:t>사소하다고 생각될 수 있는 내용들이겠지만</a:t>
            </a:r>
            <a:r>
              <a:rPr lang="en-US" altLang="ko-KR" dirty="0"/>
              <a:t>, </a:t>
            </a:r>
            <a:r>
              <a:rPr lang="ko-KR" altLang="en-US" dirty="0"/>
              <a:t>저 스스로도 이러한 점을 간과하여 공격을 허용 할 뻔하거나 </a:t>
            </a:r>
            <a:endParaRPr lang="en-US" altLang="ko-KR" dirty="0"/>
          </a:p>
          <a:p>
            <a:r>
              <a:rPr lang="ko-KR" altLang="en-US" dirty="0"/>
              <a:t>성능이 낭비되어 서비스가 불안정한 적이 많았으며</a:t>
            </a:r>
            <a:r>
              <a:rPr lang="en-US" altLang="ko-KR" dirty="0"/>
              <a:t>, </a:t>
            </a:r>
            <a:r>
              <a:rPr lang="ko-KR" altLang="en-US" dirty="0"/>
              <a:t>그러한 경험들이 제가 여기서 이 주제로 이야기 하도록하는 계기가 되었습니다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</a:t>
            </a:r>
            <a:r>
              <a:rPr lang="en-US" altLang="ko-KR" dirty="0"/>
              <a:t> </a:t>
            </a:r>
            <a:r>
              <a:rPr lang="ko-KR" altLang="en-US" dirty="0"/>
              <a:t>질의 응답 시간을 가지도록 하겠습니다</a:t>
            </a:r>
            <a:r>
              <a:rPr lang="en-US" altLang="ko-KR" dirty="0"/>
              <a:t>. </a:t>
            </a:r>
            <a:r>
              <a:rPr lang="ko-KR" altLang="en-US" dirty="0"/>
              <a:t>부담 갖지 마시고 마음껏 질문을 퍼부어주시면 감사하겠습니다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지금 폰에다가 슬리도 띄워놨거든요</a:t>
            </a:r>
            <a:r>
              <a:rPr lang="en-US" altLang="ko-KR" dirty="0"/>
              <a:t>, </a:t>
            </a:r>
            <a:r>
              <a:rPr lang="ko-KR" altLang="en-US" dirty="0"/>
              <a:t>여기에 올려주시면 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95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이상으로 충남대학교 </a:t>
            </a:r>
            <a:r>
              <a:rPr lang="en-US" altLang="ko-KR" dirty="0"/>
              <a:t>ARGOS</a:t>
            </a:r>
            <a:r>
              <a:rPr lang="ko-KR" altLang="en-US" dirty="0"/>
              <a:t>의 허강준이었습니다</a:t>
            </a:r>
            <a:r>
              <a:rPr lang="en-US" altLang="ko-KR" dirty="0"/>
              <a:t>. </a:t>
            </a:r>
            <a:r>
              <a:rPr lang="ko-KR" altLang="en-US" dirty="0"/>
              <a:t>많이 부족하지만 끝까지 들어주셔서 감사드립니다</a:t>
            </a:r>
            <a:r>
              <a:rPr lang="en-US" altLang="ko-KR" dirty="0"/>
              <a:t>. </a:t>
            </a:r>
            <a:r>
              <a:rPr lang="ko-KR" altLang="en-US" dirty="0"/>
              <a:t>해피해킹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012C886-486F-4985-BCE8-57F402CF6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말씀드릴 내용을 잠깐 훑어보고 가자면</a:t>
            </a:r>
            <a:r>
              <a:rPr lang="en-US" altLang="ko-KR" dirty="0"/>
              <a:t>, SQL Injection</a:t>
            </a:r>
            <a:r>
              <a:rPr lang="ko-KR" altLang="en-US" dirty="0"/>
              <a:t>과 </a:t>
            </a:r>
            <a:r>
              <a:rPr lang="en-US" altLang="ko-KR" dirty="0"/>
              <a:t>Prepared Statement</a:t>
            </a:r>
            <a:r>
              <a:rPr lang="ko-KR" altLang="en-US" dirty="0"/>
              <a:t>에 간략하게 이야기 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성능과 관련된 </a:t>
            </a:r>
            <a:r>
              <a:rPr lang="en-US" altLang="ko-KR" dirty="0"/>
              <a:t>Prepared Statement</a:t>
            </a:r>
            <a:r>
              <a:rPr lang="ko-KR" altLang="en-US" dirty="0"/>
              <a:t>의 올바른 사용법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사용하면서 간과하여 보안 취약점을 일으킬 수 있는 상황에 대해서 다뤄 보겠습니다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</a:t>
            </a:r>
            <a:r>
              <a:rPr lang="ko-KR" altLang="en-US" dirty="0"/>
              <a:t>은 그 이름에서도 알 수 있듯 정상 </a:t>
            </a:r>
            <a:r>
              <a:rPr lang="en-US" altLang="ko-KR" dirty="0"/>
              <a:t>SQL </a:t>
            </a:r>
            <a:r>
              <a:rPr lang="ko-KR" altLang="en-US" dirty="0"/>
              <a:t>쿼리에 임의의 문자열을 집어넣어 변조하는 공격입니다</a:t>
            </a:r>
            <a:r>
              <a:rPr lang="en-US" altLang="ko-KR" dirty="0"/>
              <a:t>. </a:t>
            </a:r>
            <a:r>
              <a:rPr lang="ko-KR" altLang="en-US" dirty="0"/>
              <a:t>그런만큼 </a:t>
            </a:r>
            <a:r>
              <a:rPr lang="en-US" altLang="ko-KR" dirty="0"/>
              <a:t>DB</a:t>
            </a:r>
            <a:r>
              <a:rPr lang="ko-KR" altLang="en-US" dirty="0"/>
              <a:t>를 자유자재로 조작할 수 있어 파괴력이 강하다고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세가지 목적을 위해 공격을 수행하는데</a:t>
            </a:r>
            <a:r>
              <a:rPr lang="en-US" altLang="ko-KR" dirty="0"/>
              <a:t>, </a:t>
            </a:r>
            <a:r>
              <a:rPr lang="ko-KR" altLang="en-US" dirty="0"/>
              <a:t>원하는 쿼리를 임의로 실행하거나</a:t>
            </a:r>
            <a:r>
              <a:rPr lang="en-US" altLang="ko-KR" dirty="0"/>
              <a:t> </a:t>
            </a:r>
            <a:r>
              <a:rPr lang="ko-KR" altLang="en-US" dirty="0"/>
              <a:t>데이터를 탈취</a:t>
            </a:r>
            <a:r>
              <a:rPr lang="en-US" altLang="ko-KR" dirty="0"/>
              <a:t>, </a:t>
            </a:r>
            <a:r>
              <a:rPr lang="ko-KR" altLang="en-US" dirty="0"/>
              <a:t>혹은 인증을 우회하는 식으로 이용됩니다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인증 우회에 관련하여 예제를 하나 들어보겠습니다</a:t>
            </a:r>
            <a:r>
              <a:rPr lang="en-US" altLang="ko-KR" dirty="0"/>
              <a:t>. </a:t>
            </a:r>
            <a:r>
              <a:rPr lang="ko-KR" altLang="en-US" dirty="0"/>
              <a:t>지금 보시는 것은 어디 구글 검색하면 나오는 흔한 </a:t>
            </a:r>
            <a:r>
              <a:rPr lang="en-US" altLang="ko-KR" dirty="0"/>
              <a:t>PHP </a:t>
            </a:r>
            <a:r>
              <a:rPr lang="ko-KR" altLang="en-US" dirty="0"/>
              <a:t>로그인 예제입니다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여기서</a:t>
            </a:r>
            <a:r>
              <a:rPr lang="en-US" altLang="ko-KR" dirty="0"/>
              <a:t> </a:t>
            </a:r>
            <a:r>
              <a:rPr lang="ko-KR" altLang="en-US" dirty="0"/>
              <a:t>취약점이 어딘지 눈치 채신분이 계실텐데요</a:t>
            </a:r>
            <a:r>
              <a:rPr lang="en-US" altLang="ko-KR" dirty="0"/>
              <a:t>,</a:t>
            </a:r>
            <a:r>
              <a:rPr lang="ko-KR" altLang="en-US" dirty="0"/>
              <a:t> 네 맞습니다</a:t>
            </a:r>
            <a:r>
              <a:rPr lang="en-US" altLang="ko-KR" dirty="0"/>
              <a:t>. </a:t>
            </a:r>
            <a:r>
              <a:rPr lang="ko-KR" altLang="en-US" dirty="0"/>
              <a:t>이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POST </a:t>
            </a:r>
            <a:r>
              <a:rPr lang="ko-KR" altLang="en-US" dirty="0"/>
              <a:t>요청에서 아이디와 패스워드를 받아와서 쿼리에 집어넣은게 잘못이죠</a:t>
            </a:r>
            <a:r>
              <a:rPr lang="en-US" altLang="ko-KR" dirty="0"/>
              <a:t>.  </a:t>
            </a:r>
            <a:r>
              <a:rPr lang="ko-KR" altLang="en-US" dirty="0"/>
              <a:t>누가 요즘 이런 코드를 짜느냐 하시는 분들이 계실거 같은데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안타깝게도 이런 코드는 실제 프로덕션 코드에서 빈번하게 발견되고 있습니다</a:t>
            </a:r>
            <a:r>
              <a:rPr lang="en-US" altLang="ko-KR" dirty="0"/>
              <a:t>. </a:t>
            </a:r>
            <a:r>
              <a:rPr lang="ko-KR" altLang="en-US" dirty="0"/>
              <a:t>주로 예전 프로젝트들이 그러하였고</a:t>
            </a:r>
            <a:r>
              <a:rPr lang="en-US" altLang="ko-KR" dirty="0"/>
              <a:t>, </a:t>
            </a:r>
            <a:r>
              <a:rPr lang="ko-KR" altLang="en-US" dirty="0"/>
              <a:t>요새도 생각 없이 짜시는 분들이 간혹 이렇게 코드를 구성하곤 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아무튼 본론으로 돌아가서</a:t>
            </a:r>
            <a:r>
              <a:rPr lang="en-US" altLang="ko-KR" dirty="0"/>
              <a:t>, </a:t>
            </a:r>
            <a:r>
              <a:rPr lang="ko-KR" altLang="en-US" dirty="0"/>
              <a:t> 공격자가 아이디와 패스워드를 이런 식으로 입력했다면 </a:t>
            </a:r>
            <a:r>
              <a:rPr lang="en-US" altLang="ko-KR" dirty="0"/>
              <a:t>query() </a:t>
            </a:r>
            <a:r>
              <a:rPr lang="ko-KR" altLang="en-US" dirty="0"/>
              <a:t>함수에 넘어가는 쿼리는 이렇게 될 거고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이게 </a:t>
            </a:r>
            <a:r>
              <a:rPr lang="en-US" altLang="ko-KR" dirty="0"/>
              <a:t>DBMS</a:t>
            </a:r>
            <a:r>
              <a:rPr lang="ko-KR" altLang="en-US" dirty="0"/>
              <a:t>로 전송되어 </a:t>
            </a:r>
            <a:r>
              <a:rPr lang="en-US" altLang="ko-KR" dirty="0"/>
              <a:t>Evaluation</a:t>
            </a:r>
            <a:r>
              <a:rPr lang="ko-KR" altLang="en-US" dirty="0"/>
              <a:t>된 후엔 이렇게 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패스워드는 아무래도 상관이 없게 된거에요</a:t>
            </a:r>
            <a:r>
              <a:rPr lang="en-US" altLang="ko-KR" dirty="0"/>
              <a:t>. </a:t>
            </a:r>
            <a:r>
              <a:rPr lang="ko-KR" altLang="en-US" dirty="0"/>
              <a:t>아이디가 </a:t>
            </a:r>
            <a:r>
              <a:rPr lang="en-US" altLang="ko-KR" dirty="0"/>
              <a:t>admin</a:t>
            </a:r>
            <a:r>
              <a:rPr lang="ko-KR" altLang="en-US" dirty="0"/>
              <a:t>인기만 하면 데이터베이스에서 전부 긁어오고 보는겁니다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사이트 관리자의 아이디가 </a:t>
            </a:r>
            <a:r>
              <a:rPr lang="en-US" altLang="ko-KR" dirty="0"/>
              <a:t>admin</a:t>
            </a:r>
            <a:r>
              <a:rPr lang="ko-KR" altLang="en-US" dirty="0"/>
              <a:t>으로 되어 있었으면 순식간에 관리자 권한을 탈취당한거죠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지난 </a:t>
            </a:r>
            <a:r>
              <a:rPr lang="en-US" altLang="ko-KR" dirty="0"/>
              <a:t>20</a:t>
            </a:r>
            <a:r>
              <a:rPr lang="ko-KR" altLang="en-US" dirty="0"/>
              <a:t>년 가까이 되는 세월동안 개발자들은 </a:t>
            </a:r>
            <a:r>
              <a:rPr lang="en-US" altLang="ko-KR" dirty="0"/>
              <a:t>SQL Injection</a:t>
            </a:r>
            <a:r>
              <a:rPr lang="ko-KR" altLang="en-US" dirty="0"/>
              <a:t>에 대응하기 위해 여러가지 방안을 내놨습니다</a:t>
            </a:r>
            <a:r>
              <a:rPr lang="en-US" altLang="ko-KR" dirty="0"/>
              <a:t>. </a:t>
            </a:r>
            <a:r>
              <a:rPr lang="ko-KR" altLang="en-US" dirty="0"/>
              <a:t>방법은 의외로 간단했어요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신뢰할 수 없는 데이터를 쿼리에 직접 포함하지 않는거에요</a:t>
            </a:r>
            <a:r>
              <a:rPr lang="en-US" altLang="ko-KR" dirty="0"/>
              <a:t>. </a:t>
            </a:r>
            <a:r>
              <a:rPr lang="ko-KR" altLang="en-US" dirty="0"/>
              <a:t>여기에서 신뢰할 수 없는 데이터라는건 유저로부터 입력받은 것은 물론이고</a:t>
            </a:r>
            <a:endParaRPr lang="en-US" altLang="ko-KR" dirty="0"/>
          </a:p>
          <a:p>
            <a:r>
              <a:rPr lang="ko-KR" altLang="en-US" dirty="0"/>
              <a:t>다른 시스템에서 넘어오는 등 시스템 설계 상 명백하게 예측할 수 없는 모든 것을 의미합니다</a:t>
            </a:r>
            <a:r>
              <a:rPr lang="en-US" altLang="ko-KR" dirty="0"/>
              <a:t>. </a:t>
            </a:r>
            <a:r>
              <a:rPr lang="ko-KR" altLang="en-US" dirty="0"/>
              <a:t>참고로 이건 비단 데이터베이스 보안 뿐만 아니라 보안 분야 전체에 통용될 수 있는 개념이라는 점에서 가장 교과서적이고 강력한 대책이죠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이걸 달성하기 위해서 제일 먼저 시도했던건 입력 데이터를 이스케이핑하는 것입니다</a:t>
            </a:r>
            <a:r>
              <a:rPr lang="en-US" altLang="ko-KR" dirty="0"/>
              <a:t>. </a:t>
            </a:r>
            <a:r>
              <a:rPr lang="ko-KR" altLang="en-US" dirty="0"/>
              <a:t>말 그대로 쿼리를 변형해서 </a:t>
            </a:r>
            <a:r>
              <a:rPr lang="en-US" altLang="ko-KR" dirty="0"/>
              <a:t>DBMS</a:t>
            </a:r>
            <a:r>
              <a:rPr lang="ko-KR" altLang="en-US" dirty="0"/>
              <a:t>의 동작을 바꿀 수 있는 문자들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Single Quote</a:t>
            </a:r>
            <a:r>
              <a:rPr lang="ko-KR" altLang="en-US" dirty="0"/>
              <a:t>와 같은 문자 앞에 백슬래쉬 집어넣어서 리터럴로 만들어버리거나</a:t>
            </a:r>
            <a:r>
              <a:rPr lang="en-US" altLang="ko-KR" dirty="0"/>
              <a:t>, </a:t>
            </a:r>
            <a:r>
              <a:rPr lang="ko-KR" altLang="en-US" dirty="0"/>
              <a:t>블랙리스트를 만들어 특정 문자열을 걸러버리듯 말이죠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같은 문자가 아니더라도 동일한 동작을 이끌어 낼 방법은 어마어마하게 많았고 지금도 생겨나고 있기 때문에 이 방법은 미봉책에 불과했습니다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이번에 설명하게 될 </a:t>
            </a:r>
            <a:r>
              <a:rPr lang="en-US" altLang="ko-KR" dirty="0"/>
              <a:t>Prepared Statement</a:t>
            </a:r>
            <a:r>
              <a:rPr lang="ko-KR" altLang="en-US" dirty="0"/>
              <a:t>를 도입하게 됩니다</a:t>
            </a:r>
            <a:r>
              <a:rPr lang="en-US" altLang="ko-KR" dirty="0"/>
              <a:t>.</a:t>
            </a:r>
            <a:r>
              <a:rPr lang="ko-KR" altLang="en-US" dirty="0"/>
              <a:t>  뒤에서 설명하겠지만 이것은 아까 말한 원칙을 매우 잘 지킬 수 있는 방법이었습니다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이유를 설명하자면</a:t>
            </a:r>
            <a:r>
              <a:rPr lang="en-US" altLang="ko-KR" dirty="0"/>
              <a:t> </a:t>
            </a:r>
            <a:r>
              <a:rPr lang="ko-KR" altLang="en-US" dirty="0"/>
              <a:t>실행할 쿼리를 파라메터가 들어갈 곳만 비워놓은 다음 통째로 컴파일 해버리기 때문입니다</a:t>
            </a:r>
            <a:r>
              <a:rPr lang="en-US" altLang="ko-KR" dirty="0"/>
              <a:t>.  </a:t>
            </a:r>
            <a:r>
              <a:rPr lang="ko-KR" altLang="en-US" dirty="0"/>
              <a:t>이렇게 되면 </a:t>
            </a:r>
            <a:r>
              <a:rPr lang="en-US" altLang="ko-KR" dirty="0"/>
              <a:t>Argument</a:t>
            </a:r>
            <a:r>
              <a:rPr lang="ko-KR" altLang="en-US" dirty="0"/>
              <a:t>를 어떤걸 집어넣건 간에 쿼리의 일부가 아닌 어디까지나 </a:t>
            </a:r>
            <a:r>
              <a:rPr lang="en-US" altLang="ko-KR" dirty="0"/>
              <a:t>Argument</a:t>
            </a:r>
            <a:r>
              <a:rPr lang="ko-KR" altLang="en-US" dirty="0"/>
              <a:t>로써 쿼리로 </a:t>
            </a:r>
            <a:r>
              <a:rPr lang="en-US" altLang="ko-KR" dirty="0"/>
              <a:t>Evaluation </a:t>
            </a:r>
            <a:r>
              <a:rPr lang="ko-KR" altLang="en-US" dirty="0"/>
              <a:t>될 수 없습니다</a:t>
            </a:r>
            <a:r>
              <a:rPr lang="en-US" altLang="ko-KR" dirty="0"/>
              <a:t>. </a:t>
            </a:r>
            <a:r>
              <a:rPr lang="ko-KR" altLang="en-US" dirty="0"/>
              <a:t>이제 그 로그인 예제를 다시 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아까와는 달리 쿼리에 직접 입력 값을 집어넣지 않고 </a:t>
            </a:r>
            <a:r>
              <a:rPr lang="en-US" altLang="ko-KR" dirty="0"/>
              <a:t>Prepared Statement</a:t>
            </a:r>
            <a:r>
              <a:rPr lang="ko-KR" altLang="en-US" dirty="0"/>
              <a:t>를 사용하였습니다</a:t>
            </a:r>
            <a:r>
              <a:rPr lang="en-US" altLang="ko-KR" dirty="0"/>
              <a:t>.  </a:t>
            </a:r>
            <a:r>
              <a:rPr lang="ko-KR" altLang="en-US" dirty="0"/>
              <a:t>쿼리가 완성되어 </a:t>
            </a:r>
            <a:r>
              <a:rPr lang="en-US" altLang="ko-KR" dirty="0"/>
              <a:t>DBMS</a:t>
            </a:r>
            <a:r>
              <a:rPr lang="ko-KR" altLang="en-US" dirty="0"/>
              <a:t>로 전송되는게 아니라</a:t>
            </a:r>
            <a:r>
              <a:rPr lang="en-US" altLang="ko-KR" dirty="0"/>
              <a:t>, Parameterized </a:t>
            </a:r>
            <a:r>
              <a:rPr lang="ko-KR" altLang="en-US" dirty="0"/>
              <a:t>되어 </a:t>
            </a:r>
            <a:r>
              <a:rPr lang="en-US" altLang="ko-KR" dirty="0"/>
              <a:t>Prepare </a:t>
            </a:r>
            <a:r>
              <a:rPr lang="ko-KR" altLang="en-US" dirty="0"/>
              <a:t>된 뒤</a:t>
            </a:r>
            <a:r>
              <a:rPr lang="en-US" altLang="ko-KR" dirty="0"/>
              <a:t>, </a:t>
            </a:r>
            <a:r>
              <a:rPr lang="ko-KR" altLang="en-US" dirty="0"/>
              <a:t>그 위에 파라메터를 바인딩 한 후 실행하여 </a:t>
            </a:r>
            <a:r>
              <a:rPr lang="en-US" altLang="ko-KR" dirty="0"/>
              <a:t>SQL Injection</a:t>
            </a:r>
            <a:r>
              <a:rPr lang="ko-KR" altLang="en-US" dirty="0"/>
              <a:t>을 방어할 수 있게 되었습니다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D3EA-4BC6-4D33-AFD7-78A3631753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18D5-D3CE-4A64-90CC-EDE0057E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8DCC-518B-4647-B60E-57723DC5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3A92-073F-4393-BBB4-AC1FE4A2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BC38-5FE4-4892-B52F-26173E6E928A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C934-14C0-4C7C-9619-0CE3DCB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2A3E-994D-446F-A380-4F7B8B51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1ED7-D180-49DA-BA7E-87890E49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7E93-CD7B-4106-9460-A6ECFA958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4E120-C877-4C25-BE39-BE4CA47C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F67-134A-4625-8D6A-E4D626AF0884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A326-95E9-46A5-BB2E-D3271BAF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F408-ECBA-4B26-99E4-296DFE40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F8212-A796-4607-8F93-15EAB08B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00B6-B402-4376-9447-2DF031832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F7D9-D9E2-445B-8E28-898ED2E1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DE3-BC17-40DD-BB4F-D5CF2B9B1D46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21AB-5BB3-46B8-A84A-1BC047F4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B631-A34C-42FE-AAC0-5585E8B7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15B1-EDE9-479D-9916-D5F36158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D03B-3FA9-4669-B12E-15F302FC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1E5-E78B-42E7-A835-239A0AD7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14D-C7E3-44DC-8379-F048D302FA11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CAFB-15E7-43C9-85FA-CE6F912B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57E3-7BF4-4BDB-B6C5-21EDD23C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701-7595-492F-91EA-F59D69B3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FBB1-65E3-4160-9EAB-8A1A2184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5ADA-991F-4B22-B5FB-B8E33D12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9253-68AE-4E0D-AD17-F5209A5EB317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24A5-EA85-440B-B06E-8F6E8F51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7202-3A8E-4CC3-9775-DB932819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E23-F9EC-40D0-9534-F08A000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AF3A-3ADA-402A-9B1B-8E35693E6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6A82-4AA9-4260-9A3C-B13EA16C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E3C8A-78E2-42AA-82F8-E326FEC1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0FD-6569-47C3-8F33-6BA6642C2E6C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15A6-B917-45E2-979A-1B91189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37A4-F8F4-4519-B297-A72810BE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8A5D-4379-49D0-A986-3360F71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000C-09CA-4833-953F-183A6CE2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299E-1804-4831-8CC3-A2255647E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14DEE-D926-4B38-8C05-6B73ED3D8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A14A5-2950-48A1-A1A0-0435BD39A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1D243-48C5-445C-A165-CC591761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20DC-7E55-4224-8322-3A95594BC9AE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08031-BABA-42CC-94BE-8CFC1FD0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D883A-6350-4632-B880-8B16536E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C00C-3B54-4C11-8ADF-C1FB1D0B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6E2D8-EC42-4F09-A60B-63815519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CC8-8F54-4D92-9575-E494B02FB9CD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1A8F5-086A-41A0-9AEE-E12595C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3D54-FA02-4A52-81D5-A9AFE57F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39A05-B4F4-4B88-83A6-CB2C0151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CA46-C314-425A-B06B-CB180944306C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454DE-3BD7-4C53-84DF-8E740F2A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EB175-1872-4155-8E7C-D33E3E35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6B05-EA46-4410-A218-12532845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3B7-E7C0-4360-B1E4-1C03459A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AFCC-60C5-4DCB-96A0-8E8A8C8DE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209D-1329-4309-AB4C-AC9C1E59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1451-B78E-4356-A9AF-25C40B837E8B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C967-2401-40D5-9956-DF309A4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5010-B839-4642-87DF-81FF9435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15FE-F213-40B0-974B-3D8CF1C3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009EF-A02F-445E-9822-D46A2B755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7114E-E0FE-415E-B08F-ACDC5220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8BEBF-1EAA-47E2-A505-A20F42E0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8ED-645E-4B2E-B62B-E734EA230C66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F358-A5FB-47D5-9403-B99D1D3A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978A1-6848-4404-A393-C0984DB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D9031-1372-44E3-822B-8AB22AE2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B920-0B46-4D9B-A969-8BF3BFB8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99E2-8417-4590-A6EB-D0532D05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2A1-9049-4391-88A4-E04C7BCCA1EF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66B8-73EB-442E-A0FC-797FEDB5F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2888-EEB1-425D-AC19-1EB325D0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40DF-2E73-4218-8C41-924CE2CB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.patche.me/up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.patche.me/up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.patche.me/test.exe?args=uf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.patche.me/uf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35F8-BE56-4995-B988-E969B068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29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accent6"/>
                </a:solidFill>
                <a:latin typeface="Consolas" panose="020B0609020204030204" pitchFamily="49" charset="0"/>
              </a:rPr>
              <a:t>Prepared</a:t>
            </a:r>
            <a:r>
              <a:rPr lang="ko-KR" altLang="en-US" sz="4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chemeClr val="accent6"/>
                </a:solidFill>
                <a:latin typeface="Consolas" panose="020B0609020204030204" pitchFamily="49" charset="0"/>
              </a:rPr>
              <a:t>Statement</a:t>
            </a:r>
            <a:br>
              <a:rPr lang="en-US" altLang="ko-KR" sz="4800" dirty="0">
                <a:solidFill>
                  <a:schemeClr val="accent6"/>
                </a:solidFill>
              </a:rPr>
            </a:br>
            <a:r>
              <a:rPr lang="ko-KR" altLang="en-US" sz="5180" dirty="0">
                <a:solidFill>
                  <a:schemeClr val="accent6"/>
                </a:solidFill>
              </a:rPr>
              <a:t>올바르게 사용해보기</a:t>
            </a:r>
            <a:endParaRPr lang="en-US" sz="518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18308-3F3D-475A-A188-05D84829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3942"/>
            <a:ext cx="9144000" cy="1691322"/>
          </a:xfrm>
        </p:spPr>
        <p:txBody>
          <a:bodyPr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ko-KR" altLang="en-US" sz="2100" dirty="0">
                <a:latin typeface="Consolas" panose="020B0609020204030204" pitchFamily="49" charset="0"/>
              </a:rPr>
              <a:t> 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1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60000"/>
              </a:lnSpc>
            </a:pP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100" dirty="0">
                <a:latin typeface="Consolas" panose="020B0609020204030204" pitchFamily="49" charset="0"/>
              </a:rPr>
              <a:t>   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cnu_dept_computer</a:t>
            </a:r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2100" dirty="0">
                <a:latin typeface="Consolas" panose="020B0609020204030204" pitchFamily="49" charset="0"/>
              </a:rPr>
              <a:t>   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</a:t>
            </a:r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2100" dirty="0">
                <a:latin typeface="Consolas" panose="020B0609020204030204" pitchFamily="49" charset="0"/>
              </a:rPr>
              <a:t>     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cnu_dept_computer.sid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argos.member_sid</a:t>
            </a:r>
            <a:endParaRPr lang="en-US" altLang="ko-KR" sz="2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100" dirty="0">
                <a:latin typeface="Consolas" panose="020B0609020204030204" pitchFamily="49" charset="0"/>
              </a:rPr>
              <a:t>    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sid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=201704150;            </a:t>
            </a:r>
            <a:r>
              <a:rPr lang="en-US" altLang="ko-KR" sz="2100" dirty="0">
                <a:solidFill>
                  <a:schemeClr val="accent3"/>
                </a:solidFill>
                <a:latin typeface="Consolas" panose="020B0609020204030204" pitchFamily="49" charset="0"/>
              </a:rPr>
              <a:t>name='</a:t>
            </a:r>
            <a:r>
              <a:rPr lang="ko-KR" altLang="en-US" sz="2100" dirty="0">
                <a:solidFill>
                  <a:schemeClr val="accent3"/>
                </a:solidFill>
                <a:latin typeface="Consolas" panose="020B0609020204030204" pitchFamily="49" charset="0"/>
              </a:rPr>
              <a:t>허강준</a:t>
            </a:r>
            <a:r>
              <a:rPr lang="en-US" altLang="ko-KR" sz="2100" dirty="0">
                <a:solidFill>
                  <a:schemeClr val="accent3"/>
                </a:solidFill>
                <a:latin typeface="Consolas" panose="020B0609020204030204" pitchFamily="49" charset="0"/>
              </a:rPr>
              <a:t>'</a:t>
            </a:r>
            <a:endParaRPr lang="en-US" sz="21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A4367-2B29-4492-B025-CE9D1560BD06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B617-EC44-471D-A71C-9149E9A0A116}"/>
              </a:ext>
            </a:extLst>
          </p:cNvPr>
          <p:cNvSpPr txBox="1"/>
          <p:nvPr/>
        </p:nvSpPr>
        <p:spPr>
          <a:xfrm>
            <a:off x="588657" y="146551"/>
            <a:ext cx="117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0x00000FF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215DD0B-6F5B-4F5A-8F1D-EAC799D54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945" y="160166"/>
            <a:ext cx="274712" cy="283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D29AF-40A4-45C4-83D0-E341424B0F7C}"/>
              </a:ext>
            </a:extLst>
          </p:cNvPr>
          <p:cNvSpPr txBox="1"/>
          <p:nvPr/>
        </p:nvSpPr>
        <p:spPr>
          <a:xfrm>
            <a:off x="2176860" y="146551"/>
            <a:ext cx="117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@0x00000FF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A3B44B-A4ED-49B6-AABF-9163A2CF1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5615" y="146551"/>
            <a:ext cx="307777" cy="307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21632B-391B-4DE6-81DD-B2940D0F7E5C}"/>
              </a:ext>
            </a:extLst>
          </p:cNvPr>
          <p:cNvSpPr txBox="1"/>
          <p:nvPr/>
        </p:nvSpPr>
        <p:spPr>
          <a:xfrm>
            <a:off x="8147304" y="481092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1st_DCCon_0706_2019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Better way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F2869-2DCD-4171-8B11-102736484CF4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Useless_Prepared_Statement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5875-A3CE-4596-97BF-1CB5ED96A24F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11</a:t>
            </a:fld>
            <a:endParaRPr lang="en-US" sz="2000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0087AD-4CA3-4E5B-B754-C96CC85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732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Prepared Statement</a:t>
            </a:r>
            <a:r>
              <a:rPr lang="ko-KR" altLang="en-US" dirty="0">
                <a:solidFill>
                  <a:schemeClr val="bg1"/>
                </a:solidFill>
              </a:rPr>
              <a:t>는 빠르다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쿼리가 </a:t>
            </a:r>
            <a:r>
              <a:rPr lang="en-US" altLang="ko-KR" dirty="0">
                <a:solidFill>
                  <a:schemeClr val="bg1"/>
                </a:solidFill>
              </a:rPr>
              <a:t>Compile &amp;  Evaluation </a:t>
            </a:r>
            <a:r>
              <a:rPr lang="ko-KR" altLang="en-US" dirty="0">
                <a:solidFill>
                  <a:schemeClr val="bg1"/>
                </a:solidFill>
              </a:rPr>
              <a:t>되는 과정이 한번만 일어남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이후 백엔드 시스템에서 </a:t>
            </a:r>
            <a:r>
              <a:rPr lang="en-US" altLang="ko-KR" dirty="0">
                <a:solidFill>
                  <a:schemeClr val="bg1"/>
                </a:solidFill>
              </a:rPr>
              <a:t>Parameter</a:t>
            </a:r>
            <a:r>
              <a:rPr lang="ko-KR" altLang="en-US" dirty="0">
                <a:solidFill>
                  <a:schemeClr val="bg1"/>
                </a:solidFill>
              </a:rPr>
              <a:t>만 </a:t>
            </a:r>
            <a:r>
              <a:rPr lang="en-US" altLang="ko-KR" dirty="0">
                <a:solidFill>
                  <a:schemeClr val="bg1"/>
                </a:solidFill>
              </a:rPr>
              <a:t>Binding</a:t>
            </a:r>
            <a:r>
              <a:rPr lang="ko-KR" altLang="en-US" dirty="0">
                <a:solidFill>
                  <a:schemeClr val="bg1"/>
                </a:solidFill>
              </a:rPr>
              <a:t>되어 동작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그러나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한번만 쓰고 버려지는 쿼리라면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71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Useless_Prepared_Statement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12</a:t>
            </a:fld>
            <a:endParaRPr lang="en-US" sz="2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DF182-CC6E-480C-B864-AE0AF92A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383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date(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slow_select.php</a:t>
            </a: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“SELECT * FROM notes WHERE year=?”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bind_param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better_select.php</a:t>
            </a:r>
            <a:endParaRPr lang="en-US" altLang="ko-KR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“SELECT * FROM notes WHERE year=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$date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2C375-C1E8-49F1-B615-429B0DE42744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5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Useless_Prepared_Statement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5875-A3CE-4596-97BF-1CB5ED96A24F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13</a:t>
            </a:fld>
            <a:endParaRPr lang="en-US" sz="20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66B79A-8C4A-4A13-B6D4-FA9185B39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28991"/>
              </p:ext>
            </p:extLst>
          </p:nvPr>
        </p:nvGraphicFramePr>
        <p:xfrm>
          <a:off x="838200" y="2652506"/>
          <a:ext cx="10418061" cy="18147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8439">
                  <a:extLst>
                    <a:ext uri="{9D8B030D-6E8A-4147-A177-3AD203B41FA5}">
                      <a16:colId xmlns:a16="http://schemas.microsoft.com/office/drawing/2014/main" val="4066178019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2205507103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3728270149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845422207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2748932124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4149244599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1247165233"/>
                    </a:ext>
                  </a:extLst>
                </a:gridCol>
              </a:tblGrid>
              <a:tr h="6127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 times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997673"/>
                  </a:ext>
                </a:extLst>
              </a:tr>
              <a:tr h="60099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불필요한 </a:t>
                      </a:r>
                      <a:r>
                        <a:rPr lang="en-US" altLang="ko-KR" dirty="0"/>
                        <a:t>Prepared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939.4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18929"/>
                  </a:ext>
                </a:extLst>
              </a:tr>
              <a:tr h="60099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단순 </a:t>
                      </a:r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쿼리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998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2EF5CCB-2C21-4EC0-94E4-72385A38B63F}"/>
              </a:ext>
            </a:extLst>
          </p:cNvPr>
          <p:cNvSpPr txBox="1"/>
          <p:nvPr/>
        </p:nvSpPr>
        <p:spPr>
          <a:xfrm>
            <a:off x="838199" y="4986115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https://b.patche.me/ups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2298F-5B2F-40B7-9564-E3F2C0A03490}"/>
              </a:ext>
            </a:extLst>
          </p:cNvPr>
          <p:cNvSpPr txBox="1"/>
          <p:nvPr/>
        </p:nvSpPr>
        <p:spPr>
          <a:xfrm>
            <a:off x="9982200" y="215274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miliseconds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0EA3-E655-4DD3-BA76-5D3158A20C5D}"/>
              </a:ext>
            </a:extLst>
          </p:cNvPr>
          <p:cNvSpPr txBox="1"/>
          <p:nvPr/>
        </p:nvSpPr>
        <p:spPr>
          <a:xfrm>
            <a:off x="838199" y="461678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MariaDB,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PHP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7.2.18</a:t>
            </a:r>
            <a:r>
              <a:rPr lang="ko-KR" altLang="en-US" dirty="0">
                <a:solidFill>
                  <a:schemeClr val="bg1"/>
                </a:solidFill>
              </a:rPr>
              <a:t>에서 테스트되었음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Useless_Prepared_Statement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5875-A3CE-4596-97BF-1CB5ED96A24F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14</a:t>
            </a:fld>
            <a:endParaRPr lang="en-US" sz="20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66B79A-8C4A-4A13-B6D4-FA9185B39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376228"/>
              </p:ext>
            </p:extLst>
          </p:nvPr>
        </p:nvGraphicFramePr>
        <p:xfrm>
          <a:off x="838200" y="2652506"/>
          <a:ext cx="10418061" cy="121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8439">
                  <a:extLst>
                    <a:ext uri="{9D8B030D-6E8A-4147-A177-3AD203B41FA5}">
                      <a16:colId xmlns:a16="http://schemas.microsoft.com/office/drawing/2014/main" val="4066178019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2205507103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3728270149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845422207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2748932124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4149244599"/>
                    </a:ext>
                  </a:extLst>
                </a:gridCol>
                <a:gridCol w="1214937">
                  <a:extLst>
                    <a:ext uri="{9D8B030D-6E8A-4147-A177-3AD203B41FA5}">
                      <a16:colId xmlns:a16="http://schemas.microsoft.com/office/drawing/2014/main" val="1247165233"/>
                    </a:ext>
                  </a:extLst>
                </a:gridCol>
              </a:tblGrid>
              <a:tr h="6127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 times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997673"/>
                  </a:ext>
                </a:extLst>
              </a:tr>
              <a:tr h="6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 with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189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132298F-5B2F-40B7-9564-E3F2C0A03490}"/>
              </a:ext>
            </a:extLst>
          </p:cNvPr>
          <p:cNvSpPr txBox="1"/>
          <p:nvPr/>
        </p:nvSpPr>
        <p:spPr>
          <a:xfrm>
            <a:off x="9982200" y="215274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miliseconds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0EA3-E655-4DD3-BA76-5D3158A20C5D}"/>
              </a:ext>
            </a:extLst>
          </p:cNvPr>
          <p:cNvSpPr txBox="1"/>
          <p:nvPr/>
        </p:nvSpPr>
        <p:spPr>
          <a:xfrm>
            <a:off x="838199" y="461678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MariaDB,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PHP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7.2.18</a:t>
            </a:r>
            <a:r>
              <a:rPr lang="ko-KR" altLang="en-US" dirty="0">
                <a:solidFill>
                  <a:schemeClr val="bg1"/>
                </a:solidFill>
              </a:rPr>
              <a:t>에서 테스트되었음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B12697-C5F9-4006-A4C4-F7EECCD0AB46}"/>
              </a:ext>
            </a:extLst>
          </p:cNvPr>
          <p:cNvSpPr txBox="1"/>
          <p:nvPr/>
        </p:nvSpPr>
        <p:spPr>
          <a:xfrm>
            <a:off x="838199" y="4986115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https://b.patche.me/upsp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5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Useless_Prepared_Statement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5875-A3CE-4596-97BF-1CB5ED96A24F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15</a:t>
            </a:fld>
            <a:endParaRPr lang="en-US" sz="2000" b="1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47F027-7D91-4F61-9BE2-AC56B72B9847}"/>
              </a:ext>
            </a:extLst>
          </p:cNvPr>
          <p:cNvSpPr txBox="1">
            <a:spLocks/>
          </p:cNvSpPr>
          <p:nvPr/>
        </p:nvSpPr>
        <p:spPr>
          <a:xfrm>
            <a:off x="838199" y="1944053"/>
            <a:ext cx="10837985" cy="148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auto_statement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$conn, $query, ...$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if (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null) -&gt; return prepared statement object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if (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null) -&gt; return query result object</a:t>
            </a:r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681D00-4800-4CCB-9487-6B9FDB13FF3E}"/>
              </a:ext>
            </a:extLst>
          </p:cNvPr>
          <p:cNvSpPr txBox="1">
            <a:spLocks/>
          </p:cNvSpPr>
          <p:nvPr/>
        </p:nvSpPr>
        <p:spPr>
          <a:xfrm>
            <a:off x="838198" y="3682365"/>
            <a:ext cx="10837985" cy="148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auto_statement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$conn, $query, $param1, ...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auto_statement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$conn, $query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::result object</a:t>
            </a:r>
          </a:p>
        </p:txBody>
      </p:sp>
    </p:spTree>
    <p:extLst>
      <p:ext uri="{BB962C8B-B14F-4D97-AF65-F5344CB8AC3E}">
        <p14:creationId xmlns:p14="http://schemas.microsoft.com/office/powerpoint/2010/main" val="146821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Using_For_Procedures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16</a:t>
            </a:fld>
            <a:endParaRPr lang="en-US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48CB0-2A01-4AD8-805E-EDA89E5E821B}"/>
              </a:ext>
            </a:extLst>
          </p:cNvPr>
          <p:cNvSpPr txBox="1">
            <a:spLocks/>
          </p:cNvSpPr>
          <p:nvPr/>
        </p:nvSpPr>
        <p:spPr>
          <a:xfrm>
            <a:off x="847343" y="1925733"/>
            <a:ext cx="10837985" cy="456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vulnerable_procedure.sql</a:t>
            </a:r>
            <a:endParaRPr lang="en-US" altLang="ko-KR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DELIMITER //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create_private_table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@SQL =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‘CREATE TABLE ’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‘_</a:t>
            </a:r>
            <a:r>
              <a:rPr lang="en-US" altLang="ko-KR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ptable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(...’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@SQL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 PREPARE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95B29-C045-44B5-A0B6-24654D886A79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7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Using_For_Procedures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17</a:t>
            </a:fld>
            <a:endParaRPr lang="en-US" sz="2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DF182-CC6E-480C-B864-AE0AF92A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freaking_great.php</a:t>
            </a:r>
            <a:endParaRPr lang="en-US" altLang="ko-KR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“CALL </a:t>
            </a:r>
            <a:r>
              <a:rPr lang="en-US" altLang="ko-KR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create_private_table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(?)”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bind_param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“id”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2C375-C1E8-49F1-B615-429B0DE42744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4D0A3-8E47-45F7-80DE-B97F6AAE0AC5}"/>
              </a:ext>
            </a:extLst>
          </p:cNvPr>
          <p:cNvSpPr txBox="1"/>
          <p:nvPr/>
        </p:nvSpPr>
        <p:spPr>
          <a:xfrm>
            <a:off x="838198" y="2548724"/>
            <a:ext cx="71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bind_param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int)-- &amp;#x20”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51A72-9BDE-443E-9CA8-F3DC9395BEEE}"/>
              </a:ext>
            </a:extLst>
          </p:cNvPr>
          <p:cNvSpPr/>
          <p:nvPr/>
        </p:nvSpPr>
        <p:spPr>
          <a:xfrm>
            <a:off x="838198" y="3327423"/>
            <a:ext cx="91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@SQL :=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‘CREATE TABLE ’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‘_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ptable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(...’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0DC53-B29C-42C7-BFD5-D219AA36356A}"/>
              </a:ext>
            </a:extLst>
          </p:cNvPr>
          <p:cNvSpPr/>
          <p:nvPr/>
        </p:nvSpPr>
        <p:spPr>
          <a:xfrm>
            <a:off x="838198" y="3327423"/>
            <a:ext cx="91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@SQL :=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‘CREATE TABLE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int)-- &amp;_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ptable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(...’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51093-0509-419C-8844-4DB25FCDA5C9}"/>
              </a:ext>
            </a:extLst>
          </p:cNvPr>
          <p:cNvSpPr/>
          <p:nvPr/>
        </p:nvSpPr>
        <p:spPr>
          <a:xfrm>
            <a:off x="2612134" y="3327423"/>
            <a:ext cx="91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</a:t>
            </a:r>
            <a:r>
              <a:rPr lang="en-US" altLang="ko-K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&amp;_</a:t>
            </a:r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ptable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(...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86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Using_For_Procedures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18</a:t>
            </a:fld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95B29-C045-44B5-A0B6-24654D886A79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52D8-F82D-43B9-B4E2-724BFE909AFE}"/>
              </a:ext>
            </a:extLst>
          </p:cNvPr>
          <p:cNvSpPr txBox="1"/>
          <p:nvPr/>
        </p:nvSpPr>
        <p:spPr>
          <a:xfrm>
            <a:off x="838200" y="169068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https://b.patche.me/ufp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1228A0-0762-426C-BE7C-C1BA10D2F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3202459" cy="1790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45AFF21-F89C-41EF-80B4-0A9CEB96B8B1}"/>
              </a:ext>
            </a:extLst>
          </p:cNvPr>
          <p:cNvSpPr/>
          <p:nvPr/>
        </p:nvSpPr>
        <p:spPr>
          <a:xfrm>
            <a:off x="838200" y="2267523"/>
            <a:ext cx="9248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$datetime 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= date(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Ymdhisv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$query    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pwned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_$datetime(id int, c varchar(35)); -- "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 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mysqli_prepare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$conn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"CALL 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create_private_table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(?)"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7583E-B920-4E30-8099-F9E343DDE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692" y="3429000"/>
            <a:ext cx="4848225" cy="17907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A62E22-DB34-4633-B9ED-C8188E23D502}"/>
              </a:ext>
            </a:extLst>
          </p:cNvPr>
          <p:cNvSpPr/>
          <p:nvPr/>
        </p:nvSpPr>
        <p:spPr>
          <a:xfrm>
            <a:off x="733282" y="2325033"/>
            <a:ext cx="9248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CREATE PROCEDURE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create_private_table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(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table_name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) 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BEGIN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  SET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@query = 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'CREATE TABLE ', 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table_name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,'_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(k int)'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PREPARE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@query;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  EXECUTE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  DEALLOCATE PREPARE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51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Using_For_Procedures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19</a:t>
            </a:fld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95B29-C045-44B5-A0B6-24654D886A79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52D8-F82D-43B9-B4E2-724BFE909AFE}"/>
              </a:ext>
            </a:extLst>
          </p:cNvPr>
          <p:cNvSpPr txBox="1"/>
          <p:nvPr/>
        </p:nvSpPr>
        <p:spPr>
          <a:xfrm>
            <a:off x="838200" y="169068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https://b.patche.me/ufpp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AFF21-F89C-41EF-80B4-0A9CEB96B8B1}"/>
              </a:ext>
            </a:extLst>
          </p:cNvPr>
          <p:cNvSpPr/>
          <p:nvPr/>
        </p:nvSpPr>
        <p:spPr>
          <a:xfrm>
            <a:off x="838200" y="2267523"/>
            <a:ext cx="7523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$datetime 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= date(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Ymdhisv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$query    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pwned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_$datetime(id int, c varchar(35)); -- "</a:t>
            </a:r>
            <a:r>
              <a:rPr lang="en-US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8C5B98-B256-4DB7-AD59-7F106CD50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68005"/>
            <a:ext cx="3067050" cy="17110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39BEA-B0F9-4601-9731-58E0445C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3168004"/>
            <a:ext cx="5518062" cy="17110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A488B0-B819-496C-8914-0C61ECA69DE4}"/>
              </a:ext>
            </a:extLst>
          </p:cNvPr>
          <p:cNvSpPr/>
          <p:nvPr/>
        </p:nvSpPr>
        <p:spPr>
          <a:xfrm>
            <a:off x="733282" y="2274838"/>
            <a:ext cx="9248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CREATE PROCEDURE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create_private_table_p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(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table_name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VARCHAR(16)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) 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BEGIN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  SET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@query = 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'CREATE TABLE ', 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table_name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,'_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(k int)'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PREPARE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@query;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  EXECUTE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    DEALLOCATE PREPARE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0F0F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71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Recommended_For</a:t>
            </a:r>
            <a:r>
              <a:rPr lang="en-US" dirty="0"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3D1-C6F7-461A-B2AD-12640CD2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68798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를 이용한 프로그래밍에 입문하신 분들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어느정도 감을 잡고 좀 더 안전한 코딩을 원하시는 분들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조그만 실수 하나까지 바로잡고 싶으신 분들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</a:rPr>
              <a:t>// PHP</a:t>
            </a:r>
            <a:r>
              <a:rPr lang="ko-KR" altLang="en-US" dirty="0">
                <a:solidFill>
                  <a:schemeClr val="accent6"/>
                </a:solidFill>
              </a:rPr>
              <a:t>와 </a:t>
            </a:r>
            <a:r>
              <a:rPr lang="en-US" altLang="ko-KR" dirty="0">
                <a:solidFill>
                  <a:schemeClr val="accent6"/>
                </a:solidFill>
              </a:rPr>
              <a:t>SQL</a:t>
            </a:r>
            <a:r>
              <a:rPr lang="ko-KR" altLang="en-US" dirty="0">
                <a:solidFill>
                  <a:schemeClr val="accent6"/>
                </a:solidFill>
              </a:rPr>
              <a:t>을 알고 있거나 막 배웠다면 더욱 잘 이해 가능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8CFC-C247-4376-8BBC-8D4B9F57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2</a:t>
            </a:fld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10EF1-159F-4E59-872D-CB7789799BAC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Using_For_Procedures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20</a:t>
            </a:fld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95B29-C045-44B5-A0B6-24654D886A79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AB818A-2D6F-4B0D-8A46-E1E3B1EAC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5289"/>
              </p:ext>
            </p:extLst>
          </p:nvPr>
        </p:nvGraphicFramePr>
        <p:xfrm>
          <a:off x="3642497" y="1944053"/>
          <a:ext cx="2453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503">
                  <a:extLst>
                    <a:ext uri="{9D8B030D-6E8A-4147-A177-3AD203B41FA5}">
                      <a16:colId xmlns:a16="http://schemas.microsoft.com/office/drawing/2014/main" val="212452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member_tbl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member_id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0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0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565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56129F-9313-417D-B37E-3999CF652DCA}"/>
              </a:ext>
            </a:extLst>
          </p:cNvPr>
          <p:cNvSpPr txBox="1"/>
          <p:nvPr/>
        </p:nvSpPr>
        <p:spPr>
          <a:xfrm>
            <a:off x="7251357" y="2440899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create_private_table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(?);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8E2E09A-EA19-46EB-8E0E-6A2FE3736A10}"/>
              </a:ext>
            </a:extLst>
          </p:cNvPr>
          <p:cNvCxnSpPr>
            <a:endCxn id="4" idx="0"/>
          </p:cNvCxnSpPr>
          <p:nvPr/>
        </p:nvCxnSpPr>
        <p:spPr>
          <a:xfrm flipV="1">
            <a:off x="6096000" y="2440899"/>
            <a:ext cx="3231807" cy="66675"/>
          </a:xfrm>
          <a:prstGeom prst="curvedConnector4">
            <a:avLst>
              <a:gd name="adj1" fmla="val 27011"/>
              <a:gd name="adj2" fmla="val 87142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63AEB-60A4-419E-A358-7506398A8C00}"/>
              </a:ext>
            </a:extLst>
          </p:cNvPr>
          <p:cNvSpPr txBox="1"/>
          <p:nvPr/>
        </p:nvSpPr>
        <p:spPr>
          <a:xfrm>
            <a:off x="7403757" y="1510546"/>
            <a:ext cx="255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Record Exists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ABC9099-F647-45B6-82B1-465E13CA2B6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96001" y="2505074"/>
            <a:ext cx="1253438" cy="1226504"/>
          </a:xfrm>
          <a:prstGeom prst="curvedConnector3">
            <a:avLst>
              <a:gd name="adj1" fmla="val 279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6BE765-9B49-4478-B9CD-CE8537BDFA13}"/>
              </a:ext>
            </a:extLst>
          </p:cNvPr>
          <p:cNvSpPr txBox="1"/>
          <p:nvPr/>
        </p:nvSpPr>
        <p:spPr>
          <a:xfrm>
            <a:off x="6586280" y="2900323"/>
            <a:ext cx="66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07F06-966C-4CC2-9374-328C66F5702A}"/>
              </a:ext>
            </a:extLst>
          </p:cNvPr>
          <p:cNvSpPr txBox="1"/>
          <p:nvPr/>
        </p:nvSpPr>
        <p:spPr>
          <a:xfrm>
            <a:off x="7349439" y="3546912"/>
            <a:ext cx="328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http_response_code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(404);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27BD9-3F8C-44BA-9A00-71C1950C35B9}"/>
              </a:ext>
            </a:extLst>
          </p:cNvPr>
          <p:cNvSpPr txBox="1"/>
          <p:nvPr/>
        </p:nvSpPr>
        <p:spPr>
          <a:xfrm>
            <a:off x="398333" y="2253397"/>
            <a:ext cx="305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member_id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member_tbl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member_id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7790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21</a:t>
            </a:fld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2C375-C1E8-49F1-B615-429B0DE42744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B518E-D17F-46AD-BCD6-A21B8ADBC276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38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[0] =&gt;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성능을 위해 상황에 맞추어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“Prepared Statement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사용하기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[1] =&gt;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놓치기 쉬운 취약점에 대비하기 위해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신뢰할 수 없는 데이터에 항상 주의하기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95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QnA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0007-63C1-4C1C-8BCC-183278A11BFA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5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</a:t>
            </a:r>
            <a:r>
              <a:rPr lang="en-US" dirty="0" err="1">
                <a:solidFill>
                  <a:schemeClr val="bg1"/>
                </a:solidFill>
              </a:rPr>
              <a:t>you!</a:t>
            </a:r>
            <a:r>
              <a:rPr lang="en-US" sz="2000" b="1" dirty="0" err="1">
                <a:solidFill>
                  <a:schemeClr val="accent3"/>
                </a:solidFill>
              </a:rPr>
              <a:t>_Happy</a:t>
            </a:r>
            <a:r>
              <a:rPr lang="en-US" sz="2000" b="1" dirty="0">
                <a:solidFill>
                  <a:schemeClr val="accent3"/>
                </a:solidFill>
              </a:rPr>
              <a:t> Hacking!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F86F-F5D1-4129-810C-22DF0C47D654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3D1-C6F7-461A-B2AD-12640CD2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68798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[0] =&gt;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“SQL Injection”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[1] =&gt;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“Prepared Statement”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[2] =&gt;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“For Performance”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[3] =&gt;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“About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Missable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Vulnerability”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8CFC-C247-4376-8BBC-8D4B9F57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3</a:t>
            </a:fld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10EF1-159F-4E59-872D-CB7789799BAC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SQL_Injection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3D1-C6F7-461A-B2AD-12640CD2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81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SQL </a:t>
            </a:r>
            <a:r>
              <a:rPr lang="ko-KR" altLang="en-US" dirty="0">
                <a:solidFill>
                  <a:schemeClr val="bg1"/>
                </a:solidFill>
              </a:rPr>
              <a:t>쿼리에 공격을 위한 </a:t>
            </a:r>
            <a:r>
              <a:rPr lang="en-US" altLang="ko-KR" dirty="0">
                <a:solidFill>
                  <a:schemeClr val="bg1"/>
                </a:solidFill>
              </a:rPr>
              <a:t>SQL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en-US" altLang="ko-KR" dirty="0">
                <a:solidFill>
                  <a:schemeClr val="bg1"/>
                </a:solidFill>
              </a:rPr>
              <a:t>Injection</a:t>
            </a:r>
            <a:r>
              <a:rPr lang="ko-KR" altLang="en-US" dirty="0">
                <a:solidFill>
                  <a:schemeClr val="bg1"/>
                </a:solidFill>
              </a:rPr>
              <a:t> 하는 공격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를 자유자재로 조작할 수 있어 파괴력이 강함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임의 실행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데이터 탈취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인증 우회 등</a:t>
            </a:r>
            <a:r>
              <a:rPr lang="en-US" altLang="ko-KR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4</a:t>
            </a:fld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61D75-3B81-4695-BE78-0889708522B3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7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$sample --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sql_injection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3D1-C6F7-461A-B2AD-12640CD2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450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vulnerable_signin.php</a:t>
            </a:r>
            <a:endParaRPr lang="en-US" altLang="ko-KR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$id   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ko-KR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$pw   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ko-KR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user_pw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“SELECT * FROM users WHERE id=‘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AND pw=‘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$pw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altLang="ko-KR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when signing fails...</a:t>
            </a: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to make status is signed in...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B584F-C25D-40A9-806F-B1FAA79BFB1A}"/>
              </a:ext>
            </a:extLst>
          </p:cNvPr>
          <p:cNvSpPr/>
          <p:nvPr/>
        </p:nvSpPr>
        <p:spPr>
          <a:xfrm>
            <a:off x="7724082" y="2877198"/>
            <a:ext cx="3786553" cy="439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80AEF1-6ADF-414D-B4AF-1529EFE1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5</a:t>
            </a:fld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9E298-993A-4C55-946F-9C71C5B8809C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$sample --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sql_injection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3D1-C6F7-461A-B2AD-12640CD2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120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$id   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“admin’;-- 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$pw   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“SELECT * FROM users WHERE id=‘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AND pw=‘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$pw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061C3-685B-46DF-BF5D-629FE0DAD336}"/>
              </a:ext>
            </a:extLst>
          </p:cNvPr>
          <p:cNvSpPr txBox="1"/>
          <p:nvPr/>
        </p:nvSpPr>
        <p:spPr>
          <a:xfrm>
            <a:off x="838200" y="3743325"/>
            <a:ext cx="96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id=‘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admin’;--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AND pw=‘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4291-A6DA-4BCC-AB05-213E164571B3}"/>
              </a:ext>
            </a:extLst>
          </p:cNvPr>
          <p:cNvSpPr txBox="1"/>
          <p:nvPr/>
        </p:nvSpPr>
        <p:spPr>
          <a:xfrm>
            <a:off x="838199" y="3747986"/>
            <a:ext cx="96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users </a:t>
            </a:r>
            <a:r>
              <a:rPr lang="en-US" altLang="ko-K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‘admin’</a:t>
            </a:r>
            <a:r>
              <a:rPr lang="en-US" altLang="ko-K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’ AND pw=‘1234’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11265-848C-442B-91F2-4CFB7CF3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6</a:t>
            </a:fld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D8C5A-504D-48BF-81B2-1923B9B48FFE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Protection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3D1-C6F7-461A-B2AD-12640CD2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505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신뢰할 수 없는 데이터를 쿼리에 포함하지 않기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데이터를 이스케이핑 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Prepared Statement </a:t>
            </a:r>
            <a:r>
              <a:rPr lang="ko-KR" altLang="en-US" dirty="0">
                <a:solidFill>
                  <a:schemeClr val="bg1"/>
                </a:solidFill>
              </a:rPr>
              <a:t>사용하기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기타등등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7</a:t>
            </a:fld>
            <a:endParaRPr lang="en-US" sz="2000" b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D6FF50-D741-4919-B4A9-5C46C0052313}"/>
              </a:ext>
            </a:extLst>
          </p:cNvPr>
          <p:cNvCxnSpPr>
            <a:cxnSpLocks/>
          </p:cNvCxnSpPr>
          <p:nvPr/>
        </p:nvCxnSpPr>
        <p:spPr>
          <a:xfrm>
            <a:off x="838200" y="2514600"/>
            <a:ext cx="5257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064F86-6411-4721-BF99-FC9593A4ED2A}"/>
              </a:ext>
            </a:extLst>
          </p:cNvPr>
          <p:cNvSpPr/>
          <p:nvPr/>
        </p:nvSpPr>
        <p:spPr>
          <a:xfrm>
            <a:off x="838200" y="2828925"/>
            <a:ext cx="7772400" cy="428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AC76-E019-418E-A0CB-A85087C65FB0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8</a:t>
            </a:fld>
            <a:endParaRPr lang="en-US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335B8-8ACF-4C81-8B8A-FCC6E0AB62B8}"/>
              </a:ext>
            </a:extLst>
          </p:cNvPr>
          <p:cNvSpPr txBox="1"/>
          <p:nvPr/>
        </p:nvSpPr>
        <p:spPr>
          <a:xfrm>
            <a:off x="838200" y="1828724"/>
            <a:ext cx="717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daechoong_con_tbl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attr_1=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attr_2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CONCAT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‘%’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‘%’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0B4AFB8-9245-4651-AD96-220F1CD772E4}"/>
              </a:ext>
            </a:extLst>
          </p:cNvPr>
          <p:cNvSpPr/>
          <p:nvPr/>
        </p:nvSpPr>
        <p:spPr>
          <a:xfrm>
            <a:off x="3603751" y="2875933"/>
            <a:ext cx="370702" cy="121585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24B73-B578-49BC-8299-694E865B35C2}"/>
              </a:ext>
            </a:extLst>
          </p:cNvPr>
          <p:cNvGrpSpPr/>
          <p:nvPr/>
        </p:nvGrpSpPr>
        <p:grpSpPr>
          <a:xfrm>
            <a:off x="3385145" y="4243983"/>
            <a:ext cx="972671" cy="1019638"/>
            <a:chOff x="2491340" y="4068873"/>
            <a:chExt cx="972671" cy="1019638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AB27134-3F3A-4C1F-A6E1-5DC964835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1340" y="4068873"/>
              <a:ext cx="807914" cy="92333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40A8622-C79E-4AB0-BAE8-B71771E92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28552" y="4660144"/>
              <a:ext cx="535459" cy="428367"/>
            </a:xfrm>
            <a:prstGeom prst="rect">
              <a:avLst/>
            </a:prstGeom>
          </p:spPr>
        </p:pic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E24E90F-C9B0-4CE3-8342-AA231C89B663}"/>
              </a:ext>
            </a:extLst>
          </p:cNvPr>
          <p:cNvSpPr/>
          <p:nvPr/>
        </p:nvSpPr>
        <p:spPr>
          <a:xfrm rot="5400000">
            <a:off x="5302720" y="3912368"/>
            <a:ext cx="370702" cy="121585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7F4C3-3AB8-4236-A0FA-E930BA68EBA4}"/>
              </a:ext>
            </a:extLst>
          </p:cNvPr>
          <p:cNvSpPr txBox="1"/>
          <p:nvPr/>
        </p:nvSpPr>
        <p:spPr>
          <a:xfrm>
            <a:off x="6260756" y="4334945"/>
            <a:ext cx="302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 with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2EED9-9D9C-4394-8A04-83CE46A5DB34}"/>
              </a:ext>
            </a:extLst>
          </p:cNvPr>
          <p:cNvSpPr txBox="1"/>
          <p:nvPr/>
        </p:nvSpPr>
        <p:spPr>
          <a:xfrm>
            <a:off x="3385145" y="5319506"/>
            <a:ext cx="9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C82DCEC-8580-4951-AF20-FE4A74A6AE29}"/>
              </a:ext>
            </a:extLst>
          </p:cNvPr>
          <p:cNvSpPr/>
          <p:nvPr/>
        </p:nvSpPr>
        <p:spPr>
          <a:xfrm rot="5400000" flipV="1">
            <a:off x="5302720" y="4412676"/>
            <a:ext cx="370702" cy="121585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8CA48-E072-4300-B828-E6A9314F1A55}"/>
              </a:ext>
            </a:extLst>
          </p:cNvPr>
          <p:cNvSpPr txBox="1"/>
          <p:nvPr/>
        </p:nvSpPr>
        <p:spPr>
          <a:xfrm>
            <a:off x="6260756" y="4864771"/>
            <a:ext cx="234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5D31F-1F91-4639-9EB6-D33392FFB5B6}"/>
              </a:ext>
            </a:extLst>
          </p:cNvPr>
          <p:cNvSpPr txBox="1"/>
          <p:nvPr/>
        </p:nvSpPr>
        <p:spPr>
          <a:xfrm>
            <a:off x="838200" y="1511096"/>
            <a:ext cx="265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Parameterized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35A10-9A54-41E6-BA89-E3EE34D4EF2D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E21-B9CF-4D5C-9E05-B11EBBC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Prepared_Statement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DB0-8F63-45EA-9345-BA8574B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40DF-2E73-4218-8C41-924CE2CBAA3D}" type="slidenum">
              <a:rPr lang="en-US" sz="2000" b="1" smtClean="0"/>
              <a:t>9</a:t>
            </a:fld>
            <a:endParaRPr lang="en-US" sz="2000" b="1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DF182-CC6E-480C-B864-AE0AF92A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prepared_signin.php</a:t>
            </a:r>
            <a:endParaRPr lang="en-US" altLang="ko-KR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$id  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ko-KR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$pw  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ko-KR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user_pw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“SELECT * FROM users WHERE id=? AND pw=?”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bind_param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“ss”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$pw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altLang="ko-KR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when signing fails...</a:t>
            </a:r>
            <a:endParaRPr lang="en-US" altLang="ko-KR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to make status is signed in...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3D8CE-9A3E-4F95-8F67-A5BB41016064}"/>
              </a:ext>
            </a:extLst>
          </p:cNvPr>
          <p:cNvSpPr txBox="1"/>
          <p:nvPr/>
        </p:nvSpPr>
        <p:spPr>
          <a:xfrm>
            <a:off x="8147304" y="111760"/>
            <a:ext cx="3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ARGOS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Dae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Choong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Con@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CNU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19940</TotalTime>
  <Words>2887</Words>
  <Application>Microsoft Office PowerPoint</Application>
  <PresentationFormat>Widescreen</PresentationFormat>
  <Paragraphs>332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consolas</vt:lpstr>
      <vt:lpstr>Courier New</vt:lpstr>
      <vt:lpstr>Office Theme</vt:lpstr>
      <vt:lpstr>Prepared Statement 올바르게 사용해보기</vt:lpstr>
      <vt:lpstr>Recommended_For = </vt:lpstr>
      <vt:lpstr>Contents = </vt:lpstr>
      <vt:lpstr>SQL_Injection =</vt:lpstr>
      <vt:lpstr>$sample --sql_injection</vt:lpstr>
      <vt:lpstr>$sample --sql_injection</vt:lpstr>
      <vt:lpstr>Protection =</vt:lpstr>
      <vt:lpstr>Prepared_Statement =</vt:lpstr>
      <vt:lpstr>Prepared_Statement =</vt:lpstr>
      <vt:lpstr>Better way to use?</vt:lpstr>
      <vt:lpstr>Useless_Prepared_Statement =</vt:lpstr>
      <vt:lpstr>Useless_Prepared_Statement =</vt:lpstr>
      <vt:lpstr>Useless_Prepared_Statement =</vt:lpstr>
      <vt:lpstr>Useless_Prepared_Statement =</vt:lpstr>
      <vt:lpstr>Useless_Prepared_Statement =</vt:lpstr>
      <vt:lpstr>Using_For_Procedures =</vt:lpstr>
      <vt:lpstr>Using_For_Procedures =</vt:lpstr>
      <vt:lpstr>Using_For_Procedures =</vt:lpstr>
      <vt:lpstr>Using_For_Procedures =</vt:lpstr>
      <vt:lpstr>Using_For_Procedures =</vt:lpstr>
      <vt:lpstr>Conclusion =</vt:lpstr>
      <vt:lpstr>QnA</vt:lpstr>
      <vt:lpstr>Thank you!_Happy Hacking!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Statement 올바르게 사용해보기</dc:title>
  <dc:creator>허 강준</dc:creator>
  <cp:lastModifiedBy>허 강준</cp:lastModifiedBy>
  <cp:revision>127</cp:revision>
  <dcterms:created xsi:type="dcterms:W3CDTF">2019-06-20T13:47:10Z</dcterms:created>
  <dcterms:modified xsi:type="dcterms:W3CDTF">2019-07-06T08:55:09Z</dcterms:modified>
</cp:coreProperties>
</file>