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6" r:id="rId4"/>
    <p:sldId id="263" r:id="rId5"/>
    <p:sldId id="267" r:id="rId6"/>
    <p:sldId id="260" r:id="rId7"/>
    <p:sldId id="262" r:id="rId8"/>
    <p:sldId id="268" r:id="rId9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CC"/>
    <a:srgbClr val="0099CC"/>
    <a:srgbClr val="006699"/>
    <a:srgbClr val="FF0000"/>
    <a:srgbClr val="000099"/>
    <a:srgbClr val="33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5" autoAdjust="0"/>
    <p:restoredTop sz="78689" autoAdjust="0"/>
  </p:normalViewPr>
  <p:slideViewPr>
    <p:cSldViewPr>
      <p:cViewPr varScale="1">
        <p:scale>
          <a:sx n="43" d="100"/>
          <a:sy n="43" d="100"/>
        </p:scale>
        <p:origin x="1478" y="43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notesViewPr>
    <p:cSldViewPr>
      <p:cViewPr varScale="1">
        <p:scale>
          <a:sx n="73" d="100"/>
          <a:sy n="73" d="100"/>
        </p:scale>
        <p:origin x="-1236" y="-96"/>
      </p:cViewPr>
      <p:guideLst>
        <p:guide orient="horz" pos="3079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buFontTx/>
              <a:buNone/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88463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buFontTx/>
              <a:buNone/>
              <a:defRPr kumimoji="1" sz="1200" b="1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월 첫째주 </a:t>
            </a:r>
            <a:r>
              <a:rPr lang="en-US" altLang="ko-KR"/>
              <a:t>-</a:t>
            </a:r>
            <a:fld id="{27946FD7-7EA3-4155-91B0-7CF4D1C7C66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6551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338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buFontTx/>
              <a:buNone/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62000"/>
            <a:ext cx="52832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487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33800" y="929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buFontTx/>
              <a:buNone/>
              <a:defRPr kumimoji="1" sz="1200" b="1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월 첫째주 </a:t>
            </a:r>
            <a:r>
              <a:rPr lang="en-US" altLang="ko-KR"/>
              <a:t>-</a:t>
            </a:r>
            <a:fld id="{6FDAF128-143D-4CA0-B9A1-C4EE256CEBB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5543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2048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latin typeface="굴림" panose="020B0600000101010101" pitchFamily="50" charset="-127"/>
              </a:rPr>
              <a:t>3</a:t>
            </a:r>
            <a:r>
              <a:rPr lang="ko-KR" altLang="en-US">
                <a:latin typeface="굴림" panose="020B0600000101010101" pitchFamily="50" charset="-127"/>
              </a:rPr>
              <a:t>월 첫째주 </a:t>
            </a:r>
            <a:r>
              <a:rPr lang="en-US" altLang="ko-KR">
                <a:latin typeface="굴림" panose="020B0600000101010101" pitchFamily="50" charset="-127"/>
              </a:rPr>
              <a:t>-</a:t>
            </a:r>
            <a:fld id="{A22E1D4B-8F02-445F-B7B6-3D1E8F077372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73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latin typeface="굴림" panose="020B0600000101010101" pitchFamily="50" charset="-127"/>
              </a:rPr>
              <a:t>3</a:t>
            </a:r>
            <a:r>
              <a:rPr lang="ko-KR" altLang="en-US">
                <a:latin typeface="굴림" panose="020B0600000101010101" pitchFamily="50" charset="-127"/>
              </a:rPr>
              <a:t>월 첫째주 </a:t>
            </a:r>
            <a:r>
              <a:rPr lang="en-US" altLang="ko-KR">
                <a:latin typeface="굴림" panose="020B0600000101010101" pitchFamily="50" charset="-127"/>
              </a:rPr>
              <a:t>-</a:t>
            </a:r>
            <a:fld id="{AD8C9671-3844-4F9B-99A4-6AA137C18BD9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934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5364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latin typeface="굴림" panose="020B0600000101010101" pitchFamily="50" charset="-127"/>
              </a:rPr>
              <a:t>3</a:t>
            </a:r>
            <a:r>
              <a:rPr lang="ko-KR" altLang="en-US">
                <a:latin typeface="굴림" panose="020B0600000101010101" pitchFamily="50" charset="-127"/>
              </a:rPr>
              <a:t>월 첫째주 </a:t>
            </a:r>
            <a:r>
              <a:rPr lang="en-US" altLang="ko-KR">
                <a:latin typeface="굴림" panose="020B0600000101010101" pitchFamily="50" charset="-127"/>
              </a:rPr>
              <a:t>-</a:t>
            </a:r>
            <a:fld id="{15ECBF35-DCEC-4810-AF67-4865AA69B548}" type="slidenum">
              <a:rPr lang="en-US" altLang="ko-KR" smtClean="0">
                <a:latin typeface="굴림" panose="020B0600000101010101" pitchFamily="50" charset="-127"/>
              </a:rPr>
              <a:pPr/>
              <a:t>7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372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5364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latin typeface="굴림" panose="020B0600000101010101" pitchFamily="50" charset="-127"/>
              </a:rPr>
              <a:t>3</a:t>
            </a:r>
            <a:r>
              <a:rPr lang="ko-KR" altLang="en-US">
                <a:latin typeface="굴림" panose="020B0600000101010101" pitchFamily="50" charset="-127"/>
              </a:rPr>
              <a:t>월 첫째주 </a:t>
            </a:r>
            <a:r>
              <a:rPr lang="en-US" altLang="ko-KR">
                <a:latin typeface="굴림" panose="020B0600000101010101" pitchFamily="50" charset="-127"/>
              </a:rPr>
              <a:t>-</a:t>
            </a:r>
            <a:fld id="{15ECBF35-DCEC-4810-AF67-4865AA69B548}" type="slidenum">
              <a:rPr lang="en-US" altLang="ko-KR" smtClean="0">
                <a:latin typeface="굴림" panose="020B0600000101010101" pitchFamily="50" charset="-127"/>
              </a:rPr>
              <a:pPr/>
              <a:t>8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78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j03029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838" y="6281738"/>
            <a:ext cx="4111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>
            <a:lvl1pPr>
              <a:defRPr smtClean="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 b="1" baseline="0" smtClean="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529429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03B43-B69D-4F6B-9623-93E1B96939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38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969C8-C0E3-4A83-AEF1-45C760464A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067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A78F8-4D5C-4501-AC6C-8EEB05C70F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713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AA9C6-BD75-403F-B343-0C85507F5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5439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8950" y="260350"/>
            <a:ext cx="8915400" cy="720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88950" y="1279525"/>
            <a:ext cx="8915400" cy="4525963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06412-3A49-482C-B635-0439DB81F2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60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66852" y="3929066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3600E-50DD-4EB1-BA22-977440D113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103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Arial Unicode MS" pitchFamily="50" charset="-127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4CCA2-7881-42F9-8FEF-CC29F277FF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072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B2817-0AE0-4C84-8AFE-CC5CF736C4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427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5B762-C523-4245-B9CF-94DC751D8D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187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CFA4-D43C-4472-82ED-FD60A590E6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74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CAD6F-14DB-42A8-8B01-23BC4EF856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048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2C2CE-D7C7-42CA-BDDD-D16C6DD8B7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122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90E46-A154-4E35-9DF6-427BE1C702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79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214313"/>
            <a:ext cx="8915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279525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86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5025" y="6578600"/>
            <a:ext cx="23177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buFontTx/>
              <a:buNone/>
              <a:defRPr kumimoji="1" sz="1200" b="1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75354A7B-51DB-43D2-896E-538CC4B3DC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8" descr="j030295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838" y="6281738"/>
            <a:ext cx="4111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0"/>
          <p:cNvSpPr>
            <a:spLocks noChangeShapeType="1"/>
          </p:cNvSpPr>
          <p:nvPr userDrawn="1"/>
        </p:nvSpPr>
        <p:spPr bwMode="auto">
          <a:xfrm>
            <a:off x="0" y="981075"/>
            <a:ext cx="99060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Verdana" pitchFamily="34" charset="0"/>
          <a:ea typeface="+mj-ea"/>
          <a:cs typeface="Verdana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Verdana" pitchFamily="34" charset="0"/>
          <a:ea typeface="굴림" pitchFamily="50" charset="-127"/>
          <a:cs typeface="Verdan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Verdana" pitchFamily="34" charset="0"/>
          <a:ea typeface="굴림" pitchFamily="50" charset="-127"/>
          <a:cs typeface="Verdan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Verdana" pitchFamily="34" charset="0"/>
          <a:ea typeface="굴림" pitchFamily="50" charset="-127"/>
          <a:cs typeface="Verdan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Verdana" pitchFamily="34" charset="0"/>
          <a:ea typeface="굴림" pitchFamily="50" charset="-127"/>
          <a:cs typeface="Verdan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3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10000"/>
        </a:spcBef>
        <a:spcAft>
          <a:spcPct val="0"/>
        </a:spcAft>
        <a:buFont typeface="Wingdings" panose="05000000000000000000" pitchFamily="2" charset="2"/>
        <a:buChar char="§"/>
        <a:defRPr kumimoji="1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5000"/>
        </a:spcBef>
        <a:spcAft>
          <a:spcPct val="0"/>
        </a:spcAft>
        <a:buChar char="–"/>
        <a:defRPr kumimoji="1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5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81313" y="1747838"/>
            <a:ext cx="5000625" cy="1643062"/>
          </a:xfrm>
        </p:spPr>
        <p:txBody>
          <a:bodyPr/>
          <a:lstStyle/>
          <a:p>
            <a:pPr algn="l">
              <a:lnSpc>
                <a:spcPct val="150000"/>
              </a:lnSpc>
              <a:spcAft>
                <a:spcPts val="4200"/>
              </a:spcAft>
            </a:pPr>
            <a:r>
              <a:rPr lang="en-US" altLang="ko-KR" sz="4000" dirty="0"/>
              <a:t>Homework</a:t>
            </a:r>
            <a:r>
              <a:rPr lang="ko-KR" altLang="en-US" sz="4000" dirty="0"/>
              <a:t> </a:t>
            </a:r>
            <a:r>
              <a:rPr lang="en-US" altLang="ko-KR" sz="4000" dirty="0"/>
              <a:t>#2</a:t>
            </a:r>
            <a:endParaRPr lang="ko-KR" altLang="en-US" sz="4800" dirty="0">
              <a:ea typeface="휴먼둥근헤드라인" panose="02030504000101010101" pitchFamily="18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1125" y="4176713"/>
            <a:ext cx="6934200" cy="1752600"/>
          </a:xfrm>
        </p:spPr>
        <p:txBody>
          <a:bodyPr/>
          <a:lstStyle/>
          <a:p>
            <a:r>
              <a:rPr lang="en-US" altLang="ko-KR" dirty="0"/>
              <a:t>SW</a:t>
            </a:r>
            <a:r>
              <a:rPr lang="ko-KR" altLang="en-US" dirty="0"/>
              <a:t>프로그래밍 </a:t>
            </a:r>
            <a:r>
              <a:rPr lang="en-US" altLang="ko-KR" dirty="0"/>
              <a:t>(2020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Arial Unicode MS" panose="020B0604020202020204" pitchFamily="50" charset="-127"/>
              </a:rPr>
              <a:t>File data </a:t>
            </a:r>
            <a:r>
              <a:rPr lang="ko-KR" altLang="en-US" dirty="0">
                <a:cs typeface="Arial Unicode MS" panose="020B0604020202020204" pitchFamily="50" charset="-127"/>
              </a:rPr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3875" y="1412776"/>
            <a:ext cx="8678763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입력 </a:t>
            </a:r>
            <a:r>
              <a:rPr lang="en-US" altLang="ko-KR" sz="1600" dirty="0"/>
              <a:t>file</a:t>
            </a:r>
            <a:r>
              <a:rPr lang="ko-KR" altLang="en-US" sz="1600" dirty="0"/>
              <a:t>에는 실수들이 몇 개의 </a:t>
            </a:r>
            <a:r>
              <a:rPr lang="en-US" altLang="ko-KR" sz="1600" dirty="0"/>
              <a:t>group</a:t>
            </a:r>
            <a:r>
              <a:rPr lang="ko-KR" altLang="en-US" sz="1600" dirty="0"/>
              <a:t>으로 작성되어 있습니다</a:t>
            </a:r>
            <a:r>
              <a:rPr lang="en-US" altLang="ko-KR" sz="1600" dirty="0"/>
              <a:t>. file</a:t>
            </a:r>
            <a:r>
              <a:rPr lang="ko-KR" altLang="en-US" sz="1600" dirty="0"/>
              <a:t> 내의 실수들은 </a:t>
            </a:r>
            <a:r>
              <a:rPr lang="en-US" altLang="ko-KR" sz="1600" dirty="0"/>
              <a:t>***** </a:t>
            </a:r>
            <a:r>
              <a:rPr lang="ko-KR" altLang="en-US" sz="1600" dirty="0"/>
              <a:t>에 의해 서로 다른 </a:t>
            </a:r>
            <a:r>
              <a:rPr lang="en-US" altLang="ko-KR" sz="1600" dirty="0"/>
              <a:t>group</a:t>
            </a:r>
            <a:r>
              <a:rPr lang="ko-KR" altLang="en-US" sz="1600" dirty="0"/>
              <a:t>으로 구분됩니다</a:t>
            </a:r>
            <a:r>
              <a:rPr lang="en-US" altLang="ko-KR" sz="1600" dirty="0"/>
              <a:t>. file</a:t>
            </a:r>
            <a:r>
              <a:rPr lang="ko-KR" altLang="en-US" sz="1600" dirty="0"/>
              <a:t>에서 실수들을 읽어 </a:t>
            </a:r>
            <a:r>
              <a:rPr lang="en-US" altLang="ko-KR" sz="1600" dirty="0"/>
              <a:t>group</a:t>
            </a:r>
            <a:r>
              <a:rPr lang="ko-KR" altLang="en-US" sz="1600" dirty="0"/>
              <a:t>별로</a:t>
            </a:r>
            <a:r>
              <a:rPr lang="en-US" altLang="ko-KR" sz="1600" dirty="0"/>
              <a:t> data</a:t>
            </a:r>
            <a:r>
              <a:rPr lang="ko-KR" altLang="en-US" sz="1600" dirty="0"/>
              <a:t>수</a:t>
            </a:r>
            <a:r>
              <a:rPr lang="en-US" altLang="ko-KR" sz="1600" dirty="0"/>
              <a:t>, </a:t>
            </a:r>
            <a:r>
              <a:rPr lang="ko-KR" altLang="en-US" sz="1600" dirty="0"/>
              <a:t>최대값</a:t>
            </a:r>
            <a:r>
              <a:rPr lang="en-US" altLang="ko-KR" sz="1600" dirty="0"/>
              <a:t>, </a:t>
            </a:r>
            <a:r>
              <a:rPr lang="ko-KR" altLang="en-US" sz="1600" dirty="0"/>
              <a:t>최소값</a:t>
            </a:r>
            <a:r>
              <a:rPr lang="en-US" altLang="ko-KR" sz="1600" dirty="0"/>
              <a:t>, </a:t>
            </a:r>
            <a:r>
              <a:rPr lang="ko-KR" altLang="en-US" sz="1600" dirty="0"/>
              <a:t>범위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평균값를</a:t>
            </a:r>
            <a:r>
              <a:rPr lang="ko-KR" altLang="en-US" sz="1600" dirty="0"/>
              <a:t> 출력하는 </a:t>
            </a:r>
            <a:r>
              <a:rPr lang="en-US" altLang="ko-KR" sz="1600" dirty="0"/>
              <a:t>program</a:t>
            </a:r>
            <a:r>
              <a:rPr lang="ko-KR" altLang="en-US" sz="1600" dirty="0"/>
              <a:t>을 작성하십시오</a:t>
            </a:r>
            <a:r>
              <a:rPr lang="en-US" altLang="ko-KR" sz="1600" dirty="0"/>
              <a:t>.</a:t>
            </a:r>
            <a:r>
              <a:rPr lang="ko-KR" altLang="en-US" sz="1600" dirty="0"/>
              <a:t> 마지막에 총 </a:t>
            </a:r>
            <a:r>
              <a:rPr lang="en-US" altLang="ko-KR" sz="1600" dirty="0"/>
              <a:t>group</a:t>
            </a:r>
            <a:r>
              <a:rPr lang="ko-KR" altLang="en-US" sz="1600" dirty="0"/>
              <a:t>수를 출력하고</a:t>
            </a:r>
            <a:r>
              <a:rPr lang="en-US" altLang="ko-KR" sz="1600" dirty="0"/>
              <a:t>, </a:t>
            </a:r>
            <a:r>
              <a:rPr lang="ko-KR" altLang="en-US" sz="1600" dirty="0"/>
              <a:t>총</a:t>
            </a:r>
            <a:r>
              <a:rPr lang="en-US" altLang="ko-KR" sz="1600" dirty="0"/>
              <a:t> data</a:t>
            </a:r>
            <a:r>
              <a:rPr lang="ko-KR" altLang="en-US" sz="1600" dirty="0"/>
              <a:t>수</a:t>
            </a:r>
            <a:r>
              <a:rPr lang="en-US" altLang="ko-KR" sz="1600" dirty="0"/>
              <a:t>, </a:t>
            </a:r>
            <a:r>
              <a:rPr lang="ko-KR" altLang="en-US" sz="1600" dirty="0"/>
              <a:t>전체 </a:t>
            </a:r>
            <a:r>
              <a:rPr lang="en-US" altLang="ko-KR" sz="1600" dirty="0"/>
              <a:t>data </a:t>
            </a:r>
            <a:r>
              <a:rPr lang="ko-KR" altLang="en-US" sz="1600" dirty="0"/>
              <a:t>중 최대값</a:t>
            </a:r>
            <a:r>
              <a:rPr lang="en-US" altLang="ko-KR" sz="1600" dirty="0"/>
              <a:t>, </a:t>
            </a:r>
            <a:r>
              <a:rPr lang="ko-KR" altLang="en-US" sz="1600" dirty="0"/>
              <a:t> 전체 </a:t>
            </a:r>
            <a:r>
              <a:rPr lang="en-US" altLang="ko-KR" sz="1600" dirty="0"/>
              <a:t>data</a:t>
            </a:r>
            <a:r>
              <a:rPr lang="ko-KR" altLang="en-US" sz="1600" dirty="0"/>
              <a:t>중 최소값</a:t>
            </a:r>
            <a:r>
              <a:rPr lang="en-US" altLang="ko-KR" sz="1600" dirty="0"/>
              <a:t>, </a:t>
            </a:r>
            <a:r>
              <a:rPr lang="ko-KR" altLang="en-US" sz="1600" dirty="0"/>
              <a:t>전체 </a:t>
            </a:r>
            <a:r>
              <a:rPr lang="en-US" altLang="ko-KR" sz="1600" dirty="0"/>
              <a:t>data</a:t>
            </a:r>
            <a:r>
              <a:rPr lang="ko-KR" altLang="en-US" sz="1600" dirty="0"/>
              <a:t>의 범위</a:t>
            </a:r>
            <a:r>
              <a:rPr lang="en-US" altLang="ko-KR" sz="1600" dirty="0"/>
              <a:t>, </a:t>
            </a:r>
            <a:r>
              <a:rPr lang="ko-KR" altLang="en-US" sz="1600" dirty="0"/>
              <a:t>전체 </a:t>
            </a:r>
            <a:r>
              <a:rPr lang="en-US" altLang="ko-KR" sz="1600" dirty="0"/>
              <a:t>data</a:t>
            </a:r>
            <a:r>
              <a:rPr lang="ko-KR" altLang="en-US" sz="1600" dirty="0"/>
              <a:t>의 평균값을 출력하십시오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사용할 </a:t>
            </a:r>
            <a:r>
              <a:rPr lang="en-US" altLang="ko-KR" sz="1600" dirty="0"/>
              <a:t>file</a:t>
            </a:r>
            <a:r>
              <a:rPr lang="ko-KR" altLang="en-US" sz="1600" dirty="0"/>
              <a:t> 이름은 </a:t>
            </a:r>
            <a:r>
              <a:rPr lang="en-US" altLang="ko-KR" sz="1600" dirty="0"/>
              <a:t>keyboard</a:t>
            </a:r>
            <a:r>
              <a:rPr lang="ko-KR" altLang="en-US" sz="1600" dirty="0"/>
              <a:t>에서 </a:t>
            </a:r>
            <a:r>
              <a:rPr lang="ko-KR" altLang="en-US" sz="1600" dirty="0" err="1"/>
              <a:t>입력받습니다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 해당 </a:t>
            </a:r>
            <a:r>
              <a:rPr lang="en-US" altLang="ko-KR" sz="1600" dirty="0"/>
              <a:t>file</a:t>
            </a:r>
            <a:r>
              <a:rPr lang="ko-KR" altLang="en-US" sz="1600" dirty="0"/>
              <a:t>을 사용할 수 없는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다시 </a:t>
            </a:r>
            <a:r>
              <a:rPr lang="en-US" altLang="ko-KR" sz="1600" dirty="0"/>
              <a:t>file </a:t>
            </a:r>
            <a:r>
              <a:rPr lang="ko-KR" altLang="en-US" sz="1600" dirty="0"/>
              <a:t>이름을 </a:t>
            </a:r>
            <a:r>
              <a:rPr lang="ko-KR" altLang="en-US" sz="1600" dirty="0" err="1"/>
              <a:t>입력받습니다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 file</a:t>
            </a:r>
            <a:r>
              <a:rPr lang="ko-KR" altLang="en-US" sz="1600" dirty="0"/>
              <a:t> 내의 </a:t>
            </a:r>
            <a:r>
              <a:rPr lang="en-US" altLang="ko-KR" sz="1600" dirty="0"/>
              <a:t>data</a:t>
            </a:r>
            <a:r>
              <a:rPr lang="ko-KR" altLang="en-US" sz="1600" dirty="0"/>
              <a:t>는 한 </a:t>
            </a:r>
            <a:r>
              <a:rPr lang="en-US" altLang="ko-KR" sz="1600" dirty="0"/>
              <a:t>line</a:t>
            </a:r>
            <a:r>
              <a:rPr lang="ko-KR" altLang="en-US" sz="1600" dirty="0"/>
              <a:t>에 하나의 실수가 작성되어 있습니다</a:t>
            </a:r>
            <a:r>
              <a:rPr lang="en-US" altLang="ko-KR" sz="1600" dirty="0"/>
              <a:t>. Group</a:t>
            </a:r>
            <a:r>
              <a:rPr lang="ko-KR" altLang="en-US" sz="1600" dirty="0"/>
              <a:t>을 구분하는 </a:t>
            </a:r>
            <a:r>
              <a:rPr lang="en-US" altLang="ko-KR" sz="1600" dirty="0"/>
              <a:t>*****</a:t>
            </a:r>
            <a:r>
              <a:rPr lang="ko-KR" altLang="en-US" sz="1600" dirty="0"/>
              <a:t>외의 </a:t>
            </a:r>
            <a:r>
              <a:rPr lang="en-US" altLang="ko-KR" sz="1600" dirty="0"/>
              <a:t>data</a:t>
            </a:r>
            <a:r>
              <a:rPr lang="ko-KR" altLang="en-US" sz="1600" dirty="0"/>
              <a:t>가 실수가 아닌 경우는 </a:t>
            </a:r>
            <a:r>
              <a:rPr lang="en-US" altLang="ko-KR" sz="1600" dirty="0"/>
              <a:t>group data</a:t>
            </a:r>
            <a:r>
              <a:rPr lang="ko-KR" altLang="en-US" sz="1600" dirty="0"/>
              <a:t>로 사용하지 않고 </a:t>
            </a:r>
            <a:r>
              <a:rPr lang="en-US" altLang="ko-KR" sz="1600" dirty="0"/>
              <a:t>skip </a:t>
            </a:r>
            <a:r>
              <a:rPr lang="ko-KR" altLang="en-US" sz="1600" dirty="0"/>
              <a:t>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범위 값은 최대값</a:t>
            </a:r>
            <a:r>
              <a:rPr lang="en-US" altLang="ko-KR" sz="1600" dirty="0"/>
              <a:t>, </a:t>
            </a:r>
            <a:r>
              <a:rPr lang="ko-KR" altLang="en-US" sz="1600" dirty="0"/>
              <a:t>최소값의 차이입니다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범위값을</a:t>
            </a:r>
            <a:r>
              <a:rPr lang="ko-KR" altLang="en-US" sz="1600" dirty="0"/>
              <a:t> 구하기 위한 함수를 만들어 사용하십시오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523875" y="214313"/>
            <a:ext cx="1836837" cy="720725"/>
          </a:xfrm>
        </p:spPr>
        <p:txBody>
          <a:bodyPr/>
          <a:lstStyle/>
          <a:p>
            <a:r>
              <a:rPr lang="ko-KR" altLang="en-US" dirty="0">
                <a:cs typeface="Arial Unicode MS" panose="020B0604020202020204" pitchFamily="50" charset="-127"/>
              </a:rPr>
              <a:t>실행 예</a:t>
            </a:r>
          </a:p>
        </p:txBody>
      </p:sp>
      <p:sp>
        <p:nvSpPr>
          <p:cNvPr id="1024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5AB3CD99-6B34-4DD2-812B-50EEFD827F51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7FEFD2-E19B-456B-B148-073B82428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14287"/>
            <a:ext cx="28194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4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523875" y="214313"/>
            <a:ext cx="1764829" cy="720725"/>
          </a:xfrm>
        </p:spPr>
        <p:txBody>
          <a:bodyPr/>
          <a:lstStyle/>
          <a:p>
            <a:r>
              <a:rPr lang="ko-KR" altLang="en-US" dirty="0">
                <a:cs typeface="Arial Unicode MS" panose="020B0604020202020204" pitchFamily="50" charset="-127"/>
              </a:rPr>
              <a:t>실행 예</a:t>
            </a:r>
          </a:p>
        </p:txBody>
      </p:sp>
      <p:sp>
        <p:nvSpPr>
          <p:cNvPr id="921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EB1758F4-F815-4144-BA6D-85E38F4A1643}" type="slidenum">
              <a:rPr lang="en-US" altLang="ko-KR" smtClean="0">
                <a:latin typeface="굴림" panose="020B0600000101010101" pitchFamily="50" charset="-127"/>
              </a:rPr>
              <a:pPr/>
              <a:t>4</a:t>
            </a:fld>
            <a:endParaRPr lang="en-US" altLang="ko-KR">
              <a:latin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A7E91C-8AB2-4CB4-901E-30F2C0901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92" y="404664"/>
            <a:ext cx="3240360" cy="61544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523875" y="214313"/>
            <a:ext cx="1764829" cy="720725"/>
          </a:xfrm>
        </p:spPr>
        <p:txBody>
          <a:bodyPr/>
          <a:lstStyle/>
          <a:p>
            <a:r>
              <a:rPr lang="ko-KR" altLang="en-US" dirty="0">
                <a:cs typeface="Arial Unicode MS" panose="020B0604020202020204" pitchFamily="50" charset="-127"/>
              </a:rPr>
              <a:t>실행 예</a:t>
            </a:r>
          </a:p>
        </p:txBody>
      </p:sp>
      <p:sp>
        <p:nvSpPr>
          <p:cNvPr id="921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EB1758F4-F815-4144-BA6D-85E38F4A1643}" type="slidenum">
              <a:rPr lang="en-US" altLang="ko-KR" smtClean="0">
                <a:latin typeface="굴림" panose="020B0600000101010101" pitchFamily="50" charset="-127"/>
              </a:rPr>
              <a:pPr/>
              <a:t>5</a:t>
            </a:fld>
            <a:endParaRPr lang="en-US" altLang="ko-KR">
              <a:latin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BB04A0-DD3E-47D9-BB73-D282A1666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92" y="332655"/>
            <a:ext cx="3744416" cy="570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cs typeface="Arial Unicode MS" panose="020B0604020202020204" pitchFamily="50" charset="-127"/>
              </a:rPr>
              <a:t>제출방법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60388" y="1484313"/>
            <a:ext cx="84963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ko-KR" altLang="en-US" sz="2000" dirty="0"/>
              <a:t>제출 기한 </a:t>
            </a:r>
            <a:r>
              <a:rPr lang="en-US" altLang="ko-KR" sz="2000" dirty="0"/>
              <a:t>: 2020/05/13(</a:t>
            </a:r>
            <a:r>
              <a:rPr lang="ko-KR" altLang="en-US" sz="2000" dirty="0"/>
              <a:t>수</a:t>
            </a:r>
            <a:r>
              <a:rPr lang="en-US" altLang="ko-KR" sz="2000" dirty="0"/>
              <a:t>)  </a:t>
            </a:r>
            <a:r>
              <a:rPr lang="ko-KR" altLang="en-US" sz="2000" dirty="0"/>
              <a:t>밤 </a:t>
            </a:r>
            <a:r>
              <a:rPr lang="en-US" altLang="ko-KR" sz="2000" dirty="0"/>
              <a:t>11:55 </a:t>
            </a:r>
            <a:r>
              <a:rPr lang="ko-KR" altLang="en-US" sz="2000" dirty="0"/>
              <a:t>이전</a:t>
            </a:r>
            <a:endParaRPr lang="en-US" altLang="ko-KR" sz="2000" dirty="0"/>
          </a:p>
          <a:p>
            <a:pPr lvl="1" ea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Python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version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3.x</a:t>
            </a:r>
            <a:r>
              <a:rPr lang="ko-KR" altLang="en-US" sz="2000" dirty="0"/>
              <a:t>에서 프로그램 작성 및 수행을 한다</a:t>
            </a:r>
            <a:r>
              <a:rPr lang="en-US" altLang="ko-KR" sz="2000" dirty="0"/>
              <a:t>. </a:t>
            </a:r>
          </a:p>
          <a:p>
            <a:pPr lvl="1" ea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en-US" altLang="ko-KR" sz="2000" dirty="0"/>
              <a:t>Script</a:t>
            </a:r>
            <a:r>
              <a:rPr lang="ko-KR" altLang="en-US" sz="2000" dirty="0"/>
              <a:t> 파일</a:t>
            </a:r>
            <a:r>
              <a:rPr lang="en-US" altLang="ko-KR" sz="2000" dirty="0"/>
              <a:t>(</a:t>
            </a:r>
            <a:r>
              <a:rPr lang="ko-KR" altLang="en-US" sz="2000" dirty="0"/>
              <a:t>본인의학번</a:t>
            </a:r>
            <a:r>
              <a:rPr lang="en-US" altLang="ko-KR" sz="2000" dirty="0"/>
              <a:t>-2.py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2019100999-2.py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en-US" altLang="ko-KR" sz="2000" dirty="0" err="1"/>
              <a:t>yscec</a:t>
            </a:r>
            <a:r>
              <a:rPr lang="en-US" altLang="ko-KR" sz="2000" dirty="0"/>
              <a:t>&gt; SW</a:t>
            </a:r>
            <a:r>
              <a:rPr lang="ko-KR" altLang="en-US" sz="2000" dirty="0"/>
              <a:t>프로그래밍 </a:t>
            </a:r>
            <a:r>
              <a:rPr lang="en-US" altLang="ko-KR" sz="2000" dirty="0"/>
              <a:t>&gt; </a:t>
            </a:r>
            <a:r>
              <a:rPr lang="ko-KR" altLang="en-US" sz="2000" dirty="0"/>
              <a:t>과제 </a:t>
            </a:r>
            <a:r>
              <a:rPr lang="en-US" altLang="ko-KR" sz="2000" dirty="0"/>
              <a:t>#2 </a:t>
            </a:r>
            <a:r>
              <a:rPr lang="ko-KR" altLang="en-US" sz="2000" dirty="0"/>
              <a:t>에 첨부하여 제출할 것</a:t>
            </a:r>
            <a:endParaRPr lang="en-US" altLang="ko-KR" sz="2000" dirty="0"/>
          </a:p>
          <a:p>
            <a:pPr lvl="1" eaLnBrk="1" hangingPunct="1">
              <a:lnSpc>
                <a:spcPct val="120000"/>
              </a:lnSpc>
              <a:defRPr/>
            </a:pPr>
            <a:endParaRPr lang="en-US" altLang="ko-KR" sz="2000" dirty="0"/>
          </a:p>
          <a:p>
            <a:pPr marL="811213" lvl="1" indent="-354013" eaLnBrk="1" hangingPunct="1">
              <a:lnSpc>
                <a:spcPct val="120000"/>
              </a:lnSpc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**  </a:t>
            </a:r>
            <a:r>
              <a:rPr lang="ko-KR" altLang="en-US" sz="2000" dirty="0">
                <a:solidFill>
                  <a:srgbClr val="FF0000"/>
                </a:solidFill>
              </a:rPr>
              <a:t>소스프로그램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파일명</a:t>
            </a:r>
            <a:r>
              <a:rPr lang="en-US" altLang="ko-KR" sz="2000" dirty="0">
                <a:solidFill>
                  <a:srgbClr val="FF0000"/>
                </a:solidFill>
              </a:rPr>
              <a:t>: ???.</a:t>
            </a:r>
            <a:r>
              <a:rPr lang="en-US" altLang="ko-KR" sz="2000" dirty="0" err="1">
                <a:solidFill>
                  <a:srgbClr val="FF0000"/>
                </a:solidFill>
              </a:rPr>
              <a:t>py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ko-KR" altLang="en-US" sz="2000" dirty="0">
                <a:solidFill>
                  <a:srgbClr val="FF0000"/>
                </a:solidFill>
              </a:rPr>
              <a:t>만을 제출해야 합니다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pPr marL="811213" lvl="1" indent="-354013" eaLnBrk="1" hangingPunct="1">
              <a:lnSpc>
                <a:spcPct val="120000"/>
              </a:lnSpc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     </a:t>
            </a:r>
            <a:r>
              <a:rPr lang="ko-KR" altLang="en-US" sz="2000" dirty="0">
                <a:solidFill>
                  <a:srgbClr val="FF0000"/>
                </a:solidFill>
              </a:rPr>
              <a:t>다른 형식의 파일을 제출하는 경우 채점이 불가하므로 </a:t>
            </a:r>
            <a:r>
              <a:rPr lang="en-US" altLang="ko-KR" sz="2000" dirty="0">
                <a:solidFill>
                  <a:srgbClr val="FF0000"/>
                </a:solidFill>
              </a:rPr>
              <a:t>0</a:t>
            </a:r>
            <a:r>
              <a:rPr lang="ko-KR" altLang="en-US" sz="2000" dirty="0">
                <a:solidFill>
                  <a:srgbClr val="FF0000"/>
                </a:solidFill>
              </a:rPr>
              <a:t>점 처리됩니다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pPr marL="811213" lvl="1" indent="-354013" eaLnBrk="1" hangingPunct="1">
              <a:lnSpc>
                <a:spcPct val="120000"/>
              </a:lnSpc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** </a:t>
            </a:r>
            <a:r>
              <a:rPr lang="ko-KR" altLang="en-US" sz="2000" dirty="0">
                <a:solidFill>
                  <a:srgbClr val="FF0000"/>
                </a:solidFill>
              </a:rPr>
              <a:t>마감 시각 </a:t>
            </a:r>
            <a:r>
              <a:rPr lang="en-US" altLang="ko-KR" sz="2000" dirty="0">
                <a:solidFill>
                  <a:srgbClr val="FF0000"/>
                </a:solidFill>
              </a:rPr>
              <a:t>30</a:t>
            </a:r>
            <a:r>
              <a:rPr lang="ko-KR" altLang="en-US" sz="2000" dirty="0">
                <a:solidFill>
                  <a:srgbClr val="FF0000"/>
                </a:solidFill>
              </a:rPr>
              <a:t>여분전부터 </a:t>
            </a:r>
            <a:r>
              <a:rPr lang="en-US" altLang="ko-KR" sz="2000" dirty="0" err="1">
                <a:solidFill>
                  <a:srgbClr val="FF0000"/>
                </a:solidFill>
              </a:rPr>
              <a:t>yscec</a:t>
            </a:r>
            <a:r>
              <a:rPr lang="ko-KR" altLang="en-US" sz="2000" dirty="0">
                <a:solidFill>
                  <a:srgbClr val="FF0000"/>
                </a:solidFill>
              </a:rPr>
              <a:t> 시스템에 </a:t>
            </a:r>
            <a:r>
              <a:rPr lang="en-US" altLang="ko-KR" sz="2000" dirty="0">
                <a:solidFill>
                  <a:srgbClr val="FF0000"/>
                </a:solidFill>
              </a:rPr>
              <a:t>upload </a:t>
            </a:r>
            <a:r>
              <a:rPr lang="ko-KR" altLang="en-US" sz="2000" dirty="0">
                <a:solidFill>
                  <a:srgbClr val="FF0000"/>
                </a:solidFill>
              </a:rPr>
              <a:t>양이 많아 </a:t>
            </a:r>
            <a:r>
              <a:rPr lang="en-US" altLang="ko-KR" sz="2000" dirty="0">
                <a:solidFill>
                  <a:srgbClr val="FF0000"/>
                </a:solidFill>
              </a:rPr>
              <a:t>upload</a:t>
            </a:r>
            <a:r>
              <a:rPr lang="ko-KR" altLang="en-US" sz="2000" dirty="0">
                <a:solidFill>
                  <a:srgbClr val="FF0000"/>
                </a:solidFill>
              </a:rPr>
              <a:t>에 시간이 많이 걸리거나 실패할 수 있습니다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미리 </a:t>
            </a:r>
            <a:r>
              <a:rPr lang="en-US" altLang="ko-KR" sz="2000" dirty="0">
                <a:solidFill>
                  <a:srgbClr val="FF0000"/>
                </a:solidFill>
              </a:rPr>
              <a:t>upload</a:t>
            </a:r>
            <a:r>
              <a:rPr lang="ko-KR" altLang="en-US" sz="2000" dirty="0">
                <a:solidFill>
                  <a:srgbClr val="FF0000"/>
                </a:solidFill>
              </a:rPr>
              <a:t>하시기 바랍니다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30000"/>
              </a:spcBef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2pPr>
            <a:lvl3pPr marL="1143000" indent="-228600" latinLnBrk="1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3pPr>
            <a:lvl4pPr marL="1600200" indent="-228600" latinLnBrk="1">
              <a:lnSpc>
                <a:spcPct val="120000"/>
              </a:lnSpc>
              <a:spcBef>
                <a:spcPct val="5000"/>
              </a:spcBef>
              <a:buChar char="–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4pPr>
            <a:lvl5pPr marL="2057400" indent="-228600" latinLnBrk="1">
              <a:lnSpc>
                <a:spcPct val="120000"/>
              </a:lnSpc>
              <a:spcBef>
                <a:spcPct val="5000"/>
              </a:spcBef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9pPr>
          </a:lstStyle>
          <a:p>
            <a:pPr algn="l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6C9750F9-691E-482F-A4C6-583A59148FBF}" type="slidenum">
              <a:rPr lang="en-US" altLang="ko-KR" sz="1400" b="0" smtClean="0">
                <a:latin typeface="굴림" panose="020B0600000101010101" pitchFamily="50" charset="-127"/>
              </a:rPr>
              <a:pPr algn="l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 b="0">
              <a:latin typeface="굴림" panose="020B0600000101010101" pitchFamily="50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706437"/>
          </a:xfrm>
        </p:spPr>
        <p:txBody>
          <a:bodyPr/>
          <a:lstStyle/>
          <a:p>
            <a:pPr algn="l"/>
            <a:r>
              <a:rPr lang="ko-KR" altLang="en-US" dirty="0">
                <a:cs typeface="Arial Unicode MS" panose="020B0604020202020204" pitchFamily="50" charset="-127"/>
              </a:rPr>
              <a:t>평가 기준</a:t>
            </a:r>
            <a:endParaRPr lang="ko-KR" altLang="en-US" sz="1800" dirty="0">
              <a:solidFill>
                <a:srgbClr val="FF3300"/>
              </a:solidFill>
              <a:cs typeface="Arial Unicode MS" panose="020B0604020202020204" pitchFamily="50" charset="-127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95300" y="1340768"/>
            <a:ext cx="8915400" cy="496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0000"/>
              </a:lnSpc>
              <a:spcBef>
                <a:spcPct val="30000"/>
              </a:spcBef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2pPr>
            <a:lvl3pPr marL="1143000" indent="-228600" latinLnBrk="1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3pPr>
            <a:lvl4pPr marL="1600200" indent="-228600" latinLnBrk="1">
              <a:lnSpc>
                <a:spcPct val="120000"/>
              </a:lnSpc>
              <a:spcBef>
                <a:spcPct val="5000"/>
              </a:spcBef>
              <a:buChar char="–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4pPr>
            <a:lvl5pPr marL="2057400" indent="-228600" latinLnBrk="1">
              <a:lnSpc>
                <a:spcPct val="120000"/>
              </a:lnSpc>
              <a:spcBef>
                <a:spcPct val="5000"/>
              </a:spcBef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9pPr>
          </a:lstStyle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1.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주석</a:t>
            </a:r>
            <a:r>
              <a:rPr kumimoji="0" lang="en-US" altLang="ko-KR" sz="1400" b="1" dirty="0">
                <a:latin typeface="Arial" panose="020B0604020202020204" pitchFamily="34" charset="0"/>
              </a:rPr>
              <a:t>(comment)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이 적절한가</a:t>
            </a:r>
            <a:r>
              <a:rPr kumimoji="0" lang="en-US" altLang="ko-KR" sz="1400" b="1" dirty="0">
                <a:latin typeface="Arial" panose="020B0604020202020204" pitchFamily="34" charset="0"/>
              </a:rPr>
              <a:t>? [5]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   1-1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이름</a:t>
            </a:r>
            <a:r>
              <a:rPr kumimoji="0" lang="en-US" altLang="ko-KR" sz="1400" b="1" dirty="0">
                <a:latin typeface="Arial" panose="020B0604020202020204" pitchFamily="34" charset="0"/>
              </a:rPr>
              <a:t>,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분반</a:t>
            </a:r>
            <a:r>
              <a:rPr kumimoji="0" lang="en-US" altLang="ko-KR" sz="1400" b="1" dirty="0">
                <a:latin typeface="Arial" panose="020B0604020202020204" pitchFamily="34" charset="0"/>
              </a:rPr>
              <a:t>,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학번</a:t>
            </a:r>
            <a:r>
              <a:rPr kumimoji="0" lang="en-US" altLang="ko-KR" sz="1400" b="1" dirty="0">
                <a:latin typeface="Arial" panose="020B0604020202020204" pitchFamily="34" charset="0"/>
              </a:rPr>
              <a:t>,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프로그램 개요</a:t>
            </a:r>
            <a:r>
              <a:rPr kumimoji="0" lang="en-US" altLang="ko-KR" sz="1400" b="1" dirty="0">
                <a:latin typeface="Arial" panose="020B0604020202020204" pitchFamily="34" charset="0"/>
              </a:rPr>
              <a:t>,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작성일</a:t>
            </a:r>
            <a:r>
              <a:rPr kumimoji="0" lang="en-US" altLang="ko-KR" sz="1400" b="1" dirty="0">
                <a:latin typeface="Arial" panose="020B0604020202020204" pitchFamily="34" charset="0"/>
              </a:rPr>
              <a:t>, python</a:t>
            </a:r>
            <a:r>
              <a:rPr kumimoji="0" lang="ko-KR" altLang="en-US" sz="1400" b="1" dirty="0">
                <a:latin typeface="Arial" panose="020B0604020202020204" pitchFamily="34" charset="0"/>
              </a:rPr>
              <a:t>버전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[2]</a:t>
            </a:r>
            <a:endParaRPr kumimoji="0" lang="ko-KR" altLang="en-US" sz="1400" b="1" dirty="0">
              <a:latin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ko-KR" altLang="en-US" sz="1400" b="1" dirty="0">
                <a:latin typeface="Arial" panose="020B0604020202020204" pitchFamily="34" charset="0"/>
              </a:rPr>
              <a:t>              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1-2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프로그램 부분 코드에 대한 설명들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[3]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2.  file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 처리가 적절한가</a:t>
            </a:r>
            <a:r>
              <a:rPr kumimoji="0" lang="en-US" altLang="ko-KR" sz="1400" b="1" dirty="0">
                <a:latin typeface="Arial" panose="020B0604020202020204" pitchFamily="34" charset="0"/>
              </a:rPr>
              <a:t>? [13]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   2-1 file</a:t>
            </a:r>
            <a:r>
              <a:rPr kumimoji="0" lang="ko-KR" altLang="en-US" sz="1400" b="1" dirty="0">
                <a:latin typeface="Arial" panose="020B0604020202020204" pitchFamily="34" charset="0"/>
              </a:rPr>
              <a:t>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open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에 실패한 경우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file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이름을 다시 </a:t>
            </a:r>
            <a:r>
              <a:rPr kumimoji="0" lang="ko-KR" altLang="en-US" sz="1400" b="1" dirty="0" err="1">
                <a:latin typeface="Arial" panose="020B0604020202020204" pitchFamily="34" charset="0"/>
              </a:rPr>
              <a:t>입력받는가</a:t>
            </a:r>
            <a:r>
              <a:rPr kumimoji="0" lang="en-US" altLang="ko-KR" sz="1400" b="1" dirty="0">
                <a:latin typeface="Arial" panose="020B0604020202020204" pitchFamily="34" charset="0"/>
              </a:rPr>
              <a:t>? [8]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   2-2 open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에 실패한 경우 출력 메시지가 적절한가</a:t>
            </a:r>
            <a:r>
              <a:rPr kumimoji="0" lang="en-US" altLang="ko-KR" sz="1400" b="1" dirty="0">
                <a:latin typeface="Arial" panose="020B0604020202020204" pitchFamily="34" charset="0"/>
              </a:rPr>
              <a:t>? [2]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   2-3 file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사용 후 마무리 작업을 적절하게 수행하는가</a:t>
            </a:r>
            <a:r>
              <a:rPr kumimoji="0" lang="en-US" altLang="ko-KR" sz="1400" b="1" dirty="0">
                <a:latin typeface="Arial" panose="020B0604020202020204" pitchFamily="34" charset="0"/>
              </a:rPr>
              <a:t>? [3]    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3.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계산하여 출력한 값이 올바른가</a:t>
            </a:r>
            <a:r>
              <a:rPr kumimoji="0" lang="en-US" altLang="ko-KR" sz="1400" b="1" dirty="0">
                <a:latin typeface="Arial" panose="020B0604020202020204" pitchFamily="34" charset="0"/>
              </a:rPr>
              <a:t>?[53]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  3-1 Group</a:t>
            </a:r>
            <a:r>
              <a:rPr kumimoji="0" lang="ko-KR" altLang="en-US" sz="1400" b="1" dirty="0">
                <a:latin typeface="Arial" panose="020B0604020202020204" pitchFamily="34" charset="0"/>
              </a:rPr>
              <a:t>별 값이 올바르게 출력되는가</a:t>
            </a:r>
            <a:r>
              <a:rPr kumimoji="0" lang="en-US" altLang="ko-KR" sz="1400" b="1" dirty="0">
                <a:latin typeface="Arial" panose="020B0604020202020204" pitchFamily="34" charset="0"/>
              </a:rPr>
              <a:t>?[25]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              :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데이터개수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/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최소값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/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최대값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/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범위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/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평균   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[</a:t>
            </a:r>
            <a:r>
              <a:rPr kumimoji="0" lang="ko-KR" altLang="en-US" sz="1400" b="1" dirty="0">
                <a:latin typeface="Arial" panose="020B0604020202020204" pitchFamily="34" charset="0"/>
              </a:rPr>
              <a:t>각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5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점</a:t>
            </a:r>
            <a:r>
              <a:rPr kumimoji="0" lang="en-US" altLang="ko-KR" sz="1400" b="1" dirty="0">
                <a:latin typeface="Arial" panose="020B0604020202020204" pitchFamily="34" charset="0"/>
              </a:rPr>
              <a:t>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  3-2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입력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file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의 모든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group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에 대해 올바르게 출력하는가</a:t>
            </a:r>
            <a:r>
              <a:rPr kumimoji="0" lang="en-US" altLang="ko-KR" sz="1400" b="1" dirty="0">
                <a:latin typeface="Arial" panose="020B0604020202020204" pitchFamily="34" charset="0"/>
              </a:rPr>
              <a:t>? [10]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  3-3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총 데이터에 대한 다음 값이 올바르게 출력되는가</a:t>
            </a:r>
            <a:r>
              <a:rPr kumimoji="0" lang="en-US" altLang="ko-KR" sz="1400" b="1" dirty="0">
                <a:latin typeface="Arial" panose="020B0604020202020204" pitchFamily="34" charset="0"/>
              </a:rPr>
              <a:t>? [18]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              : Group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수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/ 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데이터개수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/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최소값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/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최대값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/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범위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/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평균   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[</a:t>
            </a:r>
            <a:r>
              <a:rPr kumimoji="0" lang="ko-KR" altLang="en-US" sz="1400" b="1" dirty="0">
                <a:latin typeface="Arial" panose="020B0604020202020204" pitchFamily="34" charset="0"/>
              </a:rPr>
              <a:t>각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3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점</a:t>
            </a:r>
            <a:r>
              <a:rPr kumimoji="0" lang="en-US" altLang="ko-KR" sz="1400" b="1" dirty="0">
                <a:latin typeface="Arial" panose="020B0604020202020204" pitchFamily="34" charset="0"/>
              </a:rPr>
              <a:t>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4.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출력 형식이 적절한가</a:t>
            </a:r>
            <a:r>
              <a:rPr kumimoji="0" lang="en-US" altLang="ko-KR" sz="1400" b="1" dirty="0">
                <a:latin typeface="Arial" panose="020B0604020202020204" pitchFamily="34" charset="0"/>
              </a:rPr>
              <a:t>? [8]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  4-1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실수를 소수점 아래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2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자리까지 출력하는가</a:t>
            </a:r>
            <a:r>
              <a:rPr kumimoji="0" lang="en-US" altLang="ko-KR" sz="1400" b="1" dirty="0">
                <a:latin typeface="Arial" panose="020B0604020202020204" pitchFamily="34" charset="0"/>
              </a:rPr>
              <a:t>? [2]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  4-2 Group</a:t>
            </a:r>
            <a:r>
              <a:rPr kumimoji="0" lang="ko-KR" altLang="en-US" sz="1400" b="1" dirty="0">
                <a:latin typeface="Arial" panose="020B0604020202020204" pitchFamily="34" charset="0"/>
              </a:rPr>
              <a:t> 단위로 구분되도록 출력하는가</a:t>
            </a:r>
            <a:r>
              <a:rPr kumimoji="0" lang="en-US" altLang="ko-KR" sz="1400" b="1" dirty="0">
                <a:latin typeface="Arial" panose="020B0604020202020204" pitchFamily="34" charset="0"/>
              </a:rPr>
              <a:t>? [2]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  4-3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총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data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에 대한 </a:t>
            </a:r>
            <a:r>
              <a:rPr kumimoji="0" lang="ko-KR" altLang="en-US" sz="1400" b="1" dirty="0" err="1">
                <a:latin typeface="Arial" panose="020B0604020202020204" pitchFamily="34" charset="0"/>
              </a:rPr>
              <a:t>츌력값이</a:t>
            </a:r>
            <a:r>
              <a:rPr kumimoji="0" lang="ko-KR" altLang="en-US" sz="1400" b="1" dirty="0">
                <a:latin typeface="Arial" panose="020B0604020202020204" pitchFamily="34" charset="0"/>
              </a:rPr>
              <a:t> 구분되어 출력되는가</a:t>
            </a:r>
            <a:r>
              <a:rPr kumimoji="0" lang="en-US" altLang="ko-KR" sz="1400" b="1" dirty="0">
                <a:latin typeface="Arial" panose="020B0604020202020204" pitchFamily="34" charset="0"/>
              </a:rPr>
              <a:t>? [2]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  4-4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출력되는 값들에 대한 출력 설명들이 적절한가</a:t>
            </a:r>
            <a:r>
              <a:rPr kumimoji="0" lang="en-US" altLang="ko-KR" sz="1400" b="1" dirty="0">
                <a:latin typeface="Arial" panose="020B0604020202020204" pitchFamily="34" charset="0"/>
              </a:rPr>
              <a:t>? [2]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kumimoji="0" lang="en-US" altLang="ko-KR" sz="14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448944" y="147298"/>
            <a:ext cx="5092501" cy="106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20000"/>
              </a:lnSpc>
              <a:spcBef>
                <a:spcPct val="30000"/>
              </a:spcBef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2pPr>
            <a:lvl3pPr marL="1143000" indent="-228600" latinLnBrk="1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3pPr>
            <a:lvl4pPr marL="1600200" indent="-228600" latinLnBrk="1">
              <a:lnSpc>
                <a:spcPct val="120000"/>
              </a:lnSpc>
              <a:spcBef>
                <a:spcPct val="5000"/>
              </a:spcBef>
              <a:buChar char="–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4pPr>
            <a:lvl5pPr marL="2057400" indent="-228600" latinLnBrk="1">
              <a:lnSpc>
                <a:spcPct val="120000"/>
              </a:lnSpc>
              <a:spcBef>
                <a:spcPct val="5000"/>
              </a:spcBef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9pPr>
          </a:lstStyle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200" b="1" dirty="0">
                <a:latin typeface="Arial" panose="020B0604020202020204" pitchFamily="34" charset="0"/>
              </a:rPr>
              <a:t>   </a:t>
            </a:r>
            <a:r>
              <a:rPr kumimoji="0" lang="en-US" altLang="ko-K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 * </a:t>
            </a:r>
            <a:r>
              <a:rPr kumimoji="0" lang="ko-KR" altLang="en-US" sz="1400" b="1" dirty="0">
                <a:solidFill>
                  <a:srgbClr val="FF0000"/>
                </a:solidFill>
                <a:latin typeface="Arial" panose="020B0604020202020204" pitchFamily="34" charset="0"/>
              </a:rPr>
              <a:t>강의 </a:t>
            </a:r>
            <a:r>
              <a:rPr kumimoji="0" lang="en-US" altLang="ko-K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kumimoji="0" lang="ko-KR" altLang="en-US" sz="1400" b="1" dirty="0">
                <a:solidFill>
                  <a:srgbClr val="FF0000"/>
                </a:solidFill>
                <a:latin typeface="Arial" panose="020B0604020202020204" pitchFamily="34" charset="0"/>
              </a:rPr>
              <a:t>실습내용을 기반으로 작성해야 합니다</a:t>
            </a:r>
            <a:r>
              <a:rPr kumimoji="0" lang="en-US" altLang="ko-K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. (50%</a:t>
            </a:r>
            <a:r>
              <a:rPr kumimoji="0" lang="ko-KR" altLang="en-US" sz="1400" b="1" dirty="0">
                <a:solidFill>
                  <a:srgbClr val="FF0000"/>
                </a:solidFill>
                <a:latin typeface="Arial" panose="020B0604020202020204" pitchFamily="34" charset="0"/>
              </a:rPr>
              <a:t>감점</a:t>
            </a:r>
            <a:r>
              <a:rPr kumimoji="0" lang="en-US" altLang="ko-K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      </a:t>
            </a:r>
            <a:r>
              <a:rPr kumimoji="0" lang="ko-KR" altLang="en-US" sz="1400" b="1" dirty="0">
                <a:solidFill>
                  <a:srgbClr val="FF0000"/>
                </a:solidFill>
                <a:latin typeface="Arial" panose="020B0604020202020204" pitchFamily="34" charset="0"/>
              </a:rPr>
              <a:t>강의</a:t>
            </a:r>
            <a:r>
              <a:rPr kumimoji="0" lang="en-US" altLang="ko-K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kumimoji="0" lang="ko-KR" altLang="en-US" sz="1400" b="1" dirty="0">
                <a:solidFill>
                  <a:srgbClr val="FF0000"/>
                </a:solidFill>
                <a:latin typeface="Arial" panose="020B0604020202020204" pitchFamily="34" charset="0"/>
              </a:rPr>
              <a:t>실습</a:t>
            </a:r>
            <a:r>
              <a:rPr kumimoji="0" lang="en-US" altLang="ko-K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05</a:t>
            </a:r>
            <a:r>
              <a:rPr kumimoji="0" lang="ko-KR" altLang="en-US" sz="1400" b="1" dirty="0">
                <a:solidFill>
                  <a:srgbClr val="FF0000"/>
                </a:solidFill>
                <a:latin typeface="Arial" panose="020B0604020202020204" pitchFamily="34" charset="0"/>
              </a:rPr>
              <a:t>까지의 내용으로 작성해야 합니다</a:t>
            </a:r>
            <a:r>
              <a:rPr kumimoji="0" lang="en-US" altLang="ko-K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ko-K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   * </a:t>
            </a:r>
            <a:r>
              <a:rPr kumimoji="0" lang="ko-KR" altLang="en-US" sz="1400" b="1" dirty="0">
                <a:solidFill>
                  <a:srgbClr val="FF0000"/>
                </a:solidFill>
                <a:latin typeface="Arial" panose="020B0604020202020204" pitchFamily="34" charset="0"/>
              </a:rPr>
              <a:t>기한을 넘어 제출할 수 없습니다</a:t>
            </a:r>
            <a:r>
              <a:rPr kumimoji="0" lang="en-US" altLang="ko-K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200" b="1" dirty="0">
                <a:solidFill>
                  <a:srgbClr val="FF3300"/>
                </a:solidFill>
                <a:latin typeface="Arial" panose="020B0604020202020204" pitchFamily="34" charset="0"/>
              </a:rPr>
              <a:t> 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30000"/>
              </a:spcBef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2pPr>
            <a:lvl3pPr marL="1143000" indent="-228600" latinLnBrk="1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3pPr>
            <a:lvl4pPr marL="1600200" indent="-228600" latinLnBrk="1">
              <a:lnSpc>
                <a:spcPct val="120000"/>
              </a:lnSpc>
              <a:spcBef>
                <a:spcPct val="5000"/>
              </a:spcBef>
              <a:buChar char="–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4pPr>
            <a:lvl5pPr marL="2057400" indent="-228600" latinLnBrk="1">
              <a:lnSpc>
                <a:spcPct val="120000"/>
              </a:lnSpc>
              <a:spcBef>
                <a:spcPct val="5000"/>
              </a:spcBef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9pPr>
          </a:lstStyle>
          <a:p>
            <a:pPr algn="l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6C9750F9-691E-482F-A4C6-583A59148FBF}" type="slidenum">
              <a:rPr lang="en-US" altLang="ko-KR" sz="1400" b="0" smtClean="0">
                <a:latin typeface="굴림" panose="020B0600000101010101" pitchFamily="50" charset="-127"/>
              </a:rPr>
              <a:pPr algn="l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 b="0">
              <a:latin typeface="굴림" panose="020B0600000101010101" pitchFamily="50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706437"/>
          </a:xfrm>
        </p:spPr>
        <p:txBody>
          <a:bodyPr/>
          <a:lstStyle/>
          <a:p>
            <a:pPr algn="l"/>
            <a:r>
              <a:rPr lang="ko-KR" altLang="en-US" dirty="0">
                <a:cs typeface="Arial Unicode MS" panose="020B0604020202020204" pitchFamily="50" charset="-127"/>
              </a:rPr>
              <a:t>평가 기준</a:t>
            </a:r>
            <a:endParaRPr lang="ko-KR" altLang="en-US" sz="1800" dirty="0">
              <a:solidFill>
                <a:srgbClr val="FF3300"/>
              </a:solidFill>
              <a:cs typeface="Arial Unicode MS" panose="020B0604020202020204" pitchFamily="50" charset="-127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66793" y="1412776"/>
            <a:ext cx="89154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0000"/>
              </a:lnSpc>
              <a:spcBef>
                <a:spcPct val="30000"/>
              </a:spcBef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2pPr>
            <a:lvl3pPr marL="1143000" indent="-228600" latinLnBrk="1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3pPr>
            <a:lvl4pPr marL="1600200" indent="-228600" latinLnBrk="1">
              <a:lnSpc>
                <a:spcPct val="120000"/>
              </a:lnSpc>
              <a:spcBef>
                <a:spcPct val="5000"/>
              </a:spcBef>
              <a:buChar char="–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4pPr>
            <a:lvl5pPr marL="2057400" indent="-228600" latinLnBrk="1">
              <a:lnSpc>
                <a:spcPct val="120000"/>
              </a:lnSpc>
              <a:spcBef>
                <a:spcPct val="5000"/>
              </a:spcBef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Verdana" panose="020B0604030504040204" pitchFamily="34" charset="0"/>
              </a:defRPr>
            </a:lvl9pPr>
          </a:lstStyle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5. </a:t>
            </a:r>
            <a:r>
              <a:rPr kumimoji="0" lang="ko-KR" altLang="en-US" sz="1400" b="1" dirty="0" err="1">
                <a:latin typeface="Arial" panose="020B0604020202020204" pitchFamily="34" charset="0"/>
              </a:rPr>
              <a:t>제어문</a:t>
            </a:r>
            <a:r>
              <a:rPr kumimoji="0" lang="en-US" altLang="ko-KR" sz="1400" b="1" dirty="0">
                <a:latin typeface="Arial" panose="020B0604020202020204" pitchFamily="34" charset="0"/>
              </a:rPr>
              <a:t>,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함수</a:t>
            </a:r>
            <a:r>
              <a:rPr kumimoji="0" lang="en-US" altLang="ko-KR" sz="1400" b="1" dirty="0">
                <a:latin typeface="Arial" panose="020B0604020202020204" pitchFamily="34" charset="0"/>
              </a:rPr>
              <a:t>, </a:t>
            </a:r>
            <a:r>
              <a:rPr kumimoji="0" lang="ko-KR" altLang="en-US" sz="1400" b="1" dirty="0" err="1">
                <a:latin typeface="Arial" panose="020B0604020202020204" pitchFamily="34" charset="0"/>
              </a:rPr>
              <a:t>뱐수를</a:t>
            </a:r>
            <a:r>
              <a:rPr kumimoji="0" lang="ko-KR" altLang="en-US" sz="1400" b="1" dirty="0">
                <a:latin typeface="Arial" panose="020B0604020202020204" pitchFamily="34" charset="0"/>
              </a:rPr>
              <a:t> 적절하게</a:t>
            </a:r>
            <a:r>
              <a:rPr kumimoji="0" lang="en-US" altLang="ko-KR" sz="1400" b="1" dirty="0">
                <a:latin typeface="Arial" panose="020B0604020202020204" pitchFamily="34" charset="0"/>
              </a:rPr>
              <a:t>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사용하는가</a:t>
            </a:r>
            <a:r>
              <a:rPr kumimoji="0" lang="en-US" altLang="ko-KR" sz="1400" b="1" dirty="0">
                <a:latin typeface="Arial" panose="020B0604020202020204" pitchFamily="34" charset="0"/>
              </a:rPr>
              <a:t>? [21]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5-1  </a:t>
            </a:r>
            <a:r>
              <a:rPr kumimoji="0" lang="ko-KR" altLang="en-US" sz="1400" b="1" dirty="0" err="1">
                <a:latin typeface="Arial" panose="020B0604020202020204" pitchFamily="34" charset="0"/>
              </a:rPr>
              <a:t>범위값을</a:t>
            </a:r>
            <a:r>
              <a:rPr kumimoji="0" lang="ko-KR" altLang="en-US" sz="1400" b="1" dirty="0">
                <a:latin typeface="Arial" panose="020B0604020202020204" pitchFamily="34" charset="0"/>
              </a:rPr>
              <a:t> 계산하는 함수를 적절한 형식으로 정의하여 사용하는가</a:t>
            </a:r>
            <a:r>
              <a:rPr kumimoji="0" lang="en-US" altLang="ko-KR" sz="1400" b="1" dirty="0">
                <a:latin typeface="Arial" panose="020B0604020202020204" pitchFamily="34" charset="0"/>
              </a:rPr>
              <a:t>?[6]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5-2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제어문을 적절하게 사용하는가</a:t>
            </a:r>
            <a:r>
              <a:rPr kumimoji="0" lang="en-US" altLang="ko-KR" sz="1400" b="1" dirty="0">
                <a:latin typeface="Arial" panose="020B0604020202020204" pitchFamily="34" charset="0"/>
              </a:rPr>
              <a:t>? [10]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             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올바른 연산</a:t>
            </a:r>
            <a:r>
              <a:rPr kumimoji="0" lang="en-US" altLang="ko-KR" sz="1400" b="1" dirty="0">
                <a:latin typeface="Arial" panose="020B0604020202020204" pitchFamily="34" charset="0"/>
              </a:rPr>
              <a:t>, </a:t>
            </a:r>
            <a:r>
              <a:rPr kumimoji="0" lang="ko-KR" altLang="en-US" sz="1400" b="1" dirty="0" err="1">
                <a:latin typeface="Arial" panose="020B0604020202020204" pitchFamily="34" charset="0"/>
              </a:rPr>
              <a:t>출력값을</a:t>
            </a:r>
            <a:r>
              <a:rPr kumimoji="0" lang="ko-KR" altLang="en-US" sz="1400" b="1" dirty="0">
                <a:latin typeface="Arial" panose="020B0604020202020204" pitchFamily="34" charset="0"/>
              </a:rPr>
              <a:t> 생성해도</a:t>
            </a:r>
            <a:r>
              <a:rPr kumimoji="0" lang="en-US" altLang="ko-KR" sz="1400" b="1" dirty="0">
                <a:latin typeface="Arial" panose="020B0604020202020204" pitchFamily="34" charset="0"/>
              </a:rPr>
              <a:t>,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논리적으로 옳지 않거나</a:t>
            </a:r>
            <a:r>
              <a:rPr kumimoji="0" lang="en-US" altLang="ko-KR" sz="1400" b="1" dirty="0">
                <a:latin typeface="Arial" panose="020B0604020202020204" pitchFamily="34" charset="0"/>
              </a:rPr>
              <a:t>, 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             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필요 없는 제어문을 추가로 사용하면 감점합니다</a:t>
            </a:r>
            <a:r>
              <a:rPr kumimoji="0" lang="en-US" altLang="ko-KR" sz="1400" b="1" dirty="0">
                <a:latin typeface="Arial" panose="020B0604020202020204" pitchFamily="34" charset="0"/>
              </a:rPr>
              <a:t>.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5-3.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변수를 적절한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type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으로 적절하게 설정하여 사용하는가</a:t>
            </a:r>
            <a:r>
              <a:rPr kumimoji="0" lang="en-US" altLang="ko-KR" sz="1400" b="1" dirty="0">
                <a:latin typeface="Arial" panose="020B0604020202020204" pitchFamily="34" charset="0"/>
              </a:rPr>
              <a:t>? [5]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            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변수의 개수가 불필요하게 많거나</a:t>
            </a:r>
            <a:r>
              <a:rPr kumimoji="0" lang="en-US" altLang="ko-KR" sz="1400" b="1" dirty="0">
                <a:latin typeface="Arial" panose="020B0604020202020204" pitchFamily="34" charset="0"/>
              </a:rPr>
              <a:t>,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반복되는 상수를 변수로 설정하지 않거나</a:t>
            </a:r>
            <a:r>
              <a:rPr kumimoji="0" lang="en-US" altLang="ko-KR" sz="1400" b="1" dirty="0">
                <a:latin typeface="Arial" panose="020B0604020202020204" pitchFamily="34" charset="0"/>
              </a:rPr>
              <a:t>, 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             </a:t>
            </a:r>
            <a:r>
              <a:rPr kumimoji="0" lang="ko-KR" altLang="en-US" sz="1400" b="1" dirty="0">
                <a:latin typeface="Arial" panose="020B0604020202020204" pitchFamily="34" charset="0"/>
              </a:rPr>
              <a:t>변수의  </a:t>
            </a:r>
            <a:r>
              <a:rPr kumimoji="0" lang="en-US" altLang="ko-KR" sz="1400" b="1" dirty="0">
                <a:latin typeface="Arial" panose="020B0604020202020204" pitchFamily="34" charset="0"/>
              </a:rPr>
              <a:t>data type</a:t>
            </a:r>
            <a:r>
              <a:rPr kumimoji="0" lang="ko-KR" altLang="en-US" sz="1400" b="1" dirty="0">
                <a:latin typeface="Arial" panose="020B0604020202020204" pitchFamily="34" charset="0"/>
              </a:rPr>
              <a:t>이 적절하지 않은 경우 감점함</a:t>
            </a:r>
            <a:endParaRPr kumimoji="0" lang="en-US" altLang="ko-KR" sz="1400" b="1" dirty="0">
              <a:latin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latin typeface="Arial" panose="020B0604020202020204" pitchFamily="34" charset="0"/>
              </a:rPr>
              <a:t>            </a:t>
            </a:r>
          </a:p>
          <a:p>
            <a:pPr latinLnBrk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400" b="1" dirty="0">
                <a:solidFill>
                  <a:srgbClr val="FF3300"/>
                </a:solidFill>
                <a:latin typeface="Arial" panose="020B0604020202020204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356959118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33319</TotalTime>
  <Words>646</Words>
  <Application>Microsoft Office PowerPoint</Application>
  <PresentationFormat>A4 용지(210x297mm)</PresentationFormat>
  <Paragraphs>66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Arial</vt:lpstr>
      <vt:lpstr>Verdana</vt:lpstr>
      <vt:lpstr>Wingdings</vt:lpstr>
      <vt:lpstr>1_기본 디자인</vt:lpstr>
      <vt:lpstr>Homework #2</vt:lpstr>
      <vt:lpstr>File data 처리</vt:lpstr>
      <vt:lpstr>실행 예</vt:lpstr>
      <vt:lpstr>실행 예</vt:lpstr>
      <vt:lpstr>실행 예</vt:lpstr>
      <vt:lpstr>제출방법</vt:lpstr>
      <vt:lpstr>평가 기준</vt:lpstr>
      <vt:lpstr>평가 기준</vt:lpstr>
    </vt:vector>
  </TitlesOfParts>
  <Company>연세대학교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공학전자계산</dc:title>
  <dc:creator>김은진</dc:creator>
  <cp:lastModifiedBy>qlolpp271@naver.com</cp:lastModifiedBy>
  <cp:revision>1513</cp:revision>
  <cp:lastPrinted>2000-03-08T23:39:28Z</cp:lastPrinted>
  <dcterms:created xsi:type="dcterms:W3CDTF">1999-09-16T03:40:17Z</dcterms:created>
  <dcterms:modified xsi:type="dcterms:W3CDTF">2020-05-07T10:39:35Z</dcterms:modified>
</cp:coreProperties>
</file>