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269" r:id="rId6"/>
    <p:sldId id="271" r:id="rId7"/>
    <p:sldId id="270" r:id="rId8"/>
    <p:sldId id="273" r:id="rId9"/>
    <p:sldId id="274" r:id="rId10"/>
    <p:sldId id="275" r:id="rId11"/>
    <p:sldId id="284" r:id="rId12"/>
    <p:sldId id="285" r:id="rId13"/>
    <p:sldId id="286" r:id="rId14"/>
    <p:sldId id="279" r:id="rId15"/>
    <p:sldId id="287" r:id="rId16"/>
    <p:sldId id="288" r:id="rId17"/>
    <p:sldId id="289" r:id="rId18"/>
    <p:sldId id="290" r:id="rId19"/>
    <p:sldId id="283" r:id="rId20"/>
    <p:sldId id="29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6AA94-26A6-42CF-812A-C59241177234}" type="datetimeFigureOut">
              <a:rPr lang="en-US" smtClean="0"/>
              <a:t>6/4/2018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6DA89-ADD2-4DEE-84B5-65F72FCC50A6}" type="slidenum">
              <a:rPr lang="en-US" smtClean="0"/>
              <a:t>‹#›</a:t>
            </a:fld>
            <a:endParaRPr lang="en-US"/>
          </a:p>
        </p:txBody>
      </p:sp>
    </p:spTree>
    <p:extLst>
      <p:ext uri="{BB962C8B-B14F-4D97-AF65-F5344CB8AC3E}">
        <p14:creationId xmlns:p14="http://schemas.microsoft.com/office/powerpoint/2010/main" val="165649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354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5362575"/>
            <a:ext cx="6400800" cy="381000"/>
          </a:xfrm>
        </p:spPr>
        <p:txBody>
          <a:bodyPr>
            <a:no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2895600"/>
            <a:ext cx="2314575" cy="2314575"/>
          </a:xfrm>
          <a:prstGeom prst="rect">
            <a:avLst/>
          </a:prstGeom>
        </p:spPr>
      </p:pic>
    </p:spTree>
    <p:extLst>
      <p:ext uri="{BB962C8B-B14F-4D97-AF65-F5344CB8AC3E}">
        <p14:creationId xmlns:p14="http://schemas.microsoft.com/office/powerpoint/2010/main" val="211706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41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95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0"/>
          </p:nvPr>
        </p:nvSpPr>
        <p:spPr/>
        <p:txBody>
          <a:bodyPr/>
          <a:lstStyle/>
          <a:p>
            <a:fld id="{1D8BD707-D9CF-40AE-B4C6-C98DA3205C09}" type="datetimeFigureOut">
              <a:rPr lang="en-US" smtClean="0"/>
              <a:pPr/>
              <a:t>6/4/2018</a:t>
            </a:fld>
            <a:endParaRPr lang="en-US"/>
          </a:p>
        </p:txBody>
      </p:sp>
      <p:sp>
        <p:nvSpPr>
          <p:cNvPr id="12" name="Footer Placeholder 11"/>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a:xfrm>
            <a:off x="6248400" y="6356349"/>
            <a:ext cx="2133600"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343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04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1"/>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58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5401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0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476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68118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81400" y="1371601"/>
            <a:ext cx="5111750" cy="434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514600"/>
            <a:ext cx="3008313" cy="3200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710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447799"/>
            <a:ext cx="5486400" cy="3279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895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2"/>
          <p:cNvPicPr>
            <a:picLocks noChangeAspect="1" noChangeArrowheads="1"/>
          </p:cNvPicPr>
          <p:nvPr/>
        </p:nvPicPr>
        <p:blipFill>
          <a:blip r:embed="rId13" cstate="print"/>
          <a:srcRect/>
          <a:stretch>
            <a:fillRect/>
          </a:stretch>
        </p:blipFill>
        <p:spPr bwMode="auto">
          <a:xfrm>
            <a:off x="0" y="0"/>
            <a:ext cx="9144000" cy="1776412"/>
          </a:xfrm>
          <a:prstGeom prst="rect">
            <a:avLst/>
          </a:prstGeom>
          <a:noFill/>
          <a:ln w="9525">
            <a:noFill/>
            <a:miter lim="800000"/>
            <a:headEnd/>
            <a:tailEnd/>
          </a:ln>
        </p:spPr>
      </p:pic>
      <p:pic>
        <p:nvPicPr>
          <p:cNvPr id="9" name="Picture 3"/>
          <p:cNvPicPr>
            <a:picLocks noChangeAspect="1" noChangeArrowheads="1"/>
          </p:cNvPicPr>
          <p:nvPr/>
        </p:nvPicPr>
        <p:blipFill>
          <a:blip r:embed="rId14" cstate="print"/>
          <a:srcRect/>
          <a:stretch>
            <a:fillRect/>
          </a:stretch>
        </p:blipFill>
        <p:spPr bwMode="auto">
          <a:xfrm>
            <a:off x="0" y="5810250"/>
            <a:ext cx="9144000" cy="1047750"/>
          </a:xfrm>
          <a:prstGeom prst="rect">
            <a:avLst/>
          </a:prstGeom>
          <a:noFill/>
          <a:ln w="9525">
            <a:noFill/>
            <a:miter lim="800000"/>
            <a:headEnd/>
            <a:tailEnd/>
          </a:ln>
        </p:spPr>
      </p:pic>
      <p:sp>
        <p:nvSpPr>
          <p:cNvPr id="10" name="Date Placeholder 3"/>
          <p:cNvSpPr txBox="1">
            <a:spLocks/>
          </p:cNvSpPr>
          <p:nvPr/>
        </p:nvSpPr>
        <p:spPr>
          <a:xfrm>
            <a:off x="7924800" y="6324600"/>
            <a:ext cx="1066800" cy="365125"/>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CyberCamp 2018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n-ea"/>
                <a:cs typeface="+mn-cs"/>
              </a:rPr>
              <a:t>Jacksonville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mn-lt"/>
              <a:ea typeface="+mn-ea"/>
              <a:cs typeface="+mn-cs"/>
            </a:endParaRPr>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200" y="62594"/>
            <a:ext cx="1127124" cy="1127124"/>
          </a:xfrm>
          <a:prstGeom prst="rect">
            <a:avLst/>
          </a:prstGeom>
        </p:spPr>
      </p:pic>
      <p:pic>
        <p:nvPicPr>
          <p:cNvPr id="12" name="Picture 11">
            <a:extLst>
              <a:ext uri="{FF2B5EF4-FFF2-40B4-BE49-F238E27FC236}">
                <a16:creationId xmlns:a16="http://schemas.microsoft.com/office/drawing/2014/main" id="{EF8BC2B7-FBEB-45DB-B982-44FDFFD775D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862267" y="263679"/>
            <a:ext cx="1212907" cy="612518"/>
          </a:xfrm>
          <a:prstGeom prst="rect">
            <a:avLst/>
          </a:prstGeom>
        </p:spPr>
      </p:pic>
    </p:spTree>
    <p:extLst>
      <p:ext uri="{BB962C8B-B14F-4D97-AF65-F5344CB8AC3E}">
        <p14:creationId xmlns:p14="http://schemas.microsoft.com/office/powerpoint/2010/main" val="1700271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grep.rickp@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1676400"/>
            <a:ext cx="8915400" cy="3724096"/>
          </a:xfrm>
          <a:prstGeom prst="rect">
            <a:avLst/>
          </a:prstGeom>
          <a:noFill/>
        </p:spPr>
        <p:txBody>
          <a:bodyPr wrap="square" rtlCol="0">
            <a:spAutoFit/>
          </a:bodyPr>
          <a:lstStyle/>
          <a:p>
            <a:pPr algn="ctr"/>
            <a:r>
              <a:rPr lang="en-US" sz="6000" dirty="0">
                <a:latin typeface="ESP" panose="020B0603050302020204" pitchFamily="34" charset="0"/>
              </a:rPr>
              <a:t>InfraGard Jacksonville</a:t>
            </a:r>
          </a:p>
          <a:p>
            <a:pPr algn="ctr"/>
            <a:endParaRPr lang="en-US" sz="4400" dirty="0">
              <a:latin typeface="ESP" panose="020B0603050302020204" pitchFamily="34" charset="0"/>
            </a:endParaRPr>
          </a:p>
          <a:p>
            <a:pPr algn="ctr"/>
            <a:r>
              <a:rPr lang="en-US" sz="4400" dirty="0">
                <a:latin typeface="ESP" panose="020B0603050302020204" pitchFamily="34" charset="0"/>
              </a:rPr>
              <a:t>CyberCamp</a:t>
            </a:r>
          </a:p>
          <a:p>
            <a:pPr algn="ctr"/>
            <a:endParaRPr lang="en-US" sz="4400" dirty="0">
              <a:latin typeface="ESP" panose="020B0603050302020204" pitchFamily="34" charset="0"/>
            </a:endParaRPr>
          </a:p>
          <a:p>
            <a:pPr algn="ctr"/>
            <a:r>
              <a:rPr lang="en-US" sz="4400" dirty="0">
                <a:latin typeface="ESP" panose="020B0603050302020204" pitchFamily="34" charset="0"/>
              </a:rPr>
              <a:t>June 12, 2018</a:t>
            </a:r>
            <a:endParaRPr lang="en-US" sz="2800" dirty="0">
              <a:latin typeface="ESP" panose="020B0603050302020204" pitchFamily="34" charset="0"/>
            </a:endParaRPr>
          </a:p>
        </p:txBody>
      </p:sp>
      <p:sp>
        <p:nvSpPr>
          <p:cNvPr id="4" name="Shape 105">
            <a:extLst>
              <a:ext uri="{FF2B5EF4-FFF2-40B4-BE49-F238E27FC236}">
                <a16:creationId xmlns:a16="http://schemas.microsoft.com/office/drawing/2014/main" id="{933D2489-2165-4ABC-9E5A-009B643C4B4B}"/>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Windows Security</a:t>
            </a:r>
            <a:endParaRPr dirty="0"/>
          </a:p>
        </p:txBody>
      </p:sp>
    </p:spTree>
    <p:extLst>
      <p:ext uri="{BB962C8B-B14F-4D97-AF65-F5344CB8AC3E}">
        <p14:creationId xmlns:p14="http://schemas.microsoft.com/office/powerpoint/2010/main" val="395794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2862322"/>
          </a:xfrm>
          <a:prstGeom prst="rect">
            <a:avLst/>
          </a:prstGeom>
          <a:noFill/>
        </p:spPr>
        <p:txBody>
          <a:bodyPr wrap="square" rtlCol="0">
            <a:spAutoFit/>
          </a:bodyPr>
          <a:lstStyle/>
          <a:p>
            <a:r>
              <a:rPr lang="en-US" dirty="0"/>
              <a:t>Default credentials and weak passwords often lead to breaches and botnets. Creating a strong password policy can greatly reduce these risks.</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Account Policies -&gt; Password Policy</a:t>
            </a:r>
          </a:p>
          <a:p>
            <a:pPr marL="742950" lvl="1" indent="-285750">
              <a:buFont typeface="Arial" panose="020B0604020202020204" pitchFamily="34" charset="0"/>
              <a:buChar char="•"/>
            </a:pPr>
            <a:r>
              <a:rPr lang="en-US" dirty="0"/>
              <a:t>Explore all 6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sp>
        <p:nvSpPr>
          <p:cNvPr id="10" name="Shape 105">
            <a:extLst>
              <a:ext uri="{FF2B5EF4-FFF2-40B4-BE49-F238E27FC236}">
                <a16:creationId xmlns:a16="http://schemas.microsoft.com/office/drawing/2014/main" id="{87A8EDCF-73EE-458E-B3E4-1295B4EB56A5}"/>
              </a:ext>
            </a:extLst>
          </p:cNvPr>
          <p:cNvSpPr txBox="1">
            <a:spLocks noGrp="1"/>
          </p:cNvSpPr>
          <p:nvPr>
            <p:ph type="title"/>
          </p:nvPr>
        </p:nvSpPr>
        <p:spPr>
          <a:xfrm>
            <a:off x="838200" y="516183"/>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Identification and Authentication - Password Policy</a:t>
            </a:r>
            <a:br>
              <a:rPr lang="en-US" sz="3600" dirty="0">
                <a:solidFill>
                  <a:schemeClr val="lt1"/>
                </a:solidFill>
                <a:ea typeface="Calibri"/>
                <a:cs typeface="Calibri"/>
                <a:sym typeface="Calibri"/>
              </a:rPr>
            </a:br>
            <a:endParaRPr lang="en-US" sz="3600" dirty="0">
              <a:solidFill>
                <a:schemeClr val="lt1"/>
              </a:solidFill>
              <a:ea typeface="Calibri"/>
              <a:cs typeface="Calibri"/>
              <a:sym typeface="Calibri"/>
            </a:endParaRPr>
          </a:p>
        </p:txBody>
      </p:sp>
      <p:pic>
        <p:nvPicPr>
          <p:cNvPr id="2" name="Picture 1">
            <a:extLst>
              <a:ext uri="{FF2B5EF4-FFF2-40B4-BE49-F238E27FC236}">
                <a16:creationId xmlns:a16="http://schemas.microsoft.com/office/drawing/2014/main" id="{E145D155-FC9B-4C76-9958-75802CF78FC8}"/>
              </a:ext>
            </a:extLst>
          </p:cNvPr>
          <p:cNvPicPr>
            <a:picLocks noChangeAspect="1"/>
          </p:cNvPicPr>
          <p:nvPr/>
        </p:nvPicPr>
        <p:blipFill>
          <a:blip r:embed="rId2"/>
          <a:stretch>
            <a:fillRect/>
          </a:stretch>
        </p:blipFill>
        <p:spPr>
          <a:xfrm>
            <a:off x="1295400" y="3295650"/>
            <a:ext cx="6067425" cy="1885950"/>
          </a:xfrm>
          <a:prstGeom prst="rect">
            <a:avLst/>
          </a:prstGeom>
        </p:spPr>
      </p:pic>
    </p:spTree>
    <p:extLst>
      <p:ext uri="{BB962C8B-B14F-4D97-AF65-F5344CB8AC3E}">
        <p14:creationId xmlns:p14="http://schemas.microsoft.com/office/powerpoint/2010/main" val="324336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862322"/>
          </a:xfrm>
          <a:prstGeom prst="rect">
            <a:avLst/>
          </a:prstGeom>
          <a:noFill/>
        </p:spPr>
        <p:txBody>
          <a:bodyPr wrap="square" rtlCol="0">
            <a:spAutoFit/>
          </a:bodyPr>
          <a:lstStyle/>
          <a:p>
            <a:r>
              <a:rPr lang="en-US" dirty="0"/>
              <a:t>Systems provide a wide variety of functions and services. Some of the functions and services routinely provided by default, may not be necessary to support essential organizational missions, functions, or operations. Organizations consider disabling unused or unnecessary physical and logical ports and protocols to prevent unauthorized connection of devices, transfer of information, and tunneling</a:t>
            </a:r>
            <a:r>
              <a:rPr lang="en-US" baseline="30000" dirty="0"/>
              <a:t>2</a:t>
            </a:r>
            <a:r>
              <a:rPr lang="en-US" dirty="0"/>
              <a:t>.</a:t>
            </a:r>
          </a:p>
          <a:p>
            <a:endParaRPr lang="en-US" dirty="0"/>
          </a:p>
          <a:p>
            <a:pPr marL="285750" indent="-285750">
              <a:buFont typeface="Arial" panose="020B0604020202020204" pitchFamily="34" charset="0"/>
              <a:buChar char="•"/>
            </a:pPr>
            <a:r>
              <a:rPr lang="en-US" dirty="0"/>
              <a:t>Click: Start -&gt; Type: Features -&gt; Open Turn Windows features on or off</a:t>
            </a:r>
          </a:p>
          <a:p>
            <a:pPr marL="742950" lvl="1" indent="-285750">
              <a:buFont typeface="Arial" panose="020B0604020202020204" pitchFamily="34" charset="0"/>
              <a:buChar char="•"/>
            </a:pPr>
            <a:r>
              <a:rPr lang="en-US" dirty="0"/>
              <a:t>Review the enabled features for prohibited or unnecessary items such as Media Features and Telnet.</a:t>
            </a:r>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Features</a:t>
            </a:r>
          </a:p>
        </p:txBody>
      </p:sp>
      <p:pic>
        <p:nvPicPr>
          <p:cNvPr id="3" name="Picture 2">
            <a:extLst>
              <a:ext uri="{FF2B5EF4-FFF2-40B4-BE49-F238E27FC236}">
                <a16:creationId xmlns:a16="http://schemas.microsoft.com/office/drawing/2014/main" id="{8D91E6D8-68FF-421D-8A34-1D7C8AC5371B}"/>
              </a:ext>
            </a:extLst>
          </p:cNvPr>
          <p:cNvPicPr>
            <a:picLocks noChangeAspect="1"/>
          </p:cNvPicPr>
          <p:nvPr/>
        </p:nvPicPr>
        <p:blipFill>
          <a:blip r:embed="rId2"/>
          <a:stretch>
            <a:fillRect/>
          </a:stretch>
        </p:blipFill>
        <p:spPr>
          <a:xfrm>
            <a:off x="3429000" y="3733800"/>
            <a:ext cx="3467100" cy="2590800"/>
          </a:xfrm>
          <a:prstGeom prst="rect">
            <a:avLst/>
          </a:prstGeom>
        </p:spPr>
      </p:pic>
    </p:spTree>
    <p:extLst>
      <p:ext uri="{BB962C8B-B14F-4D97-AF65-F5344CB8AC3E}">
        <p14:creationId xmlns:p14="http://schemas.microsoft.com/office/powerpoint/2010/main" val="20643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308324"/>
          </a:xfrm>
          <a:prstGeom prst="rect">
            <a:avLst/>
          </a:prstGeom>
          <a:noFill/>
        </p:spPr>
        <p:txBody>
          <a:bodyPr wrap="square" rtlCol="0">
            <a:spAutoFit/>
          </a:bodyPr>
          <a:lstStyle/>
          <a:p>
            <a:r>
              <a:rPr lang="en-US" dirty="0"/>
              <a:t>Systems provide a wide variety of functions and services. Some of the functions and services routinely provided by default, may not be necessary to support essential organizational missions, functions, or operations. Organizations consider disabling unused or unnecessary physical and logical ports and protocols to prevent unauthorized connection of devices, transfer of information, and tunneling</a:t>
            </a:r>
            <a:r>
              <a:rPr lang="en-US" baseline="30000" dirty="0"/>
              <a:t>2</a:t>
            </a:r>
            <a:r>
              <a:rPr lang="en-US" dirty="0"/>
              <a:t>.</a:t>
            </a:r>
          </a:p>
          <a:p>
            <a:endParaRPr lang="en-US" dirty="0"/>
          </a:p>
          <a:p>
            <a:pPr marL="285750" indent="-285750">
              <a:buFont typeface="Arial" panose="020B0604020202020204" pitchFamily="34" charset="0"/>
              <a:buChar char="•"/>
            </a:pPr>
            <a:r>
              <a:rPr lang="en-US" dirty="0"/>
              <a:t>Expand Computer Management -&gt; Services and Applications -&gt; Services</a:t>
            </a:r>
          </a:p>
          <a:p>
            <a:pPr marL="742950" lvl="1" indent="-285750">
              <a:buFont typeface="Arial" panose="020B0604020202020204" pitchFamily="34" charset="0"/>
              <a:buChar char="•"/>
            </a:pPr>
            <a:r>
              <a:rPr lang="en-US" dirty="0"/>
              <a:t>Review the services for prohibited or unnecessary items such as FTP and Telnet.</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Services</a:t>
            </a:r>
          </a:p>
        </p:txBody>
      </p:sp>
      <p:pic>
        <p:nvPicPr>
          <p:cNvPr id="2" name="Picture 1">
            <a:extLst>
              <a:ext uri="{FF2B5EF4-FFF2-40B4-BE49-F238E27FC236}">
                <a16:creationId xmlns:a16="http://schemas.microsoft.com/office/drawing/2014/main" id="{13A82924-B536-4093-8CE6-AA55AB85A2CE}"/>
              </a:ext>
            </a:extLst>
          </p:cNvPr>
          <p:cNvPicPr>
            <a:picLocks noChangeAspect="1"/>
          </p:cNvPicPr>
          <p:nvPr/>
        </p:nvPicPr>
        <p:blipFill>
          <a:blip r:embed="rId2"/>
          <a:stretch>
            <a:fillRect/>
          </a:stretch>
        </p:blipFill>
        <p:spPr>
          <a:xfrm>
            <a:off x="914400" y="3933825"/>
            <a:ext cx="6696075" cy="1095375"/>
          </a:xfrm>
          <a:prstGeom prst="rect">
            <a:avLst/>
          </a:prstGeom>
        </p:spPr>
      </p:pic>
    </p:spTree>
    <p:extLst>
      <p:ext uri="{BB962C8B-B14F-4D97-AF65-F5344CB8AC3E}">
        <p14:creationId xmlns:p14="http://schemas.microsoft.com/office/powerpoint/2010/main" val="160883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1477328"/>
          </a:xfrm>
          <a:prstGeom prst="rect">
            <a:avLst/>
          </a:prstGeom>
          <a:noFill/>
        </p:spPr>
        <p:txBody>
          <a:bodyPr wrap="square" rtlCol="0">
            <a:spAutoFit/>
          </a:bodyPr>
          <a:lstStyle/>
          <a:p>
            <a:r>
              <a:rPr lang="en-US" dirty="0"/>
              <a:t>Uncontrolled resource sharing, such as Anonymous and Everyone, can lead to unauthorized system access, resource exposure, and/or corruption of sensitive data</a:t>
            </a:r>
            <a:r>
              <a:rPr lang="en-US" baseline="30000" dirty="0"/>
              <a:t>4</a:t>
            </a:r>
            <a:r>
              <a:rPr lang="en-US" dirty="0"/>
              <a:t>.</a:t>
            </a:r>
          </a:p>
          <a:p>
            <a:endParaRPr lang="en-US" dirty="0"/>
          </a:p>
          <a:p>
            <a:pPr marL="285750" indent="-285750">
              <a:buFont typeface="Arial" panose="020B0604020202020204" pitchFamily="34" charset="0"/>
              <a:buChar char="•"/>
            </a:pPr>
            <a:r>
              <a:rPr lang="en-US" dirty="0"/>
              <a:t>Expand Computer Management -&gt; System Tools -&gt; Shared Folders -&gt; Shares</a:t>
            </a:r>
          </a:p>
          <a:p>
            <a:pPr marL="742950" lvl="1" indent="-285750">
              <a:buFont typeface="Arial" panose="020B0604020202020204" pitchFamily="34" charset="0"/>
              <a:buChar char="•"/>
            </a:pPr>
            <a:r>
              <a:rPr lang="en-US" dirty="0"/>
              <a:t>Review each share for unnecessary or overly permissive shares.</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Least Functionality – Sharing</a:t>
            </a:r>
          </a:p>
        </p:txBody>
      </p:sp>
      <p:pic>
        <p:nvPicPr>
          <p:cNvPr id="3" name="Picture 2">
            <a:extLst>
              <a:ext uri="{FF2B5EF4-FFF2-40B4-BE49-F238E27FC236}">
                <a16:creationId xmlns:a16="http://schemas.microsoft.com/office/drawing/2014/main" id="{ED3BD10D-C04F-4BC3-9FE0-F4FE06A3E82A}"/>
              </a:ext>
            </a:extLst>
          </p:cNvPr>
          <p:cNvPicPr>
            <a:picLocks noChangeAspect="1"/>
          </p:cNvPicPr>
          <p:nvPr/>
        </p:nvPicPr>
        <p:blipFill>
          <a:blip r:embed="rId2"/>
          <a:stretch>
            <a:fillRect/>
          </a:stretch>
        </p:blipFill>
        <p:spPr>
          <a:xfrm>
            <a:off x="1357312" y="3200400"/>
            <a:ext cx="6429375" cy="1228725"/>
          </a:xfrm>
          <a:prstGeom prst="rect">
            <a:avLst/>
          </a:prstGeom>
        </p:spPr>
      </p:pic>
    </p:spTree>
    <p:extLst>
      <p:ext uri="{BB962C8B-B14F-4D97-AF65-F5344CB8AC3E}">
        <p14:creationId xmlns:p14="http://schemas.microsoft.com/office/powerpoint/2010/main" val="297741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Major software vendors release security patches and hot fixes to their products when security vulnerabilities are discovered. It is essential that these updates be applied in a timely manner to prevent unauthorized persons from exploiting identified vulnerabilities.</a:t>
            </a:r>
            <a:r>
              <a:rPr lang="en-US" baseline="30000" dirty="0"/>
              <a:t>4</a:t>
            </a:r>
            <a:endParaRPr lang="en-US" dirty="0"/>
          </a:p>
          <a:p>
            <a:endParaRPr lang="en-US" dirty="0"/>
          </a:p>
          <a:p>
            <a:pPr marL="285750" indent="-285750">
              <a:buFont typeface="Arial" panose="020B0604020202020204" pitchFamily="34" charset="0"/>
              <a:buChar char="•"/>
            </a:pPr>
            <a:r>
              <a:rPr lang="en-US" dirty="0"/>
              <a:t>Click: Start -&gt; Type: Features -&gt; Open Programs and Features</a:t>
            </a:r>
          </a:p>
          <a:p>
            <a:pPr marL="742950" lvl="1" indent="-285750">
              <a:buFont typeface="Arial" panose="020B0604020202020204" pitchFamily="34" charset="0"/>
              <a:buChar char="•"/>
            </a:pPr>
            <a:r>
              <a:rPr lang="en-US" dirty="0"/>
              <a:t>Review the installed applications for prohibited or unnecessary items such as additional browsers or supporting applications.</a:t>
            </a:r>
          </a:p>
          <a:p>
            <a:pPr marL="742950" lvl="1" indent="-285750">
              <a:buFont typeface="Arial" panose="020B0604020202020204" pitchFamily="34" charset="0"/>
              <a:buChar char="•"/>
            </a:pPr>
            <a:r>
              <a:rPr lang="en-US" dirty="0"/>
              <a:t>Ideally, these programs are removed; otherwise, follow vendor guidance on application patching.</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Patching – Application</a:t>
            </a:r>
          </a:p>
        </p:txBody>
      </p:sp>
      <p:pic>
        <p:nvPicPr>
          <p:cNvPr id="2" name="Picture 1">
            <a:extLst>
              <a:ext uri="{FF2B5EF4-FFF2-40B4-BE49-F238E27FC236}">
                <a16:creationId xmlns:a16="http://schemas.microsoft.com/office/drawing/2014/main" id="{D00ECB04-3EAC-44A0-84CD-3BED6F808A33}"/>
              </a:ext>
            </a:extLst>
          </p:cNvPr>
          <p:cNvPicPr>
            <a:picLocks noChangeAspect="1"/>
          </p:cNvPicPr>
          <p:nvPr/>
        </p:nvPicPr>
        <p:blipFill>
          <a:blip r:embed="rId2"/>
          <a:stretch>
            <a:fillRect/>
          </a:stretch>
        </p:blipFill>
        <p:spPr>
          <a:xfrm>
            <a:off x="3124200" y="3696362"/>
            <a:ext cx="5867400" cy="2094838"/>
          </a:xfrm>
          <a:prstGeom prst="rect">
            <a:avLst/>
          </a:prstGeom>
        </p:spPr>
      </p:pic>
    </p:spTree>
    <p:extLst>
      <p:ext uri="{BB962C8B-B14F-4D97-AF65-F5344CB8AC3E}">
        <p14:creationId xmlns:p14="http://schemas.microsoft.com/office/powerpoint/2010/main" val="3605800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308324"/>
          </a:xfrm>
          <a:prstGeom prst="rect">
            <a:avLst/>
          </a:prstGeom>
          <a:noFill/>
        </p:spPr>
        <p:txBody>
          <a:bodyPr wrap="square" rtlCol="0">
            <a:spAutoFit/>
          </a:bodyPr>
          <a:lstStyle/>
          <a:p>
            <a:r>
              <a:rPr lang="en-US" dirty="0"/>
              <a:t>Major software vendors release security patches and hot fixes to their products when security vulnerabilities are discovered. It is essential that these updates be applied in a timely manner to prevent unauthorized persons from exploiting identified vulnerabilities.</a:t>
            </a:r>
            <a:r>
              <a:rPr lang="en-US" baseline="30000" dirty="0"/>
              <a:t>4</a:t>
            </a:r>
            <a:endParaRPr lang="en-US" dirty="0"/>
          </a:p>
          <a:p>
            <a:endParaRPr lang="en-US" dirty="0"/>
          </a:p>
          <a:p>
            <a:pPr marL="285750" indent="-285750">
              <a:buFont typeface="Arial" panose="020B0604020202020204" pitchFamily="34" charset="0"/>
              <a:buChar char="•"/>
            </a:pPr>
            <a:r>
              <a:rPr lang="en-US" dirty="0"/>
              <a:t>Expand Local Computer Policy -&gt; Computer Configuration -&gt; Administrative Templates -&gt; Windows Components -&gt; Windows Update</a:t>
            </a:r>
          </a:p>
          <a:p>
            <a:pPr marL="742950" lvl="1" indent="-285750">
              <a:buFont typeface="Arial" panose="020B0604020202020204" pitchFamily="34" charset="0"/>
              <a:buChar char="•"/>
            </a:pPr>
            <a:r>
              <a:rPr lang="en-US" dirty="0"/>
              <a:t>Review the settings and Explanation tabs to configure an automated patch installation policy.</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Patching – System</a:t>
            </a:r>
          </a:p>
        </p:txBody>
      </p:sp>
      <p:pic>
        <p:nvPicPr>
          <p:cNvPr id="3" name="Picture 2">
            <a:extLst>
              <a:ext uri="{FF2B5EF4-FFF2-40B4-BE49-F238E27FC236}">
                <a16:creationId xmlns:a16="http://schemas.microsoft.com/office/drawing/2014/main" id="{A43BD0A0-61C5-4238-975D-14E325C11B7C}"/>
              </a:ext>
            </a:extLst>
          </p:cNvPr>
          <p:cNvPicPr>
            <a:picLocks noChangeAspect="1"/>
          </p:cNvPicPr>
          <p:nvPr/>
        </p:nvPicPr>
        <p:blipFill>
          <a:blip r:embed="rId2"/>
          <a:stretch>
            <a:fillRect/>
          </a:stretch>
        </p:blipFill>
        <p:spPr>
          <a:xfrm>
            <a:off x="1047750" y="3886200"/>
            <a:ext cx="7277100" cy="1866900"/>
          </a:xfrm>
          <a:prstGeom prst="rect">
            <a:avLst/>
          </a:prstGeom>
        </p:spPr>
      </p:pic>
    </p:spTree>
    <p:extLst>
      <p:ext uri="{BB962C8B-B14F-4D97-AF65-F5344CB8AC3E}">
        <p14:creationId xmlns:p14="http://schemas.microsoft.com/office/powerpoint/2010/main" val="106863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862322"/>
          </a:xfrm>
          <a:prstGeom prst="rect">
            <a:avLst/>
          </a:prstGeom>
          <a:noFill/>
        </p:spPr>
        <p:txBody>
          <a:bodyPr wrap="square" rtlCol="0">
            <a:spAutoFit/>
          </a:bodyPr>
          <a:lstStyle/>
          <a:p>
            <a:r>
              <a:rPr lang="en-US" dirty="0"/>
              <a:t>Quick file location methods can aide in incident response, support malicious file identification, and help locate prohibited files.</a:t>
            </a:r>
          </a:p>
          <a:p>
            <a:endParaRPr lang="en-US" dirty="0"/>
          </a:p>
          <a:p>
            <a:pPr marL="285750" indent="-285750">
              <a:buFont typeface="Arial" panose="020B0604020202020204" pitchFamily="34" charset="0"/>
              <a:buChar char="•"/>
            </a:pPr>
            <a:r>
              <a:rPr lang="en-US" dirty="0"/>
              <a:t>Right Click: Desktop -&gt; New (w) -&gt; Text Document (t) -&gt; Name: search.txt</a:t>
            </a:r>
          </a:p>
          <a:p>
            <a:pPr marL="285750" indent="-285750">
              <a:buFont typeface="Arial" panose="020B0604020202020204" pitchFamily="34" charset="0"/>
              <a:buChar char="•"/>
            </a:pPr>
            <a:r>
              <a:rPr lang="en-US" dirty="0"/>
              <a:t>Open search.txt -&gt; Type: CyberCamp -&gt; Save (</a:t>
            </a:r>
            <a:r>
              <a:rPr lang="en-US" dirty="0" err="1"/>
              <a:t>Ctrl+s</a:t>
            </a:r>
            <a:r>
              <a:rPr lang="en-US" dirty="0"/>
              <a:t>) and Close the file (Alt+F4)</a:t>
            </a:r>
          </a:p>
          <a:p>
            <a:pPr marL="285750" indent="-285750">
              <a:buFont typeface="Arial" panose="020B0604020202020204" pitchFamily="34" charset="0"/>
              <a:buChar char="•"/>
            </a:pPr>
            <a:r>
              <a:rPr lang="en-US" dirty="0"/>
              <a:t>On the Desktop -&gt; Double click: Computer -&gt; Type: “search.txt” in the Search Box</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Prohibited file identification</a:t>
            </a:r>
          </a:p>
        </p:txBody>
      </p:sp>
      <p:pic>
        <p:nvPicPr>
          <p:cNvPr id="2" name="Picture 1">
            <a:extLst>
              <a:ext uri="{FF2B5EF4-FFF2-40B4-BE49-F238E27FC236}">
                <a16:creationId xmlns:a16="http://schemas.microsoft.com/office/drawing/2014/main" id="{F0E9D2C5-CD99-4B6A-BC60-76BE18CB4E74}"/>
              </a:ext>
            </a:extLst>
          </p:cNvPr>
          <p:cNvPicPr>
            <a:picLocks noChangeAspect="1"/>
          </p:cNvPicPr>
          <p:nvPr/>
        </p:nvPicPr>
        <p:blipFill>
          <a:blip r:embed="rId2"/>
          <a:stretch>
            <a:fillRect/>
          </a:stretch>
        </p:blipFill>
        <p:spPr>
          <a:xfrm>
            <a:off x="1447800" y="3457575"/>
            <a:ext cx="5838825" cy="1647825"/>
          </a:xfrm>
          <a:prstGeom prst="rect">
            <a:avLst/>
          </a:prstGeom>
        </p:spPr>
      </p:pic>
    </p:spTree>
    <p:extLst>
      <p:ext uri="{BB962C8B-B14F-4D97-AF65-F5344CB8AC3E}">
        <p14:creationId xmlns:p14="http://schemas.microsoft.com/office/powerpoint/2010/main" val="238728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Quick file location methods can aide in incident response, support malicious file identification, and help locate prohibited files.</a:t>
            </a:r>
          </a:p>
          <a:p>
            <a:endParaRPr lang="en-US" dirty="0"/>
          </a:p>
          <a:p>
            <a:pPr marL="285750" indent="-285750">
              <a:buFont typeface="Arial" panose="020B0604020202020204" pitchFamily="34" charset="0"/>
              <a:buChar char="•"/>
            </a:pPr>
            <a:r>
              <a:rPr lang="en-US" dirty="0"/>
              <a:t>On the Desktop -&gt; Double click: Computer -&gt; Type: “</a:t>
            </a:r>
            <a:r>
              <a:rPr lang="en-US" dirty="0" err="1"/>
              <a:t>datemodified</a:t>
            </a:r>
            <a:r>
              <a:rPr lang="en-US" dirty="0"/>
              <a:t>: &lt;today’s date&gt; *.txt” in the Search Box</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914400" y="304800"/>
            <a:ext cx="7543800" cy="626817"/>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sz="3600" dirty="0">
                <a:solidFill>
                  <a:schemeClr val="lt1"/>
                </a:solidFill>
                <a:ea typeface="Calibri"/>
                <a:cs typeface="Calibri"/>
                <a:sym typeface="Calibri"/>
              </a:rPr>
              <a:t>Prohibited file identification</a:t>
            </a:r>
          </a:p>
        </p:txBody>
      </p:sp>
      <p:pic>
        <p:nvPicPr>
          <p:cNvPr id="3" name="Picture 2">
            <a:extLst>
              <a:ext uri="{FF2B5EF4-FFF2-40B4-BE49-F238E27FC236}">
                <a16:creationId xmlns:a16="http://schemas.microsoft.com/office/drawing/2014/main" id="{31E517B3-9795-4409-A93B-856554432399}"/>
              </a:ext>
            </a:extLst>
          </p:cNvPr>
          <p:cNvPicPr>
            <a:picLocks noChangeAspect="1"/>
          </p:cNvPicPr>
          <p:nvPr/>
        </p:nvPicPr>
        <p:blipFill>
          <a:blip r:embed="rId2"/>
          <a:stretch>
            <a:fillRect/>
          </a:stretch>
        </p:blipFill>
        <p:spPr>
          <a:xfrm>
            <a:off x="2641092" y="2667000"/>
            <a:ext cx="5829300" cy="1524000"/>
          </a:xfrm>
          <a:prstGeom prst="rect">
            <a:avLst/>
          </a:prstGeom>
        </p:spPr>
      </p:pic>
    </p:spTree>
    <p:extLst>
      <p:ext uri="{BB962C8B-B14F-4D97-AF65-F5344CB8AC3E}">
        <p14:creationId xmlns:p14="http://schemas.microsoft.com/office/powerpoint/2010/main" val="211231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3693319"/>
          </a:xfrm>
          <a:prstGeom prst="rect">
            <a:avLst/>
          </a:prstGeom>
          <a:noFill/>
        </p:spPr>
        <p:txBody>
          <a:bodyPr wrap="square" rtlCol="0">
            <a:spAutoFit/>
          </a:bodyPr>
          <a:lstStyle/>
          <a:p>
            <a:pPr marL="342900" indent="-342900">
              <a:buFont typeface="+mj-lt"/>
              <a:buAutoNum type="arabicPeriod"/>
            </a:pPr>
            <a:r>
              <a:rPr lang="en-US" dirty="0"/>
              <a:t>CIS Critical Security Controls. SANS. Retrieved on June 4, 2018, from 	https://www.sans.org/security-resources/posters/20-critical-security- 	controls/55/download </a:t>
            </a:r>
          </a:p>
          <a:p>
            <a:pPr marL="342900" indent="-342900">
              <a:buFont typeface="+mj-lt"/>
              <a:buAutoNum type="arabicPeriod"/>
            </a:pPr>
            <a:r>
              <a:rPr lang="en-US" dirty="0"/>
              <a:t>NIST Special Publication 800-53 Revision 5. Security and Privacy Controls for 	Information Systems and Organizations. Retrieved on June 4, 2018, from 	https://csrc.nist.gov/CSRC/media//Publications/sp/800-53/rev-	5/draft/documents/sp800-53r5-draft.pdf</a:t>
            </a:r>
          </a:p>
          <a:p>
            <a:pPr marL="342900" indent="-342900">
              <a:buFont typeface="+mj-lt"/>
              <a:buAutoNum type="arabicPeriod"/>
            </a:pPr>
            <a:r>
              <a:rPr lang="en-US" dirty="0"/>
              <a:t>PCI DSS Prioritized Approach for PCI DSS 3.2. PCI Security Standards Council. Retrieved 	on June 4, 2018, from 	https://www.pcisecuritystandards.org/documents/Prioritized-Approach-for-	PCI_DSS-v3_2.pdf</a:t>
            </a:r>
          </a:p>
          <a:p>
            <a:pPr marL="342900" indent="-342900">
              <a:buFont typeface="+mj-lt"/>
              <a:buAutoNum type="arabicPeriod"/>
            </a:pPr>
            <a:r>
              <a:rPr lang="en-US" dirty="0"/>
              <a:t>Windows 7 Security Technical Implementation Guide V1R30. DISA. Retrieved on June 4, 	2018, from https://iase.disa.mil/stigs/sunset/Pages/index.aspx</a:t>
            </a:r>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dirty="0">
                <a:solidFill>
                  <a:schemeClr val="lt1"/>
                </a:solidFill>
                <a:latin typeface="Calibri"/>
                <a:cs typeface="Calibri"/>
                <a:sym typeface="Calibri"/>
              </a:rPr>
              <a:t>References</a:t>
            </a:r>
            <a:endParaRPr dirty="0"/>
          </a:p>
        </p:txBody>
      </p:sp>
    </p:spTree>
    <p:extLst>
      <p:ext uri="{BB962C8B-B14F-4D97-AF65-F5344CB8AC3E}">
        <p14:creationId xmlns:p14="http://schemas.microsoft.com/office/powerpoint/2010/main" val="229579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About Me</a:t>
            </a:r>
            <a:endParaRPr dirty="0"/>
          </a:p>
        </p:txBody>
      </p:sp>
      <p:sp>
        <p:nvSpPr>
          <p:cNvPr id="8" name="Shape 97">
            <a:extLst>
              <a:ext uri="{FF2B5EF4-FFF2-40B4-BE49-F238E27FC236}">
                <a16:creationId xmlns:a16="http://schemas.microsoft.com/office/drawing/2014/main" id="{F691A2EA-7CDA-48B5-9CD3-4B2A7535F971}"/>
              </a:ext>
            </a:extLst>
          </p:cNvPr>
          <p:cNvSpPr txBox="1">
            <a:spLocks/>
          </p:cNvSpPr>
          <p:nvPr/>
        </p:nvSpPr>
        <p:spPr>
          <a:xfrm>
            <a:off x="99297" y="1524000"/>
            <a:ext cx="6149103" cy="40386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Clr>
                <a:schemeClr val="dk1"/>
              </a:buClr>
              <a:buSzPts val="1600"/>
              <a:buFont typeface="Arial"/>
              <a:buNone/>
            </a:pPr>
            <a:r>
              <a:rPr lang="en-US" sz="1600" dirty="0">
                <a:solidFill>
                  <a:schemeClr val="dk1"/>
                </a:solidFill>
                <a:ea typeface="Calibri"/>
                <a:cs typeface="Calibri"/>
                <a:sym typeface="Calibri"/>
              </a:rPr>
              <a:t>Over 12 years of progressive DevSecOps experience with a standards-based foundation rooted in automation and Systems Security Engineering (SSE). Hands-on, end-to-end information security leader built two “Gold Standard” federal security programs that produced 10+ federally certified systems. This includes tasks from pre-sales proposal work, policy and reference architecture development, requirements decomposition into agile sprints, proof of concepts, implementation, operations, and technical training to incident response.</a:t>
            </a:r>
          </a:p>
          <a:p>
            <a:pPr marL="0" indent="0">
              <a:spcBef>
                <a:spcPts val="0"/>
              </a:spcBef>
              <a:buClr>
                <a:schemeClr val="dk1"/>
              </a:buClr>
              <a:buSzPts val="1600"/>
              <a:buFont typeface="Arial"/>
              <a:buNone/>
            </a:pPr>
            <a:endParaRPr lang="en-US" sz="1600" dirty="0">
              <a:solidFill>
                <a:schemeClr val="dk1"/>
              </a:solidFill>
              <a:ea typeface="Calibri"/>
              <a:cs typeface="Calibri"/>
              <a:sym typeface="Calibri"/>
            </a:endParaRPr>
          </a:p>
          <a:p>
            <a:pPr marL="0" indent="0">
              <a:spcBef>
                <a:spcPts val="0"/>
              </a:spcBef>
              <a:buClr>
                <a:schemeClr val="dk1"/>
              </a:buClr>
              <a:buSzPts val="1600"/>
              <a:buFont typeface="Arial"/>
              <a:buNone/>
            </a:pPr>
            <a:r>
              <a:rPr lang="en-US" sz="1600" dirty="0">
                <a:solidFill>
                  <a:schemeClr val="dk1"/>
                </a:solidFill>
                <a:ea typeface="Calibri"/>
                <a:cs typeface="Calibri"/>
                <a:sym typeface="Calibri"/>
              </a:rPr>
              <a:t>Mentored/taught Windows and Linux security at CyberPatriot/CyberCamps since 2013. Accomplishments include 1st and 2nd in State and 1st in Regionals.</a:t>
            </a:r>
          </a:p>
          <a:p>
            <a:pPr marL="0" indent="0">
              <a:spcBef>
                <a:spcPts val="0"/>
              </a:spcBef>
              <a:buClr>
                <a:schemeClr val="dk1"/>
              </a:buClr>
              <a:buSzPts val="1600"/>
              <a:buFont typeface="Arial"/>
              <a:buNone/>
            </a:pPr>
            <a:endParaRPr lang="en-US" sz="1600" dirty="0">
              <a:solidFill>
                <a:schemeClr val="dk1"/>
              </a:solidFill>
              <a:ea typeface="Calibri"/>
              <a:cs typeface="Calibri"/>
              <a:sym typeface="Calibri"/>
            </a:endParaRPr>
          </a:p>
          <a:p>
            <a:pPr marL="0" indent="0">
              <a:spcBef>
                <a:spcPts val="0"/>
              </a:spcBef>
              <a:buClr>
                <a:schemeClr val="dk1"/>
              </a:buClr>
              <a:buSzPts val="1600"/>
              <a:buFont typeface="Arial"/>
              <a:buNone/>
            </a:pPr>
            <a:r>
              <a:rPr lang="en-US" sz="1600" dirty="0">
                <a:solidFill>
                  <a:schemeClr val="dk1"/>
                </a:solidFill>
                <a:ea typeface="Calibri"/>
                <a:cs typeface="Calibri"/>
                <a:sym typeface="Calibri"/>
              </a:rPr>
              <a:t>As a CSO for a federal SaaS, leads end-to-end Security, Privacy, and Operations for a FedRAMP Moderate (325 NIST 800-53r4 security controls) authorized SaaS hosted in AWS GovCloud.</a:t>
            </a:r>
          </a:p>
        </p:txBody>
      </p:sp>
      <p:sp>
        <p:nvSpPr>
          <p:cNvPr id="9" name="Shape 98">
            <a:extLst>
              <a:ext uri="{FF2B5EF4-FFF2-40B4-BE49-F238E27FC236}">
                <a16:creationId xmlns:a16="http://schemas.microsoft.com/office/drawing/2014/main" id="{E8FC3BBB-8BDA-4665-9EEA-C6F5F2F37673}"/>
              </a:ext>
            </a:extLst>
          </p:cNvPr>
          <p:cNvSpPr txBox="1"/>
          <p:nvPr/>
        </p:nvSpPr>
        <p:spPr>
          <a:xfrm>
            <a:off x="6506240" y="4267200"/>
            <a:ext cx="2485360" cy="152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Ricky Payne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CISSP, RHCE, RHCSA</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Security+, BS-IST, AS-CET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hlinkClick r:id="rId2"/>
              </a:rPr>
              <a:t>grep.rickp@gmail.com</a:t>
            </a: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cs typeface="Calibri"/>
                <a:sym typeface="Calibri"/>
              </a:rPr>
              <a:t>@RickPayne929</a:t>
            </a:r>
            <a:endParaRPr dirty="0"/>
          </a:p>
        </p:txBody>
      </p:sp>
      <p:pic>
        <p:nvPicPr>
          <p:cNvPr id="10" name="Shape 99">
            <a:extLst>
              <a:ext uri="{FF2B5EF4-FFF2-40B4-BE49-F238E27FC236}">
                <a16:creationId xmlns:a16="http://schemas.microsoft.com/office/drawing/2014/main" id="{58920B8A-457B-4160-98C5-A4D0416E3286}"/>
              </a:ext>
            </a:extLst>
          </p:cNvPr>
          <p:cNvPicPr preferRelativeResize="0"/>
          <p:nvPr/>
        </p:nvPicPr>
        <p:blipFill rotWithShape="1">
          <a:blip r:embed="rId3">
            <a:alphaModFix/>
          </a:blip>
          <a:srcRect/>
          <a:stretch/>
        </p:blipFill>
        <p:spPr>
          <a:xfrm>
            <a:off x="6248400" y="1524000"/>
            <a:ext cx="2622196" cy="2819400"/>
          </a:xfrm>
          <a:prstGeom prst="rect">
            <a:avLst/>
          </a:prstGeom>
          <a:noFill/>
          <a:ln>
            <a:noFill/>
          </a:ln>
        </p:spPr>
      </p:pic>
    </p:spTree>
    <p:extLst>
      <p:ext uri="{BB962C8B-B14F-4D97-AF65-F5344CB8AC3E}">
        <p14:creationId xmlns:p14="http://schemas.microsoft.com/office/powerpoint/2010/main" val="71286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1676400"/>
            <a:ext cx="8915400" cy="1015663"/>
          </a:xfrm>
          <a:prstGeom prst="rect">
            <a:avLst/>
          </a:prstGeom>
          <a:noFill/>
        </p:spPr>
        <p:txBody>
          <a:bodyPr wrap="square" rtlCol="0">
            <a:spAutoFit/>
          </a:bodyPr>
          <a:lstStyle/>
          <a:p>
            <a:pPr algn="ctr"/>
            <a:r>
              <a:rPr lang="en-US" sz="6000" dirty="0">
                <a:latin typeface="ESP" panose="020B0603050302020204" pitchFamily="34" charset="0"/>
              </a:rPr>
              <a:t>Windows Security:</a:t>
            </a:r>
            <a:endParaRPr lang="en-US" sz="3200" dirty="0">
              <a:latin typeface="ESP" panose="020B0603050302020204" pitchFamily="34" charset="0"/>
            </a:endParaRPr>
          </a:p>
        </p:txBody>
      </p:sp>
      <p:sp>
        <p:nvSpPr>
          <p:cNvPr id="3" name="Shape 90">
            <a:extLst>
              <a:ext uri="{FF2B5EF4-FFF2-40B4-BE49-F238E27FC236}">
                <a16:creationId xmlns:a16="http://schemas.microsoft.com/office/drawing/2014/main" id="{762ADA36-CA6F-416B-A3A9-CD0C519902CB}"/>
              </a:ext>
            </a:extLst>
          </p:cNvPr>
          <p:cNvSpPr txBox="1">
            <a:spLocks/>
          </p:cNvSpPr>
          <p:nvPr/>
        </p:nvSpPr>
        <p:spPr>
          <a:xfrm>
            <a:off x="1295400" y="5257800"/>
            <a:ext cx="6400800" cy="45720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80000"/>
              </a:lnSpc>
              <a:spcBef>
                <a:spcPts val="0"/>
              </a:spcBef>
              <a:buClr>
                <a:srgbClr val="888888"/>
              </a:buClr>
              <a:buSzPts val="1260"/>
              <a:buFont typeface="Arial"/>
              <a:buNone/>
            </a:pPr>
            <a:endParaRPr lang="en-US" sz="1260" dirty="0">
              <a:solidFill>
                <a:srgbClr val="888888"/>
              </a:solidFill>
              <a:latin typeface="Calibri"/>
              <a:ea typeface="Calibri"/>
              <a:cs typeface="Calibri"/>
              <a:sym typeface="Calibri"/>
            </a:endParaRPr>
          </a:p>
          <a:p>
            <a:pPr marL="0" indent="0" algn="ctr">
              <a:lnSpc>
                <a:spcPct val="80000"/>
              </a:lnSpc>
              <a:spcBef>
                <a:spcPts val="252"/>
              </a:spcBef>
              <a:buClr>
                <a:srgbClr val="888888"/>
              </a:buClr>
              <a:buSzPts val="1260"/>
              <a:buFont typeface="Arial"/>
              <a:buNone/>
            </a:pPr>
            <a:r>
              <a:rPr lang="en-US" sz="1260" dirty="0">
                <a:solidFill>
                  <a:srgbClr val="888888"/>
                </a:solidFill>
                <a:latin typeface="Calibri"/>
                <a:ea typeface="Calibri"/>
                <a:cs typeface="Calibri"/>
                <a:sym typeface="Calibri"/>
              </a:rPr>
              <a:t>Ricky Payne CISSP, RHCE, RHCSA, Security+ , BS-IST, AS-CET</a:t>
            </a:r>
            <a:endParaRPr lang="en-US" dirty="0"/>
          </a:p>
        </p:txBody>
      </p:sp>
      <p:sp>
        <p:nvSpPr>
          <p:cNvPr id="4" name="TextBox 3">
            <a:extLst>
              <a:ext uri="{FF2B5EF4-FFF2-40B4-BE49-F238E27FC236}">
                <a16:creationId xmlns:a16="http://schemas.microsoft.com/office/drawing/2014/main" id="{FAD0F8F9-4BD4-4DFE-A6D3-69458B57144E}"/>
              </a:ext>
            </a:extLst>
          </p:cNvPr>
          <p:cNvSpPr txBox="1"/>
          <p:nvPr/>
        </p:nvSpPr>
        <p:spPr>
          <a:xfrm>
            <a:off x="2209800" y="2713399"/>
            <a:ext cx="5234703" cy="2585323"/>
          </a:xfrm>
          <a:prstGeom prst="rect">
            <a:avLst/>
          </a:prstGeom>
          <a:noFill/>
        </p:spPr>
        <p:txBody>
          <a:bodyPr wrap="none" rtlCol="0">
            <a:spAutoFit/>
          </a:bodyPr>
          <a:lstStyle/>
          <a:p>
            <a:pPr marL="285750" indent="-285750">
              <a:buFont typeface="Arial" panose="020B0604020202020204" pitchFamily="34" charset="0"/>
              <a:buChar char="•"/>
            </a:pPr>
            <a:r>
              <a:rPr lang="en-US" dirty="0"/>
              <a:t>Access Control - Account Management</a:t>
            </a:r>
          </a:p>
          <a:p>
            <a:pPr marL="285750" indent="-285750">
              <a:buFont typeface="Arial" panose="020B0604020202020204" pitchFamily="34" charset="0"/>
              <a:buChar char="•"/>
            </a:pPr>
            <a:r>
              <a:rPr lang="en-US" dirty="0"/>
              <a:t>Access Control - Account Lockout Policy</a:t>
            </a:r>
          </a:p>
          <a:p>
            <a:pPr marL="285750" indent="-285750">
              <a:buFont typeface="Arial" panose="020B0604020202020204" pitchFamily="34" charset="0"/>
              <a:buChar char="•"/>
            </a:pPr>
            <a:r>
              <a:rPr lang="en-US" dirty="0"/>
              <a:t>Auditing</a:t>
            </a:r>
          </a:p>
          <a:p>
            <a:pPr marL="285750" indent="-285750">
              <a:buFont typeface="Arial" panose="020B0604020202020204" pitchFamily="34" charset="0"/>
              <a:buChar char="•"/>
            </a:pPr>
            <a:r>
              <a:rPr lang="en-US" dirty="0"/>
              <a:t>Firewall</a:t>
            </a:r>
          </a:p>
          <a:p>
            <a:pPr marL="285750" indent="-285750">
              <a:buFont typeface="Arial" panose="020B0604020202020204" pitchFamily="34" charset="0"/>
              <a:buChar char="•"/>
            </a:pPr>
            <a:r>
              <a:rPr lang="en-US" dirty="0"/>
              <a:t>Identification and Authentication - Password Policy</a:t>
            </a:r>
          </a:p>
          <a:p>
            <a:pPr marL="285750" indent="-285750">
              <a:buFont typeface="Arial" panose="020B0604020202020204" pitchFamily="34" charset="0"/>
              <a:buChar char="•"/>
            </a:pPr>
            <a:r>
              <a:rPr lang="en-US" dirty="0"/>
              <a:t>Least Functionality – Features, Services, Sharing</a:t>
            </a:r>
          </a:p>
          <a:p>
            <a:pPr marL="285750" indent="-285750">
              <a:buFont typeface="Arial" panose="020B0604020202020204" pitchFamily="34" charset="0"/>
              <a:buChar char="•"/>
            </a:pPr>
            <a:r>
              <a:rPr lang="en-US" dirty="0"/>
              <a:t>Patching – Application, System</a:t>
            </a:r>
          </a:p>
          <a:p>
            <a:pPr marL="285750" indent="-285750">
              <a:buFont typeface="Arial" panose="020B0604020202020204" pitchFamily="34" charset="0"/>
              <a:buChar char="•"/>
            </a:pPr>
            <a:r>
              <a:rPr lang="en-US" dirty="0"/>
              <a:t>Prohibited file identification</a:t>
            </a:r>
          </a:p>
          <a:p>
            <a:pPr marL="285750" indent="-285750">
              <a:buFont typeface="Arial" panose="020B0604020202020204" pitchFamily="34" charset="0"/>
              <a:buChar char="•"/>
            </a:pPr>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Course Overview</a:t>
            </a:r>
            <a:endParaRPr dirty="0"/>
          </a:p>
        </p:txBody>
      </p:sp>
    </p:spTree>
    <p:extLst>
      <p:ext uri="{BB962C8B-B14F-4D97-AF65-F5344CB8AC3E}">
        <p14:creationId xmlns:p14="http://schemas.microsoft.com/office/powerpoint/2010/main" val="214253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4247317"/>
          </a:xfrm>
          <a:prstGeom prst="rect">
            <a:avLst/>
          </a:prstGeom>
          <a:noFill/>
        </p:spPr>
        <p:txBody>
          <a:bodyPr wrap="square" rtlCol="0">
            <a:spAutoFit/>
          </a:bodyPr>
          <a:lstStyle/>
          <a:p>
            <a:r>
              <a:rPr lang="en-US" dirty="0"/>
              <a:t>The core of this lesson is centered around critical security concepts required in nearly every control framework. Examples include: NIST CSF, ISO 27002, ASD Top 35, NSA Top 10, PCI DSS, HIPAA</a:t>
            </a:r>
            <a:r>
              <a:rPr lang="en-US" baseline="30000" dirty="0"/>
              <a:t>1</a:t>
            </a:r>
            <a:r>
              <a:rPr lang="en-US" dirty="0"/>
              <a:t>…</a:t>
            </a:r>
          </a:p>
          <a:p>
            <a:endParaRPr lang="en-US" dirty="0"/>
          </a:p>
          <a:p>
            <a:pPr marL="285750" indent="-285750">
              <a:buFont typeface="Arial" panose="020B0604020202020204" pitchFamily="34" charset="0"/>
              <a:buChar char="•"/>
            </a:pPr>
            <a:r>
              <a:rPr lang="en-US" dirty="0"/>
              <a:t>Access Control - Account Management</a:t>
            </a:r>
          </a:p>
          <a:p>
            <a:pPr marL="742950" lvl="1" indent="-285750">
              <a:buFont typeface="Arial" panose="020B0604020202020204" pitchFamily="34" charset="0"/>
              <a:buChar char="•"/>
            </a:pPr>
            <a:r>
              <a:rPr lang="en-US" dirty="0"/>
              <a:t>NIST 800-53r5 Access Control family: AC-6 Least Privilege -  Employ the principle of least privilege, allowing only authorized accesses for users (or processes acting on behalf of users) which are necessary to accomplish assigned tasks in accordance with organizational missions and business functions</a:t>
            </a:r>
            <a:r>
              <a:rPr lang="en-US" baseline="30000" dirty="0"/>
              <a:t>2</a:t>
            </a:r>
            <a:r>
              <a:rPr lang="en-US" dirty="0"/>
              <a:t>.</a:t>
            </a:r>
          </a:p>
          <a:p>
            <a:pPr marL="285750" indent="-285750">
              <a:buFont typeface="Arial" panose="020B0604020202020204" pitchFamily="34" charset="0"/>
              <a:buChar char="•"/>
            </a:pPr>
            <a:r>
              <a:rPr lang="en-US" dirty="0"/>
              <a:t>Patching – Application, System</a:t>
            </a:r>
          </a:p>
          <a:p>
            <a:pPr marL="742950" lvl="1" indent="-285750">
              <a:buFont typeface="Arial" panose="020B0604020202020204" pitchFamily="34" charset="0"/>
              <a:buChar char="•"/>
            </a:pPr>
            <a:r>
              <a:rPr lang="en-US" dirty="0"/>
              <a:t>PCI DSS Requirement 6 Develop and maintain secure systems and applications: 6.2 - Ensure that all system components and software are protected from known vulnerabilities by installing applicable vendor-supplied security patches. Install critical security patches within one month of release</a:t>
            </a:r>
            <a:r>
              <a:rPr lang="en-US" baseline="30000" dirty="0"/>
              <a:t>3</a:t>
            </a:r>
            <a:r>
              <a:rPr lang="en-US" dirty="0"/>
              <a:t>.</a:t>
            </a:r>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4400"/>
              <a:buFont typeface="Calibri"/>
              <a:buNone/>
            </a:pPr>
            <a:r>
              <a:rPr lang="en-US" sz="4400" b="0" i="0" u="none" strike="noStrike" cap="none" dirty="0">
                <a:solidFill>
                  <a:schemeClr val="lt1"/>
                </a:solidFill>
                <a:latin typeface="Calibri"/>
                <a:ea typeface="Calibri"/>
                <a:cs typeface="Calibri"/>
                <a:sym typeface="Calibri"/>
              </a:rPr>
              <a:t>Security Frameworks</a:t>
            </a:r>
            <a:endParaRPr dirty="0"/>
          </a:p>
        </p:txBody>
      </p:sp>
    </p:spTree>
    <p:extLst>
      <p:ext uri="{BB962C8B-B14F-4D97-AF65-F5344CB8AC3E}">
        <p14:creationId xmlns:p14="http://schemas.microsoft.com/office/powerpoint/2010/main" val="4703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2585323"/>
          </a:xfrm>
          <a:prstGeom prst="rect">
            <a:avLst/>
          </a:prstGeom>
          <a:noFill/>
        </p:spPr>
        <p:txBody>
          <a:bodyPr wrap="square" rtlCol="0">
            <a:spAutoFit/>
          </a:bodyPr>
          <a:lstStyle/>
          <a:p>
            <a:r>
              <a:rPr lang="en-US" dirty="0"/>
              <a:t>Use MMC as a centralized means to manage Windows security.</a:t>
            </a:r>
          </a:p>
          <a:p>
            <a:endParaRPr lang="en-US" dirty="0"/>
          </a:p>
          <a:p>
            <a:pPr marL="285750" indent="-285750">
              <a:buFont typeface="Arial" panose="020B0604020202020204" pitchFamily="34" charset="0"/>
              <a:buChar char="•"/>
            </a:pPr>
            <a:r>
              <a:rPr lang="en-US" dirty="0"/>
              <a:t>Click: Start -&gt; Type: mmc -&gt; Open as administrator (</a:t>
            </a:r>
            <a:r>
              <a:rPr lang="en-US" dirty="0" err="1"/>
              <a:t>Ctrl+Shift</a:t>
            </a:r>
            <a:r>
              <a:rPr lang="en-US" dirty="0"/>
              <a:t>)</a:t>
            </a:r>
          </a:p>
          <a:p>
            <a:pPr marL="285750" indent="-285750">
              <a:buFont typeface="Arial" panose="020B0604020202020204" pitchFamily="34" charset="0"/>
              <a:buChar char="•"/>
            </a:pPr>
            <a:r>
              <a:rPr lang="en-US" dirty="0"/>
              <a:t>File -&gt; Add/Remove Snap-in… (</a:t>
            </a:r>
            <a:r>
              <a:rPr lang="en-US" dirty="0" err="1"/>
              <a:t>Ctrl+M</a:t>
            </a:r>
            <a:r>
              <a:rPr lang="en-US" dirty="0"/>
              <a:t>)</a:t>
            </a:r>
          </a:p>
          <a:p>
            <a:pPr marL="742950" lvl="1" indent="-285750">
              <a:buFont typeface="Arial" panose="020B0604020202020204" pitchFamily="34" charset="0"/>
              <a:buChar char="•"/>
            </a:pPr>
            <a:r>
              <a:rPr lang="en-US" dirty="0"/>
              <a:t>Computer Management</a:t>
            </a:r>
          </a:p>
          <a:p>
            <a:pPr marL="742950" lvl="1" indent="-285750">
              <a:buFont typeface="Arial" panose="020B0604020202020204" pitchFamily="34" charset="0"/>
              <a:buChar char="•"/>
            </a:pPr>
            <a:r>
              <a:rPr lang="en-US" dirty="0"/>
              <a:t>Group Policy Object Editor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Management Console</a:t>
            </a:r>
          </a:p>
        </p:txBody>
      </p:sp>
      <p:pic>
        <p:nvPicPr>
          <p:cNvPr id="5" name="Picture 4">
            <a:extLst>
              <a:ext uri="{FF2B5EF4-FFF2-40B4-BE49-F238E27FC236}">
                <a16:creationId xmlns:a16="http://schemas.microsoft.com/office/drawing/2014/main" id="{1C681B5D-DBCF-49C7-B660-F7E203AA7B94}"/>
              </a:ext>
            </a:extLst>
          </p:cNvPr>
          <p:cNvPicPr>
            <a:picLocks noChangeAspect="1"/>
          </p:cNvPicPr>
          <p:nvPr/>
        </p:nvPicPr>
        <p:blipFill>
          <a:blip r:embed="rId2"/>
          <a:stretch>
            <a:fillRect/>
          </a:stretch>
        </p:blipFill>
        <p:spPr>
          <a:xfrm>
            <a:off x="2438400" y="3385423"/>
            <a:ext cx="3733800" cy="1295400"/>
          </a:xfrm>
          <a:prstGeom prst="rect">
            <a:avLst/>
          </a:prstGeom>
        </p:spPr>
      </p:pic>
    </p:spTree>
    <p:extLst>
      <p:ext uri="{BB962C8B-B14F-4D97-AF65-F5344CB8AC3E}">
        <p14:creationId xmlns:p14="http://schemas.microsoft.com/office/powerpoint/2010/main" val="288713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D0F8F9-4BD4-4DFE-A6D3-69458B57144E}"/>
              </a:ext>
            </a:extLst>
          </p:cNvPr>
          <p:cNvSpPr txBox="1"/>
          <p:nvPr/>
        </p:nvSpPr>
        <p:spPr>
          <a:xfrm>
            <a:off x="228600" y="1447800"/>
            <a:ext cx="8686800" cy="3693319"/>
          </a:xfrm>
          <a:prstGeom prst="rect">
            <a:avLst/>
          </a:prstGeom>
          <a:noFill/>
        </p:spPr>
        <p:txBody>
          <a:bodyPr wrap="square" rtlCol="0">
            <a:spAutoFit/>
          </a:bodyPr>
          <a:lstStyle/>
          <a:p>
            <a:r>
              <a:rPr lang="en-US" dirty="0"/>
              <a:t>Per the Principle of Least Privilege (PoLP), consider what users are on the system and what access they have.</a:t>
            </a:r>
          </a:p>
          <a:p>
            <a:endParaRPr lang="en-US" dirty="0"/>
          </a:p>
          <a:p>
            <a:pPr marL="285750" indent="-285750">
              <a:buFont typeface="Arial" panose="020B0604020202020204" pitchFamily="34" charset="0"/>
              <a:buChar char="•"/>
            </a:pPr>
            <a:r>
              <a:rPr lang="en-US" dirty="0"/>
              <a:t>Expand Computer Management -&gt; System Tools -&gt; Local Users and Groups</a:t>
            </a:r>
          </a:p>
          <a:p>
            <a:pPr marL="742950" lvl="1" indent="-285750">
              <a:buFont typeface="Arial" panose="020B0604020202020204" pitchFamily="34" charset="0"/>
              <a:buChar char="•"/>
            </a:pPr>
            <a:r>
              <a:rPr lang="en-US" dirty="0"/>
              <a:t>Select: Users -&gt; Review several users - &gt; observe the General tab account attributes such as password expiration, disabled status, and group membership via the Member Of tab.</a:t>
            </a:r>
          </a:p>
          <a:p>
            <a:pPr marL="742950" lvl="1" indent="-285750">
              <a:buFont typeface="Arial" panose="020B0604020202020204" pitchFamily="34" charset="0"/>
              <a:buChar char="•"/>
            </a:pPr>
            <a:r>
              <a:rPr lang="en-US" dirty="0"/>
              <a:t>Select: Groups -&gt; Review several Groups - &gt; observe the members and the ability to add / remove.</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Access Control - Account Management</a:t>
            </a:r>
          </a:p>
        </p:txBody>
      </p:sp>
      <p:pic>
        <p:nvPicPr>
          <p:cNvPr id="2" name="Picture 1">
            <a:extLst>
              <a:ext uri="{FF2B5EF4-FFF2-40B4-BE49-F238E27FC236}">
                <a16:creationId xmlns:a16="http://schemas.microsoft.com/office/drawing/2014/main" id="{D53DF483-E905-4955-9265-3339DC86E4DE}"/>
              </a:ext>
            </a:extLst>
          </p:cNvPr>
          <p:cNvPicPr>
            <a:picLocks noChangeAspect="1"/>
          </p:cNvPicPr>
          <p:nvPr/>
        </p:nvPicPr>
        <p:blipFill>
          <a:blip r:embed="rId2"/>
          <a:stretch>
            <a:fillRect/>
          </a:stretch>
        </p:blipFill>
        <p:spPr>
          <a:xfrm>
            <a:off x="2819400" y="3719144"/>
            <a:ext cx="2057400" cy="2049972"/>
          </a:xfrm>
          <a:prstGeom prst="rect">
            <a:avLst/>
          </a:prstGeom>
        </p:spPr>
      </p:pic>
      <p:pic>
        <p:nvPicPr>
          <p:cNvPr id="3" name="Picture 2">
            <a:extLst>
              <a:ext uri="{FF2B5EF4-FFF2-40B4-BE49-F238E27FC236}">
                <a16:creationId xmlns:a16="http://schemas.microsoft.com/office/drawing/2014/main" id="{9F739212-4097-47BE-BF56-300401185EF9}"/>
              </a:ext>
            </a:extLst>
          </p:cNvPr>
          <p:cNvPicPr>
            <a:picLocks noChangeAspect="1"/>
          </p:cNvPicPr>
          <p:nvPr/>
        </p:nvPicPr>
        <p:blipFill>
          <a:blip r:embed="rId3"/>
          <a:stretch>
            <a:fillRect/>
          </a:stretch>
        </p:blipFill>
        <p:spPr>
          <a:xfrm>
            <a:off x="6172199" y="3682568"/>
            <a:ext cx="2756111" cy="2086548"/>
          </a:xfrm>
          <a:prstGeom prst="rect">
            <a:avLst/>
          </a:prstGeom>
        </p:spPr>
      </p:pic>
    </p:spTree>
    <p:extLst>
      <p:ext uri="{BB962C8B-B14F-4D97-AF65-F5344CB8AC3E}">
        <p14:creationId xmlns:p14="http://schemas.microsoft.com/office/powerpoint/2010/main" val="22982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Access Control - Account Lockout Policy</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2585323"/>
          </a:xfrm>
          <a:prstGeom prst="rect">
            <a:avLst/>
          </a:prstGeom>
          <a:noFill/>
        </p:spPr>
        <p:txBody>
          <a:bodyPr wrap="square" rtlCol="0">
            <a:spAutoFit/>
          </a:bodyPr>
          <a:lstStyle/>
          <a:p>
            <a:r>
              <a:rPr lang="en-US" dirty="0"/>
              <a:t>The ALP can be configured to prevent brute-force attacks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Account Policies -&gt; Account Lockout Policy</a:t>
            </a:r>
          </a:p>
          <a:p>
            <a:pPr marL="742950" lvl="1" indent="-285750">
              <a:buFont typeface="Arial" panose="020B0604020202020204" pitchFamily="34" charset="0"/>
              <a:buChar char="•"/>
            </a:pPr>
            <a:r>
              <a:rPr lang="en-US" dirty="0"/>
              <a:t>Explore all 3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D2B34390-3650-47A5-83A7-751B6862D077}"/>
              </a:ext>
            </a:extLst>
          </p:cNvPr>
          <p:cNvPicPr>
            <a:picLocks noChangeAspect="1"/>
          </p:cNvPicPr>
          <p:nvPr/>
        </p:nvPicPr>
        <p:blipFill>
          <a:blip r:embed="rId2"/>
          <a:stretch>
            <a:fillRect/>
          </a:stretch>
        </p:blipFill>
        <p:spPr>
          <a:xfrm>
            <a:off x="1802248" y="3032998"/>
            <a:ext cx="5067300" cy="2000250"/>
          </a:xfrm>
          <a:prstGeom prst="rect">
            <a:avLst/>
          </a:prstGeom>
        </p:spPr>
      </p:pic>
    </p:spTree>
    <p:extLst>
      <p:ext uri="{BB962C8B-B14F-4D97-AF65-F5344CB8AC3E}">
        <p14:creationId xmlns:p14="http://schemas.microsoft.com/office/powerpoint/2010/main" val="167833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Auditing</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3416320"/>
          </a:xfrm>
          <a:prstGeom prst="rect">
            <a:avLst/>
          </a:prstGeom>
          <a:noFill/>
        </p:spPr>
        <p:txBody>
          <a:bodyPr wrap="square" rtlCol="0">
            <a:spAutoFit/>
          </a:bodyPr>
          <a:lstStyle/>
          <a:p>
            <a:r>
              <a:rPr lang="en-US" dirty="0"/>
              <a:t>Audit logs are necessary to provide a trail of evidence to help identify configuration errors, troubleshoot service disruptions, and analyze compromises that have occurred as well as detecting attacks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Local Policies -&gt; Audit Policy</a:t>
            </a:r>
          </a:p>
          <a:p>
            <a:pPr marL="742950" lvl="1" indent="-285750">
              <a:buFont typeface="Arial" panose="020B0604020202020204" pitchFamily="34" charset="0"/>
              <a:buChar char="•"/>
            </a:pPr>
            <a:r>
              <a:rPr lang="en-US" dirty="0"/>
              <a:t>Explore the auditing settings and the Explanation tab to understand each configuration.</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2" name="Picture 1">
            <a:extLst>
              <a:ext uri="{FF2B5EF4-FFF2-40B4-BE49-F238E27FC236}">
                <a16:creationId xmlns:a16="http://schemas.microsoft.com/office/drawing/2014/main" id="{9AEEEA3C-F566-4806-BD04-0FF3BE4B545A}"/>
              </a:ext>
            </a:extLst>
          </p:cNvPr>
          <p:cNvPicPr>
            <a:picLocks noChangeAspect="1"/>
          </p:cNvPicPr>
          <p:nvPr/>
        </p:nvPicPr>
        <p:blipFill>
          <a:blip r:embed="rId2"/>
          <a:stretch>
            <a:fillRect/>
          </a:stretch>
        </p:blipFill>
        <p:spPr>
          <a:xfrm>
            <a:off x="2667000" y="3505200"/>
            <a:ext cx="5638800" cy="2028825"/>
          </a:xfrm>
          <a:prstGeom prst="rect">
            <a:avLst/>
          </a:prstGeom>
        </p:spPr>
      </p:pic>
    </p:spTree>
    <p:extLst>
      <p:ext uri="{BB962C8B-B14F-4D97-AF65-F5344CB8AC3E}">
        <p14:creationId xmlns:p14="http://schemas.microsoft.com/office/powerpoint/2010/main" val="159203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5">
            <a:extLst>
              <a:ext uri="{FF2B5EF4-FFF2-40B4-BE49-F238E27FC236}">
                <a16:creationId xmlns:a16="http://schemas.microsoft.com/office/drawing/2014/main" id="{FACDEF59-BB1E-498D-9933-A9E2D38D952D}"/>
              </a:ext>
            </a:extLst>
          </p:cNvPr>
          <p:cNvSpPr txBox="1">
            <a:spLocks noGrp="1"/>
          </p:cNvSpPr>
          <p:nvPr>
            <p:ph type="title"/>
          </p:nvPr>
        </p:nvSpPr>
        <p:spPr>
          <a:xfrm>
            <a:off x="1802248" y="68354"/>
            <a:ext cx="5539503" cy="1015663"/>
          </a:xfrm>
          <a:prstGeom prst="rect">
            <a:avLst/>
          </a:prstGeom>
          <a:noFill/>
          <a:ln>
            <a:noFill/>
          </a:ln>
        </p:spPr>
        <p:txBody>
          <a:bodyPr spcFirstLastPara="1" wrap="square" lIns="91425" tIns="45700" rIns="91425" bIns="45700" anchor="ctr" anchorCtr="0">
            <a:noAutofit/>
          </a:bodyPr>
          <a:lstStyle/>
          <a:p>
            <a:pPr lvl="0">
              <a:spcBef>
                <a:spcPts val="0"/>
              </a:spcBef>
              <a:buClr>
                <a:schemeClr val="lt1"/>
              </a:buClr>
              <a:buSzPts val="4400"/>
            </a:pPr>
            <a:r>
              <a:rPr lang="en-US" dirty="0">
                <a:solidFill>
                  <a:schemeClr val="lt1"/>
                </a:solidFill>
                <a:ea typeface="Calibri"/>
                <a:cs typeface="Calibri"/>
                <a:sym typeface="Calibri"/>
              </a:rPr>
              <a:t>Firewall</a:t>
            </a:r>
          </a:p>
        </p:txBody>
      </p:sp>
      <p:sp>
        <p:nvSpPr>
          <p:cNvPr id="5" name="TextBox 4">
            <a:extLst>
              <a:ext uri="{FF2B5EF4-FFF2-40B4-BE49-F238E27FC236}">
                <a16:creationId xmlns:a16="http://schemas.microsoft.com/office/drawing/2014/main" id="{B1DB068D-428D-45FD-94A7-D91929D331AB}"/>
              </a:ext>
            </a:extLst>
          </p:cNvPr>
          <p:cNvSpPr txBox="1"/>
          <p:nvPr/>
        </p:nvSpPr>
        <p:spPr>
          <a:xfrm>
            <a:off x="228600" y="1447800"/>
            <a:ext cx="8686800" cy="3139321"/>
          </a:xfrm>
          <a:prstGeom prst="rect">
            <a:avLst/>
          </a:prstGeom>
          <a:noFill/>
        </p:spPr>
        <p:txBody>
          <a:bodyPr wrap="square" rtlCol="0">
            <a:spAutoFit/>
          </a:bodyPr>
          <a:lstStyle/>
          <a:p>
            <a:r>
              <a:rPr lang="en-US" dirty="0"/>
              <a:t>A firewall provides a line of defense against attack, allowing or blocking inbound and outbound connections based on a set of rules</a:t>
            </a:r>
            <a:r>
              <a:rPr lang="en-US" baseline="30000" dirty="0"/>
              <a:t>4</a:t>
            </a:r>
            <a:r>
              <a:rPr lang="en-US" dirty="0"/>
              <a:t>.</a:t>
            </a:r>
          </a:p>
          <a:p>
            <a:endParaRPr lang="en-US" dirty="0"/>
          </a:p>
          <a:p>
            <a:pPr marL="285750" indent="-285750">
              <a:buFont typeface="Arial" panose="020B0604020202020204" pitchFamily="34" charset="0"/>
              <a:buChar char="•"/>
            </a:pPr>
            <a:r>
              <a:rPr lang="en-US" dirty="0"/>
              <a:t>Expand Local Computer Policy -&gt; Computer Configuration -&gt; Windows Settings -&gt; Security Settings -&gt; Windows Firewall with Advanced Security</a:t>
            </a:r>
          </a:p>
          <a:p>
            <a:pPr marL="742950" lvl="1" indent="-285750">
              <a:buFont typeface="Arial" panose="020B0604020202020204" pitchFamily="34" charset="0"/>
              <a:buChar char="•"/>
            </a:pPr>
            <a:r>
              <a:rPr lang="en-US" dirty="0"/>
              <a:t>Explore the firewall properties to view various settings, such as on/off ang logging, for each Profile.</a:t>
            </a:r>
          </a:p>
          <a:p>
            <a:pPr lvl="1"/>
            <a:endParaRPr lang="en-US" dirty="0"/>
          </a:p>
          <a:p>
            <a:pPr lvl="1"/>
            <a:endParaRPr lang="en-US" dirty="0"/>
          </a:p>
          <a:p>
            <a:pPr marL="742950" lvl="1" indent="-28575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3B8D7DF0-31A5-44AB-B476-F578F84084A6}"/>
              </a:ext>
            </a:extLst>
          </p:cNvPr>
          <p:cNvPicPr>
            <a:picLocks noChangeAspect="1"/>
          </p:cNvPicPr>
          <p:nvPr/>
        </p:nvPicPr>
        <p:blipFill>
          <a:blip r:embed="rId2"/>
          <a:stretch>
            <a:fillRect/>
          </a:stretch>
        </p:blipFill>
        <p:spPr>
          <a:xfrm>
            <a:off x="2743200" y="3200400"/>
            <a:ext cx="4981575" cy="2276475"/>
          </a:xfrm>
          <a:prstGeom prst="rect">
            <a:avLst/>
          </a:prstGeom>
        </p:spPr>
      </p:pic>
    </p:spTree>
    <p:extLst>
      <p:ext uri="{BB962C8B-B14F-4D97-AF65-F5344CB8AC3E}">
        <p14:creationId xmlns:p14="http://schemas.microsoft.com/office/powerpoint/2010/main" val="427801821"/>
      </p:ext>
    </p:extLst>
  </p:cSld>
  <p:clrMapOvr>
    <a:masterClrMapping/>
  </p:clrMapOvr>
</p:sld>
</file>

<file path=ppt/theme/theme1.xml><?xml version="1.0" encoding="utf-8"?>
<a:theme xmlns:a="http://schemas.openxmlformats.org/drawingml/2006/main" name="cyberca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ybercamp" id="{2C308532-9D98-4F40-A2EF-841E87786786}" vid="{210FA1A8-AAC9-44A8-9B1B-871693708A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B25E940C4657242B68EB28EA0955155" ma:contentTypeVersion="2" ma:contentTypeDescription="Create a new document." ma:contentTypeScope="" ma:versionID="3c1acc7c7c73337326407bbbd63b4e80">
  <xsd:schema xmlns:xsd="http://www.w3.org/2001/XMLSchema" xmlns:xs="http://www.w3.org/2001/XMLSchema" xmlns:p="http://schemas.microsoft.com/office/2006/metadata/properties" xmlns:ns2="35a4205e-b7df-4cf1-9350-c1e4c90c5c2a" targetNamespace="http://schemas.microsoft.com/office/2006/metadata/properties" ma:root="true" ma:fieldsID="28479d42648e255c1a331e064f8ee451" ns2:_="">
    <xsd:import namespace="35a4205e-b7df-4cf1-9350-c1e4c90c5c2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4205e-b7df-4cf1-9350-c1e4c90c5c2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4AEF05-D7F5-4A7E-B7BB-71AD956A0C61}">
  <ds:schemaRefs>
    <ds:schemaRef ds:uri="http://schemas.microsoft.com/sharepoint/v3/contenttype/forms"/>
  </ds:schemaRefs>
</ds:datastoreItem>
</file>

<file path=customXml/itemProps2.xml><?xml version="1.0" encoding="utf-8"?>
<ds:datastoreItem xmlns:ds="http://schemas.openxmlformats.org/officeDocument/2006/customXml" ds:itemID="{61C580B3-E3A6-4AAF-BA3E-C38EF1586A0A}">
  <ds:schemaRefs>
    <ds:schemaRef ds:uri="35a4205e-b7df-4cf1-9350-c1e4c90c5c2a"/>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57CE122-D8F9-4674-AB22-E09F4293D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4205e-b7df-4cf1-9350-c1e4c90c5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cybercamp theme</Template>
  <TotalTime>3995</TotalTime>
  <Words>1299</Words>
  <Application>Microsoft Office PowerPoint</Application>
  <PresentationFormat>On-screen Show (4:3)</PresentationFormat>
  <Paragraphs>125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ESP</vt:lpstr>
      <vt:lpstr>cybercamp</vt:lpstr>
      <vt:lpstr>Windows Security</vt:lpstr>
      <vt:lpstr>About Me</vt:lpstr>
      <vt:lpstr>Course Overview</vt:lpstr>
      <vt:lpstr>Security Frameworks</vt:lpstr>
      <vt:lpstr>Management Console</vt:lpstr>
      <vt:lpstr>Access Control - Account Management</vt:lpstr>
      <vt:lpstr>Access Control - Account Lockout Policy</vt:lpstr>
      <vt:lpstr>Auditing</vt:lpstr>
      <vt:lpstr>Firewall</vt:lpstr>
      <vt:lpstr>Identification and Authentication - Password Policy </vt:lpstr>
      <vt:lpstr>Least Functionality – Features</vt:lpstr>
      <vt:lpstr>Least Functionality – Services</vt:lpstr>
      <vt:lpstr>Least Functionality – Sharing</vt:lpstr>
      <vt:lpstr>Patching – Application</vt:lpstr>
      <vt:lpstr>Patching – System</vt:lpstr>
      <vt:lpstr>Prohibited file identification</vt:lpstr>
      <vt:lpstr>Prohibited file identification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Mangold</dc:creator>
  <cp:lastModifiedBy>Ricky Payne</cp:lastModifiedBy>
  <cp:revision>64</cp:revision>
  <dcterms:created xsi:type="dcterms:W3CDTF">2006-08-16T00:00:00Z</dcterms:created>
  <dcterms:modified xsi:type="dcterms:W3CDTF">2018-06-05T12:20:12Z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0x0101001B25E940C4657242B68EB28EA0955155</vt:lpwstr>
  </property>
</Properties>
</file>