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Lst>
  <p:sldSz cy="5143500" cx="9144000"/>
  <p:notesSz cx="6858000" cy="9144000"/>
  <p:embeddedFontLst>
    <p:embeddedFont>
      <p:font typeface="Average"/>
      <p:regular r:id="rId35"/>
    </p:embeddedFont>
    <p:embeddedFont>
      <p:font typeface="Oswald"/>
      <p:regular r:id="rId36"/>
      <p:bold r:id="rId37"/>
    </p:embeddedFont>
    <p:embeddedFont>
      <p:font typeface="Roboto Mono"/>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B1B442E-F86F-4473-9067-407754C8EF2F}">
  <a:tblStyle styleId="{3B1B442E-F86F-4473-9067-407754C8EF2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Mono-italic.fntdata"/><Relationship Id="rId20" Type="http://schemas.openxmlformats.org/officeDocument/2006/relationships/slide" Target="slides/slide14.xml"/><Relationship Id="rId41" Type="http://schemas.openxmlformats.org/officeDocument/2006/relationships/font" Target="fonts/RobotoMono-boldItalic.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Average-regular.fntdata"/><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Oswald-bold.fntdata"/><Relationship Id="rId14" Type="http://schemas.openxmlformats.org/officeDocument/2006/relationships/slide" Target="slides/slide8.xml"/><Relationship Id="rId36" Type="http://schemas.openxmlformats.org/officeDocument/2006/relationships/font" Target="fonts/Oswald-regular.fntdata"/><Relationship Id="rId17" Type="http://schemas.openxmlformats.org/officeDocument/2006/relationships/slide" Target="slides/slide11.xml"/><Relationship Id="rId39" Type="http://schemas.openxmlformats.org/officeDocument/2006/relationships/font" Target="fonts/RobotoMono-bold.fntdata"/><Relationship Id="rId16" Type="http://schemas.openxmlformats.org/officeDocument/2006/relationships/slide" Target="slides/slide10.xml"/><Relationship Id="rId38" Type="http://schemas.openxmlformats.org/officeDocument/2006/relationships/font" Target="fonts/RobotoMono-regular.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2aeb9332d9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2aeb9332d9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ae7749087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ae7749087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ae6b9331f2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ae6b9331f2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ae6b9331f2_0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ae6b9331f2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aeb9332d93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aeb9332d93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aeb9332d93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aeb9332d93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aeb9332d93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aeb9332d93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aeb9332d93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aeb9332d93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aeb9332d93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aeb9332d93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ae77490879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ae77490879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ae77490879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ae77490879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ae6b9331f2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ae6b9331f2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aece32a477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aece32a477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ae70f127c1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ae70f127c1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aece32a477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aece32a477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aeb9332d93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aeb9332d93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ae70f127c1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ae70f127c1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aeb9332d93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aeb9332d93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aeb9332d93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aeb9332d93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aeb9332d93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2aeb9332d93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aeb9332d9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aeb9332d9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ae70f127c1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ae70f127c1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ae6b9331f2_0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ae6b9331f2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ae734fd61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ae734fd61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ae70f127c1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ae70f127c1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ae6b9331f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ae6b9331f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ae734fd611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ae734fd611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www.crowdstrike.com/blog/evolution-protected-processes-part-1-pass-hash-mitigations-windows-81/"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 Id="rId3"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title"/>
          </p:nvPr>
        </p:nvSpPr>
        <p:spPr>
          <a:xfrm>
            <a:off x="671250" y="2141250"/>
            <a:ext cx="7852200" cy="8610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GB"/>
              <a:t>Hot malware near your lsass: A tale of protecting windows secrets, and vbs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Protected processes (PP)</a:t>
            </a:r>
            <a:endParaRPr/>
          </a:p>
          <a:p>
            <a:pPr indent="0" lvl="0" marL="0" rtl="0" algn="l">
              <a:spcBef>
                <a:spcPts val="0"/>
              </a:spcBef>
              <a:spcAft>
                <a:spcPts val="0"/>
              </a:spcAft>
              <a:buNone/>
            </a:pPr>
            <a:r>
              <a:t/>
            </a:r>
            <a:endParaRPr/>
          </a:p>
        </p:txBody>
      </p:sp>
      <p:sp>
        <p:nvSpPr>
          <p:cNvPr id="114" name="Google Shape;114;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1000"/>
              </a:spcBef>
              <a:spcAft>
                <a:spcPts val="0"/>
              </a:spcAft>
              <a:buSzPts val="1800"/>
              <a:buChar char="-"/>
            </a:pPr>
            <a:r>
              <a:rPr lang="en-GB"/>
              <a:t>However, the operating system will allow a process to be protected only if the image file has been digitally signed with a special Windows Media Certificate.</a:t>
            </a:r>
            <a:endParaRPr/>
          </a:p>
          <a:p>
            <a:pPr indent="-342900" lvl="0" marL="457200" rtl="0" algn="l">
              <a:spcBef>
                <a:spcPts val="1200"/>
              </a:spcBef>
              <a:spcAft>
                <a:spcPts val="0"/>
              </a:spcAft>
              <a:buSzPts val="1800"/>
              <a:buChar char="-"/>
            </a:pPr>
            <a:r>
              <a:rPr lang="en-GB"/>
              <a:t>PP protection was not limited to DRM content but also to other critical processes such as the System itself which is protected because some of the decryption information is generated by the Ksecdd.sys driver and stored in its user-mode memory</a:t>
            </a:r>
            <a:endParaRPr/>
          </a:p>
          <a:p>
            <a:pPr indent="-342900" lvl="0" marL="457200" rtl="0" algn="l">
              <a:spcBef>
                <a:spcPts val="1000"/>
              </a:spcBef>
              <a:spcAft>
                <a:spcPts val="1200"/>
              </a:spcAft>
              <a:buSzPts val="1800"/>
              <a:buChar char="-"/>
            </a:pPr>
            <a:r>
              <a:rPr lang="en-GB"/>
              <a:t>All PP processes have the same level of protection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311700" y="64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Protected Process Light (PPL)</a:t>
            </a:r>
            <a:endParaRPr/>
          </a:p>
        </p:txBody>
      </p:sp>
      <p:sp>
        <p:nvSpPr>
          <p:cNvPr id="120" name="Google Shape;120;p23"/>
          <p:cNvSpPr txBox="1"/>
          <p:nvPr>
            <p:ph idx="1" type="body"/>
          </p:nvPr>
        </p:nvSpPr>
        <p:spPr>
          <a:xfrm>
            <a:off x="311700" y="681125"/>
            <a:ext cx="8520600" cy="4321800"/>
          </a:xfrm>
          <a:prstGeom prst="rect">
            <a:avLst/>
          </a:prstGeom>
        </p:spPr>
        <p:txBody>
          <a:bodyPr anchorCtr="0" anchor="t" bIns="91425" lIns="91425" spcFirstLastPara="1" rIns="91425" wrap="square" tIns="91425">
            <a:normAutofit lnSpcReduction="20000"/>
          </a:bodyPr>
          <a:lstStyle/>
          <a:p>
            <a:pPr indent="-342900" lvl="0" marL="457200" rtl="0" algn="l">
              <a:spcBef>
                <a:spcPts val="1000"/>
              </a:spcBef>
              <a:spcAft>
                <a:spcPts val="0"/>
              </a:spcAft>
              <a:buSzPts val="1800"/>
              <a:buChar char="-"/>
            </a:pPr>
            <a:r>
              <a:rPr lang="en-GB"/>
              <a:t>extension to the PP model was introduced in windows 8.1 and windows server 2012 called Protected Process Light</a:t>
            </a:r>
            <a:endParaRPr/>
          </a:p>
          <a:p>
            <a:pPr indent="-342900" lvl="0" marL="457200" rtl="0" algn="l">
              <a:spcBef>
                <a:spcPts val="1200"/>
              </a:spcBef>
              <a:spcAft>
                <a:spcPts val="0"/>
              </a:spcAft>
              <a:buSzPts val="1800"/>
              <a:buChar char="-"/>
            </a:pPr>
            <a:r>
              <a:rPr lang="en-GB"/>
              <a:t>it is used for controlling and protecting running processes from infection by malicious code and potentially harmful effect of other processes such as :</a:t>
            </a:r>
            <a:endParaRPr/>
          </a:p>
          <a:p>
            <a:pPr indent="-317500" lvl="1" marL="914400" rtl="0" algn="l">
              <a:spcBef>
                <a:spcPts val="1000"/>
              </a:spcBef>
              <a:spcAft>
                <a:spcPts val="0"/>
              </a:spcAft>
              <a:buSzPts val="1400"/>
              <a:buChar char="-"/>
            </a:pPr>
            <a:r>
              <a:rPr lang="en-GB"/>
              <a:t>Debugging and accessing to virtual memory</a:t>
            </a:r>
            <a:endParaRPr/>
          </a:p>
          <a:p>
            <a:pPr indent="-317500" lvl="1" marL="914400" rtl="0" algn="l">
              <a:spcBef>
                <a:spcPts val="1000"/>
              </a:spcBef>
              <a:spcAft>
                <a:spcPts val="0"/>
              </a:spcAft>
              <a:buSzPts val="1400"/>
              <a:buChar char="-"/>
            </a:pPr>
            <a:r>
              <a:rPr lang="en-GB"/>
              <a:t>Changing and receiving information about the current state of thread, or impersonate it</a:t>
            </a:r>
            <a:endParaRPr/>
          </a:p>
          <a:p>
            <a:pPr indent="-317500" lvl="1" marL="914400" rtl="0" algn="l">
              <a:spcBef>
                <a:spcPts val="1000"/>
              </a:spcBef>
              <a:spcAft>
                <a:spcPts val="0"/>
              </a:spcAft>
              <a:buSzPts val="1400"/>
              <a:buChar char="-"/>
            </a:pPr>
            <a:r>
              <a:rPr lang="en-GB"/>
              <a:t>…</a:t>
            </a:r>
            <a:endParaRPr/>
          </a:p>
          <a:p>
            <a:pPr indent="-342900" lvl="0" marL="457200" rtl="0" algn="l">
              <a:spcBef>
                <a:spcPts val="1000"/>
              </a:spcBef>
              <a:spcAft>
                <a:spcPts val="0"/>
              </a:spcAft>
              <a:buSzPts val="1800"/>
              <a:buChar char="-"/>
            </a:pPr>
            <a:r>
              <a:rPr lang="en-GB"/>
              <a:t>the PPL model adds an additional dimension to the quality of being protected: attribute values. different Signers have differing trust levels, which in turn results in certain PPLs being more, or less, protected than other PPLs  based on the signer value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4"/>
          <p:cNvSpPr txBox="1"/>
          <p:nvPr>
            <p:ph idx="4294967295"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Protected Process Light (PPL)</a:t>
            </a:r>
            <a:endParaRPr/>
          </a:p>
          <a:p>
            <a:pPr indent="0" lvl="0" marL="0" rtl="0" algn="l">
              <a:spcBef>
                <a:spcPts val="0"/>
              </a:spcBef>
              <a:spcAft>
                <a:spcPts val="0"/>
              </a:spcAft>
              <a:buNone/>
            </a:pPr>
            <a:r>
              <a:t/>
            </a:r>
            <a:endParaRPr/>
          </a:p>
        </p:txBody>
      </p:sp>
      <p:sp>
        <p:nvSpPr>
          <p:cNvPr id="126" name="Google Shape;126;p24"/>
          <p:cNvSpPr txBox="1"/>
          <p:nvPr>
            <p:ph idx="4294967295"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en-GB"/>
              <a:t>various recognized Signers also define which access rights are denied to lesser protected processes.</a:t>
            </a:r>
            <a:endParaRPr/>
          </a:p>
          <a:p>
            <a:pPr indent="-342900" lvl="0" marL="457200" rtl="0" algn="l">
              <a:lnSpc>
                <a:spcPct val="150000"/>
              </a:lnSpc>
              <a:spcBef>
                <a:spcPts val="0"/>
              </a:spcBef>
              <a:spcAft>
                <a:spcPts val="0"/>
              </a:spcAft>
              <a:buSzPts val="1800"/>
              <a:buChar char="-"/>
            </a:pPr>
            <a:r>
              <a:rPr lang="en-GB"/>
              <a:t>This works by making the protection field in the EPROCESS a combination of 3 values, a type, an audit and a signer level</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PPLs and PPs at the eprocess level</a:t>
            </a:r>
            <a:endParaRPr/>
          </a:p>
        </p:txBody>
      </p:sp>
      <p:sp>
        <p:nvSpPr>
          <p:cNvPr id="132" name="Google Shape;132;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lnSpc>
                <a:spcPct val="100000"/>
              </a:lnSpc>
              <a:spcBef>
                <a:spcPts val="0"/>
              </a:spcBef>
              <a:spcAft>
                <a:spcPts val="0"/>
              </a:spcAft>
              <a:buNone/>
            </a:pPr>
            <a:r>
              <a:rPr lang="en-GB"/>
              <a:t>typedef struct _PS_PROTECTION {</a:t>
            </a:r>
            <a:endParaRPr/>
          </a:p>
          <a:p>
            <a:pPr indent="0" lvl="0" marL="0" rtl="0" algn="l">
              <a:lnSpc>
                <a:spcPct val="100000"/>
              </a:lnSpc>
              <a:spcBef>
                <a:spcPts val="0"/>
              </a:spcBef>
              <a:spcAft>
                <a:spcPts val="0"/>
              </a:spcAft>
              <a:buNone/>
            </a:pPr>
            <a:r>
              <a:rPr lang="en-GB"/>
              <a:t>    union {</a:t>
            </a:r>
            <a:endParaRPr/>
          </a:p>
          <a:p>
            <a:pPr indent="0" lvl="0" marL="0" rtl="0" algn="l">
              <a:lnSpc>
                <a:spcPct val="100000"/>
              </a:lnSpc>
              <a:spcBef>
                <a:spcPts val="0"/>
              </a:spcBef>
              <a:spcAft>
                <a:spcPts val="0"/>
              </a:spcAft>
              <a:buNone/>
            </a:pPr>
            <a:r>
              <a:rPr lang="en-GB"/>
              <a:t>        UCHAR Level;</a:t>
            </a:r>
            <a:endParaRPr/>
          </a:p>
          <a:p>
            <a:pPr indent="0" lvl="0" marL="0" rtl="0" algn="l">
              <a:lnSpc>
                <a:spcPct val="100000"/>
              </a:lnSpc>
              <a:spcBef>
                <a:spcPts val="0"/>
              </a:spcBef>
              <a:spcAft>
                <a:spcPts val="0"/>
              </a:spcAft>
              <a:buNone/>
            </a:pPr>
            <a:r>
              <a:rPr lang="en-GB"/>
              <a:t>        struct {</a:t>
            </a:r>
            <a:endParaRPr/>
          </a:p>
          <a:p>
            <a:pPr indent="0" lvl="0" marL="0" rtl="0" algn="l">
              <a:lnSpc>
                <a:spcPct val="100000"/>
              </a:lnSpc>
              <a:spcBef>
                <a:spcPts val="0"/>
              </a:spcBef>
              <a:spcAft>
                <a:spcPts val="0"/>
              </a:spcAft>
              <a:buNone/>
            </a:pPr>
            <a:r>
              <a:rPr lang="en-GB"/>
              <a:t>            UCHAR Type   : 3;</a:t>
            </a:r>
            <a:endParaRPr/>
          </a:p>
          <a:p>
            <a:pPr indent="0" lvl="0" marL="0" rtl="0" algn="l">
              <a:lnSpc>
                <a:spcPct val="100000"/>
              </a:lnSpc>
              <a:spcBef>
                <a:spcPts val="0"/>
              </a:spcBef>
              <a:spcAft>
                <a:spcPts val="0"/>
              </a:spcAft>
              <a:buNone/>
            </a:pPr>
            <a:r>
              <a:rPr lang="en-GB"/>
              <a:t>            UCHAR Audit  : 1;                  // Reserved</a:t>
            </a:r>
            <a:endParaRPr/>
          </a:p>
          <a:p>
            <a:pPr indent="0" lvl="0" marL="0" rtl="0" algn="l">
              <a:lnSpc>
                <a:spcPct val="100000"/>
              </a:lnSpc>
              <a:spcBef>
                <a:spcPts val="0"/>
              </a:spcBef>
              <a:spcAft>
                <a:spcPts val="0"/>
              </a:spcAft>
              <a:buNone/>
            </a:pPr>
            <a:r>
              <a:rPr lang="en-GB"/>
              <a:t>            UCHAR Signer : 4;</a:t>
            </a:r>
            <a:endParaRPr/>
          </a:p>
          <a:p>
            <a:pPr indent="0" lvl="0" marL="0" rtl="0" algn="l">
              <a:lnSpc>
                <a:spcPct val="100000"/>
              </a:lnSpc>
              <a:spcBef>
                <a:spcPts val="0"/>
              </a:spcBef>
              <a:spcAft>
                <a:spcPts val="0"/>
              </a:spcAft>
              <a:buNone/>
            </a:pPr>
            <a:r>
              <a:rPr lang="en-GB"/>
              <a:t>        };</a:t>
            </a:r>
            <a:endParaRPr/>
          </a:p>
          <a:p>
            <a:pPr indent="0" lvl="0" marL="0" rtl="0" algn="l">
              <a:lnSpc>
                <a:spcPct val="100000"/>
              </a:lnSpc>
              <a:spcBef>
                <a:spcPts val="0"/>
              </a:spcBef>
              <a:spcAft>
                <a:spcPts val="0"/>
              </a:spcAft>
              <a:buNone/>
            </a:pPr>
            <a:r>
              <a:rPr lang="en-GB"/>
              <a:t>    };</a:t>
            </a:r>
            <a:endParaRPr/>
          </a:p>
          <a:p>
            <a:pPr indent="0" lvl="0" marL="0" rtl="0" algn="l">
              <a:lnSpc>
                <a:spcPct val="100000"/>
              </a:lnSpc>
              <a:spcBef>
                <a:spcPts val="0"/>
              </a:spcBef>
              <a:spcAft>
                <a:spcPts val="0"/>
              </a:spcAft>
              <a:buNone/>
            </a:pPr>
            <a:r>
              <a:rPr lang="en-GB"/>
              <a:t>} PS_PROTECTION, *PPS_PROTECTION;</a:t>
            </a:r>
            <a:endParaRPr/>
          </a:p>
          <a:p>
            <a:pPr indent="0" lvl="0" marL="0" rtl="0" algn="l">
              <a:lnSpc>
                <a:spcPct val="100000"/>
              </a:lnSpc>
              <a:spcBef>
                <a:spcPts val="0"/>
              </a:spcBef>
              <a:spcAft>
                <a:spcPts val="0"/>
              </a:spcAft>
              <a:buNone/>
            </a:pPr>
            <a:r>
              <a:t/>
            </a:r>
            <a:endParaRPr/>
          </a:p>
          <a:p>
            <a:pPr indent="0" lvl="0" marL="0" rtl="0" algn="l">
              <a:spcBef>
                <a:spcPts val="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6"/>
          <p:cNvSpPr txBox="1"/>
          <p:nvPr>
            <p:ph type="title"/>
          </p:nvPr>
        </p:nvSpPr>
        <p:spPr>
          <a:xfrm>
            <a:off x="311700" y="5098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Type values</a:t>
            </a:r>
            <a:endParaRPr/>
          </a:p>
        </p:txBody>
      </p:sp>
      <p:sp>
        <p:nvSpPr>
          <p:cNvPr id="138" name="Google Shape;138;p26"/>
          <p:cNvSpPr txBox="1"/>
          <p:nvPr>
            <p:ph idx="1" type="body"/>
          </p:nvPr>
        </p:nvSpPr>
        <p:spPr>
          <a:xfrm>
            <a:off x="311700" y="12172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Roboto Mono"/>
                <a:ea typeface="Roboto Mono"/>
                <a:cs typeface="Roboto Mono"/>
                <a:sym typeface="Roboto Mono"/>
              </a:rPr>
              <a:t>typedef enum _PS_PROTECTED_TYPE {</a:t>
            </a:r>
            <a:endParaRPr>
              <a:latin typeface="Roboto Mono"/>
              <a:ea typeface="Roboto Mono"/>
              <a:cs typeface="Roboto Mono"/>
              <a:sym typeface="Roboto Mono"/>
            </a:endParaRPr>
          </a:p>
          <a:p>
            <a:pPr indent="0" lvl="0" marL="0" rtl="0" algn="l">
              <a:spcBef>
                <a:spcPts val="1200"/>
              </a:spcBef>
              <a:spcAft>
                <a:spcPts val="0"/>
              </a:spcAft>
              <a:buNone/>
            </a:pPr>
            <a:r>
              <a:rPr lang="en-GB">
                <a:latin typeface="Roboto Mono"/>
                <a:ea typeface="Roboto Mono"/>
                <a:cs typeface="Roboto Mono"/>
                <a:sym typeface="Roboto Mono"/>
              </a:rPr>
              <a:t>    PsProtectedTypeNone = 0,</a:t>
            </a:r>
            <a:endParaRPr>
              <a:latin typeface="Roboto Mono"/>
              <a:ea typeface="Roboto Mono"/>
              <a:cs typeface="Roboto Mono"/>
              <a:sym typeface="Roboto Mono"/>
            </a:endParaRPr>
          </a:p>
          <a:p>
            <a:pPr indent="0" lvl="0" marL="0" rtl="0" algn="l">
              <a:spcBef>
                <a:spcPts val="1200"/>
              </a:spcBef>
              <a:spcAft>
                <a:spcPts val="0"/>
              </a:spcAft>
              <a:buNone/>
            </a:pPr>
            <a:r>
              <a:rPr lang="en-GB">
                <a:latin typeface="Roboto Mono"/>
                <a:ea typeface="Roboto Mono"/>
                <a:cs typeface="Roboto Mono"/>
                <a:sym typeface="Roboto Mono"/>
              </a:rPr>
              <a:t>    PsProtectedTypeProtectedLight = 1,</a:t>
            </a:r>
            <a:endParaRPr>
              <a:latin typeface="Roboto Mono"/>
              <a:ea typeface="Roboto Mono"/>
              <a:cs typeface="Roboto Mono"/>
              <a:sym typeface="Roboto Mono"/>
            </a:endParaRPr>
          </a:p>
          <a:p>
            <a:pPr indent="0" lvl="0" marL="0" rtl="0" algn="l">
              <a:spcBef>
                <a:spcPts val="1200"/>
              </a:spcBef>
              <a:spcAft>
                <a:spcPts val="0"/>
              </a:spcAft>
              <a:buNone/>
            </a:pPr>
            <a:r>
              <a:rPr lang="en-GB">
                <a:latin typeface="Roboto Mono"/>
                <a:ea typeface="Roboto Mono"/>
                <a:cs typeface="Roboto Mono"/>
                <a:sym typeface="Roboto Mono"/>
              </a:rPr>
              <a:t>    PsProtectedTypeProtected = 2</a:t>
            </a:r>
            <a:endParaRPr>
              <a:latin typeface="Roboto Mono"/>
              <a:ea typeface="Roboto Mono"/>
              <a:cs typeface="Roboto Mono"/>
              <a:sym typeface="Roboto Mono"/>
            </a:endParaRPr>
          </a:p>
          <a:p>
            <a:pPr indent="0" lvl="0" marL="0" rtl="0" algn="l">
              <a:spcBef>
                <a:spcPts val="1200"/>
              </a:spcBef>
              <a:spcAft>
                <a:spcPts val="0"/>
              </a:spcAft>
              <a:buNone/>
            </a:pPr>
            <a:r>
              <a:rPr lang="en-GB">
                <a:latin typeface="Roboto Mono"/>
                <a:ea typeface="Roboto Mono"/>
                <a:cs typeface="Roboto Mono"/>
                <a:sym typeface="Roboto Mono"/>
              </a:rPr>
              <a:t>} PS_PROTECTED_TYPE, *PPS_PROTECTED_TYPE;</a:t>
            </a:r>
            <a:endParaRPr>
              <a:latin typeface="Roboto Mono"/>
              <a:ea typeface="Roboto Mono"/>
              <a:cs typeface="Roboto Mono"/>
              <a:sym typeface="Roboto Mono"/>
            </a:endParaRPr>
          </a:p>
          <a:p>
            <a:pPr indent="0" lvl="0" marL="0" rtl="0" algn="l">
              <a:spcBef>
                <a:spcPts val="1200"/>
              </a:spcBef>
              <a:spcAft>
                <a:spcPts val="1200"/>
              </a:spcAft>
              <a:buNone/>
            </a:pPr>
            <a:r>
              <a:t/>
            </a:r>
            <a:endParaRPr>
              <a:latin typeface="Roboto Mono"/>
              <a:ea typeface="Roboto Mono"/>
              <a:cs typeface="Roboto Mono"/>
              <a:sym typeface="Roboto Mon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7"/>
          <p:cNvSpPr txBox="1"/>
          <p:nvPr>
            <p:ph type="title"/>
          </p:nvPr>
        </p:nvSpPr>
        <p:spPr>
          <a:xfrm>
            <a:off x="311700" y="5098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Signer</a:t>
            </a:r>
            <a:r>
              <a:rPr lang="en-GB"/>
              <a:t> values</a:t>
            </a:r>
            <a:endParaRPr/>
          </a:p>
        </p:txBody>
      </p:sp>
      <p:sp>
        <p:nvSpPr>
          <p:cNvPr id="144" name="Google Shape;144;p27"/>
          <p:cNvSpPr txBox="1"/>
          <p:nvPr>
            <p:ph idx="1" type="body"/>
          </p:nvPr>
        </p:nvSpPr>
        <p:spPr>
          <a:xfrm>
            <a:off x="311700" y="1217275"/>
            <a:ext cx="8520600" cy="3450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a:latin typeface="Roboto Mono"/>
                <a:ea typeface="Roboto Mono"/>
                <a:cs typeface="Roboto Mono"/>
                <a:sym typeface="Roboto Mono"/>
              </a:rPr>
              <a:t>typedef enum _PS_PROTECTED_SIGNER {</a:t>
            </a:r>
            <a:endParaRPr>
              <a:latin typeface="Roboto Mono"/>
              <a:ea typeface="Roboto Mono"/>
              <a:cs typeface="Roboto Mono"/>
              <a:sym typeface="Roboto Mono"/>
            </a:endParaRPr>
          </a:p>
          <a:p>
            <a:pPr indent="0" lvl="0" marL="0" rtl="0" algn="l">
              <a:lnSpc>
                <a:spcPct val="100000"/>
              </a:lnSpc>
              <a:spcBef>
                <a:spcPts val="0"/>
              </a:spcBef>
              <a:spcAft>
                <a:spcPts val="0"/>
              </a:spcAft>
              <a:buNone/>
            </a:pPr>
            <a:r>
              <a:rPr lang="en-GB">
                <a:latin typeface="Roboto Mono"/>
                <a:ea typeface="Roboto Mono"/>
                <a:cs typeface="Roboto Mono"/>
                <a:sym typeface="Roboto Mono"/>
              </a:rPr>
              <a:t>    PsProtectedSignerNone = 0,      // 0</a:t>
            </a:r>
            <a:endParaRPr>
              <a:latin typeface="Roboto Mono"/>
              <a:ea typeface="Roboto Mono"/>
              <a:cs typeface="Roboto Mono"/>
              <a:sym typeface="Roboto Mono"/>
            </a:endParaRPr>
          </a:p>
          <a:p>
            <a:pPr indent="0" lvl="0" marL="0" rtl="0" algn="l">
              <a:lnSpc>
                <a:spcPct val="100000"/>
              </a:lnSpc>
              <a:spcBef>
                <a:spcPts val="0"/>
              </a:spcBef>
              <a:spcAft>
                <a:spcPts val="0"/>
              </a:spcAft>
              <a:buNone/>
            </a:pPr>
            <a:r>
              <a:rPr lang="en-GB">
                <a:latin typeface="Roboto Mono"/>
                <a:ea typeface="Roboto Mono"/>
                <a:cs typeface="Roboto Mono"/>
                <a:sym typeface="Roboto Mono"/>
              </a:rPr>
              <a:t>    PsProtectedSignerAuthenticode,  // 1</a:t>
            </a:r>
            <a:endParaRPr>
              <a:latin typeface="Roboto Mono"/>
              <a:ea typeface="Roboto Mono"/>
              <a:cs typeface="Roboto Mono"/>
              <a:sym typeface="Roboto Mono"/>
            </a:endParaRPr>
          </a:p>
          <a:p>
            <a:pPr indent="0" lvl="0" marL="0" rtl="0" algn="l">
              <a:lnSpc>
                <a:spcPct val="100000"/>
              </a:lnSpc>
              <a:spcBef>
                <a:spcPts val="0"/>
              </a:spcBef>
              <a:spcAft>
                <a:spcPts val="0"/>
              </a:spcAft>
              <a:buNone/>
            </a:pPr>
            <a:r>
              <a:rPr lang="en-GB">
                <a:latin typeface="Roboto Mono"/>
                <a:ea typeface="Roboto Mono"/>
                <a:cs typeface="Roboto Mono"/>
                <a:sym typeface="Roboto Mono"/>
              </a:rPr>
              <a:t>    PsProtectedSignerCodeGen,       // 2</a:t>
            </a:r>
            <a:endParaRPr>
              <a:latin typeface="Roboto Mono"/>
              <a:ea typeface="Roboto Mono"/>
              <a:cs typeface="Roboto Mono"/>
              <a:sym typeface="Roboto Mono"/>
            </a:endParaRPr>
          </a:p>
          <a:p>
            <a:pPr indent="0" lvl="0" marL="0" rtl="0" algn="l">
              <a:lnSpc>
                <a:spcPct val="100000"/>
              </a:lnSpc>
              <a:spcBef>
                <a:spcPts val="0"/>
              </a:spcBef>
              <a:spcAft>
                <a:spcPts val="0"/>
              </a:spcAft>
              <a:buNone/>
            </a:pPr>
            <a:r>
              <a:rPr lang="en-GB">
                <a:latin typeface="Roboto Mono"/>
                <a:ea typeface="Roboto Mono"/>
                <a:cs typeface="Roboto Mono"/>
                <a:sym typeface="Roboto Mono"/>
              </a:rPr>
              <a:t>    PsProtectedSignerAntimalware,   // 3</a:t>
            </a:r>
            <a:endParaRPr>
              <a:latin typeface="Roboto Mono"/>
              <a:ea typeface="Roboto Mono"/>
              <a:cs typeface="Roboto Mono"/>
              <a:sym typeface="Roboto Mono"/>
            </a:endParaRPr>
          </a:p>
          <a:p>
            <a:pPr indent="0" lvl="0" marL="0" rtl="0" algn="l">
              <a:lnSpc>
                <a:spcPct val="100000"/>
              </a:lnSpc>
              <a:spcBef>
                <a:spcPts val="0"/>
              </a:spcBef>
              <a:spcAft>
                <a:spcPts val="0"/>
              </a:spcAft>
              <a:buNone/>
            </a:pPr>
            <a:r>
              <a:rPr lang="en-GB">
                <a:latin typeface="Roboto Mono"/>
                <a:ea typeface="Roboto Mono"/>
                <a:cs typeface="Roboto Mono"/>
                <a:sym typeface="Roboto Mono"/>
              </a:rPr>
              <a:t>    PsProtectedSignerLsa,           // 4</a:t>
            </a:r>
            <a:endParaRPr>
              <a:latin typeface="Roboto Mono"/>
              <a:ea typeface="Roboto Mono"/>
              <a:cs typeface="Roboto Mono"/>
              <a:sym typeface="Roboto Mono"/>
            </a:endParaRPr>
          </a:p>
          <a:p>
            <a:pPr indent="0" lvl="0" marL="0" rtl="0" algn="l">
              <a:lnSpc>
                <a:spcPct val="100000"/>
              </a:lnSpc>
              <a:spcBef>
                <a:spcPts val="0"/>
              </a:spcBef>
              <a:spcAft>
                <a:spcPts val="0"/>
              </a:spcAft>
              <a:buNone/>
            </a:pPr>
            <a:r>
              <a:rPr lang="en-GB">
                <a:latin typeface="Roboto Mono"/>
                <a:ea typeface="Roboto Mono"/>
                <a:cs typeface="Roboto Mono"/>
                <a:sym typeface="Roboto Mono"/>
              </a:rPr>
              <a:t>    PsProtectedSignerWindows,       // 5</a:t>
            </a:r>
            <a:endParaRPr>
              <a:latin typeface="Roboto Mono"/>
              <a:ea typeface="Roboto Mono"/>
              <a:cs typeface="Roboto Mono"/>
              <a:sym typeface="Roboto Mono"/>
            </a:endParaRPr>
          </a:p>
          <a:p>
            <a:pPr indent="0" lvl="0" marL="0" rtl="0" algn="l">
              <a:lnSpc>
                <a:spcPct val="100000"/>
              </a:lnSpc>
              <a:spcBef>
                <a:spcPts val="0"/>
              </a:spcBef>
              <a:spcAft>
                <a:spcPts val="0"/>
              </a:spcAft>
              <a:buNone/>
            </a:pPr>
            <a:r>
              <a:rPr lang="en-GB">
                <a:latin typeface="Roboto Mono"/>
                <a:ea typeface="Roboto Mono"/>
                <a:cs typeface="Roboto Mono"/>
                <a:sym typeface="Roboto Mono"/>
              </a:rPr>
              <a:t>    PsProtectedSignerWinTcb,        // 6</a:t>
            </a:r>
            <a:endParaRPr>
              <a:latin typeface="Roboto Mono"/>
              <a:ea typeface="Roboto Mono"/>
              <a:cs typeface="Roboto Mono"/>
              <a:sym typeface="Roboto Mono"/>
            </a:endParaRPr>
          </a:p>
          <a:p>
            <a:pPr indent="0" lvl="0" marL="0" rtl="0" algn="l">
              <a:lnSpc>
                <a:spcPct val="100000"/>
              </a:lnSpc>
              <a:spcBef>
                <a:spcPts val="0"/>
              </a:spcBef>
              <a:spcAft>
                <a:spcPts val="0"/>
              </a:spcAft>
              <a:buNone/>
            </a:pPr>
            <a:r>
              <a:rPr lang="en-GB">
                <a:latin typeface="Roboto Mono"/>
                <a:ea typeface="Roboto Mono"/>
                <a:cs typeface="Roboto Mono"/>
                <a:sym typeface="Roboto Mono"/>
              </a:rPr>
              <a:t>    PsProtectedSignerWinSystem,     // 7</a:t>
            </a:r>
            <a:endParaRPr>
              <a:latin typeface="Roboto Mono"/>
              <a:ea typeface="Roboto Mono"/>
              <a:cs typeface="Roboto Mono"/>
              <a:sym typeface="Roboto Mono"/>
            </a:endParaRPr>
          </a:p>
          <a:p>
            <a:pPr indent="0" lvl="0" marL="0" rtl="0" algn="l">
              <a:lnSpc>
                <a:spcPct val="100000"/>
              </a:lnSpc>
              <a:spcBef>
                <a:spcPts val="0"/>
              </a:spcBef>
              <a:spcAft>
                <a:spcPts val="0"/>
              </a:spcAft>
              <a:buNone/>
            </a:pPr>
            <a:r>
              <a:rPr lang="en-GB">
                <a:latin typeface="Roboto Mono"/>
                <a:ea typeface="Roboto Mono"/>
                <a:cs typeface="Roboto Mono"/>
                <a:sym typeface="Roboto Mono"/>
              </a:rPr>
              <a:t>    PsProtectedSignerApp,           // 8</a:t>
            </a:r>
            <a:endParaRPr>
              <a:latin typeface="Roboto Mono"/>
              <a:ea typeface="Roboto Mono"/>
              <a:cs typeface="Roboto Mono"/>
              <a:sym typeface="Roboto Mono"/>
            </a:endParaRPr>
          </a:p>
          <a:p>
            <a:pPr indent="0" lvl="0" marL="0" rtl="0" algn="l">
              <a:lnSpc>
                <a:spcPct val="100000"/>
              </a:lnSpc>
              <a:spcBef>
                <a:spcPts val="0"/>
              </a:spcBef>
              <a:spcAft>
                <a:spcPts val="0"/>
              </a:spcAft>
              <a:buNone/>
            </a:pPr>
            <a:r>
              <a:rPr lang="en-GB">
                <a:latin typeface="Roboto Mono"/>
                <a:ea typeface="Roboto Mono"/>
                <a:cs typeface="Roboto Mono"/>
                <a:sym typeface="Roboto Mono"/>
              </a:rPr>
              <a:t>    PsProtectedSignerMax            // 9</a:t>
            </a:r>
            <a:endParaRPr>
              <a:latin typeface="Roboto Mono"/>
              <a:ea typeface="Roboto Mono"/>
              <a:cs typeface="Roboto Mono"/>
              <a:sym typeface="Roboto Mono"/>
            </a:endParaRPr>
          </a:p>
          <a:p>
            <a:pPr indent="0" lvl="0" marL="0" rtl="0" algn="l">
              <a:lnSpc>
                <a:spcPct val="100000"/>
              </a:lnSpc>
              <a:spcBef>
                <a:spcPts val="0"/>
              </a:spcBef>
              <a:spcAft>
                <a:spcPts val="0"/>
              </a:spcAft>
              <a:buNone/>
            </a:pPr>
            <a:r>
              <a:rPr lang="en-GB">
                <a:latin typeface="Roboto Mono"/>
                <a:ea typeface="Roboto Mono"/>
                <a:cs typeface="Roboto Mono"/>
                <a:sym typeface="Roboto Mono"/>
              </a:rPr>
              <a:t>} PS_PROTECTED_SIGNER, *PPS_PROTECTED_SIGNER;</a:t>
            </a:r>
            <a:endParaRPr>
              <a:latin typeface="Roboto Mono"/>
              <a:ea typeface="Roboto Mono"/>
              <a:cs typeface="Roboto Mono"/>
              <a:sym typeface="Roboto Mono"/>
            </a:endParaRPr>
          </a:p>
          <a:p>
            <a:pPr indent="0" lvl="0" marL="0" rtl="0" algn="l">
              <a:lnSpc>
                <a:spcPct val="100000"/>
              </a:lnSpc>
              <a:spcBef>
                <a:spcPts val="0"/>
              </a:spcBef>
              <a:spcAft>
                <a:spcPts val="0"/>
              </a:spcAft>
              <a:buNone/>
            </a:pPr>
            <a:r>
              <a:t/>
            </a:r>
            <a:endParaRPr>
              <a:latin typeface="Roboto Mono"/>
              <a:ea typeface="Roboto Mono"/>
              <a:cs typeface="Roboto Mono"/>
              <a:sym typeface="Roboto Mono"/>
            </a:endParaRPr>
          </a:p>
          <a:p>
            <a:pPr indent="0" lvl="0" marL="0" rtl="0" algn="l">
              <a:spcBef>
                <a:spcPts val="0"/>
              </a:spcBef>
              <a:spcAft>
                <a:spcPts val="1200"/>
              </a:spcAft>
              <a:buNone/>
            </a:pPr>
            <a:r>
              <a:t/>
            </a:r>
            <a:endParaRPr>
              <a:latin typeface="Roboto Mono"/>
              <a:ea typeface="Roboto Mono"/>
              <a:cs typeface="Roboto Mono"/>
              <a:sym typeface="Roboto Mon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graphicFrame>
        <p:nvGraphicFramePr>
          <p:cNvPr id="149" name="Google Shape;149;p28"/>
          <p:cNvGraphicFramePr/>
          <p:nvPr/>
        </p:nvGraphicFramePr>
        <p:xfrm>
          <a:off x="68375" y="55250"/>
          <a:ext cx="3000000" cy="3000000"/>
        </p:xfrm>
        <a:graphic>
          <a:graphicData uri="http://schemas.openxmlformats.org/drawingml/2006/table">
            <a:tbl>
              <a:tblPr>
                <a:noFill/>
                <a:tableStyleId>{3B1B442E-F86F-4473-9067-407754C8EF2F}</a:tableStyleId>
              </a:tblPr>
              <a:tblGrid>
                <a:gridCol w="3050650"/>
                <a:gridCol w="1402450"/>
                <a:gridCol w="2226550"/>
                <a:gridCol w="2226550"/>
              </a:tblGrid>
              <a:tr h="493725">
                <a:tc>
                  <a:txBody>
                    <a:bodyPr/>
                    <a:lstStyle/>
                    <a:p>
                      <a:pPr indent="0" lvl="0" marL="0" rtl="0" algn="l">
                        <a:spcBef>
                          <a:spcPts val="0"/>
                        </a:spcBef>
                        <a:spcAft>
                          <a:spcPts val="0"/>
                        </a:spcAft>
                        <a:buNone/>
                      </a:pPr>
                      <a:r>
                        <a:rPr lang="en-GB">
                          <a:solidFill>
                            <a:srgbClr val="FF0000"/>
                          </a:solidFill>
                        </a:rPr>
                        <a:t>Protection level</a:t>
                      </a:r>
                      <a:endParaRPr>
                        <a:solidFill>
                          <a:srgbClr val="FF0000"/>
                        </a:solidFill>
                      </a:endParaRPr>
                    </a:p>
                  </a:txBody>
                  <a:tcPr marT="91425" marB="91425" marR="91425" marL="91425"/>
                </a:tc>
                <a:tc>
                  <a:txBody>
                    <a:bodyPr/>
                    <a:lstStyle/>
                    <a:p>
                      <a:pPr indent="0" lvl="0" marL="0" rtl="0" algn="l">
                        <a:spcBef>
                          <a:spcPts val="0"/>
                        </a:spcBef>
                        <a:spcAft>
                          <a:spcPts val="0"/>
                        </a:spcAft>
                        <a:buNone/>
                      </a:pPr>
                      <a:r>
                        <a:rPr lang="en-GB">
                          <a:solidFill>
                            <a:srgbClr val="FF0000"/>
                          </a:solidFill>
                        </a:rPr>
                        <a:t>Value</a:t>
                      </a:r>
                      <a:endParaRPr>
                        <a:solidFill>
                          <a:srgbClr val="FF0000"/>
                        </a:solidFill>
                      </a:endParaRPr>
                    </a:p>
                  </a:txBody>
                  <a:tcPr marT="91425" marB="91425" marR="91425" marL="91425"/>
                </a:tc>
                <a:tc>
                  <a:txBody>
                    <a:bodyPr/>
                    <a:lstStyle/>
                    <a:p>
                      <a:pPr indent="0" lvl="0" marL="0" rtl="0" algn="l">
                        <a:spcBef>
                          <a:spcPts val="0"/>
                        </a:spcBef>
                        <a:spcAft>
                          <a:spcPts val="0"/>
                        </a:spcAft>
                        <a:buNone/>
                      </a:pPr>
                      <a:r>
                        <a:rPr lang="en-GB">
                          <a:solidFill>
                            <a:srgbClr val="FF0000"/>
                          </a:solidFill>
                        </a:rPr>
                        <a:t>Signer</a:t>
                      </a:r>
                      <a:endParaRPr>
                        <a:solidFill>
                          <a:srgbClr val="FF0000"/>
                        </a:solidFill>
                      </a:endParaRPr>
                    </a:p>
                  </a:txBody>
                  <a:tcPr marT="91425" marB="91425" marR="91425" marL="91425"/>
                </a:tc>
                <a:tc>
                  <a:txBody>
                    <a:bodyPr/>
                    <a:lstStyle/>
                    <a:p>
                      <a:pPr indent="0" lvl="0" marL="0" rtl="0" algn="l">
                        <a:spcBef>
                          <a:spcPts val="0"/>
                        </a:spcBef>
                        <a:spcAft>
                          <a:spcPts val="0"/>
                        </a:spcAft>
                        <a:buNone/>
                      </a:pPr>
                      <a:r>
                        <a:rPr lang="en-GB">
                          <a:solidFill>
                            <a:srgbClr val="FF0000"/>
                          </a:solidFill>
                        </a:rPr>
                        <a:t>Type</a:t>
                      </a:r>
                      <a:endParaRPr>
                        <a:solidFill>
                          <a:srgbClr val="FF0000"/>
                        </a:solidFill>
                      </a:endParaRPr>
                    </a:p>
                  </a:txBody>
                  <a:tcPr marT="91425" marB="91425" marR="91425" marL="91425"/>
                </a:tc>
              </a:tr>
              <a:tr h="493725">
                <a:tc>
                  <a:txBody>
                    <a:bodyPr/>
                    <a:lstStyle/>
                    <a:p>
                      <a:pPr indent="0" lvl="0" marL="0" rtl="0" algn="l">
                        <a:spcBef>
                          <a:spcPts val="0"/>
                        </a:spcBef>
                        <a:spcAft>
                          <a:spcPts val="0"/>
                        </a:spcAft>
                        <a:buNone/>
                      </a:pPr>
                      <a:r>
                        <a:rPr lang="en-GB" sz="1100">
                          <a:solidFill>
                            <a:schemeClr val="accent3"/>
                          </a:solidFill>
                          <a:latin typeface="Roboto Mono"/>
                          <a:ea typeface="Roboto Mono"/>
                          <a:cs typeface="Roboto Mono"/>
                          <a:sym typeface="Roboto Mono"/>
                        </a:rPr>
                        <a:t>PS_PROTECTED_SYSTEM</a:t>
                      </a:r>
                      <a:endParaRPr>
                        <a:solidFill>
                          <a:schemeClr val="accent3"/>
                        </a:solidFill>
                      </a:endParaRPr>
                    </a:p>
                  </a:txBody>
                  <a:tcPr marT="91425" marB="91425" marR="91425" marL="91425"/>
                </a:tc>
                <a:tc>
                  <a:txBody>
                    <a:bodyPr/>
                    <a:lstStyle/>
                    <a:p>
                      <a:pPr indent="0" lvl="0" marL="0" rtl="0" algn="l">
                        <a:spcBef>
                          <a:spcPts val="0"/>
                        </a:spcBef>
                        <a:spcAft>
                          <a:spcPts val="0"/>
                        </a:spcAft>
                        <a:buNone/>
                      </a:pPr>
                      <a:r>
                        <a:rPr lang="en-GB">
                          <a:solidFill>
                            <a:schemeClr val="accent3"/>
                          </a:solidFill>
                        </a:rPr>
                        <a:t>0x72</a:t>
                      </a:r>
                      <a:endParaRPr>
                        <a:solidFill>
                          <a:schemeClr val="accent3"/>
                        </a:solidFill>
                      </a:endParaRPr>
                    </a:p>
                  </a:txBody>
                  <a:tcPr marT="91425" marB="91425" marR="91425" marL="91425"/>
                </a:tc>
                <a:tc>
                  <a:txBody>
                    <a:bodyPr/>
                    <a:lstStyle/>
                    <a:p>
                      <a:pPr indent="0" lvl="0" marL="0" rtl="0" algn="l">
                        <a:spcBef>
                          <a:spcPts val="0"/>
                        </a:spcBef>
                        <a:spcAft>
                          <a:spcPts val="0"/>
                        </a:spcAft>
                        <a:buNone/>
                      </a:pPr>
                      <a:r>
                        <a:rPr lang="en-GB">
                          <a:solidFill>
                            <a:schemeClr val="accent3"/>
                          </a:solidFill>
                        </a:rPr>
                        <a:t>WinSystem (7)</a:t>
                      </a:r>
                      <a:endParaRPr>
                        <a:solidFill>
                          <a:schemeClr val="accent3"/>
                        </a:solidFill>
                      </a:endParaRPr>
                    </a:p>
                  </a:txBody>
                  <a:tcPr marT="91425" marB="91425" marR="91425" marL="91425"/>
                </a:tc>
                <a:tc>
                  <a:txBody>
                    <a:bodyPr/>
                    <a:lstStyle/>
                    <a:p>
                      <a:pPr indent="0" lvl="0" marL="0" rtl="0" algn="l">
                        <a:spcBef>
                          <a:spcPts val="0"/>
                        </a:spcBef>
                        <a:spcAft>
                          <a:spcPts val="0"/>
                        </a:spcAft>
                        <a:buNone/>
                      </a:pPr>
                      <a:r>
                        <a:rPr lang="en-GB">
                          <a:solidFill>
                            <a:schemeClr val="accent3"/>
                          </a:solidFill>
                        </a:rPr>
                        <a:t>Protected (2)</a:t>
                      </a:r>
                      <a:endParaRPr>
                        <a:solidFill>
                          <a:schemeClr val="accent3"/>
                        </a:solidFill>
                      </a:endParaRPr>
                    </a:p>
                  </a:txBody>
                  <a:tcPr marT="91425" marB="91425" marR="91425" marL="91425"/>
                </a:tc>
              </a:tr>
              <a:tr h="493725">
                <a:tc>
                  <a:txBody>
                    <a:bodyPr/>
                    <a:lstStyle/>
                    <a:p>
                      <a:pPr indent="0" lvl="0" marL="0" rtl="0" algn="l">
                        <a:spcBef>
                          <a:spcPts val="0"/>
                        </a:spcBef>
                        <a:spcAft>
                          <a:spcPts val="0"/>
                        </a:spcAft>
                        <a:buNone/>
                      </a:pPr>
                      <a:r>
                        <a:rPr lang="en-GB" sz="1100">
                          <a:solidFill>
                            <a:schemeClr val="accent3"/>
                          </a:solidFill>
                          <a:latin typeface="Roboto Mono"/>
                          <a:ea typeface="Roboto Mono"/>
                          <a:cs typeface="Roboto Mono"/>
                          <a:sym typeface="Roboto Mono"/>
                        </a:rPr>
                        <a:t>PS_PROTECTED_WINTCB</a:t>
                      </a:r>
                      <a:endParaRPr>
                        <a:solidFill>
                          <a:schemeClr val="accent3"/>
                        </a:solidFill>
                      </a:endParaRPr>
                    </a:p>
                  </a:txBody>
                  <a:tcPr marT="91425" marB="91425" marR="91425" marL="91425"/>
                </a:tc>
                <a:tc>
                  <a:txBody>
                    <a:bodyPr/>
                    <a:lstStyle/>
                    <a:p>
                      <a:pPr indent="0" lvl="0" marL="0" rtl="0" algn="l">
                        <a:spcBef>
                          <a:spcPts val="0"/>
                        </a:spcBef>
                        <a:spcAft>
                          <a:spcPts val="0"/>
                        </a:spcAft>
                        <a:buNone/>
                      </a:pPr>
                      <a:r>
                        <a:rPr lang="en-GB">
                          <a:solidFill>
                            <a:schemeClr val="accent3"/>
                          </a:solidFill>
                        </a:rPr>
                        <a:t>0x62</a:t>
                      </a:r>
                      <a:endParaRPr>
                        <a:solidFill>
                          <a:schemeClr val="accent3"/>
                        </a:solidFill>
                      </a:endParaRPr>
                    </a:p>
                  </a:txBody>
                  <a:tcPr marT="91425" marB="91425" marR="91425" marL="91425"/>
                </a:tc>
                <a:tc>
                  <a:txBody>
                    <a:bodyPr/>
                    <a:lstStyle/>
                    <a:p>
                      <a:pPr indent="0" lvl="0" marL="0" rtl="0" algn="l">
                        <a:spcBef>
                          <a:spcPts val="0"/>
                        </a:spcBef>
                        <a:spcAft>
                          <a:spcPts val="0"/>
                        </a:spcAft>
                        <a:buNone/>
                      </a:pPr>
                      <a:r>
                        <a:rPr lang="en-GB">
                          <a:solidFill>
                            <a:schemeClr val="accent3"/>
                          </a:solidFill>
                        </a:rPr>
                        <a:t>WinTcb (6)</a:t>
                      </a:r>
                      <a:endParaRPr>
                        <a:solidFill>
                          <a:schemeClr val="accent3"/>
                        </a:solidFill>
                      </a:endParaRPr>
                    </a:p>
                  </a:txBody>
                  <a:tcPr marT="91425" marB="91425" marR="91425" marL="91425"/>
                </a:tc>
                <a:tc>
                  <a:txBody>
                    <a:bodyPr/>
                    <a:lstStyle/>
                    <a:p>
                      <a:pPr indent="0" lvl="0" marL="0" rtl="0" algn="l">
                        <a:spcBef>
                          <a:spcPts val="0"/>
                        </a:spcBef>
                        <a:spcAft>
                          <a:spcPts val="0"/>
                        </a:spcAft>
                        <a:buNone/>
                      </a:pPr>
                      <a:r>
                        <a:rPr lang="en-GB">
                          <a:solidFill>
                            <a:schemeClr val="accent3"/>
                          </a:solidFill>
                        </a:rPr>
                        <a:t>Protected (2)</a:t>
                      </a:r>
                      <a:endParaRPr>
                        <a:solidFill>
                          <a:schemeClr val="accent3"/>
                        </a:solidFill>
                      </a:endParaRPr>
                    </a:p>
                  </a:txBody>
                  <a:tcPr marT="91425" marB="91425" marR="91425" marL="91425"/>
                </a:tc>
              </a:tr>
              <a:tr h="493725">
                <a:tc>
                  <a:txBody>
                    <a:bodyPr/>
                    <a:lstStyle/>
                    <a:p>
                      <a:pPr indent="0" lvl="0" marL="0" rtl="0" algn="l">
                        <a:spcBef>
                          <a:spcPts val="0"/>
                        </a:spcBef>
                        <a:spcAft>
                          <a:spcPts val="0"/>
                        </a:spcAft>
                        <a:buNone/>
                      </a:pPr>
                      <a:r>
                        <a:rPr lang="en-GB" sz="1100">
                          <a:solidFill>
                            <a:schemeClr val="accent3"/>
                          </a:solidFill>
                          <a:latin typeface="Roboto Mono"/>
                          <a:ea typeface="Roboto Mono"/>
                          <a:cs typeface="Roboto Mono"/>
                          <a:sym typeface="Roboto Mono"/>
                        </a:rPr>
                        <a:t>PS_PROTECTED_WINDOWS</a:t>
                      </a:r>
                      <a:endParaRPr>
                        <a:solidFill>
                          <a:schemeClr val="accent3"/>
                        </a:solidFill>
                      </a:endParaRPr>
                    </a:p>
                  </a:txBody>
                  <a:tcPr marT="91425" marB="91425" marR="91425" marL="91425"/>
                </a:tc>
                <a:tc>
                  <a:txBody>
                    <a:bodyPr/>
                    <a:lstStyle/>
                    <a:p>
                      <a:pPr indent="0" lvl="0" marL="0" rtl="0" algn="l">
                        <a:spcBef>
                          <a:spcPts val="0"/>
                        </a:spcBef>
                        <a:spcAft>
                          <a:spcPts val="0"/>
                        </a:spcAft>
                        <a:buNone/>
                      </a:pPr>
                      <a:r>
                        <a:rPr lang="en-GB">
                          <a:solidFill>
                            <a:schemeClr val="accent3"/>
                          </a:solidFill>
                        </a:rPr>
                        <a:t>0x52</a:t>
                      </a:r>
                      <a:endParaRPr>
                        <a:solidFill>
                          <a:schemeClr val="accent3"/>
                        </a:solidFill>
                      </a:endParaRPr>
                    </a:p>
                  </a:txBody>
                  <a:tcPr marT="91425" marB="91425" marR="91425" marL="91425"/>
                </a:tc>
                <a:tc>
                  <a:txBody>
                    <a:bodyPr/>
                    <a:lstStyle/>
                    <a:p>
                      <a:pPr indent="0" lvl="0" marL="0" rtl="0" algn="l">
                        <a:spcBef>
                          <a:spcPts val="0"/>
                        </a:spcBef>
                        <a:spcAft>
                          <a:spcPts val="0"/>
                        </a:spcAft>
                        <a:buNone/>
                      </a:pPr>
                      <a:r>
                        <a:rPr lang="en-GB">
                          <a:solidFill>
                            <a:schemeClr val="accent3"/>
                          </a:solidFill>
                        </a:rPr>
                        <a:t>Windows (5)</a:t>
                      </a:r>
                      <a:endParaRPr>
                        <a:solidFill>
                          <a:schemeClr val="accent3"/>
                        </a:solidFill>
                      </a:endParaRPr>
                    </a:p>
                  </a:txBody>
                  <a:tcPr marT="91425" marB="91425" marR="91425" marL="91425"/>
                </a:tc>
                <a:tc>
                  <a:txBody>
                    <a:bodyPr/>
                    <a:lstStyle/>
                    <a:p>
                      <a:pPr indent="0" lvl="0" marL="0" rtl="0" algn="l">
                        <a:spcBef>
                          <a:spcPts val="0"/>
                        </a:spcBef>
                        <a:spcAft>
                          <a:spcPts val="0"/>
                        </a:spcAft>
                        <a:buNone/>
                      </a:pPr>
                      <a:r>
                        <a:rPr lang="en-GB">
                          <a:solidFill>
                            <a:schemeClr val="accent3"/>
                          </a:solidFill>
                        </a:rPr>
                        <a:t>Protected (2)</a:t>
                      </a:r>
                      <a:endParaRPr>
                        <a:solidFill>
                          <a:schemeClr val="accent3"/>
                        </a:solidFill>
                      </a:endParaRPr>
                    </a:p>
                  </a:txBody>
                  <a:tcPr marT="91425" marB="91425" marR="91425" marL="91425"/>
                </a:tc>
              </a:tr>
              <a:tr h="493725">
                <a:tc>
                  <a:txBody>
                    <a:bodyPr/>
                    <a:lstStyle/>
                    <a:p>
                      <a:pPr indent="0" lvl="0" marL="0" rtl="0" algn="l">
                        <a:spcBef>
                          <a:spcPts val="0"/>
                        </a:spcBef>
                        <a:spcAft>
                          <a:spcPts val="0"/>
                        </a:spcAft>
                        <a:buNone/>
                      </a:pPr>
                      <a:r>
                        <a:rPr lang="en-GB" sz="1100">
                          <a:solidFill>
                            <a:schemeClr val="accent3"/>
                          </a:solidFill>
                          <a:latin typeface="Roboto Mono"/>
                          <a:ea typeface="Roboto Mono"/>
                          <a:cs typeface="Roboto Mono"/>
                          <a:sym typeface="Roboto Mono"/>
                        </a:rPr>
                        <a:t>PS_PROTECTED_AUTHENTICODE</a:t>
                      </a:r>
                      <a:endParaRPr>
                        <a:solidFill>
                          <a:schemeClr val="accent3"/>
                        </a:solidFill>
                      </a:endParaRPr>
                    </a:p>
                  </a:txBody>
                  <a:tcPr marT="91425" marB="91425" marR="91425" marL="91425"/>
                </a:tc>
                <a:tc>
                  <a:txBody>
                    <a:bodyPr/>
                    <a:lstStyle/>
                    <a:p>
                      <a:pPr indent="0" lvl="0" marL="0" rtl="0" algn="l">
                        <a:spcBef>
                          <a:spcPts val="0"/>
                        </a:spcBef>
                        <a:spcAft>
                          <a:spcPts val="0"/>
                        </a:spcAft>
                        <a:buNone/>
                      </a:pPr>
                      <a:r>
                        <a:rPr lang="en-GB">
                          <a:solidFill>
                            <a:schemeClr val="accent3"/>
                          </a:solidFill>
                        </a:rPr>
                        <a:t>0x12</a:t>
                      </a:r>
                      <a:endParaRPr>
                        <a:solidFill>
                          <a:schemeClr val="accent3"/>
                        </a:solidFill>
                      </a:endParaRPr>
                    </a:p>
                  </a:txBody>
                  <a:tcPr marT="91425" marB="91425" marR="91425" marL="91425"/>
                </a:tc>
                <a:tc>
                  <a:txBody>
                    <a:bodyPr/>
                    <a:lstStyle/>
                    <a:p>
                      <a:pPr indent="0" lvl="0" marL="0" rtl="0" algn="l">
                        <a:spcBef>
                          <a:spcPts val="0"/>
                        </a:spcBef>
                        <a:spcAft>
                          <a:spcPts val="0"/>
                        </a:spcAft>
                        <a:buNone/>
                      </a:pPr>
                      <a:r>
                        <a:rPr lang="en-GB">
                          <a:solidFill>
                            <a:schemeClr val="accent3"/>
                          </a:solidFill>
                        </a:rPr>
                        <a:t>Authenticode (1)</a:t>
                      </a:r>
                      <a:endParaRPr>
                        <a:solidFill>
                          <a:schemeClr val="accent3"/>
                        </a:solidFill>
                      </a:endParaRPr>
                    </a:p>
                  </a:txBody>
                  <a:tcPr marT="91425" marB="91425" marR="91425" marL="91425"/>
                </a:tc>
                <a:tc>
                  <a:txBody>
                    <a:bodyPr/>
                    <a:lstStyle/>
                    <a:p>
                      <a:pPr indent="0" lvl="0" marL="0" rtl="0" algn="l">
                        <a:spcBef>
                          <a:spcPts val="0"/>
                        </a:spcBef>
                        <a:spcAft>
                          <a:spcPts val="0"/>
                        </a:spcAft>
                        <a:buNone/>
                      </a:pPr>
                      <a:r>
                        <a:rPr lang="en-GB">
                          <a:solidFill>
                            <a:schemeClr val="accent3"/>
                          </a:solidFill>
                        </a:rPr>
                        <a:t>Protected (2)</a:t>
                      </a:r>
                      <a:endParaRPr>
                        <a:solidFill>
                          <a:schemeClr val="accent3"/>
                        </a:solidFill>
                      </a:endParaRPr>
                    </a:p>
                  </a:txBody>
                  <a:tcPr marT="91425" marB="91425" marR="91425" marL="91425"/>
                </a:tc>
              </a:tr>
              <a:tr h="493725">
                <a:tc>
                  <a:txBody>
                    <a:bodyPr/>
                    <a:lstStyle/>
                    <a:p>
                      <a:pPr indent="0" lvl="0" marL="0" rtl="0" algn="l">
                        <a:spcBef>
                          <a:spcPts val="0"/>
                        </a:spcBef>
                        <a:spcAft>
                          <a:spcPts val="0"/>
                        </a:spcAft>
                        <a:buNone/>
                      </a:pPr>
                      <a:r>
                        <a:rPr lang="en-GB" sz="1100">
                          <a:solidFill>
                            <a:schemeClr val="accent3"/>
                          </a:solidFill>
                          <a:latin typeface="Roboto Mono"/>
                          <a:ea typeface="Roboto Mono"/>
                          <a:cs typeface="Roboto Mono"/>
                          <a:sym typeface="Roboto Mono"/>
                        </a:rPr>
                        <a:t>PS_PROTECTED_WINTCB_LIGHT</a:t>
                      </a:r>
                      <a:endParaRPr>
                        <a:solidFill>
                          <a:schemeClr val="accent3"/>
                        </a:solidFill>
                      </a:endParaRPr>
                    </a:p>
                  </a:txBody>
                  <a:tcPr marT="91425" marB="91425" marR="91425" marL="91425"/>
                </a:tc>
                <a:tc>
                  <a:txBody>
                    <a:bodyPr/>
                    <a:lstStyle/>
                    <a:p>
                      <a:pPr indent="0" lvl="0" marL="0" rtl="0" algn="l">
                        <a:spcBef>
                          <a:spcPts val="0"/>
                        </a:spcBef>
                        <a:spcAft>
                          <a:spcPts val="0"/>
                        </a:spcAft>
                        <a:buNone/>
                      </a:pPr>
                      <a:r>
                        <a:rPr lang="en-GB">
                          <a:solidFill>
                            <a:schemeClr val="accent3"/>
                          </a:solidFill>
                        </a:rPr>
                        <a:t>0x61</a:t>
                      </a:r>
                      <a:endParaRPr>
                        <a:solidFill>
                          <a:schemeClr val="accent3"/>
                        </a:solidFill>
                      </a:endParaRPr>
                    </a:p>
                  </a:txBody>
                  <a:tcPr marT="91425" marB="91425" marR="91425" marL="91425"/>
                </a:tc>
                <a:tc>
                  <a:txBody>
                    <a:bodyPr/>
                    <a:lstStyle/>
                    <a:p>
                      <a:pPr indent="0" lvl="0" marL="0" rtl="0" algn="l">
                        <a:spcBef>
                          <a:spcPts val="0"/>
                        </a:spcBef>
                        <a:spcAft>
                          <a:spcPts val="0"/>
                        </a:spcAft>
                        <a:buNone/>
                      </a:pPr>
                      <a:r>
                        <a:rPr lang="en-GB">
                          <a:solidFill>
                            <a:schemeClr val="accent3"/>
                          </a:solidFill>
                        </a:rPr>
                        <a:t>WinTcb (6)</a:t>
                      </a:r>
                      <a:endParaRPr>
                        <a:solidFill>
                          <a:schemeClr val="accent3"/>
                        </a:solidFill>
                      </a:endParaRPr>
                    </a:p>
                  </a:txBody>
                  <a:tcPr marT="91425" marB="91425" marR="91425" marL="91425"/>
                </a:tc>
                <a:tc>
                  <a:txBody>
                    <a:bodyPr/>
                    <a:lstStyle/>
                    <a:p>
                      <a:pPr indent="0" lvl="0" marL="0" rtl="0" algn="l">
                        <a:spcBef>
                          <a:spcPts val="0"/>
                        </a:spcBef>
                        <a:spcAft>
                          <a:spcPts val="0"/>
                        </a:spcAft>
                        <a:buNone/>
                      </a:pPr>
                      <a:r>
                        <a:rPr lang="en-GB">
                          <a:solidFill>
                            <a:schemeClr val="accent3"/>
                          </a:solidFill>
                        </a:rPr>
                        <a:t>Protected Light (1)</a:t>
                      </a:r>
                      <a:endParaRPr>
                        <a:solidFill>
                          <a:schemeClr val="accent3"/>
                        </a:solidFill>
                      </a:endParaRPr>
                    </a:p>
                  </a:txBody>
                  <a:tcPr marT="91425" marB="91425" marR="91425" marL="91425"/>
                </a:tc>
              </a:tr>
              <a:tr h="493725">
                <a:tc>
                  <a:txBody>
                    <a:bodyPr/>
                    <a:lstStyle/>
                    <a:p>
                      <a:pPr indent="0" lvl="0" marL="0" rtl="0" algn="l">
                        <a:spcBef>
                          <a:spcPts val="0"/>
                        </a:spcBef>
                        <a:spcAft>
                          <a:spcPts val="0"/>
                        </a:spcAft>
                        <a:buNone/>
                      </a:pPr>
                      <a:r>
                        <a:rPr lang="en-GB" sz="1100">
                          <a:solidFill>
                            <a:schemeClr val="accent3"/>
                          </a:solidFill>
                          <a:latin typeface="Roboto Mono"/>
                          <a:ea typeface="Roboto Mono"/>
                          <a:cs typeface="Roboto Mono"/>
                          <a:sym typeface="Roboto Mono"/>
                        </a:rPr>
                        <a:t>PS_PROTECTED_WINDOWS_LIGHT</a:t>
                      </a:r>
                      <a:endParaRPr>
                        <a:solidFill>
                          <a:schemeClr val="accent3"/>
                        </a:solidFill>
                      </a:endParaRPr>
                    </a:p>
                  </a:txBody>
                  <a:tcPr marT="91425" marB="91425" marR="91425" marL="91425"/>
                </a:tc>
                <a:tc>
                  <a:txBody>
                    <a:bodyPr/>
                    <a:lstStyle/>
                    <a:p>
                      <a:pPr indent="0" lvl="0" marL="0" rtl="0" algn="l">
                        <a:spcBef>
                          <a:spcPts val="0"/>
                        </a:spcBef>
                        <a:spcAft>
                          <a:spcPts val="0"/>
                        </a:spcAft>
                        <a:buNone/>
                      </a:pPr>
                      <a:r>
                        <a:rPr lang="en-GB">
                          <a:solidFill>
                            <a:schemeClr val="accent3"/>
                          </a:solidFill>
                        </a:rPr>
                        <a:t>0x51</a:t>
                      </a:r>
                      <a:endParaRPr>
                        <a:solidFill>
                          <a:schemeClr val="accent3"/>
                        </a:solidFill>
                      </a:endParaRPr>
                    </a:p>
                  </a:txBody>
                  <a:tcPr marT="91425" marB="91425" marR="91425" marL="91425"/>
                </a:tc>
                <a:tc>
                  <a:txBody>
                    <a:bodyPr/>
                    <a:lstStyle/>
                    <a:p>
                      <a:pPr indent="0" lvl="0" marL="0" rtl="0" algn="l">
                        <a:spcBef>
                          <a:spcPts val="0"/>
                        </a:spcBef>
                        <a:spcAft>
                          <a:spcPts val="0"/>
                        </a:spcAft>
                        <a:buNone/>
                      </a:pPr>
                      <a:r>
                        <a:rPr lang="en-GB">
                          <a:solidFill>
                            <a:schemeClr val="accent3"/>
                          </a:solidFill>
                        </a:rPr>
                        <a:t>Windows (5)</a:t>
                      </a:r>
                      <a:endParaRPr>
                        <a:solidFill>
                          <a:schemeClr val="accent3"/>
                        </a:solidFill>
                      </a:endParaRPr>
                    </a:p>
                  </a:txBody>
                  <a:tcPr marT="91425" marB="91425" marR="91425" marL="91425"/>
                </a:tc>
                <a:tc>
                  <a:txBody>
                    <a:bodyPr/>
                    <a:lstStyle/>
                    <a:p>
                      <a:pPr indent="0" lvl="0" marL="0" rtl="0" algn="l">
                        <a:spcBef>
                          <a:spcPts val="0"/>
                        </a:spcBef>
                        <a:spcAft>
                          <a:spcPts val="0"/>
                        </a:spcAft>
                        <a:buNone/>
                      </a:pPr>
                      <a:r>
                        <a:rPr lang="en-GB">
                          <a:solidFill>
                            <a:schemeClr val="accent3"/>
                          </a:solidFill>
                        </a:rPr>
                        <a:t>Protected Light (1)</a:t>
                      </a:r>
                      <a:endParaRPr>
                        <a:solidFill>
                          <a:schemeClr val="accent3"/>
                        </a:solidFill>
                      </a:endParaRPr>
                    </a:p>
                  </a:txBody>
                  <a:tcPr marT="91425" marB="91425" marR="91425" marL="91425"/>
                </a:tc>
              </a:tr>
              <a:tr h="493725">
                <a:tc>
                  <a:txBody>
                    <a:bodyPr/>
                    <a:lstStyle/>
                    <a:p>
                      <a:pPr indent="0" lvl="0" marL="0" rtl="0" algn="l">
                        <a:spcBef>
                          <a:spcPts val="0"/>
                        </a:spcBef>
                        <a:spcAft>
                          <a:spcPts val="0"/>
                        </a:spcAft>
                        <a:buNone/>
                      </a:pPr>
                      <a:r>
                        <a:rPr lang="en-GB" sz="1100">
                          <a:solidFill>
                            <a:schemeClr val="accent3"/>
                          </a:solidFill>
                          <a:latin typeface="Roboto Mono"/>
                          <a:ea typeface="Roboto Mono"/>
                          <a:cs typeface="Roboto Mono"/>
                          <a:sym typeface="Roboto Mono"/>
                        </a:rPr>
                        <a:t>PS_PROTECTED_LSA_LIGHT</a:t>
                      </a:r>
                      <a:endParaRPr>
                        <a:solidFill>
                          <a:schemeClr val="accent3"/>
                        </a:solidFill>
                      </a:endParaRPr>
                    </a:p>
                  </a:txBody>
                  <a:tcPr marT="91425" marB="91425" marR="91425" marL="91425"/>
                </a:tc>
                <a:tc>
                  <a:txBody>
                    <a:bodyPr/>
                    <a:lstStyle/>
                    <a:p>
                      <a:pPr indent="0" lvl="0" marL="0" rtl="0" algn="l">
                        <a:spcBef>
                          <a:spcPts val="0"/>
                        </a:spcBef>
                        <a:spcAft>
                          <a:spcPts val="0"/>
                        </a:spcAft>
                        <a:buNone/>
                      </a:pPr>
                      <a:r>
                        <a:rPr lang="en-GB">
                          <a:solidFill>
                            <a:schemeClr val="accent3"/>
                          </a:solidFill>
                        </a:rPr>
                        <a:t>0x41</a:t>
                      </a:r>
                      <a:endParaRPr>
                        <a:solidFill>
                          <a:schemeClr val="accent3"/>
                        </a:solidFill>
                      </a:endParaRPr>
                    </a:p>
                  </a:txBody>
                  <a:tcPr marT="91425" marB="91425" marR="91425" marL="91425"/>
                </a:tc>
                <a:tc>
                  <a:txBody>
                    <a:bodyPr/>
                    <a:lstStyle/>
                    <a:p>
                      <a:pPr indent="0" lvl="0" marL="0" rtl="0" algn="l">
                        <a:spcBef>
                          <a:spcPts val="0"/>
                        </a:spcBef>
                        <a:spcAft>
                          <a:spcPts val="0"/>
                        </a:spcAft>
                        <a:buNone/>
                      </a:pPr>
                      <a:r>
                        <a:rPr lang="en-GB">
                          <a:solidFill>
                            <a:schemeClr val="accent3"/>
                          </a:solidFill>
                        </a:rPr>
                        <a:t>Lsa (4)</a:t>
                      </a:r>
                      <a:endParaRPr>
                        <a:solidFill>
                          <a:schemeClr val="accent3"/>
                        </a:solidFill>
                      </a:endParaRPr>
                    </a:p>
                  </a:txBody>
                  <a:tcPr marT="91425" marB="91425" marR="91425" marL="91425"/>
                </a:tc>
                <a:tc>
                  <a:txBody>
                    <a:bodyPr/>
                    <a:lstStyle/>
                    <a:p>
                      <a:pPr indent="0" lvl="0" marL="0" rtl="0" algn="l">
                        <a:spcBef>
                          <a:spcPts val="0"/>
                        </a:spcBef>
                        <a:spcAft>
                          <a:spcPts val="0"/>
                        </a:spcAft>
                        <a:buNone/>
                      </a:pPr>
                      <a:r>
                        <a:rPr lang="en-GB">
                          <a:solidFill>
                            <a:schemeClr val="accent3"/>
                          </a:solidFill>
                        </a:rPr>
                        <a:t>Protected Light (1)</a:t>
                      </a:r>
                      <a:endParaRPr>
                        <a:solidFill>
                          <a:schemeClr val="accent3"/>
                        </a:solidFill>
                      </a:endParaRPr>
                    </a:p>
                  </a:txBody>
                  <a:tcPr marT="91425" marB="91425" marR="91425" marL="91425"/>
                </a:tc>
              </a:tr>
              <a:tr h="493725">
                <a:tc>
                  <a:txBody>
                    <a:bodyPr/>
                    <a:lstStyle/>
                    <a:p>
                      <a:pPr indent="0" lvl="0" marL="0" rtl="0" algn="l">
                        <a:spcBef>
                          <a:spcPts val="0"/>
                        </a:spcBef>
                        <a:spcAft>
                          <a:spcPts val="0"/>
                        </a:spcAft>
                        <a:buNone/>
                      </a:pPr>
                      <a:r>
                        <a:rPr lang="en-GB" sz="1100">
                          <a:solidFill>
                            <a:schemeClr val="accent3"/>
                          </a:solidFill>
                          <a:latin typeface="Roboto Mono"/>
                          <a:ea typeface="Roboto Mono"/>
                          <a:cs typeface="Roboto Mono"/>
                          <a:sym typeface="Roboto Mono"/>
                        </a:rPr>
                        <a:t>PS_PROTECTED_ANTIMALWARE_LIGHT</a:t>
                      </a:r>
                      <a:endParaRPr>
                        <a:solidFill>
                          <a:schemeClr val="accent3"/>
                        </a:solidFill>
                      </a:endParaRPr>
                    </a:p>
                  </a:txBody>
                  <a:tcPr marT="91425" marB="91425" marR="91425" marL="91425"/>
                </a:tc>
                <a:tc>
                  <a:txBody>
                    <a:bodyPr/>
                    <a:lstStyle/>
                    <a:p>
                      <a:pPr indent="0" lvl="0" marL="0" rtl="0" algn="l">
                        <a:spcBef>
                          <a:spcPts val="0"/>
                        </a:spcBef>
                        <a:spcAft>
                          <a:spcPts val="0"/>
                        </a:spcAft>
                        <a:buNone/>
                      </a:pPr>
                      <a:r>
                        <a:rPr lang="en-GB">
                          <a:solidFill>
                            <a:schemeClr val="accent3"/>
                          </a:solidFill>
                        </a:rPr>
                        <a:t>0x31</a:t>
                      </a:r>
                      <a:endParaRPr>
                        <a:solidFill>
                          <a:schemeClr val="accent3"/>
                        </a:solidFill>
                      </a:endParaRPr>
                    </a:p>
                  </a:txBody>
                  <a:tcPr marT="91425" marB="91425" marR="91425" marL="91425"/>
                </a:tc>
                <a:tc>
                  <a:txBody>
                    <a:bodyPr/>
                    <a:lstStyle/>
                    <a:p>
                      <a:pPr indent="0" lvl="0" marL="0" rtl="0" algn="l">
                        <a:spcBef>
                          <a:spcPts val="0"/>
                        </a:spcBef>
                        <a:spcAft>
                          <a:spcPts val="0"/>
                        </a:spcAft>
                        <a:buNone/>
                      </a:pPr>
                      <a:r>
                        <a:rPr lang="en-GB">
                          <a:solidFill>
                            <a:schemeClr val="accent3"/>
                          </a:solidFill>
                        </a:rPr>
                        <a:t>Antimalware (3)</a:t>
                      </a:r>
                      <a:endParaRPr>
                        <a:solidFill>
                          <a:schemeClr val="accent3"/>
                        </a:solidFill>
                      </a:endParaRPr>
                    </a:p>
                  </a:txBody>
                  <a:tcPr marT="91425" marB="91425" marR="91425" marL="91425"/>
                </a:tc>
                <a:tc>
                  <a:txBody>
                    <a:bodyPr/>
                    <a:lstStyle/>
                    <a:p>
                      <a:pPr indent="0" lvl="0" marL="0" rtl="0" algn="l">
                        <a:spcBef>
                          <a:spcPts val="0"/>
                        </a:spcBef>
                        <a:spcAft>
                          <a:spcPts val="0"/>
                        </a:spcAft>
                        <a:buNone/>
                      </a:pPr>
                      <a:r>
                        <a:rPr lang="en-GB">
                          <a:solidFill>
                            <a:schemeClr val="accent3"/>
                          </a:solidFill>
                        </a:rPr>
                        <a:t>Protected Light (1)</a:t>
                      </a:r>
                      <a:endParaRPr>
                        <a:solidFill>
                          <a:schemeClr val="accent3"/>
                        </a:solidFill>
                      </a:endParaRPr>
                    </a:p>
                  </a:txBody>
                  <a:tcPr marT="91425" marB="91425" marR="91425" marL="91425"/>
                </a:tc>
              </a:tr>
              <a:tr h="493725">
                <a:tc>
                  <a:txBody>
                    <a:bodyPr/>
                    <a:lstStyle/>
                    <a:p>
                      <a:pPr indent="0" lvl="0" marL="0" rtl="0" algn="l">
                        <a:spcBef>
                          <a:spcPts val="0"/>
                        </a:spcBef>
                        <a:spcAft>
                          <a:spcPts val="0"/>
                        </a:spcAft>
                        <a:buNone/>
                      </a:pPr>
                      <a:r>
                        <a:rPr lang="en-GB" sz="1100">
                          <a:solidFill>
                            <a:schemeClr val="accent3"/>
                          </a:solidFill>
                          <a:latin typeface="Roboto Mono"/>
                          <a:ea typeface="Roboto Mono"/>
                          <a:cs typeface="Roboto Mono"/>
                          <a:sym typeface="Roboto Mono"/>
                        </a:rPr>
                        <a:t>PS_PROTECTED_AUTHENTICODE_LIGHT</a:t>
                      </a:r>
                      <a:endParaRPr>
                        <a:solidFill>
                          <a:schemeClr val="accent3"/>
                        </a:solidFill>
                      </a:endParaRPr>
                    </a:p>
                  </a:txBody>
                  <a:tcPr marT="91425" marB="91425" marR="91425" marL="91425"/>
                </a:tc>
                <a:tc>
                  <a:txBody>
                    <a:bodyPr/>
                    <a:lstStyle/>
                    <a:p>
                      <a:pPr indent="0" lvl="0" marL="0" rtl="0" algn="l">
                        <a:spcBef>
                          <a:spcPts val="0"/>
                        </a:spcBef>
                        <a:spcAft>
                          <a:spcPts val="0"/>
                        </a:spcAft>
                        <a:buNone/>
                      </a:pPr>
                      <a:r>
                        <a:rPr lang="en-GB">
                          <a:solidFill>
                            <a:schemeClr val="accent3"/>
                          </a:solidFill>
                        </a:rPr>
                        <a:t>0x11</a:t>
                      </a:r>
                      <a:endParaRPr>
                        <a:solidFill>
                          <a:schemeClr val="accent3"/>
                        </a:solidFill>
                      </a:endParaRPr>
                    </a:p>
                  </a:txBody>
                  <a:tcPr marT="91425" marB="91425" marR="91425" marL="91425"/>
                </a:tc>
                <a:tc>
                  <a:txBody>
                    <a:bodyPr/>
                    <a:lstStyle/>
                    <a:p>
                      <a:pPr indent="0" lvl="0" marL="0" rtl="0" algn="l">
                        <a:spcBef>
                          <a:spcPts val="0"/>
                        </a:spcBef>
                        <a:spcAft>
                          <a:spcPts val="0"/>
                        </a:spcAft>
                        <a:buNone/>
                      </a:pPr>
                      <a:r>
                        <a:rPr lang="en-GB">
                          <a:solidFill>
                            <a:schemeClr val="accent3"/>
                          </a:solidFill>
                        </a:rPr>
                        <a:t>Authenticode (1)</a:t>
                      </a:r>
                      <a:endParaRPr>
                        <a:solidFill>
                          <a:schemeClr val="accent3"/>
                        </a:solidFill>
                      </a:endParaRPr>
                    </a:p>
                  </a:txBody>
                  <a:tcPr marT="91425" marB="91425" marR="91425" marL="91425"/>
                </a:tc>
                <a:tc>
                  <a:txBody>
                    <a:bodyPr/>
                    <a:lstStyle/>
                    <a:p>
                      <a:pPr indent="0" lvl="0" marL="0" rtl="0" algn="l">
                        <a:spcBef>
                          <a:spcPts val="0"/>
                        </a:spcBef>
                        <a:spcAft>
                          <a:spcPts val="0"/>
                        </a:spcAft>
                        <a:buNone/>
                      </a:pPr>
                      <a:r>
                        <a:rPr lang="en-GB">
                          <a:solidFill>
                            <a:schemeClr val="accent3"/>
                          </a:solidFill>
                        </a:rPr>
                        <a:t>Protected Light (1)</a:t>
                      </a:r>
                      <a:endParaRPr>
                        <a:solidFill>
                          <a:schemeClr val="accent3"/>
                        </a:solidFill>
                      </a:endParaRPr>
                    </a:p>
                  </a:txBody>
                  <a:tcPr marT="91425" marB="91425" marR="91425" marL="91425"/>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9"/>
          <p:cNvSpPr txBox="1"/>
          <p:nvPr>
            <p:ph type="title"/>
          </p:nvPr>
        </p:nvSpPr>
        <p:spPr>
          <a:xfrm>
            <a:off x="311700" y="60000"/>
            <a:ext cx="8520600" cy="644100"/>
          </a:xfrm>
          <a:prstGeom prst="rect">
            <a:avLst/>
          </a:prstGeom>
        </p:spPr>
        <p:txBody>
          <a:bodyPr anchorCtr="0" anchor="t" bIns="91425" lIns="91425" spcFirstLastPara="1" rIns="91425" wrap="square" tIns="91425">
            <a:noAutofit/>
          </a:bodyPr>
          <a:lstStyle/>
          <a:p>
            <a:pPr indent="0" lvl="0" marL="0" rtl="0" algn="ctr">
              <a:lnSpc>
                <a:spcPct val="115000"/>
              </a:lnSpc>
              <a:spcBef>
                <a:spcPts val="1400"/>
              </a:spcBef>
              <a:spcAft>
                <a:spcPts val="0"/>
              </a:spcAft>
              <a:buNone/>
            </a:pPr>
            <a:r>
              <a:rPr b="1" lang="en-GB" sz="2700">
                <a:solidFill>
                  <a:schemeClr val="accent3"/>
                </a:solidFill>
                <a:latin typeface="Arial"/>
                <a:ea typeface="Arial"/>
                <a:cs typeface="Arial"/>
                <a:sym typeface="Arial"/>
              </a:rPr>
              <a:t>PPL Protection Precedence</a:t>
            </a:r>
            <a:endParaRPr b="1" sz="2700">
              <a:solidFill>
                <a:schemeClr val="accent3"/>
              </a:solidFill>
              <a:latin typeface="Arial"/>
              <a:ea typeface="Arial"/>
              <a:cs typeface="Arial"/>
              <a:sym typeface="Arial"/>
            </a:endParaRPr>
          </a:p>
          <a:p>
            <a:pPr indent="0" lvl="0" marL="0" rtl="0" algn="l">
              <a:spcBef>
                <a:spcPts val="400"/>
              </a:spcBef>
              <a:spcAft>
                <a:spcPts val="0"/>
              </a:spcAft>
              <a:buNone/>
            </a:pPr>
            <a:r>
              <a:t/>
            </a:r>
            <a:endParaRPr sz="2700">
              <a:solidFill>
                <a:schemeClr val="accent3"/>
              </a:solidFill>
            </a:endParaRPr>
          </a:p>
        </p:txBody>
      </p:sp>
      <p:sp>
        <p:nvSpPr>
          <p:cNvPr id="155" name="Google Shape;155;p29"/>
          <p:cNvSpPr txBox="1"/>
          <p:nvPr>
            <p:ph idx="1" type="body"/>
          </p:nvPr>
        </p:nvSpPr>
        <p:spPr>
          <a:xfrm>
            <a:off x="311700" y="742850"/>
            <a:ext cx="8520600" cy="4404600"/>
          </a:xfrm>
          <a:prstGeom prst="rect">
            <a:avLst/>
          </a:prstGeom>
        </p:spPr>
        <p:txBody>
          <a:bodyPr anchorCtr="0" anchor="t" bIns="91425" lIns="91425" spcFirstLastPara="1" rIns="91425" wrap="square" tIns="91425">
            <a:noAutofit/>
          </a:bodyPr>
          <a:lstStyle/>
          <a:p>
            <a:pPr indent="-342900" lvl="0" marL="457200" marR="381000" rtl="0" algn="l">
              <a:spcBef>
                <a:spcPts val="1400"/>
              </a:spcBef>
              <a:spcAft>
                <a:spcPts val="0"/>
              </a:spcAft>
              <a:buSzPts val="1800"/>
              <a:buFont typeface="Arial"/>
              <a:buChar char="-"/>
            </a:pPr>
            <a:r>
              <a:rPr i="1" lang="en-GB">
                <a:latin typeface="Arial"/>
                <a:ea typeface="Arial"/>
                <a:cs typeface="Arial"/>
                <a:sym typeface="Arial"/>
              </a:rPr>
              <a:t>When interpreting the power of a process, keep in mind that first, protected processes always trump PPLs, and that next, higher-value signer processes have access to lower ones, but not vice versa.</a:t>
            </a:r>
            <a:endParaRPr i="1">
              <a:latin typeface="Arial"/>
              <a:ea typeface="Arial"/>
              <a:cs typeface="Arial"/>
              <a:sym typeface="Arial"/>
            </a:endParaRPr>
          </a:p>
          <a:p>
            <a:pPr indent="0" lvl="0" marL="0" rtl="0" algn="l">
              <a:spcBef>
                <a:spcPts val="1400"/>
              </a:spcBef>
              <a:spcAft>
                <a:spcPts val="0"/>
              </a:spcAft>
              <a:buNone/>
            </a:pPr>
            <a:r>
              <a:rPr lang="en-GB">
                <a:latin typeface="Arial"/>
                <a:ea typeface="Arial"/>
                <a:cs typeface="Arial"/>
                <a:sym typeface="Arial"/>
              </a:rPr>
              <a:t>In other words:</a:t>
            </a:r>
            <a:endParaRPr>
              <a:latin typeface="Arial"/>
              <a:ea typeface="Arial"/>
              <a:cs typeface="Arial"/>
              <a:sym typeface="Arial"/>
            </a:endParaRPr>
          </a:p>
          <a:p>
            <a:pPr indent="-342900" lvl="0" marL="457200" rtl="0" algn="l">
              <a:spcBef>
                <a:spcPts val="1400"/>
              </a:spcBef>
              <a:spcAft>
                <a:spcPts val="0"/>
              </a:spcAft>
              <a:buSzPts val="1800"/>
              <a:buFont typeface="Arial"/>
              <a:buChar char="-"/>
            </a:pPr>
            <a:r>
              <a:rPr lang="en-GB">
                <a:latin typeface="Arial"/>
                <a:ea typeface="Arial"/>
                <a:cs typeface="Arial"/>
                <a:sym typeface="Arial"/>
              </a:rPr>
              <a:t>A PP can open a PP or a PPL with full access, as long as its signer level is greater or equal;</a:t>
            </a:r>
            <a:endParaRPr>
              <a:latin typeface="Arial"/>
              <a:ea typeface="Arial"/>
              <a:cs typeface="Arial"/>
              <a:sym typeface="Arial"/>
            </a:endParaRPr>
          </a:p>
          <a:p>
            <a:pPr indent="-342900" lvl="0" marL="457200" rtl="0" algn="l">
              <a:spcBef>
                <a:spcPts val="0"/>
              </a:spcBef>
              <a:spcAft>
                <a:spcPts val="0"/>
              </a:spcAft>
              <a:buSzPts val="1800"/>
              <a:buFont typeface="Arial"/>
              <a:buChar char="-"/>
            </a:pPr>
            <a:r>
              <a:rPr lang="en-GB">
                <a:latin typeface="Arial"/>
                <a:ea typeface="Arial"/>
                <a:cs typeface="Arial"/>
                <a:sym typeface="Arial"/>
              </a:rPr>
              <a:t>A</a:t>
            </a:r>
            <a:r>
              <a:rPr lang="en-GB">
                <a:latin typeface="Arial"/>
                <a:ea typeface="Arial"/>
                <a:cs typeface="Arial"/>
                <a:sym typeface="Arial"/>
              </a:rPr>
              <a:t> PPL can open another PPL with full access, as long as its signer level is greater or equal</a:t>
            </a:r>
            <a:endParaRPr>
              <a:latin typeface="Arial"/>
              <a:ea typeface="Arial"/>
              <a:cs typeface="Arial"/>
              <a:sym typeface="Arial"/>
            </a:endParaRPr>
          </a:p>
          <a:p>
            <a:pPr indent="-342900" lvl="0" marL="457200" rtl="0" algn="l">
              <a:spcBef>
                <a:spcPts val="0"/>
              </a:spcBef>
              <a:spcAft>
                <a:spcPts val="0"/>
              </a:spcAft>
              <a:buSzPts val="1800"/>
              <a:buFont typeface="Arial"/>
              <a:buChar char="-"/>
            </a:pPr>
            <a:r>
              <a:rPr lang="en-GB">
                <a:latin typeface="Arial"/>
                <a:ea typeface="Arial"/>
                <a:cs typeface="Arial"/>
                <a:sym typeface="Arial"/>
              </a:rPr>
              <a:t>A PPL cannot open a PP with full access, regardless of its signer level.</a:t>
            </a:r>
            <a:endParaRPr>
              <a:latin typeface="Arial"/>
              <a:ea typeface="Arial"/>
              <a:cs typeface="Arial"/>
              <a:sym typeface="Arial"/>
            </a:endParaRPr>
          </a:p>
          <a:p>
            <a:pPr indent="-342900" lvl="0" marL="457200" rtl="0" algn="l">
              <a:spcBef>
                <a:spcPts val="0"/>
              </a:spcBef>
              <a:spcAft>
                <a:spcPts val="0"/>
              </a:spcAft>
              <a:buSzPts val="1800"/>
              <a:buFont typeface="Arial"/>
              <a:buChar char="-"/>
            </a:pPr>
            <a:r>
              <a:rPr lang="en-GB">
                <a:latin typeface="Arial"/>
                <a:ea typeface="Arial"/>
                <a:cs typeface="Arial"/>
                <a:sym typeface="Arial"/>
              </a:rPr>
              <a:t>ACL still applies :)</a:t>
            </a:r>
            <a:endParaRPr>
              <a:latin typeface="Arial"/>
              <a:ea typeface="Arial"/>
              <a:cs typeface="Arial"/>
              <a:sym typeface="Arial"/>
            </a:endParaRPr>
          </a:p>
          <a:p>
            <a:pPr indent="0" lvl="0" marL="0" rtl="0" algn="l">
              <a:spcBef>
                <a:spcPts val="1400"/>
              </a:spcBef>
              <a:spcAft>
                <a:spcPts val="12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Results of using of PPLs</a:t>
            </a:r>
            <a:endParaRPr/>
          </a:p>
          <a:p>
            <a:pPr indent="0" lvl="0" marL="0" rtl="0" algn="l">
              <a:spcBef>
                <a:spcPts val="0"/>
              </a:spcBef>
              <a:spcAft>
                <a:spcPts val="0"/>
              </a:spcAft>
              <a:buNone/>
            </a:pPr>
            <a:r>
              <a:t/>
            </a:r>
            <a:endParaRPr/>
          </a:p>
        </p:txBody>
      </p:sp>
      <p:sp>
        <p:nvSpPr>
          <p:cNvPr id="161" name="Google Shape;161;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1000"/>
              </a:spcBef>
              <a:spcAft>
                <a:spcPts val="0"/>
              </a:spcAft>
              <a:buSzPts val="1800"/>
              <a:buChar char="-"/>
            </a:pPr>
            <a:r>
              <a:rPr lang="en-GB"/>
              <a:t>PPLs protected against some known attacks such as </a:t>
            </a:r>
            <a:r>
              <a:rPr lang="en-GB" u="sng">
                <a:solidFill>
                  <a:schemeClr val="hlink"/>
                </a:solidFill>
                <a:hlinkClick r:id="rId3"/>
              </a:rPr>
              <a:t>pass the hash</a:t>
            </a:r>
            <a:r>
              <a:rPr lang="en-GB"/>
              <a:t> </a:t>
            </a:r>
            <a:endParaRPr/>
          </a:p>
          <a:p>
            <a:pPr indent="-342900" lvl="0" marL="457200" rtl="0" algn="l">
              <a:lnSpc>
                <a:spcPct val="150000"/>
              </a:lnSpc>
              <a:spcBef>
                <a:spcPts val="1200"/>
              </a:spcBef>
              <a:spcAft>
                <a:spcPts val="1200"/>
              </a:spcAft>
              <a:buSzPts val="1800"/>
              <a:buChar char="-"/>
            </a:pPr>
            <a:r>
              <a:rPr lang="en-GB"/>
              <a:t>Provide protection against some </a:t>
            </a:r>
            <a:r>
              <a:rPr lang="en-GB"/>
              <a:t>niche</a:t>
            </a:r>
            <a:r>
              <a:rPr lang="en-GB"/>
              <a:t> </a:t>
            </a:r>
            <a:r>
              <a:rPr lang="en-GB"/>
              <a:t>vulnerabilities</a:t>
            </a:r>
            <a:r>
              <a:rPr lang="en-GB"/>
              <a:t> such as ones related to </a:t>
            </a:r>
            <a:r>
              <a:rPr lang="en-GB"/>
              <a:t>Csrss.exe and Win32k.sysm, blessing such processes with PPL protection made it very difficult to exploit those vulns (without having access to the kernel)</a:t>
            </a:r>
            <a:r>
              <a:rPr lang="en-GB" sz="1500">
                <a:solidFill>
                  <a:srgbClr val="666666"/>
                </a:solidFill>
                <a:highlight>
                  <a:srgbClr val="FFFFFF"/>
                </a:highlight>
                <a:latin typeface="Arial"/>
                <a:ea typeface="Arial"/>
                <a:cs typeface="Arial"/>
                <a:sym typeface="Arial"/>
              </a:rPr>
              <a:t>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Conclusions about PPLS</a:t>
            </a:r>
            <a:endParaRPr/>
          </a:p>
        </p:txBody>
      </p:sp>
      <p:sp>
        <p:nvSpPr>
          <p:cNvPr id="167" name="Google Shape;167;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a:bodyPr>
          <a:lstStyle/>
          <a:p>
            <a:pPr indent="-317182" lvl="0" marL="457200" rtl="0" algn="l">
              <a:lnSpc>
                <a:spcPct val="150000"/>
              </a:lnSpc>
              <a:spcBef>
                <a:spcPts val="1000"/>
              </a:spcBef>
              <a:spcAft>
                <a:spcPts val="0"/>
              </a:spcAft>
              <a:buSzPct val="100000"/>
              <a:buChar char="-"/>
            </a:pPr>
            <a:r>
              <a:rPr lang="en-GB"/>
              <a:t>i</a:t>
            </a:r>
            <a:r>
              <a:rPr lang="en-GB"/>
              <a:t>t is not bulletproof and it is not sufficient on its own, but it is still particularly efficient (it can still be disabled either by manipulating </a:t>
            </a:r>
            <a:r>
              <a:rPr lang="en-GB"/>
              <a:t>registry</a:t>
            </a:r>
            <a:r>
              <a:rPr lang="en-GB"/>
              <a:t> or from kernel mode)</a:t>
            </a:r>
            <a:endParaRPr/>
          </a:p>
          <a:p>
            <a:pPr indent="-317182" lvl="0" marL="457200" rtl="0" algn="l">
              <a:lnSpc>
                <a:spcPct val="150000"/>
              </a:lnSpc>
              <a:spcBef>
                <a:spcPts val="1200"/>
              </a:spcBef>
              <a:spcAft>
                <a:spcPts val="0"/>
              </a:spcAft>
              <a:buSzPct val="100000"/>
              <a:buChar char="-"/>
            </a:pPr>
            <a:r>
              <a:rPr lang="en-GB"/>
              <a:t>Attackers will have to use some relatively advanced tricks if they want to work around it, which ultimately increases their chance of being detected</a:t>
            </a:r>
            <a:endParaRPr/>
          </a:p>
          <a:p>
            <a:pPr indent="-317182" lvl="0" marL="457200" rtl="0" algn="l">
              <a:lnSpc>
                <a:spcPct val="150000"/>
              </a:lnSpc>
              <a:spcBef>
                <a:spcPts val="1000"/>
              </a:spcBef>
              <a:spcAft>
                <a:spcPts val="1200"/>
              </a:spcAft>
              <a:buSzPct val="100000"/>
              <a:buChar char="-"/>
            </a:pPr>
            <a:r>
              <a:rPr lang="en-GB"/>
              <a:t>it serves a good purpose of protecting from a lot of attack scenarios that would have been easily exploited otherwise, even for users with high privileges, shifting the point of failure from  having SYSTEM privs on the system to the kernel it self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 whoami</a:t>
            </a:r>
            <a:endParaRPr/>
          </a:p>
        </p:txBody>
      </p:sp>
      <p:sp>
        <p:nvSpPr>
          <p:cNvPr id="65" name="Google Shape;65;p14"/>
          <p:cNvSpPr txBox="1"/>
          <p:nvPr>
            <p:ph idx="1" type="body"/>
          </p:nvPr>
        </p:nvSpPr>
        <p:spPr>
          <a:xfrm>
            <a:off x="311700" y="1152475"/>
            <a:ext cx="5253900" cy="3416400"/>
          </a:xfrm>
          <a:prstGeom prst="rect">
            <a:avLst/>
          </a:prstGeom>
        </p:spPr>
        <p:txBody>
          <a:bodyPr anchorCtr="0" anchor="t" bIns="91425" lIns="91425" spcFirstLastPara="1" rIns="91425" wrap="square" tIns="91425">
            <a:normAutofit fontScale="85000" lnSpcReduction="20000"/>
          </a:bodyPr>
          <a:lstStyle/>
          <a:p>
            <a:pPr indent="-325755" lvl="0" marL="457200" rtl="0" algn="l">
              <a:lnSpc>
                <a:spcPct val="150000"/>
              </a:lnSpc>
              <a:spcBef>
                <a:spcPts val="1000"/>
              </a:spcBef>
              <a:spcAft>
                <a:spcPts val="0"/>
              </a:spcAft>
              <a:buSzPct val="100000"/>
              <a:buChar char="-"/>
            </a:pPr>
            <a:r>
              <a:rPr lang="en-GB"/>
              <a:t>1337 student with a focus on low </a:t>
            </a:r>
            <a:br>
              <a:rPr lang="en-GB"/>
            </a:br>
            <a:r>
              <a:rPr lang="en-GB"/>
              <a:t>Level cyber sec</a:t>
            </a:r>
            <a:endParaRPr/>
          </a:p>
          <a:p>
            <a:pPr indent="-325755" lvl="0" marL="457200" rtl="0" algn="l">
              <a:lnSpc>
                <a:spcPct val="150000"/>
              </a:lnSpc>
              <a:spcBef>
                <a:spcPts val="1200"/>
              </a:spcBef>
              <a:spcAft>
                <a:spcPts val="0"/>
              </a:spcAft>
              <a:buSzPct val="100000"/>
              <a:buChar char="-"/>
            </a:pPr>
            <a:r>
              <a:rPr lang="en-GB"/>
              <a:t>Software engineering, reverse engineering, binary exploitation and smart contract audit</a:t>
            </a:r>
            <a:endParaRPr/>
          </a:p>
          <a:p>
            <a:pPr indent="-325755" lvl="0" marL="457200" rtl="0" algn="l">
              <a:lnSpc>
                <a:spcPct val="150000"/>
              </a:lnSpc>
              <a:spcBef>
                <a:spcPts val="1000"/>
              </a:spcBef>
              <a:spcAft>
                <a:spcPts val="0"/>
              </a:spcAft>
              <a:buSzPct val="100000"/>
              <a:buChar char="-"/>
            </a:pPr>
            <a:r>
              <a:rPr lang="en-GB"/>
              <a:t>Professional experience as a cyber security consultant</a:t>
            </a:r>
            <a:endParaRPr/>
          </a:p>
          <a:p>
            <a:pPr indent="-325755" lvl="0" marL="457200" rtl="0" algn="l">
              <a:lnSpc>
                <a:spcPct val="150000"/>
              </a:lnSpc>
              <a:spcBef>
                <a:spcPts val="1000"/>
              </a:spcBef>
              <a:spcAft>
                <a:spcPts val="1200"/>
              </a:spcAft>
              <a:buSzPct val="100000"/>
              <a:buChar char="-"/>
            </a:pPr>
            <a:r>
              <a:rPr lang="en-GB"/>
              <a:t>Aspiring pianist with a background in music theory</a:t>
            </a:r>
            <a:endParaRPr/>
          </a:p>
        </p:txBody>
      </p:sp>
      <p:pic>
        <p:nvPicPr>
          <p:cNvPr id="66" name="Google Shape;66;p14"/>
          <p:cNvPicPr preferRelativeResize="0"/>
          <p:nvPr/>
        </p:nvPicPr>
        <p:blipFill>
          <a:blip r:embed="rId3">
            <a:alphaModFix/>
          </a:blip>
          <a:stretch>
            <a:fillRect/>
          </a:stretch>
        </p:blipFill>
        <p:spPr>
          <a:xfrm>
            <a:off x="5713313" y="-48900"/>
            <a:ext cx="3430675" cy="5143501"/>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2"/>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The kernel</a:t>
            </a:r>
            <a:endParaRPr/>
          </a:p>
        </p:txBody>
      </p:sp>
      <p:sp>
        <p:nvSpPr>
          <p:cNvPr id="173" name="Google Shape;173;p32"/>
          <p:cNvSpPr txBox="1"/>
          <p:nvPr>
            <p:ph idx="1" type="body"/>
          </p:nvPr>
        </p:nvSpPr>
        <p:spPr>
          <a:xfrm>
            <a:off x="138525" y="923875"/>
            <a:ext cx="5221800" cy="40761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1000"/>
              </a:spcBef>
              <a:spcAft>
                <a:spcPts val="0"/>
              </a:spcAft>
              <a:buSzPct val="100000"/>
              <a:buChar char="-"/>
            </a:pPr>
            <a:r>
              <a:rPr lang="en-GB"/>
              <a:t>Your code runs in ring3 while Kernel code at ring0</a:t>
            </a:r>
            <a:endParaRPr/>
          </a:p>
          <a:p>
            <a:pPr indent="-334327" lvl="0" marL="457200" rtl="0" algn="l">
              <a:spcBef>
                <a:spcPts val="1200"/>
              </a:spcBef>
              <a:spcAft>
                <a:spcPts val="0"/>
              </a:spcAft>
              <a:buSzPct val="100000"/>
              <a:buChar char="-"/>
            </a:pPr>
            <a:r>
              <a:rPr lang="en-GB"/>
              <a:t>Only signed drivers can be</a:t>
            </a:r>
            <a:endParaRPr/>
          </a:p>
          <a:p>
            <a:pPr indent="0" lvl="0" marL="457200" rtl="0" algn="l">
              <a:spcBef>
                <a:spcPts val="1200"/>
              </a:spcBef>
              <a:spcAft>
                <a:spcPts val="0"/>
              </a:spcAft>
              <a:buNone/>
            </a:pPr>
            <a:r>
              <a:rPr lang="en-GB"/>
              <a:t>Loaded into kernel space (allegedly)</a:t>
            </a:r>
            <a:endParaRPr/>
          </a:p>
          <a:p>
            <a:pPr indent="-334327" lvl="0" marL="457200" rtl="0" algn="l">
              <a:spcBef>
                <a:spcPts val="1200"/>
              </a:spcBef>
              <a:spcAft>
                <a:spcPts val="0"/>
              </a:spcAft>
              <a:buSzPct val="100000"/>
              <a:buChar char="-"/>
            </a:pPr>
            <a:r>
              <a:rPr lang="en-GB"/>
              <a:t>You can exploit vulnerable drivers to to have your code running on the kernel</a:t>
            </a:r>
            <a:endParaRPr/>
          </a:p>
          <a:p>
            <a:pPr indent="-334327" lvl="0" marL="457200" rtl="0" algn="l">
              <a:spcBef>
                <a:spcPts val="1200"/>
              </a:spcBef>
              <a:spcAft>
                <a:spcPts val="0"/>
              </a:spcAft>
              <a:buSzPct val="100000"/>
              <a:buChar char="-"/>
            </a:pPr>
            <a:r>
              <a:rPr lang="en-GB"/>
              <a:t>Once you’re in the kernel you can edit arbitrary eprocesses like there is no tomorrow</a:t>
            </a:r>
            <a:endParaRPr/>
          </a:p>
          <a:p>
            <a:pPr indent="-334327" lvl="0" marL="457200" rtl="0" algn="l">
              <a:spcBef>
                <a:spcPts val="1200"/>
              </a:spcBef>
              <a:spcAft>
                <a:spcPts val="1200"/>
              </a:spcAft>
              <a:buSzPct val="100000"/>
              <a:buChar char="-"/>
            </a:pPr>
            <a:r>
              <a:rPr lang="en-GB"/>
              <a:t>A more difficult but a New point of failure!</a:t>
            </a:r>
            <a:endParaRPr/>
          </a:p>
        </p:txBody>
      </p:sp>
      <p:pic>
        <p:nvPicPr>
          <p:cNvPr id="174" name="Google Shape;174;p32"/>
          <p:cNvPicPr preferRelativeResize="0"/>
          <p:nvPr/>
        </p:nvPicPr>
        <p:blipFill>
          <a:blip r:embed="rId3">
            <a:alphaModFix/>
          </a:blip>
          <a:stretch>
            <a:fillRect/>
          </a:stretch>
        </p:blipFill>
        <p:spPr>
          <a:xfrm>
            <a:off x="5440525" y="1010646"/>
            <a:ext cx="3850725" cy="27789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3"/>
          <p:cNvSpPr txBox="1"/>
          <p:nvPr>
            <p:ph type="title"/>
          </p:nvPr>
        </p:nvSpPr>
        <p:spPr>
          <a:xfrm>
            <a:off x="471000" y="2141250"/>
            <a:ext cx="8262900" cy="8610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GB"/>
              <a:t>Virtualization based security (vbs)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4"/>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Virtual secure mode</a:t>
            </a:r>
            <a:r>
              <a:rPr lang="en-GB"/>
              <a:t> (vsm)</a:t>
            </a:r>
            <a:endParaRPr/>
          </a:p>
        </p:txBody>
      </p:sp>
      <p:sp>
        <p:nvSpPr>
          <p:cNvPr id="185" name="Google Shape;185;p34"/>
          <p:cNvSpPr txBox="1"/>
          <p:nvPr>
            <p:ph idx="1" type="body"/>
          </p:nvPr>
        </p:nvSpPr>
        <p:spPr>
          <a:xfrm>
            <a:off x="311700" y="771475"/>
            <a:ext cx="8520600" cy="40488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Clr>
                <a:srgbClr val="DBDEE1"/>
              </a:buClr>
              <a:buSzPts val="1500"/>
              <a:buFont typeface="Arial"/>
              <a:buChar char="-"/>
            </a:pPr>
            <a:r>
              <a:rPr lang="en-GB" sz="1500">
                <a:solidFill>
                  <a:srgbClr val="DBDEE1"/>
                </a:solidFill>
                <a:latin typeface="Arial"/>
                <a:ea typeface="Arial"/>
                <a:cs typeface="Arial"/>
                <a:sym typeface="Arial"/>
              </a:rPr>
              <a:t>For the longest time there was nothing outside the kernel security boundary. Kernel talked to hardware and had access to everything. Ring 0. Nothing lower than ring 0, Until hypervisors were invented, which is a way to run multiple isolated kernels in one machine directory on hardware </a:t>
            </a:r>
            <a:endParaRPr sz="1500">
              <a:solidFill>
                <a:srgbClr val="DBDEE1"/>
              </a:solidFill>
              <a:latin typeface="Arial"/>
              <a:ea typeface="Arial"/>
              <a:cs typeface="Arial"/>
              <a:sym typeface="Arial"/>
            </a:endParaRPr>
          </a:p>
          <a:p>
            <a:pPr indent="-323850" lvl="0" marL="457200" rtl="0" algn="l">
              <a:spcBef>
                <a:spcPts val="1000"/>
              </a:spcBef>
              <a:spcAft>
                <a:spcPts val="0"/>
              </a:spcAft>
              <a:buClr>
                <a:srgbClr val="DBDEE1"/>
              </a:buClr>
              <a:buSzPts val="1500"/>
              <a:buFont typeface="Arial"/>
              <a:buChar char="-"/>
            </a:pPr>
            <a:r>
              <a:rPr lang="en-GB" sz="1500">
                <a:solidFill>
                  <a:srgbClr val="DBDEE1"/>
                </a:solidFill>
                <a:latin typeface="Arial"/>
                <a:ea typeface="Arial"/>
                <a:cs typeface="Arial"/>
                <a:sym typeface="Arial"/>
              </a:rPr>
              <a:t>Virtual secure mode (vsm) comprises of splitting ring0 into several protection modes called VTLS (virtual trust levels)</a:t>
            </a:r>
            <a:endParaRPr sz="1500">
              <a:solidFill>
                <a:srgbClr val="DBDEE1"/>
              </a:solidFill>
              <a:latin typeface="Arial"/>
              <a:ea typeface="Arial"/>
              <a:cs typeface="Arial"/>
              <a:sym typeface="Arial"/>
            </a:endParaRPr>
          </a:p>
          <a:p>
            <a:pPr indent="-323850" lvl="0" marL="457200" rtl="0" algn="l">
              <a:spcBef>
                <a:spcPts val="1200"/>
              </a:spcBef>
              <a:spcAft>
                <a:spcPts val="0"/>
              </a:spcAft>
              <a:buClr>
                <a:srgbClr val="DBDEE1"/>
              </a:buClr>
              <a:buSzPts val="1500"/>
              <a:buFont typeface="Arial"/>
              <a:buChar char="-"/>
            </a:pPr>
            <a:r>
              <a:rPr lang="en-GB" sz="1500">
                <a:solidFill>
                  <a:srgbClr val="DBDEE1"/>
                </a:solidFill>
                <a:latin typeface="Arial"/>
                <a:ea typeface="Arial"/>
                <a:cs typeface="Arial"/>
                <a:sym typeface="Arial"/>
              </a:rPr>
              <a:t>Each VTL has its own memory with its own memory protections</a:t>
            </a:r>
            <a:endParaRPr sz="1500">
              <a:solidFill>
                <a:srgbClr val="DBDEE1"/>
              </a:solidFill>
              <a:latin typeface="Arial"/>
              <a:ea typeface="Arial"/>
              <a:cs typeface="Arial"/>
              <a:sym typeface="Arial"/>
            </a:endParaRPr>
          </a:p>
          <a:p>
            <a:pPr indent="-323850" lvl="0" marL="457200" rtl="0" algn="l">
              <a:spcBef>
                <a:spcPts val="1000"/>
              </a:spcBef>
              <a:spcAft>
                <a:spcPts val="0"/>
              </a:spcAft>
              <a:buClr>
                <a:srgbClr val="DBDEE1"/>
              </a:buClr>
              <a:buSzPts val="1500"/>
              <a:buFont typeface="Arial"/>
              <a:buChar char="-"/>
            </a:pPr>
            <a:r>
              <a:rPr lang="en-GB" sz="1500">
                <a:solidFill>
                  <a:srgbClr val="DBDEE1"/>
                </a:solidFill>
                <a:latin typeface="Arial"/>
                <a:ea typeface="Arial"/>
                <a:cs typeface="Arial"/>
                <a:sym typeface="Arial"/>
              </a:rPr>
              <a:t>The higher the VTL is the more </a:t>
            </a:r>
            <a:r>
              <a:rPr lang="en-GB" sz="1500">
                <a:solidFill>
                  <a:srgbClr val="DBDEE1"/>
                </a:solidFill>
                <a:latin typeface="Arial"/>
                <a:ea typeface="Arial"/>
                <a:cs typeface="Arial"/>
                <a:sym typeface="Arial"/>
              </a:rPr>
              <a:t>privileges</a:t>
            </a:r>
            <a:r>
              <a:rPr lang="en-GB" sz="1500">
                <a:solidFill>
                  <a:srgbClr val="DBDEE1"/>
                </a:solidFill>
                <a:latin typeface="Arial"/>
                <a:ea typeface="Arial"/>
                <a:cs typeface="Arial"/>
                <a:sym typeface="Arial"/>
              </a:rPr>
              <a:t> it has, that is VTL1 is more privileges than VTL0, in the same way VTL1 has the privilege to access VTL0 but not the way around</a:t>
            </a:r>
            <a:endParaRPr sz="1500">
              <a:solidFill>
                <a:srgbClr val="DBDEE1"/>
              </a:solidFill>
              <a:latin typeface="Arial"/>
              <a:ea typeface="Arial"/>
              <a:cs typeface="Arial"/>
              <a:sym typeface="Arial"/>
            </a:endParaRPr>
          </a:p>
          <a:p>
            <a:pPr indent="-323850" lvl="0" marL="457200" rtl="0" algn="l">
              <a:spcBef>
                <a:spcPts val="1000"/>
              </a:spcBef>
              <a:spcAft>
                <a:spcPts val="0"/>
              </a:spcAft>
              <a:buClr>
                <a:srgbClr val="DBDEE1"/>
              </a:buClr>
              <a:buSzPts val="1500"/>
              <a:buFont typeface="Arial"/>
              <a:buChar char="-"/>
            </a:pPr>
            <a:r>
              <a:rPr lang="en-GB" sz="1500">
                <a:solidFill>
                  <a:srgbClr val="DBDEE1"/>
                </a:solidFill>
                <a:latin typeface="Arial"/>
                <a:ea typeface="Arial"/>
                <a:cs typeface="Arial"/>
                <a:sym typeface="Arial"/>
              </a:rPr>
              <a:t>it's impossible to read/write/execute memory VTL1 from VTL0 unless there was a secure boot bypass or a vulnerability in a VTL1 component or a bug in CPU</a:t>
            </a:r>
            <a:endParaRPr sz="1500">
              <a:solidFill>
                <a:srgbClr val="DBDEE1"/>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pic>
        <p:nvPicPr>
          <p:cNvPr id="190" name="Google Shape;190;p35"/>
          <p:cNvPicPr preferRelativeResize="0"/>
          <p:nvPr/>
        </p:nvPicPr>
        <p:blipFill>
          <a:blip r:embed="rId3">
            <a:alphaModFix/>
          </a:blip>
          <a:stretch>
            <a:fillRect/>
          </a:stretch>
        </p:blipFill>
        <p:spPr>
          <a:xfrm>
            <a:off x="76200" y="243525"/>
            <a:ext cx="8991600" cy="4539088"/>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6"/>
          <p:cNvSpPr txBox="1"/>
          <p:nvPr>
            <p:ph type="title"/>
          </p:nvPr>
        </p:nvSpPr>
        <p:spPr>
          <a:xfrm>
            <a:off x="311700" y="1402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Secure kernel</a:t>
            </a:r>
            <a:endParaRPr/>
          </a:p>
        </p:txBody>
      </p:sp>
      <p:sp>
        <p:nvSpPr>
          <p:cNvPr id="196" name="Google Shape;196;p36"/>
          <p:cNvSpPr txBox="1"/>
          <p:nvPr>
            <p:ph idx="1" type="body"/>
          </p:nvPr>
        </p:nvSpPr>
        <p:spPr>
          <a:xfrm>
            <a:off x="311700" y="619075"/>
            <a:ext cx="8520600" cy="43950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Clr>
                <a:srgbClr val="DBDEE1"/>
              </a:buClr>
              <a:buSzPts val="1500"/>
              <a:buFont typeface="Arial"/>
              <a:buChar char="-"/>
            </a:pPr>
            <a:r>
              <a:rPr lang="en-GB" sz="1500">
                <a:solidFill>
                  <a:srgbClr val="DBDEE1"/>
                </a:solidFill>
                <a:latin typeface="Arial"/>
                <a:ea typeface="Arial"/>
                <a:cs typeface="Arial"/>
                <a:sym typeface="Arial"/>
              </a:rPr>
              <a:t>In vsm, the kernel is split into to binaries, one runs in VTL0 in ring0 and another ones </a:t>
            </a:r>
            <a:r>
              <a:rPr lang="en-GB" sz="1500">
                <a:solidFill>
                  <a:srgbClr val="DBDEE1"/>
                </a:solidFill>
                <a:latin typeface="Arial"/>
                <a:ea typeface="Arial"/>
                <a:cs typeface="Arial"/>
                <a:sym typeface="Arial"/>
              </a:rPr>
              <a:t>running in an isolated hyper-v instance running in VTL1 called the secure kernel</a:t>
            </a:r>
            <a:endParaRPr sz="1500">
              <a:solidFill>
                <a:srgbClr val="DBDEE1"/>
              </a:solidFill>
              <a:latin typeface="Arial"/>
              <a:ea typeface="Arial"/>
              <a:cs typeface="Arial"/>
              <a:sym typeface="Arial"/>
            </a:endParaRPr>
          </a:p>
          <a:p>
            <a:pPr indent="-323850" lvl="0" marL="457200" rtl="0" algn="l">
              <a:spcBef>
                <a:spcPts val="0"/>
              </a:spcBef>
              <a:spcAft>
                <a:spcPts val="0"/>
              </a:spcAft>
              <a:buClr>
                <a:srgbClr val="DBDEE1"/>
              </a:buClr>
              <a:buSzPts val="1500"/>
              <a:buFont typeface="Arial"/>
              <a:buChar char="-"/>
            </a:pPr>
            <a:r>
              <a:rPr lang="en-GB" sz="1500">
                <a:solidFill>
                  <a:srgbClr val="DBDEE1"/>
                </a:solidFill>
                <a:latin typeface="Arial"/>
                <a:ea typeface="Arial"/>
                <a:cs typeface="Arial"/>
                <a:sym typeface="Arial"/>
              </a:rPr>
              <a:t>windows secure kernel is basically a second version of windows kernel (also a different binary), the normal kernel runs in VTL0 while the secure one runs in VTL1</a:t>
            </a:r>
            <a:endParaRPr sz="1500">
              <a:solidFill>
                <a:srgbClr val="DBDEE1"/>
              </a:solidFill>
              <a:latin typeface="Arial"/>
              <a:ea typeface="Arial"/>
              <a:cs typeface="Arial"/>
              <a:sym typeface="Arial"/>
            </a:endParaRPr>
          </a:p>
          <a:p>
            <a:pPr indent="-323850" lvl="0" marL="457200" marR="381000" rtl="0" algn="l">
              <a:spcBef>
                <a:spcPts val="1000"/>
              </a:spcBef>
              <a:spcAft>
                <a:spcPts val="0"/>
              </a:spcAft>
              <a:buClr>
                <a:srgbClr val="DBDEE1"/>
              </a:buClr>
              <a:buSzPts val="1500"/>
              <a:buFont typeface="Arial"/>
              <a:buChar char="-"/>
            </a:pPr>
            <a:r>
              <a:rPr lang="en-GB" sz="1500">
                <a:solidFill>
                  <a:srgbClr val="DBDEE1"/>
                </a:solidFill>
                <a:latin typeface="Arial"/>
                <a:ea typeface="Arial"/>
                <a:cs typeface="Arial"/>
                <a:sym typeface="Arial"/>
              </a:rPr>
              <a:t>Since more privileged VTLs can enforce their own memory protections, higher VTLs can effectively protect areas of memory from lower VTLs. In practice, this allows the kernel running in VTL0 to protect isolated memory regions by securing them in the secure kernel. at which point only the secure could access it. Even if the VTL0 kernel is compromised, the secrets would be safe.</a:t>
            </a:r>
            <a:endParaRPr sz="1500"/>
          </a:p>
          <a:p>
            <a:pPr indent="0" lvl="0" marL="0" rtl="0" algn="l">
              <a:spcBef>
                <a:spcPts val="0"/>
              </a:spcBef>
              <a:spcAft>
                <a:spcPts val="1200"/>
              </a:spcAft>
              <a:buNone/>
            </a:pPr>
            <a:r>
              <a:t/>
            </a:r>
            <a:endParaRPr sz="15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7"/>
          <p:cNvSpPr txBox="1"/>
          <p:nvPr>
            <p:ph type="title"/>
          </p:nvPr>
        </p:nvSpPr>
        <p:spPr>
          <a:xfrm>
            <a:off x="311700" y="445025"/>
            <a:ext cx="8520600" cy="139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Lsaiso.exe (the Isolated Local Security Authentication Server) aka credentials guard</a:t>
            </a:r>
            <a:endParaRPr/>
          </a:p>
          <a:p>
            <a:pPr indent="0" lvl="0" marL="0" rtl="0" algn="l">
              <a:spcBef>
                <a:spcPts val="0"/>
              </a:spcBef>
              <a:spcAft>
                <a:spcPts val="0"/>
              </a:spcAft>
              <a:buNone/>
            </a:pPr>
            <a:r>
              <a:t/>
            </a:r>
            <a:endParaRPr/>
          </a:p>
        </p:txBody>
      </p:sp>
      <p:sp>
        <p:nvSpPr>
          <p:cNvPr id="202" name="Google Shape;202;p37"/>
          <p:cNvSpPr txBox="1"/>
          <p:nvPr>
            <p:ph idx="1" type="body"/>
          </p:nvPr>
        </p:nvSpPr>
        <p:spPr>
          <a:xfrm>
            <a:off x="311700" y="2079175"/>
            <a:ext cx="8520600" cy="27153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This is used by Lsass to store users’ token hashes instead of keeping them in Lsass’s memory</a:t>
            </a:r>
            <a:endParaRPr/>
          </a:p>
          <a:p>
            <a:pPr indent="-342900" lvl="0" marL="457200" rtl="0" algn="l">
              <a:spcBef>
                <a:spcPts val="0"/>
              </a:spcBef>
              <a:spcAft>
                <a:spcPts val="0"/>
              </a:spcAft>
              <a:buSzPts val="1800"/>
              <a:buChar char="-"/>
            </a:pPr>
            <a:r>
              <a:rPr lang="en-GB"/>
              <a:t>This process is running in VTL1, no normal process —not even the normal kernel— can access the address space of this process. Lsass itself stores an encrypted blob of the password hash needed when it communicates with Lsaiso (via ALPC).</a:t>
            </a:r>
            <a:endParaRPr/>
          </a:p>
          <a:p>
            <a:pPr indent="-342900" lvl="0" marL="457200" rtl="0" algn="l">
              <a:spcBef>
                <a:spcPts val="0"/>
              </a:spcBef>
              <a:spcAft>
                <a:spcPts val="0"/>
              </a:spcAft>
              <a:buSzPts val="1800"/>
              <a:buChar char="-"/>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How does credentials guard work</a:t>
            </a:r>
            <a:endParaRPr/>
          </a:p>
        </p:txBody>
      </p:sp>
      <p:sp>
        <p:nvSpPr>
          <p:cNvPr id="208" name="Google Shape;208;p38"/>
          <p:cNvSpPr txBox="1"/>
          <p:nvPr>
            <p:ph idx="1" type="body"/>
          </p:nvPr>
        </p:nvSpPr>
        <p:spPr>
          <a:xfrm>
            <a:off x="311700" y="10762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Credential Guard is a Windows service that protects credentials from being lifted from a machine</a:t>
            </a:r>
            <a:endParaRPr/>
          </a:p>
          <a:p>
            <a:pPr indent="-342900" lvl="0" marL="457200" rtl="0" algn="l">
              <a:spcBef>
                <a:spcPts val="0"/>
              </a:spcBef>
              <a:spcAft>
                <a:spcPts val="0"/>
              </a:spcAft>
              <a:buSzPts val="1800"/>
              <a:buChar char="-"/>
            </a:pPr>
            <a:r>
              <a:rPr lang="en-GB"/>
              <a:t>You ask it a question and it gives you an answer. But you have to ask the right question, (While being in VTL1 :)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Where to go from here?</a:t>
            </a:r>
            <a:endParaRPr/>
          </a:p>
        </p:txBody>
      </p:sp>
      <p:sp>
        <p:nvSpPr>
          <p:cNvPr id="214" name="Google Shape;214;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Credentials guard has </a:t>
            </a:r>
            <a:r>
              <a:rPr lang="en-GB"/>
              <a:t>definitely</a:t>
            </a:r>
            <a:r>
              <a:rPr lang="en-GB"/>
              <a:t> raised the security bar of windows secrets, but it’s still susceptible to attacks, specially when enabled without uefi lock</a:t>
            </a:r>
            <a:endParaRPr/>
          </a:p>
          <a:p>
            <a:pPr indent="-342900" lvl="0" marL="457200" rtl="0" algn="l">
              <a:spcBef>
                <a:spcPts val="0"/>
              </a:spcBef>
              <a:spcAft>
                <a:spcPts val="0"/>
              </a:spcAft>
              <a:buSzPts val="1800"/>
              <a:buChar char="-"/>
            </a:pPr>
            <a:r>
              <a:rPr lang="en-GB"/>
              <a:t>Since lsass communicate </a:t>
            </a:r>
            <a:r>
              <a:rPr lang="en-GB"/>
              <a:t>with</a:t>
            </a:r>
            <a:r>
              <a:rPr lang="en-GB"/>
              <a:t> credentials guard, you can inject code into lsass to communicate with it as well!</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Thank you for attending, and feel free to connect</a:t>
            </a:r>
            <a:endParaRPr/>
          </a:p>
        </p:txBody>
      </p:sp>
      <p:sp>
        <p:nvSpPr>
          <p:cNvPr id="220" name="Google Shape;220;p40"/>
          <p:cNvSpPr txBox="1"/>
          <p:nvPr>
            <p:ph idx="1" type="body"/>
          </p:nvPr>
        </p:nvSpPr>
        <p:spPr>
          <a:xfrm>
            <a:off x="311700" y="1509275"/>
            <a:ext cx="8520600" cy="3059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Github : 0x00Jeff</a:t>
            </a:r>
            <a:endParaRPr/>
          </a:p>
          <a:p>
            <a:pPr indent="-342900" lvl="0" marL="457200" rtl="0" algn="l">
              <a:spcBef>
                <a:spcPts val="0"/>
              </a:spcBef>
              <a:spcAft>
                <a:spcPts val="0"/>
              </a:spcAft>
              <a:buSzPts val="1800"/>
              <a:buChar char="-"/>
            </a:pPr>
            <a:r>
              <a:rPr lang="en-GB"/>
              <a:t>Linked : abdelhamid fatimi</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Windows Secrets</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1000"/>
              </a:spcBef>
              <a:spcAft>
                <a:spcPts val="0"/>
              </a:spcAft>
              <a:buSzPts val="1800"/>
              <a:buChar char="-"/>
            </a:pPr>
            <a:r>
              <a:rPr lang="en-GB"/>
              <a:t>User credentials (passwords, hashes, tickets ..)</a:t>
            </a:r>
            <a:endParaRPr/>
          </a:p>
          <a:p>
            <a:pPr indent="-342900" lvl="0" marL="457200" rtl="0" algn="l">
              <a:lnSpc>
                <a:spcPct val="150000"/>
              </a:lnSpc>
              <a:spcBef>
                <a:spcPts val="1200"/>
              </a:spcBef>
              <a:spcAft>
                <a:spcPts val="0"/>
              </a:spcAft>
              <a:buSzPts val="1800"/>
              <a:buChar char="-"/>
            </a:pPr>
            <a:r>
              <a:rPr lang="en-GB"/>
              <a:t>V</a:t>
            </a:r>
            <a:r>
              <a:rPr lang="en-GB"/>
              <a:t>alidated against the Security Accounts Manager (SAM) database on the local computer, or against Active Directory on a domain-joined computer</a:t>
            </a:r>
            <a:endParaRPr/>
          </a:p>
          <a:p>
            <a:pPr indent="-342900" lvl="0" marL="457200" rtl="0" algn="l">
              <a:lnSpc>
                <a:spcPct val="150000"/>
              </a:lnSpc>
              <a:spcBef>
                <a:spcPts val="1000"/>
              </a:spcBef>
              <a:spcAft>
                <a:spcPts val="1200"/>
              </a:spcAft>
              <a:buSzPts val="1800"/>
              <a:buChar char="-"/>
            </a:pPr>
            <a:r>
              <a:rPr lang="en-GB"/>
              <a:t>A</a:t>
            </a:r>
            <a:r>
              <a:rPr lang="en-GB"/>
              <a:t>n encrypted existence in SAM in by keys that resides in SAM it self (reversible manner!)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SAM (Security Account Manager)</a:t>
            </a:r>
            <a:endParaRPr/>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1000"/>
              </a:spcBef>
              <a:spcAft>
                <a:spcPts val="0"/>
              </a:spcAft>
              <a:buSzPts val="1800"/>
              <a:buChar char="-"/>
            </a:pPr>
            <a:r>
              <a:rPr lang="en-GB"/>
              <a:t>This service is responsible for managing the database that contains the user names and groups defined on the local machine. The SAM service, which is implemented in Samsrv.dll, is loaded into the Lsass process</a:t>
            </a:r>
            <a:endParaRPr/>
          </a:p>
          <a:p>
            <a:pPr indent="-342900" lvl="0" marL="457200" rtl="0" algn="l">
              <a:lnSpc>
                <a:spcPct val="150000"/>
              </a:lnSpc>
              <a:spcBef>
                <a:spcPts val="1200"/>
              </a:spcBef>
              <a:spcAft>
                <a:spcPts val="0"/>
              </a:spcAft>
              <a:buSzPts val="1800"/>
              <a:buChar char="-"/>
            </a:pPr>
            <a:r>
              <a:rPr lang="en-GB"/>
              <a:t>Uses the SAM database which contains the defined local users and groups along with their passwords and other attributes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286825"/>
            <a:ext cx="8520600" cy="730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sz="2700"/>
              <a:t>L</a:t>
            </a:r>
            <a:r>
              <a:rPr lang="en-GB" sz="2700"/>
              <a:t>sass (Local Security Authentication Service)</a:t>
            </a:r>
            <a:endParaRPr sz="2700"/>
          </a:p>
        </p:txBody>
      </p:sp>
      <p:sp>
        <p:nvSpPr>
          <p:cNvPr id="84" name="Google Shape;84;p17"/>
          <p:cNvSpPr txBox="1"/>
          <p:nvPr>
            <p:ph idx="1" type="body"/>
          </p:nvPr>
        </p:nvSpPr>
        <p:spPr>
          <a:xfrm>
            <a:off x="311700" y="13048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 R</a:t>
            </a:r>
            <a:r>
              <a:rPr lang="en-GB"/>
              <a:t>esponsible for the local system security policy and user authentication</a:t>
            </a:r>
            <a:endParaRPr/>
          </a:p>
          <a:p>
            <a:pPr indent="0" lvl="0" marL="0" rtl="0" algn="l">
              <a:spcBef>
                <a:spcPts val="1200"/>
              </a:spcBef>
              <a:spcAft>
                <a:spcPts val="0"/>
              </a:spcAft>
              <a:buNone/>
            </a:pPr>
            <a:r>
              <a:rPr lang="en-GB"/>
              <a:t>- Used to verification user credentials (e.g against creds in the SAM db)</a:t>
            </a:r>
            <a:endParaRPr/>
          </a:p>
          <a:p>
            <a:pPr indent="0" lvl="0" marL="0" rtl="0" algn="l">
              <a:spcBef>
                <a:spcPts val="1200"/>
              </a:spcBef>
              <a:spcAft>
                <a:spcPts val="0"/>
              </a:spcAft>
              <a:buNone/>
            </a:pPr>
            <a:r>
              <a:rPr lang="en-GB"/>
              <a:t>- If Credential Guard is enabled, and this is a domain logon, Lsass.exe will communicate with the lsaiso</a:t>
            </a:r>
            <a:endParaRPr/>
          </a:p>
          <a:p>
            <a:pPr indent="0" lvl="0" marL="0" rtl="0" algn="l">
              <a:spcBef>
                <a:spcPts val="1200"/>
              </a:spcBef>
              <a:spcAft>
                <a:spcPts val="1200"/>
              </a:spcAft>
              <a:buNone/>
            </a:pPr>
            <a:r>
              <a:rPr lang="en-GB"/>
              <a:t>- Generates access token object that is used to spawn processes in case of a </a:t>
            </a:r>
            <a:r>
              <a:rPr lang="en-GB"/>
              <a:t>successful authentication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Lsass as a target</a:t>
            </a:r>
            <a:endParaRPr/>
          </a:p>
        </p:txBody>
      </p:sp>
      <p:sp>
        <p:nvSpPr>
          <p:cNvPr id="90" name="Google Shape;90;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a:bodyPr>
          <a:lstStyle/>
          <a:p>
            <a:pPr indent="-334327" lvl="0" marL="457200" rtl="0" algn="l">
              <a:lnSpc>
                <a:spcPct val="150000"/>
              </a:lnSpc>
              <a:spcBef>
                <a:spcPts val="1000"/>
              </a:spcBef>
              <a:spcAft>
                <a:spcPts val="0"/>
              </a:spcAft>
              <a:buSzPct val="100000"/>
              <a:buChar char="-"/>
            </a:pPr>
            <a:r>
              <a:rPr lang="en-GB"/>
              <a:t>Holds the keys to the kingdom that is (including but not limited to) your computer, usually in the form of encrypted (reversible!) hashes </a:t>
            </a:r>
            <a:endParaRPr/>
          </a:p>
          <a:p>
            <a:pPr indent="-334327" lvl="0" marL="457200" rtl="0" algn="l">
              <a:lnSpc>
                <a:spcPct val="150000"/>
              </a:lnSpc>
              <a:spcBef>
                <a:spcPts val="1200"/>
              </a:spcBef>
              <a:spcAft>
                <a:spcPts val="0"/>
              </a:spcAft>
              <a:buSzPct val="100000"/>
              <a:buChar char="-"/>
            </a:pPr>
            <a:r>
              <a:rPr lang="en-GB"/>
              <a:t>Contains passwords, credentials and hashes used to gaining access to other machines and resources</a:t>
            </a:r>
            <a:endParaRPr/>
          </a:p>
          <a:p>
            <a:pPr indent="-334327" lvl="0" marL="457200" rtl="0" algn="l">
              <a:lnSpc>
                <a:spcPct val="150000"/>
              </a:lnSpc>
              <a:spcBef>
                <a:spcPts val="1000"/>
              </a:spcBef>
              <a:spcAft>
                <a:spcPts val="1200"/>
              </a:spcAft>
              <a:buSzPct val="100000"/>
              <a:buChar char="-"/>
            </a:pPr>
            <a:r>
              <a:rPr lang="en-GB"/>
              <a:t>Thanks to the amount of sensitive information it stores in </a:t>
            </a:r>
            <a:r>
              <a:rPr lang="en-GB"/>
              <a:t>memory, LSASS is a juicy target for adversaries seeking to elevate their privilege level, steal data, or move laterally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lnSpc>
                <a:spcPct val="150000"/>
              </a:lnSpc>
              <a:spcBef>
                <a:spcPts val="0"/>
              </a:spcBef>
              <a:spcAft>
                <a:spcPts val="0"/>
              </a:spcAft>
              <a:buNone/>
            </a:pPr>
            <a:r>
              <a:rPr lang="en-GB"/>
              <a:t>Windows API making life easy</a:t>
            </a:r>
            <a:endParaRPr/>
          </a:p>
        </p:txBody>
      </p:sp>
      <p:sp>
        <p:nvSpPr>
          <p:cNvPr id="96" name="Google Shape;96;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1000"/>
              </a:spcBef>
              <a:spcAft>
                <a:spcPts val="0"/>
              </a:spcAft>
              <a:buSzPts val="1800"/>
              <a:buChar char="-"/>
            </a:pPr>
            <a:r>
              <a:rPr lang="en-GB"/>
              <a:t>It a breeze to read </a:t>
            </a:r>
            <a:r>
              <a:rPr lang="en-GB"/>
              <a:t>the memory of another process in windows (assuming you have the right permissions), with a variety of APi functions allowing to access other processes/threads or dump their memory (MiniDumpWriteDump)</a:t>
            </a:r>
            <a:endParaRPr/>
          </a:p>
          <a:p>
            <a:pPr indent="-342900" lvl="0" marL="457200" rtl="0" algn="l">
              <a:spcBef>
                <a:spcPts val="1200"/>
              </a:spcBef>
              <a:spcAft>
                <a:spcPts val="0"/>
              </a:spcAft>
              <a:buSzPts val="1800"/>
              <a:buChar char="-"/>
            </a:pPr>
            <a:r>
              <a:rPr lang="en-GB"/>
              <a:t>All you have to do is have code running as the same user (or a user with higher privileges) of the process</a:t>
            </a:r>
            <a:endParaRPr/>
          </a:p>
          <a:p>
            <a:pPr indent="-342900" lvl="0" marL="457200" rtl="0" algn="l">
              <a:spcBef>
                <a:spcPts val="1000"/>
              </a:spcBef>
              <a:spcAft>
                <a:spcPts val="0"/>
              </a:spcAft>
              <a:buSzPts val="1800"/>
              <a:buChar char="-"/>
            </a:pPr>
            <a:r>
              <a:rPr lang="en-GB"/>
              <a:t>For lsass That user is usually NT AUTHORITY\SYSTEM</a:t>
            </a:r>
            <a:endParaRPr/>
          </a:p>
          <a:p>
            <a:pPr indent="0" lvl="0" marL="45720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A Basic red teaming scenario </a:t>
            </a:r>
            <a:endParaRPr/>
          </a:p>
        </p:txBody>
      </p:sp>
      <p:sp>
        <p:nvSpPr>
          <p:cNvPr id="102" name="Google Shape;102;p20"/>
          <p:cNvSpPr txBox="1"/>
          <p:nvPr>
            <p:ph idx="1" type="body"/>
          </p:nvPr>
        </p:nvSpPr>
        <p:spPr>
          <a:xfrm>
            <a:off x="311700" y="1084450"/>
            <a:ext cx="8520600" cy="3524400"/>
          </a:xfrm>
          <a:prstGeom prst="rect">
            <a:avLst/>
          </a:prstGeom>
        </p:spPr>
        <p:txBody>
          <a:bodyPr anchorCtr="0" anchor="t" bIns="91425" lIns="91425" spcFirstLastPara="1" rIns="91425" wrap="square" tIns="91425">
            <a:normAutofit fontScale="85000" lnSpcReduction="20000"/>
          </a:bodyPr>
          <a:lstStyle/>
          <a:p>
            <a:pPr indent="-325755" lvl="0" marL="457200" rtl="0" algn="l">
              <a:lnSpc>
                <a:spcPct val="150000"/>
              </a:lnSpc>
              <a:spcBef>
                <a:spcPts val="1000"/>
              </a:spcBef>
              <a:spcAft>
                <a:spcPts val="0"/>
              </a:spcAft>
              <a:buSzPct val="100000"/>
              <a:buChar char="-"/>
            </a:pPr>
            <a:r>
              <a:rPr lang="en-GB"/>
              <a:t>Assuming a breach, the </a:t>
            </a:r>
            <a:r>
              <a:rPr lang="en-GB"/>
              <a:t>compromised</a:t>
            </a:r>
            <a:r>
              <a:rPr lang="en-GB"/>
              <a:t> user is </a:t>
            </a:r>
            <a:r>
              <a:rPr lang="en-GB"/>
              <a:t>usually</a:t>
            </a:r>
            <a:r>
              <a:rPr lang="en-GB"/>
              <a:t> a LocalNetwork / Localservice account </a:t>
            </a:r>
            <a:endParaRPr/>
          </a:p>
          <a:p>
            <a:pPr indent="-325755" lvl="0" marL="457200" rtl="0" algn="l">
              <a:lnSpc>
                <a:spcPct val="150000"/>
              </a:lnSpc>
              <a:spcBef>
                <a:spcPts val="1200"/>
              </a:spcBef>
              <a:spcAft>
                <a:spcPts val="0"/>
              </a:spcAft>
              <a:buSzPct val="100000"/>
              <a:buChar char="-"/>
            </a:pPr>
            <a:r>
              <a:rPr lang="en-GB"/>
              <a:t>there are 7 million ways to escalate </a:t>
            </a:r>
            <a:r>
              <a:rPr lang="en-GB"/>
              <a:t>privileges from these types of account</a:t>
            </a:r>
            <a:endParaRPr/>
          </a:p>
          <a:p>
            <a:pPr indent="-325755" lvl="0" marL="457200" rtl="0" algn="l">
              <a:lnSpc>
                <a:spcPct val="150000"/>
              </a:lnSpc>
              <a:spcBef>
                <a:spcPts val="1000"/>
              </a:spcBef>
              <a:spcAft>
                <a:spcPts val="0"/>
              </a:spcAft>
              <a:buSzPct val="100000"/>
              <a:buChar char="-"/>
            </a:pPr>
            <a:r>
              <a:rPr lang="en-GB"/>
              <a:t>Sometime admin privs are given in a golden plate</a:t>
            </a:r>
            <a:r>
              <a:rPr lang="en-GB"/>
              <a:t> duo to misconfigurations or just how things behave in windows</a:t>
            </a:r>
            <a:endParaRPr/>
          </a:p>
          <a:p>
            <a:pPr indent="-325755" lvl="0" marL="457200" rtl="0" algn="l">
              <a:lnSpc>
                <a:spcPct val="150000"/>
              </a:lnSpc>
              <a:spcBef>
                <a:spcPts val="1000"/>
              </a:spcBef>
              <a:spcAft>
                <a:spcPts val="0"/>
              </a:spcAft>
              <a:buSzPct val="100000"/>
              <a:buChar char="-"/>
            </a:pPr>
            <a:r>
              <a:rPr lang="en-GB"/>
              <a:t>An interesting example is LocalDnsAdmins account on active directory</a:t>
            </a:r>
            <a:endParaRPr/>
          </a:p>
          <a:p>
            <a:pPr indent="-325755" lvl="0" marL="457200" rtl="0" algn="l">
              <a:lnSpc>
                <a:spcPct val="150000"/>
              </a:lnSpc>
              <a:spcBef>
                <a:spcPts val="1000"/>
              </a:spcBef>
              <a:spcAft>
                <a:spcPts val="1200"/>
              </a:spcAft>
              <a:buSzPct val="100000"/>
              <a:buChar char="-"/>
            </a:pPr>
            <a:r>
              <a:rPr lang="en-GB"/>
              <a:t>This makes </a:t>
            </a:r>
            <a:r>
              <a:rPr lang="en-GB"/>
              <a:t>NT AUTHORITY\SYSTEM a point of failure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239800"/>
            <a:ext cx="8520600" cy="554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Protected processes (PP)</a:t>
            </a:r>
            <a:endParaRPr/>
          </a:p>
        </p:txBody>
      </p:sp>
      <p:sp>
        <p:nvSpPr>
          <p:cNvPr id="108" name="Google Shape;108;p21"/>
          <p:cNvSpPr txBox="1"/>
          <p:nvPr>
            <p:ph idx="1" type="body"/>
          </p:nvPr>
        </p:nvSpPr>
        <p:spPr>
          <a:xfrm>
            <a:off x="311700" y="794500"/>
            <a:ext cx="8520600" cy="3951300"/>
          </a:xfrm>
          <a:prstGeom prst="rect">
            <a:avLst/>
          </a:prstGeom>
        </p:spPr>
        <p:txBody>
          <a:bodyPr anchorCtr="0" anchor="t" bIns="91425" lIns="91425" spcFirstLastPara="1" rIns="91425" wrap="square" tIns="91425">
            <a:normAutofit fontScale="77500" lnSpcReduction="10000"/>
          </a:bodyPr>
          <a:lstStyle/>
          <a:p>
            <a:pPr indent="-317182" lvl="0" marL="457200" rtl="0" algn="l">
              <a:lnSpc>
                <a:spcPct val="150000"/>
              </a:lnSpc>
              <a:spcBef>
                <a:spcPts val="1000"/>
              </a:spcBef>
              <a:spcAft>
                <a:spcPts val="0"/>
              </a:spcAft>
              <a:buSzPct val="100000"/>
              <a:buChar char="-"/>
            </a:pPr>
            <a:r>
              <a:rPr lang="en-GB"/>
              <a:t>In the Windows security model, any process running with a token containing the debug privilege (such as an administrator’s account), can request any access right that it desires to any other process running on the machine. For example, it can read and write arbitrary process memory, inject code ..</a:t>
            </a:r>
            <a:endParaRPr/>
          </a:p>
          <a:p>
            <a:pPr indent="-317182" lvl="0" marL="457200" rtl="0" algn="l">
              <a:lnSpc>
                <a:spcPct val="150000"/>
              </a:lnSpc>
              <a:spcBef>
                <a:spcPts val="1200"/>
              </a:spcBef>
              <a:spcAft>
                <a:spcPts val="0"/>
              </a:spcAft>
              <a:buSzPct val="100000"/>
              <a:buChar char="-"/>
            </a:pPr>
            <a:r>
              <a:rPr lang="en-GB"/>
              <a:t>This behaviour clashes with DRM (digital right management) content such as Blu-ray media, To support reliable and protected playback of such content, Windows Vista and Windows Server 2008 introduced protected processes. </a:t>
            </a:r>
            <a:endParaRPr/>
          </a:p>
          <a:p>
            <a:pPr indent="-317182" lvl="0" marL="457200" rtl="0" algn="l">
              <a:lnSpc>
                <a:spcPct val="150000"/>
              </a:lnSpc>
              <a:spcBef>
                <a:spcPts val="1000"/>
              </a:spcBef>
              <a:spcAft>
                <a:spcPts val="1200"/>
              </a:spcAft>
              <a:buSzPct val="100000"/>
              <a:buChar char="-"/>
            </a:pPr>
            <a:r>
              <a:rPr lang="en-GB"/>
              <a:t>the only access rights that are granted for protected processes are PROCESS_QUERY/SET_LIMITED_INFORMATION, PROCESS_TERMINATE and PROCESS_SUSPEND_RESUME even when requested from a process with administrative privileges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