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1" r:id="rId2"/>
    <p:sldId id="257" r:id="rId3"/>
    <p:sldId id="258" r:id="rId4"/>
    <p:sldId id="259" r:id="rId5"/>
    <p:sldId id="260" r:id="rId6"/>
    <p:sldId id="261" r:id="rId7"/>
    <p:sldId id="276" r:id="rId8"/>
    <p:sldId id="275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28F41-8FE0-4CA4-9C39-4AD0ED86F63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ACEF9-0EE1-46F6-90C6-20028F9B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1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2F8D7-23E9-4695-B427-4D258D242D2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89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4179BA-3DF4-447D-85CA-D3D39FBFD2F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615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06A51-AA08-4AB1-AF56-8A646C85724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94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85407-F358-4B5A-8B99-3C173D13924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372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45745-4F42-46BB-B71E-104EC65B523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52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0C88A6-F86C-435F-ABC1-493B59C832E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223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2258D0-1CD3-4BA2-8B5A-7AC61B33B44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074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Questions at this point?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30585A-45D5-41B7-8D7C-4008065DEE6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5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0A6D6-689B-4B46-838E-0F8061D9F00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11288" y="382588"/>
            <a:ext cx="9686926" cy="5449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675" y="6062663"/>
            <a:ext cx="5268913" cy="241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229399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9436F3-0D03-45D2-B099-377BF8E2C0A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11288" y="382588"/>
            <a:ext cx="9686926" cy="5449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675" y="6062663"/>
            <a:ext cx="5268913" cy="241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424381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E1DD7-FF0B-4A5D-8518-00EA74A02F5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11288" y="382588"/>
            <a:ext cx="9686926" cy="5449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675" y="6062663"/>
            <a:ext cx="5268913" cy="241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357482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A2054-6B15-41C9-9E8D-F3547F3D9EF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11288" y="382588"/>
            <a:ext cx="9686926" cy="5449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675" y="6062663"/>
            <a:ext cx="5268913" cy="241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5707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F101F-2B19-4FAA-9E95-F533E70DE43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11288" y="382588"/>
            <a:ext cx="9686926" cy="5449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675" y="6062663"/>
            <a:ext cx="5268913" cy="241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334955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3B7F2C-1E38-4F95-965C-5A05BED0D89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11288" y="382588"/>
            <a:ext cx="9686926" cy="5449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675" y="6062663"/>
            <a:ext cx="5268913" cy="241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192627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E51B41-8DDD-491A-A25F-DCB9443C1C0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11288" y="382588"/>
            <a:ext cx="9686926" cy="5449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675" y="6062663"/>
            <a:ext cx="5268913" cy="241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224130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0801C-4353-4B1C-A021-89D58AD01B8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11288" y="382588"/>
            <a:ext cx="9686926" cy="54498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675" y="6062663"/>
            <a:ext cx="5268913" cy="241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98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F03C-1BED-417F-9FD2-A92B3B348E1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BFD-0317-4208-9D8A-EF4F67E9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F03C-1BED-417F-9FD2-A92B3B348E1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BFD-0317-4208-9D8A-EF4F67E9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F03C-1BED-417F-9FD2-A92B3B348E1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BFD-0317-4208-9D8A-EF4F67E9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7"/>
            <a:ext cx="12192000" cy="926976"/>
          </a:xfrm>
        </p:spPr>
        <p:txBody>
          <a:bodyPr>
            <a:normAutofit/>
          </a:bodyPr>
          <a:lstStyle>
            <a:lvl1pPr>
              <a:defRPr sz="3881">
                <a:solidFill>
                  <a:srgbClr val="002060"/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1" y="1844828"/>
            <a:ext cx="11617291" cy="4736177"/>
          </a:xfrm>
        </p:spPr>
        <p:txBody>
          <a:bodyPr/>
          <a:lstStyle>
            <a:lvl1pPr marL="254942" indent="-254942">
              <a:buClr>
                <a:schemeClr val="tx2"/>
              </a:buClr>
              <a:buSzPct val="90000"/>
              <a:buFont typeface="Palatino Linotype" panose="02040502050505030304" pitchFamily="18" charset="0"/>
              <a:buChar char="•"/>
              <a:defRPr sz="1765">
                <a:latin typeface="Palatino Linotype" panose="02040502050505030304" pitchFamily="18" charset="0"/>
              </a:defRPr>
            </a:lvl1pPr>
            <a:lvl2pPr marL="557509" indent="-200311"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588">
                <a:latin typeface="Palatino Linotype" panose="02040502050505030304" pitchFamily="18" charset="0"/>
              </a:defRPr>
            </a:lvl2pPr>
            <a:lvl3pPr marL="858676" indent="-204514">
              <a:buClr>
                <a:schemeClr val="tx2"/>
              </a:buClr>
              <a:buFont typeface="Courier New" panose="02070309020205020404" pitchFamily="49" charset="0"/>
              <a:buChar char="o"/>
              <a:defRPr sz="1412">
                <a:latin typeface="Palatino Linotype" panose="02040502050505030304" pitchFamily="18" charset="0"/>
              </a:defRPr>
            </a:lvl3pPr>
            <a:lvl4pPr marL="1106612" indent="-196108">
              <a:buClr>
                <a:schemeClr val="tx2"/>
              </a:buClr>
              <a:defRPr sz="1236">
                <a:latin typeface="Palatino Linotype" panose="02040502050505030304" pitchFamily="18" charset="0"/>
              </a:defRPr>
            </a:lvl4pPr>
            <a:lvl5pPr marL="1262099" indent="-155487">
              <a:buClr>
                <a:schemeClr val="tx2"/>
              </a:buClr>
              <a:defRPr sz="1059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800524" y="6581003"/>
            <a:ext cx="1344149" cy="2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0102D1B-0293-4647-B4E5-AE469158D403}" type="slidenum">
              <a:rPr lang="en-US" sz="1059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83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" y="-27383"/>
            <a:ext cx="12183207" cy="288032"/>
            <a:chOff x="0" y="-27384"/>
            <a:chExt cx="9137405" cy="288032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0" y="-27384"/>
              <a:ext cx="9137405" cy="282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36" b="1" i="1" baseline="0" dirty="0">
                  <a:latin typeface="Palatino Linotype" panose="02040502050505030304" pitchFamily="18" charset="0"/>
                </a:rPr>
                <a:t>CS 404/504, Fall 2021</a:t>
              </a:r>
              <a:endParaRPr lang="en-US" sz="1236" b="1" i="1" dirty="0">
                <a:latin typeface="Palatino Linotype" panose="02040502050505030304" pitchFamily="1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44624"/>
              <a:ext cx="1475423" cy="198120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 userDrawn="1"/>
          </p:nvCxnSpPr>
          <p:spPr>
            <a:xfrm>
              <a:off x="72008" y="260648"/>
              <a:ext cx="9036496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C99503"/>
                  </a:gs>
                  <a:gs pos="60000">
                    <a:schemeClr val="accent1">
                      <a:tint val="44500"/>
                      <a:satMod val="160000"/>
                      <a:alpha val="56000"/>
                      <a:lumMod val="83000"/>
                    </a:schemeClr>
                  </a:gs>
                  <a:gs pos="100000">
                    <a:schemeClr val="tx1">
                      <a:lumMod val="64000"/>
                      <a:lumOff val="36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 userDrawn="1"/>
        </p:nvCxnSpPr>
        <p:spPr>
          <a:xfrm>
            <a:off x="335361" y="1340768"/>
            <a:ext cx="11617291" cy="0"/>
          </a:xfrm>
          <a:prstGeom prst="line">
            <a:avLst/>
          </a:prstGeom>
          <a:ln w="254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35363" y="1332296"/>
            <a:ext cx="7506287" cy="309083"/>
          </a:xfrm>
        </p:spPr>
        <p:txBody>
          <a:bodyPr>
            <a:normAutofit/>
          </a:bodyPr>
          <a:lstStyle>
            <a:lvl1pPr marL="0" indent="0">
              <a:buNone/>
              <a:defRPr sz="1236" i="1">
                <a:latin typeface="Palatino Linotype" panose="02040502050505030304" pitchFamily="18" charset="0"/>
              </a:defRPr>
            </a:lvl1pPr>
            <a:lvl2pPr marL="609338" indent="-205915">
              <a:defRPr sz="1588">
                <a:latin typeface="Palatino Linotype" panose="02040502050505030304" pitchFamily="18" charset="0"/>
              </a:defRPr>
            </a:lvl2pPr>
            <a:lvl3pPr marL="910504" indent="-207315">
              <a:buFont typeface="Wingdings" panose="05000000000000000000" pitchFamily="2" charset="2"/>
              <a:buChar char="§"/>
              <a:defRPr sz="1412">
                <a:latin typeface="Palatino Linotype" panose="02040502050505030304" pitchFamily="18" charset="0"/>
              </a:defRPr>
            </a:lvl3pPr>
            <a:lvl4pPr marL="1210270" indent="-197510">
              <a:buFont typeface="Arial" panose="020B0604020202020204" pitchFamily="34" charset="0"/>
              <a:buChar char="»"/>
              <a:defRPr sz="1236">
                <a:latin typeface="Palatino Linotype" panose="02040502050505030304" pitchFamily="18" charset="0"/>
              </a:defRPr>
            </a:lvl4pPr>
            <a:lvl5pPr>
              <a:defRPr sz="1329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80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2EDF7E-F0B2-46CE-8C8B-6A2762201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8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F03C-1BED-417F-9FD2-A92B3B348E1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BFD-0317-4208-9D8A-EF4F67E9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F03C-1BED-417F-9FD2-A92B3B348E1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BFD-0317-4208-9D8A-EF4F67E9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F03C-1BED-417F-9FD2-A92B3B348E1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BFD-0317-4208-9D8A-EF4F67E9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0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F03C-1BED-417F-9FD2-A92B3B348E1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BFD-0317-4208-9D8A-EF4F67E9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6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F03C-1BED-417F-9FD2-A92B3B348E1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BFD-0317-4208-9D8A-EF4F67E9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6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F03C-1BED-417F-9FD2-A92B3B348E1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BFD-0317-4208-9D8A-EF4F67E9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F03C-1BED-417F-9FD2-A92B3B348E1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BFD-0317-4208-9D8A-EF4F67E9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F03C-1BED-417F-9FD2-A92B3B348E1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3BFD-0317-4208-9D8A-EF4F67E9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6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F03C-1BED-417F-9FD2-A92B3B348E1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BFD-0317-4208-9D8A-EF4F67E9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1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wmf"/><Relationship Id="rId4" Type="http://schemas.openxmlformats.org/officeDocument/2006/relationships/notesSlide" Target="../notesSlides/notesSlide2.xml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8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3.bin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7.bin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6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3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1.bin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0.bin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3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5.bin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4.bin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3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29.bin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8.bin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3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3.bin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2.bin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266622"/>
            <a:ext cx="11065163" cy="60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3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3BA75-EDBC-4C24-909F-5549DFB2B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/>
          <a:lstStyle/>
          <a:p>
            <a:r>
              <a:rPr lang="en-US" dirty="0"/>
              <a:t>First, let’s discuss briefly Image filtering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92165D-7E6A-496E-9AEC-F0875C264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4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4102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dirty="0"/>
              <a:t>Image filtering: compute function of local neighborhood at each position</a:t>
            </a:r>
          </a:p>
          <a:p>
            <a:endParaRPr lang="en-US" altLang="en-US" sz="2800" dirty="0"/>
          </a:p>
          <a:p>
            <a:r>
              <a:rPr lang="en-US" altLang="en-US" sz="2800" dirty="0"/>
              <a:t>Really important!</a:t>
            </a:r>
          </a:p>
          <a:p>
            <a:pPr lvl="1"/>
            <a:r>
              <a:rPr lang="en-US" altLang="en-US" sz="2400" dirty="0"/>
              <a:t>Enhance images</a:t>
            </a:r>
          </a:p>
          <a:p>
            <a:pPr lvl="2"/>
            <a:r>
              <a:rPr lang="en-US" altLang="en-US" sz="2000" dirty="0" err="1"/>
              <a:t>Denoise</a:t>
            </a:r>
            <a:r>
              <a:rPr lang="en-US" altLang="en-US" sz="2000" dirty="0"/>
              <a:t>, resize, increase contrast, etc.</a:t>
            </a:r>
            <a:endParaRPr lang="en-US" altLang="en-US" sz="2800" dirty="0"/>
          </a:p>
          <a:p>
            <a:pPr lvl="1"/>
            <a:r>
              <a:rPr lang="en-US" altLang="en-US" sz="2400" dirty="0"/>
              <a:t>Extract information from images</a:t>
            </a:r>
          </a:p>
          <a:p>
            <a:pPr lvl="2"/>
            <a:r>
              <a:rPr lang="en-US" altLang="en-US" sz="2000" dirty="0"/>
              <a:t>Texture, edges, distinctive points, etc.</a:t>
            </a:r>
          </a:p>
          <a:p>
            <a:pPr lvl="1"/>
            <a:r>
              <a:rPr lang="en-US" altLang="en-US" sz="2400" dirty="0"/>
              <a:t>Detect patterns</a:t>
            </a:r>
          </a:p>
          <a:p>
            <a:pPr lvl="2"/>
            <a:r>
              <a:rPr lang="en-US" altLang="en-US" sz="2000" dirty="0"/>
              <a:t>Template matching</a:t>
            </a:r>
          </a:p>
          <a:p>
            <a:pPr lvl="1"/>
            <a:r>
              <a:rPr lang="en-US" altLang="en-US" dirty="0"/>
              <a:t>Deep Convolutional Networks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705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4"/>
          <p:cNvGrpSpPr>
            <a:grpSpLocks/>
          </p:cNvGrpSpPr>
          <p:nvPr/>
        </p:nvGrpSpPr>
        <p:grpSpPr bwMode="auto">
          <a:xfrm>
            <a:off x="7010400" y="2514600"/>
            <a:ext cx="2274888" cy="1803400"/>
            <a:chOff x="3799" y="2064"/>
            <a:chExt cx="1433" cy="1136"/>
          </a:xfrm>
        </p:grpSpPr>
        <p:grpSp>
          <p:nvGrpSpPr>
            <p:cNvPr id="34822" name="Group 5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829" name="Rectangle 11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830" name="Rectangle 12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831" name="Rectangle 13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832" name="Rectangle 14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833" name="Line 15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834" name="Line 16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835" name="Line 17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836" name="Line 18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837" name="Line 1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838" name="Line 20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839" name="Line 21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840" name="Line 22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4823" name="Picture 2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19" name="Text Box 24"/>
          <p:cNvSpPr txBox="1">
            <a:spLocks noChangeArrowheads="1"/>
          </p:cNvSpPr>
          <p:nvPr/>
        </p:nvSpPr>
        <p:spPr bwMode="auto">
          <a:xfrm>
            <a:off x="7543801" y="6400800"/>
            <a:ext cx="3019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credit: David Lowe (UBC)</a:t>
            </a:r>
          </a:p>
        </p:txBody>
      </p:sp>
      <p:graphicFrame>
        <p:nvGraphicFramePr>
          <p:cNvPr id="34820" name="Object 26"/>
          <p:cNvGraphicFramePr>
            <a:graphicFrameLocks noChangeAspect="1"/>
          </p:cNvGraphicFramePr>
          <p:nvPr/>
        </p:nvGraphicFramePr>
        <p:xfrm>
          <a:off x="7913688" y="1752601"/>
          <a:ext cx="10207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368140" imgH="203112" progId="Equation.3">
                  <p:embed/>
                </p:oleObj>
              </mc:Choice>
              <mc:Fallback>
                <p:oleObj name="Equation" r:id="rId5" imgW="368140" imgH="203112" progId="Equation.3">
                  <p:embed/>
                  <p:pic>
                    <p:nvPicPr>
                      <p:cNvPr id="3482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8" y="1752601"/>
                        <a:ext cx="10207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6"/>
          <p:cNvSpPr txBox="1">
            <a:spLocks noChangeArrowheads="1"/>
          </p:cNvSpPr>
          <p:nvPr/>
        </p:nvSpPr>
        <p:spPr>
          <a:xfrm>
            <a:off x="1981200" y="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Example: box f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ilter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73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2235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61247" name="Group 127"/>
          <p:cNvGraphicFramePr>
            <a:graphicFrameLocks noGrp="1"/>
          </p:cNvGraphicFramePr>
          <p:nvPr/>
        </p:nvGraphicFramePr>
        <p:xfrm>
          <a:off x="6248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1371" name="Rectangle 251"/>
          <p:cNvSpPr>
            <a:spLocks noChangeArrowheads="1"/>
          </p:cNvSpPr>
          <p:nvPr/>
        </p:nvSpPr>
        <p:spPr bwMode="auto">
          <a:xfrm>
            <a:off x="6629401" y="2590800"/>
            <a:ext cx="36512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61500" name="Group 380"/>
          <p:cNvGraphicFramePr>
            <a:graphicFrameLocks noGrp="1"/>
          </p:cNvGraphicFramePr>
          <p:nvPr/>
        </p:nvGraphicFramePr>
        <p:xfrm>
          <a:off x="2235200" y="2287589"/>
          <a:ext cx="3556000" cy="3471863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1495" name="Rectangle 375"/>
          <p:cNvSpPr>
            <a:spLocks noChangeArrowheads="1"/>
          </p:cNvSpPr>
          <p:nvPr/>
        </p:nvSpPr>
        <p:spPr bwMode="auto">
          <a:xfrm>
            <a:off x="2209800" y="22860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213" name="Text Box 376"/>
          <p:cNvSpPr txBox="1">
            <a:spLocks noChangeArrowheads="1"/>
          </p:cNvSpPr>
          <p:nvPr/>
        </p:nvSpPr>
        <p:spPr bwMode="auto">
          <a:xfrm>
            <a:off x="9286876" y="6550026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Credit: S. Seitz</a:t>
            </a:r>
          </a:p>
        </p:txBody>
      </p:sp>
      <p:sp>
        <p:nvSpPr>
          <p:cNvPr id="261499" name="Rectangle 379"/>
          <p:cNvSpPr>
            <a:spLocks noChangeArrowheads="1"/>
          </p:cNvSpPr>
          <p:nvPr/>
        </p:nvSpPr>
        <p:spPr bwMode="auto">
          <a:xfrm>
            <a:off x="6705600" y="26670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6215" name="Object 381"/>
          <p:cNvGraphicFramePr>
            <a:graphicFrameLocks noChangeAspect="1"/>
          </p:cNvGraphicFramePr>
          <p:nvPr/>
        </p:nvGraphicFramePr>
        <p:xfrm>
          <a:off x="3359151" y="5943601"/>
          <a:ext cx="50911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2070100" imgH="355600" progId="Equation.3">
                  <p:embed/>
                </p:oleObj>
              </mc:Choice>
              <mc:Fallback>
                <p:oleObj name="Equation" r:id="rId5" imgW="2070100" imgH="355600" progId="Equation.3">
                  <p:embed/>
                  <p:pic>
                    <p:nvPicPr>
                      <p:cNvPr id="36215" name="Object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943601"/>
                        <a:ext cx="50911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16" name="Object 3"/>
          <p:cNvGraphicFramePr>
            <a:graphicFrameLocks noChangeAspect="1"/>
          </p:cNvGraphicFramePr>
          <p:nvPr/>
        </p:nvGraphicFramePr>
        <p:xfrm>
          <a:off x="7232651" y="1238250"/>
          <a:ext cx="15097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330057" imgH="203112" progId="Equation.3">
                  <p:embed/>
                </p:oleObj>
              </mc:Choice>
              <mc:Fallback>
                <p:oleObj name="Equation" r:id="rId7" imgW="330057" imgH="203112" progId="Equation.3">
                  <p:embed/>
                  <p:pic>
                    <p:nvPicPr>
                      <p:cNvPr id="362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1" y="1238250"/>
                        <a:ext cx="15097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17" name="Object 4"/>
          <p:cNvGraphicFramePr>
            <a:graphicFrameLocks noChangeAspect="1"/>
          </p:cNvGraphicFramePr>
          <p:nvPr/>
        </p:nvGraphicFramePr>
        <p:xfrm>
          <a:off x="3117850" y="1295401"/>
          <a:ext cx="162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9" imgW="355292" imgH="203024" progId="Equation.3">
                  <p:embed/>
                </p:oleObj>
              </mc:Choice>
              <mc:Fallback>
                <p:oleObj name="Equation" r:id="rId9" imgW="355292" imgH="203024" progId="Equation.3">
                  <p:embed/>
                  <p:pic>
                    <p:nvPicPr>
                      <p:cNvPr id="362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295401"/>
                        <a:ext cx="162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 txBox="1">
            <a:spLocks noChangeArrowheads="1"/>
          </p:cNvSpPr>
          <p:nvPr/>
        </p:nvSpPr>
        <p:spPr>
          <a:xfrm>
            <a:off x="1981200" y="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Image filtering</a:t>
            </a:r>
          </a:p>
        </p:txBody>
      </p:sp>
      <p:grpSp>
        <p:nvGrpSpPr>
          <p:cNvPr id="36219" name="Group 4"/>
          <p:cNvGrpSpPr>
            <a:grpSpLocks noChangeAspect="1"/>
          </p:cNvGrpSpPr>
          <p:nvPr/>
        </p:nvGrpSpPr>
        <p:grpSpPr bwMode="auto">
          <a:xfrm>
            <a:off x="9067800" y="304800"/>
            <a:ext cx="1143000" cy="973138"/>
            <a:chOff x="3799" y="2064"/>
            <a:chExt cx="1433" cy="1136"/>
          </a:xfrm>
        </p:grpSpPr>
        <p:grpSp>
          <p:nvGrpSpPr>
            <p:cNvPr id="36221" name="Group 5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36223" name="Rectangle 6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6224" name="Rectangle 7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6225" name="Rectangle 8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6226" name="Rectangle 9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6227" name="Rectangle 10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6228" name="Rectangle 11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6229" name="Rectangle 12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6230" name="Rectangle 13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6231" name="Rectangle 14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6232" name="Line 15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233" name="Line 16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234" name="Line 17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235" name="Line 18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236" name="Line 1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237" name="Line 20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238" name="Line 21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239" name="Line 22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6222" name="Picture 2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6220" name="Object 26"/>
          <p:cNvGraphicFramePr>
            <a:graphicFrameLocks noChangeAspect="1"/>
          </p:cNvGraphicFramePr>
          <p:nvPr/>
        </p:nvGraphicFramePr>
        <p:xfrm>
          <a:off x="8001001" y="533401"/>
          <a:ext cx="10207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2" imgW="368140" imgH="203112" progId="Equation.3">
                  <p:embed/>
                </p:oleObj>
              </mc:Choice>
              <mc:Fallback>
                <p:oleObj name="Equation" r:id="rId12" imgW="368140" imgH="203112" progId="Equation.3">
                  <p:embed/>
                  <p:pic>
                    <p:nvPicPr>
                      <p:cNvPr id="3622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33401"/>
                        <a:ext cx="10207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371" grpId="0" animBg="1"/>
      <p:bldP spid="261495" grpId="0" animBg="1"/>
      <p:bldP spid="2614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2235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63295" name="Group 127"/>
          <p:cNvGraphicFramePr>
            <a:graphicFrameLocks noGrp="1"/>
          </p:cNvGraphicFramePr>
          <p:nvPr/>
        </p:nvGraphicFramePr>
        <p:xfrm>
          <a:off x="6248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112" name="Rectangle 251"/>
          <p:cNvSpPr>
            <a:spLocks noChangeArrowheads="1"/>
          </p:cNvSpPr>
          <p:nvPr/>
        </p:nvSpPr>
        <p:spPr bwMode="auto">
          <a:xfrm>
            <a:off x="6934200" y="25908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63420" name="Group 252"/>
          <p:cNvGraphicFramePr>
            <a:graphicFrameLocks noGrp="1"/>
          </p:cNvGraphicFramePr>
          <p:nvPr/>
        </p:nvGraphicFramePr>
        <p:xfrm>
          <a:off x="2235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236" name="Rectangle 375"/>
          <p:cNvSpPr>
            <a:spLocks noChangeArrowheads="1"/>
          </p:cNvSpPr>
          <p:nvPr/>
        </p:nvSpPr>
        <p:spPr bwMode="auto">
          <a:xfrm>
            <a:off x="2590800" y="22860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7237" name="Object 381"/>
          <p:cNvGraphicFramePr>
            <a:graphicFrameLocks noChangeAspect="1"/>
          </p:cNvGraphicFramePr>
          <p:nvPr/>
        </p:nvGraphicFramePr>
        <p:xfrm>
          <a:off x="7232651" y="1238250"/>
          <a:ext cx="15097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330057" imgH="203112" progId="Equation.3">
                  <p:embed/>
                </p:oleObj>
              </mc:Choice>
              <mc:Fallback>
                <p:oleObj name="Equation" r:id="rId5" imgW="330057" imgH="203112" progId="Equation.3">
                  <p:embed/>
                  <p:pic>
                    <p:nvPicPr>
                      <p:cNvPr id="37237" name="Object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1" y="1238250"/>
                        <a:ext cx="15097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38" name="Object 3"/>
          <p:cNvGraphicFramePr>
            <a:graphicFrameLocks noChangeAspect="1"/>
          </p:cNvGraphicFramePr>
          <p:nvPr/>
        </p:nvGraphicFramePr>
        <p:xfrm>
          <a:off x="3117850" y="1295401"/>
          <a:ext cx="162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355292" imgH="203024" progId="Equation.3">
                  <p:embed/>
                </p:oleObj>
              </mc:Choice>
              <mc:Fallback>
                <p:oleObj name="Equation" r:id="rId7" imgW="355292" imgH="203024" progId="Equation.3">
                  <p:embed/>
                  <p:pic>
                    <p:nvPicPr>
                      <p:cNvPr id="372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295401"/>
                        <a:ext cx="162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39" name="Rectangle 1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Image filtering</a:t>
            </a:r>
          </a:p>
        </p:txBody>
      </p:sp>
      <p:grpSp>
        <p:nvGrpSpPr>
          <p:cNvPr id="37240" name="Group 4"/>
          <p:cNvGrpSpPr>
            <a:grpSpLocks noChangeAspect="1"/>
          </p:cNvGrpSpPr>
          <p:nvPr/>
        </p:nvGrpSpPr>
        <p:grpSpPr bwMode="auto">
          <a:xfrm>
            <a:off x="9067800" y="304800"/>
            <a:ext cx="1143000" cy="973138"/>
            <a:chOff x="3799" y="2064"/>
            <a:chExt cx="1433" cy="1136"/>
          </a:xfrm>
        </p:grpSpPr>
        <p:grpSp>
          <p:nvGrpSpPr>
            <p:cNvPr id="37244" name="Group 5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37246" name="Rectangle 6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7247" name="Rectangle 7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7248" name="Rectangle 8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7249" name="Rectangle 9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7250" name="Rectangle 10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7251" name="Rectangle 11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7252" name="Rectangle 12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7253" name="Rectangle 13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7254" name="Rectangle 14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7255" name="Line 15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256" name="Line 16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257" name="Line 17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258" name="Line 18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259" name="Line 1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260" name="Line 20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261" name="Line 21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262" name="Line 22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7245" name="Picture 2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7241" name="Object 26"/>
          <p:cNvGraphicFramePr>
            <a:graphicFrameLocks noChangeAspect="1"/>
          </p:cNvGraphicFramePr>
          <p:nvPr/>
        </p:nvGraphicFramePr>
        <p:xfrm>
          <a:off x="8001001" y="533401"/>
          <a:ext cx="10207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0" imgW="368140" imgH="203112" progId="Equation.3">
                  <p:embed/>
                </p:oleObj>
              </mc:Choice>
              <mc:Fallback>
                <p:oleObj name="Equation" r:id="rId10" imgW="368140" imgH="203112" progId="Equation.3">
                  <p:embed/>
                  <p:pic>
                    <p:nvPicPr>
                      <p:cNvPr id="3724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33401"/>
                        <a:ext cx="10207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42" name="Text Box 376"/>
          <p:cNvSpPr txBox="1">
            <a:spLocks noChangeArrowheads="1"/>
          </p:cNvSpPr>
          <p:nvPr/>
        </p:nvSpPr>
        <p:spPr bwMode="auto">
          <a:xfrm>
            <a:off x="9286876" y="6550026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Credit: S. Seitz</a:t>
            </a:r>
          </a:p>
        </p:txBody>
      </p:sp>
      <p:graphicFrame>
        <p:nvGraphicFramePr>
          <p:cNvPr id="37243" name="Object 5"/>
          <p:cNvGraphicFramePr>
            <a:graphicFrameLocks noChangeAspect="1"/>
          </p:cNvGraphicFramePr>
          <p:nvPr/>
        </p:nvGraphicFramePr>
        <p:xfrm>
          <a:off x="3359151" y="5943601"/>
          <a:ext cx="50911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2" imgW="2070100" imgH="355600" progId="Equation.3">
                  <p:embed/>
                </p:oleObj>
              </mc:Choice>
              <mc:Fallback>
                <p:oleObj name="Equation" r:id="rId12" imgW="2070100" imgH="355600" progId="Equation.3">
                  <p:embed/>
                  <p:pic>
                    <p:nvPicPr>
                      <p:cNvPr id="372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943601"/>
                        <a:ext cx="50911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25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2235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65343" name="Group 127"/>
          <p:cNvGraphicFramePr>
            <a:graphicFrameLocks noGrp="1"/>
          </p:cNvGraphicFramePr>
          <p:nvPr/>
        </p:nvGraphicFramePr>
        <p:xfrm>
          <a:off x="6248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8136" name="Rectangle 251"/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65468" name="Group 252"/>
          <p:cNvGraphicFramePr>
            <a:graphicFrameLocks noGrp="1"/>
          </p:cNvGraphicFramePr>
          <p:nvPr/>
        </p:nvGraphicFramePr>
        <p:xfrm>
          <a:off x="2235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8260" name="Rectangle 375"/>
          <p:cNvSpPr>
            <a:spLocks noChangeArrowheads="1"/>
          </p:cNvSpPr>
          <p:nvPr/>
        </p:nvSpPr>
        <p:spPr bwMode="auto">
          <a:xfrm>
            <a:off x="2971800" y="22860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8261" name="Object 381"/>
          <p:cNvGraphicFramePr>
            <a:graphicFrameLocks noChangeAspect="1"/>
          </p:cNvGraphicFramePr>
          <p:nvPr/>
        </p:nvGraphicFramePr>
        <p:xfrm>
          <a:off x="7232651" y="1238250"/>
          <a:ext cx="15097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330057" imgH="203112" progId="Equation.3">
                  <p:embed/>
                </p:oleObj>
              </mc:Choice>
              <mc:Fallback>
                <p:oleObj name="Equation" r:id="rId5" imgW="330057" imgH="203112" progId="Equation.3">
                  <p:embed/>
                  <p:pic>
                    <p:nvPicPr>
                      <p:cNvPr id="38261" name="Object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1" y="1238250"/>
                        <a:ext cx="15097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62" name="Object 3"/>
          <p:cNvGraphicFramePr>
            <a:graphicFrameLocks noChangeAspect="1"/>
          </p:cNvGraphicFramePr>
          <p:nvPr/>
        </p:nvGraphicFramePr>
        <p:xfrm>
          <a:off x="3117850" y="1295401"/>
          <a:ext cx="162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7" imgW="355292" imgH="203024" progId="Equation.3">
                  <p:embed/>
                </p:oleObj>
              </mc:Choice>
              <mc:Fallback>
                <p:oleObj name="Equation" r:id="rId7" imgW="355292" imgH="203024" progId="Equation.3">
                  <p:embed/>
                  <p:pic>
                    <p:nvPicPr>
                      <p:cNvPr id="3826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295401"/>
                        <a:ext cx="162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63" name="Rectangle 1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Image filtering</a:t>
            </a:r>
          </a:p>
        </p:txBody>
      </p:sp>
      <p:grpSp>
        <p:nvGrpSpPr>
          <p:cNvPr id="38264" name="Group 4"/>
          <p:cNvGrpSpPr>
            <a:grpSpLocks noChangeAspect="1"/>
          </p:cNvGrpSpPr>
          <p:nvPr/>
        </p:nvGrpSpPr>
        <p:grpSpPr bwMode="auto">
          <a:xfrm>
            <a:off x="9067800" y="304800"/>
            <a:ext cx="1143000" cy="973138"/>
            <a:chOff x="3799" y="2064"/>
            <a:chExt cx="1433" cy="1136"/>
          </a:xfrm>
        </p:grpSpPr>
        <p:grpSp>
          <p:nvGrpSpPr>
            <p:cNvPr id="38268" name="Group 5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38270" name="Rectangle 6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8271" name="Rectangle 7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8272" name="Rectangle 8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8273" name="Rectangle 9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8274" name="Rectangle 10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8275" name="Rectangle 11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8276" name="Rectangle 12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8277" name="Rectangle 13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8278" name="Rectangle 14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8279" name="Line 15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280" name="Line 16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281" name="Line 17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282" name="Line 18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283" name="Line 1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284" name="Line 20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285" name="Line 21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286" name="Line 22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8269" name="Picture 2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8265" name="Object 26"/>
          <p:cNvGraphicFramePr>
            <a:graphicFrameLocks noChangeAspect="1"/>
          </p:cNvGraphicFramePr>
          <p:nvPr/>
        </p:nvGraphicFramePr>
        <p:xfrm>
          <a:off x="8001001" y="533401"/>
          <a:ext cx="10207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0" imgW="368140" imgH="203112" progId="Equation.3">
                  <p:embed/>
                </p:oleObj>
              </mc:Choice>
              <mc:Fallback>
                <p:oleObj name="Equation" r:id="rId10" imgW="368140" imgH="203112" progId="Equation.3">
                  <p:embed/>
                  <p:pic>
                    <p:nvPicPr>
                      <p:cNvPr id="3826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33401"/>
                        <a:ext cx="10207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66" name="Text Box 376"/>
          <p:cNvSpPr txBox="1">
            <a:spLocks noChangeArrowheads="1"/>
          </p:cNvSpPr>
          <p:nvPr/>
        </p:nvSpPr>
        <p:spPr bwMode="auto">
          <a:xfrm>
            <a:off x="9286876" y="6550026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Credit: S. Seitz</a:t>
            </a:r>
          </a:p>
        </p:txBody>
      </p:sp>
      <p:graphicFrame>
        <p:nvGraphicFramePr>
          <p:cNvPr id="38267" name="Object 5"/>
          <p:cNvGraphicFramePr>
            <a:graphicFrameLocks noChangeAspect="1"/>
          </p:cNvGraphicFramePr>
          <p:nvPr/>
        </p:nvGraphicFramePr>
        <p:xfrm>
          <a:off x="3359151" y="5943601"/>
          <a:ext cx="50911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2" imgW="2070100" imgH="355600" progId="Equation.3">
                  <p:embed/>
                </p:oleObj>
              </mc:Choice>
              <mc:Fallback>
                <p:oleObj name="Equation" r:id="rId12" imgW="2070100" imgH="355600" progId="Equation.3">
                  <p:embed/>
                  <p:pic>
                    <p:nvPicPr>
                      <p:cNvPr id="38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943601"/>
                        <a:ext cx="50911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51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67" name="Group 3"/>
          <p:cNvGraphicFramePr>
            <a:graphicFrameLocks noGrp="1"/>
          </p:cNvGraphicFramePr>
          <p:nvPr/>
        </p:nvGraphicFramePr>
        <p:xfrm>
          <a:off x="2235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67391" name="Group 127"/>
          <p:cNvGraphicFramePr>
            <a:graphicFrameLocks noGrp="1"/>
          </p:cNvGraphicFramePr>
          <p:nvPr/>
        </p:nvGraphicFramePr>
        <p:xfrm>
          <a:off x="6248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160" name="Rectangle 251"/>
          <p:cNvSpPr>
            <a:spLocks noChangeArrowheads="1"/>
          </p:cNvSpPr>
          <p:nvPr/>
        </p:nvSpPr>
        <p:spPr bwMode="auto">
          <a:xfrm>
            <a:off x="7696200" y="25908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67516" name="Group 252"/>
          <p:cNvGraphicFramePr>
            <a:graphicFrameLocks noGrp="1"/>
          </p:cNvGraphicFramePr>
          <p:nvPr/>
        </p:nvGraphicFramePr>
        <p:xfrm>
          <a:off x="2235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284" name="Rectangle 375"/>
          <p:cNvSpPr>
            <a:spLocks noChangeArrowheads="1"/>
          </p:cNvSpPr>
          <p:nvPr/>
        </p:nvSpPr>
        <p:spPr bwMode="auto">
          <a:xfrm>
            <a:off x="3276600" y="22860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9285" name="Object 381"/>
          <p:cNvGraphicFramePr>
            <a:graphicFrameLocks noChangeAspect="1"/>
          </p:cNvGraphicFramePr>
          <p:nvPr/>
        </p:nvGraphicFramePr>
        <p:xfrm>
          <a:off x="7232651" y="1238250"/>
          <a:ext cx="15097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330057" imgH="203112" progId="Equation.3">
                  <p:embed/>
                </p:oleObj>
              </mc:Choice>
              <mc:Fallback>
                <p:oleObj name="Equation" r:id="rId5" imgW="330057" imgH="203112" progId="Equation.3">
                  <p:embed/>
                  <p:pic>
                    <p:nvPicPr>
                      <p:cNvPr id="39285" name="Object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1" y="1238250"/>
                        <a:ext cx="15097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86" name="Object 3"/>
          <p:cNvGraphicFramePr>
            <a:graphicFrameLocks noChangeAspect="1"/>
          </p:cNvGraphicFramePr>
          <p:nvPr/>
        </p:nvGraphicFramePr>
        <p:xfrm>
          <a:off x="3117850" y="1295401"/>
          <a:ext cx="162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355292" imgH="203024" progId="Equation.3">
                  <p:embed/>
                </p:oleObj>
              </mc:Choice>
              <mc:Fallback>
                <p:oleObj name="Equation" r:id="rId7" imgW="355292" imgH="203024" progId="Equation.3">
                  <p:embed/>
                  <p:pic>
                    <p:nvPicPr>
                      <p:cNvPr id="392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295401"/>
                        <a:ext cx="162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87" name="Rectangle 1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Image filtering</a:t>
            </a:r>
          </a:p>
        </p:txBody>
      </p:sp>
      <p:grpSp>
        <p:nvGrpSpPr>
          <p:cNvPr id="39288" name="Group 4"/>
          <p:cNvGrpSpPr>
            <a:grpSpLocks noChangeAspect="1"/>
          </p:cNvGrpSpPr>
          <p:nvPr/>
        </p:nvGrpSpPr>
        <p:grpSpPr bwMode="auto">
          <a:xfrm>
            <a:off x="9067800" y="304800"/>
            <a:ext cx="1143000" cy="973138"/>
            <a:chOff x="3799" y="2064"/>
            <a:chExt cx="1433" cy="1136"/>
          </a:xfrm>
        </p:grpSpPr>
        <p:grpSp>
          <p:nvGrpSpPr>
            <p:cNvPr id="39292" name="Group 5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39294" name="Rectangle 6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9295" name="Rectangle 7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9296" name="Rectangle 8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9297" name="Rectangle 9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9298" name="Rectangle 10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9299" name="Rectangle 11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9300" name="Rectangle 12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9301" name="Rectangle 13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9302" name="Rectangle 14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9303" name="Line 15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04" name="Line 16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05" name="Line 17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06" name="Line 18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07" name="Line 1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08" name="Line 20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09" name="Line 21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10" name="Line 22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293" name="Picture 2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9289" name="Object 26"/>
          <p:cNvGraphicFramePr>
            <a:graphicFrameLocks noChangeAspect="1"/>
          </p:cNvGraphicFramePr>
          <p:nvPr/>
        </p:nvGraphicFramePr>
        <p:xfrm>
          <a:off x="8001001" y="533401"/>
          <a:ext cx="10207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10" imgW="368140" imgH="203112" progId="Equation.3">
                  <p:embed/>
                </p:oleObj>
              </mc:Choice>
              <mc:Fallback>
                <p:oleObj name="Equation" r:id="rId10" imgW="368140" imgH="203112" progId="Equation.3">
                  <p:embed/>
                  <p:pic>
                    <p:nvPicPr>
                      <p:cNvPr id="3928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33401"/>
                        <a:ext cx="10207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90" name="Text Box 376"/>
          <p:cNvSpPr txBox="1">
            <a:spLocks noChangeArrowheads="1"/>
          </p:cNvSpPr>
          <p:nvPr/>
        </p:nvSpPr>
        <p:spPr bwMode="auto">
          <a:xfrm>
            <a:off x="9286876" y="6550026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Credit: S. Seitz</a:t>
            </a:r>
          </a:p>
        </p:txBody>
      </p:sp>
      <p:graphicFrame>
        <p:nvGraphicFramePr>
          <p:cNvPr id="39291" name="Object 5"/>
          <p:cNvGraphicFramePr>
            <a:graphicFrameLocks noChangeAspect="1"/>
          </p:cNvGraphicFramePr>
          <p:nvPr/>
        </p:nvGraphicFramePr>
        <p:xfrm>
          <a:off x="3359151" y="5943601"/>
          <a:ext cx="50911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2" imgW="2070100" imgH="355600" progId="Equation.3">
                  <p:embed/>
                </p:oleObj>
              </mc:Choice>
              <mc:Fallback>
                <p:oleObj name="Equation" r:id="rId12" imgW="2070100" imgH="355600" progId="Equation.3">
                  <p:embed/>
                  <p:pic>
                    <p:nvPicPr>
                      <p:cNvPr id="392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943601"/>
                        <a:ext cx="50911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540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5" name="Group 3"/>
          <p:cNvGraphicFramePr>
            <a:graphicFrameLocks noGrp="1"/>
          </p:cNvGraphicFramePr>
          <p:nvPr/>
        </p:nvGraphicFramePr>
        <p:xfrm>
          <a:off x="6248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061" name="Rectangle 127"/>
          <p:cNvSpPr>
            <a:spLocks noChangeArrowheads="1"/>
          </p:cNvSpPr>
          <p:nvPr/>
        </p:nvSpPr>
        <p:spPr bwMode="auto">
          <a:xfrm>
            <a:off x="8001000" y="25908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69440" name="Group 128"/>
          <p:cNvGraphicFramePr>
            <a:graphicFrameLocks noGrp="1"/>
          </p:cNvGraphicFramePr>
          <p:nvPr/>
        </p:nvGraphicFramePr>
        <p:xfrm>
          <a:off x="2235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185" name="Rectangle 252"/>
          <p:cNvSpPr>
            <a:spLocks noChangeArrowheads="1"/>
          </p:cNvSpPr>
          <p:nvPr/>
        </p:nvSpPr>
        <p:spPr bwMode="auto">
          <a:xfrm>
            <a:off x="3657600" y="22860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0186" name="Object 381"/>
          <p:cNvGraphicFramePr>
            <a:graphicFrameLocks noChangeAspect="1"/>
          </p:cNvGraphicFramePr>
          <p:nvPr/>
        </p:nvGraphicFramePr>
        <p:xfrm>
          <a:off x="7232651" y="1238250"/>
          <a:ext cx="15097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5" imgW="330057" imgH="203112" progId="Equation.3">
                  <p:embed/>
                </p:oleObj>
              </mc:Choice>
              <mc:Fallback>
                <p:oleObj name="Equation" r:id="rId5" imgW="330057" imgH="203112" progId="Equation.3">
                  <p:embed/>
                  <p:pic>
                    <p:nvPicPr>
                      <p:cNvPr id="40186" name="Object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1" y="1238250"/>
                        <a:ext cx="15097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87" name="Object 3"/>
          <p:cNvGraphicFramePr>
            <a:graphicFrameLocks noChangeAspect="1"/>
          </p:cNvGraphicFramePr>
          <p:nvPr/>
        </p:nvGraphicFramePr>
        <p:xfrm>
          <a:off x="3117850" y="1295401"/>
          <a:ext cx="162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7" imgW="355292" imgH="203024" progId="Equation.3">
                  <p:embed/>
                </p:oleObj>
              </mc:Choice>
              <mc:Fallback>
                <p:oleObj name="Equation" r:id="rId7" imgW="355292" imgH="203024" progId="Equation.3">
                  <p:embed/>
                  <p:pic>
                    <p:nvPicPr>
                      <p:cNvPr id="401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295401"/>
                        <a:ext cx="162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88" name="Rectangle 1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Image filtering</a:t>
            </a:r>
          </a:p>
        </p:txBody>
      </p:sp>
      <p:grpSp>
        <p:nvGrpSpPr>
          <p:cNvPr id="40189" name="Group 4"/>
          <p:cNvGrpSpPr>
            <a:grpSpLocks noChangeAspect="1"/>
          </p:cNvGrpSpPr>
          <p:nvPr/>
        </p:nvGrpSpPr>
        <p:grpSpPr bwMode="auto">
          <a:xfrm>
            <a:off x="9067800" y="304800"/>
            <a:ext cx="1143000" cy="973138"/>
            <a:chOff x="3799" y="2064"/>
            <a:chExt cx="1433" cy="1136"/>
          </a:xfrm>
        </p:grpSpPr>
        <p:grpSp>
          <p:nvGrpSpPr>
            <p:cNvPr id="40193" name="Group 5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40195" name="Rectangle 6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196" name="Rectangle 7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197" name="Rectangle 8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198" name="Rectangle 9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199" name="Rectangle 10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200" name="Rectangle 11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201" name="Rectangle 12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202" name="Rectangle 13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203" name="Rectangle 14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204" name="Line 15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05" name="Line 16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06" name="Line 17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07" name="Line 18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08" name="Line 1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09" name="Line 20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10" name="Line 21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11" name="Line 22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0194" name="Picture 2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0190" name="Object 26"/>
          <p:cNvGraphicFramePr>
            <a:graphicFrameLocks noChangeAspect="1"/>
          </p:cNvGraphicFramePr>
          <p:nvPr/>
        </p:nvGraphicFramePr>
        <p:xfrm>
          <a:off x="8001001" y="533401"/>
          <a:ext cx="10207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10" imgW="368140" imgH="203112" progId="Equation.3">
                  <p:embed/>
                </p:oleObj>
              </mc:Choice>
              <mc:Fallback>
                <p:oleObj name="Equation" r:id="rId10" imgW="368140" imgH="203112" progId="Equation.3">
                  <p:embed/>
                  <p:pic>
                    <p:nvPicPr>
                      <p:cNvPr id="401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33401"/>
                        <a:ext cx="10207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91" name="Text Box 376"/>
          <p:cNvSpPr txBox="1">
            <a:spLocks noChangeArrowheads="1"/>
          </p:cNvSpPr>
          <p:nvPr/>
        </p:nvSpPr>
        <p:spPr bwMode="auto">
          <a:xfrm>
            <a:off x="9286876" y="6550026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Credit: S. Seitz</a:t>
            </a:r>
          </a:p>
        </p:txBody>
      </p:sp>
      <p:graphicFrame>
        <p:nvGraphicFramePr>
          <p:cNvPr id="40192" name="Object 5"/>
          <p:cNvGraphicFramePr>
            <a:graphicFrameLocks noChangeAspect="1"/>
          </p:cNvGraphicFramePr>
          <p:nvPr/>
        </p:nvGraphicFramePr>
        <p:xfrm>
          <a:off x="3359151" y="5943601"/>
          <a:ext cx="50911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12" imgW="2070100" imgH="355600" progId="Equation.3">
                  <p:embed/>
                </p:oleObj>
              </mc:Choice>
              <mc:Fallback>
                <p:oleObj name="Equation" r:id="rId12" imgW="2070100" imgH="355600" progId="Equation.3">
                  <p:embed/>
                  <p:pic>
                    <p:nvPicPr>
                      <p:cNvPr id="401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943601"/>
                        <a:ext cx="50911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110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5" name="Group 3"/>
          <p:cNvGraphicFramePr>
            <a:graphicFrameLocks noGrp="1"/>
          </p:cNvGraphicFramePr>
          <p:nvPr/>
        </p:nvGraphicFramePr>
        <p:xfrm>
          <a:off x="6248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085" name="Rectangle 127"/>
          <p:cNvSpPr>
            <a:spLocks noChangeArrowheads="1"/>
          </p:cNvSpPr>
          <p:nvPr/>
        </p:nvSpPr>
        <p:spPr bwMode="auto">
          <a:xfrm>
            <a:off x="7696200" y="43434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69440" name="Group 128"/>
          <p:cNvGraphicFramePr>
            <a:graphicFrameLocks noGrp="1"/>
          </p:cNvGraphicFramePr>
          <p:nvPr/>
        </p:nvGraphicFramePr>
        <p:xfrm>
          <a:off x="2235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209" name="Rectangle 252"/>
          <p:cNvSpPr>
            <a:spLocks noChangeArrowheads="1"/>
          </p:cNvSpPr>
          <p:nvPr/>
        </p:nvSpPr>
        <p:spPr bwMode="auto">
          <a:xfrm>
            <a:off x="3336925" y="40259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1210" name="Object 381"/>
          <p:cNvGraphicFramePr>
            <a:graphicFrameLocks noChangeAspect="1"/>
          </p:cNvGraphicFramePr>
          <p:nvPr/>
        </p:nvGraphicFramePr>
        <p:xfrm>
          <a:off x="7232651" y="1238250"/>
          <a:ext cx="15097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330057" imgH="203112" progId="Equation.3">
                  <p:embed/>
                </p:oleObj>
              </mc:Choice>
              <mc:Fallback>
                <p:oleObj name="Equation" r:id="rId5" imgW="330057" imgH="203112" progId="Equation.3">
                  <p:embed/>
                  <p:pic>
                    <p:nvPicPr>
                      <p:cNvPr id="41210" name="Object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1" y="1238250"/>
                        <a:ext cx="15097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11" name="Object 3"/>
          <p:cNvGraphicFramePr>
            <a:graphicFrameLocks noChangeAspect="1"/>
          </p:cNvGraphicFramePr>
          <p:nvPr/>
        </p:nvGraphicFramePr>
        <p:xfrm>
          <a:off x="3117850" y="1295401"/>
          <a:ext cx="162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355292" imgH="203024" progId="Equation.3">
                  <p:embed/>
                </p:oleObj>
              </mc:Choice>
              <mc:Fallback>
                <p:oleObj name="Equation" r:id="rId7" imgW="355292" imgH="203024" progId="Equation.3">
                  <p:embed/>
                  <p:pic>
                    <p:nvPicPr>
                      <p:cNvPr id="412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295401"/>
                        <a:ext cx="162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2" name="Rectangle 1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Image filtering</a:t>
            </a:r>
          </a:p>
        </p:txBody>
      </p:sp>
      <p:grpSp>
        <p:nvGrpSpPr>
          <p:cNvPr id="41213" name="Group 4"/>
          <p:cNvGrpSpPr>
            <a:grpSpLocks noChangeAspect="1"/>
          </p:cNvGrpSpPr>
          <p:nvPr/>
        </p:nvGrpSpPr>
        <p:grpSpPr bwMode="auto">
          <a:xfrm>
            <a:off x="9067800" y="304800"/>
            <a:ext cx="1143000" cy="973138"/>
            <a:chOff x="3799" y="2064"/>
            <a:chExt cx="1433" cy="1136"/>
          </a:xfrm>
        </p:grpSpPr>
        <p:grpSp>
          <p:nvGrpSpPr>
            <p:cNvPr id="41218" name="Group 5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41220" name="Rectangle 6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1221" name="Rectangle 7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1222" name="Rectangle 8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1223" name="Rectangle 9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1224" name="Rectangle 10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1225" name="Rectangle 11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1226" name="Rectangle 12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1227" name="Rectangle 13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1228" name="Rectangle 14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1229" name="Line 15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230" name="Line 16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231" name="Line 17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232" name="Line 18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233" name="Line 1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234" name="Line 20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235" name="Line 21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236" name="Line 22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1219" name="Picture 2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1214" name="Object 26"/>
          <p:cNvGraphicFramePr>
            <a:graphicFrameLocks noChangeAspect="1"/>
          </p:cNvGraphicFramePr>
          <p:nvPr/>
        </p:nvGraphicFramePr>
        <p:xfrm>
          <a:off x="8001001" y="533401"/>
          <a:ext cx="10207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0" imgW="368140" imgH="203112" progId="Equation.3">
                  <p:embed/>
                </p:oleObj>
              </mc:Choice>
              <mc:Fallback>
                <p:oleObj name="Equation" r:id="rId10" imgW="368140" imgH="203112" progId="Equation.3">
                  <p:embed/>
                  <p:pic>
                    <p:nvPicPr>
                      <p:cNvPr id="412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33401"/>
                        <a:ext cx="10207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5" name="Text Box 376"/>
          <p:cNvSpPr txBox="1">
            <a:spLocks noChangeArrowheads="1"/>
          </p:cNvSpPr>
          <p:nvPr/>
        </p:nvSpPr>
        <p:spPr bwMode="auto">
          <a:xfrm>
            <a:off x="9286876" y="6550026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Credit: S. Seitz</a:t>
            </a:r>
          </a:p>
        </p:txBody>
      </p:sp>
      <p:sp>
        <p:nvSpPr>
          <p:cNvPr id="41216" name="TextBox 31"/>
          <p:cNvSpPr txBox="1">
            <a:spLocks noChangeArrowheads="1"/>
          </p:cNvSpPr>
          <p:nvPr/>
        </p:nvSpPr>
        <p:spPr bwMode="auto">
          <a:xfrm>
            <a:off x="7740650" y="4351339"/>
            <a:ext cx="32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graphicFrame>
        <p:nvGraphicFramePr>
          <p:cNvPr id="41217" name="Object 5"/>
          <p:cNvGraphicFramePr>
            <a:graphicFrameLocks noChangeAspect="1"/>
          </p:cNvGraphicFramePr>
          <p:nvPr/>
        </p:nvGraphicFramePr>
        <p:xfrm>
          <a:off x="3359151" y="5943601"/>
          <a:ext cx="50911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2" imgW="2070100" imgH="355600" progId="Equation.3">
                  <p:embed/>
                </p:oleObj>
              </mc:Choice>
              <mc:Fallback>
                <p:oleObj name="Equation" r:id="rId12" imgW="2070100" imgH="355600" progId="Equation.3">
                  <p:embed/>
                  <p:pic>
                    <p:nvPicPr>
                      <p:cNvPr id="412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943601"/>
                        <a:ext cx="50911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494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5" name="Group 3"/>
          <p:cNvGraphicFramePr>
            <a:graphicFrameLocks noGrp="1"/>
          </p:cNvGraphicFramePr>
          <p:nvPr/>
        </p:nvGraphicFramePr>
        <p:xfrm>
          <a:off x="6248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109" name="Rectangle 127"/>
          <p:cNvSpPr>
            <a:spLocks noChangeArrowheads="1"/>
          </p:cNvSpPr>
          <p:nvPr/>
        </p:nvSpPr>
        <p:spPr bwMode="auto">
          <a:xfrm>
            <a:off x="8382000" y="36576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69440" name="Group 128"/>
          <p:cNvGraphicFramePr>
            <a:graphicFrameLocks noGrp="1"/>
          </p:cNvGraphicFramePr>
          <p:nvPr/>
        </p:nvGraphicFramePr>
        <p:xfrm>
          <a:off x="2235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233" name="Rectangle 252"/>
          <p:cNvSpPr>
            <a:spLocks noChangeArrowheads="1"/>
          </p:cNvSpPr>
          <p:nvPr/>
        </p:nvSpPr>
        <p:spPr bwMode="auto">
          <a:xfrm>
            <a:off x="4038600" y="33528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2234" name="Object 381"/>
          <p:cNvGraphicFramePr>
            <a:graphicFrameLocks noChangeAspect="1"/>
          </p:cNvGraphicFramePr>
          <p:nvPr/>
        </p:nvGraphicFramePr>
        <p:xfrm>
          <a:off x="7232651" y="1238250"/>
          <a:ext cx="15097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330057" imgH="203112" progId="Equation.3">
                  <p:embed/>
                </p:oleObj>
              </mc:Choice>
              <mc:Fallback>
                <p:oleObj name="Equation" r:id="rId5" imgW="330057" imgH="203112" progId="Equation.3">
                  <p:embed/>
                  <p:pic>
                    <p:nvPicPr>
                      <p:cNvPr id="42234" name="Object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1" y="1238250"/>
                        <a:ext cx="15097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35" name="Object 3"/>
          <p:cNvGraphicFramePr>
            <a:graphicFrameLocks noChangeAspect="1"/>
          </p:cNvGraphicFramePr>
          <p:nvPr/>
        </p:nvGraphicFramePr>
        <p:xfrm>
          <a:off x="3117850" y="1295401"/>
          <a:ext cx="162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7" imgW="355292" imgH="203024" progId="Equation.3">
                  <p:embed/>
                </p:oleObj>
              </mc:Choice>
              <mc:Fallback>
                <p:oleObj name="Equation" r:id="rId7" imgW="355292" imgH="203024" progId="Equation.3">
                  <p:embed/>
                  <p:pic>
                    <p:nvPicPr>
                      <p:cNvPr id="42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295401"/>
                        <a:ext cx="162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36" name="Rectangle 1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Image filtering</a:t>
            </a:r>
          </a:p>
        </p:txBody>
      </p:sp>
      <p:grpSp>
        <p:nvGrpSpPr>
          <p:cNvPr id="42237" name="Group 4"/>
          <p:cNvGrpSpPr>
            <a:grpSpLocks noChangeAspect="1"/>
          </p:cNvGrpSpPr>
          <p:nvPr/>
        </p:nvGrpSpPr>
        <p:grpSpPr bwMode="auto">
          <a:xfrm>
            <a:off x="9067800" y="304800"/>
            <a:ext cx="1143000" cy="973138"/>
            <a:chOff x="3799" y="2064"/>
            <a:chExt cx="1433" cy="1136"/>
          </a:xfrm>
        </p:grpSpPr>
        <p:grpSp>
          <p:nvGrpSpPr>
            <p:cNvPr id="42242" name="Group 5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42244" name="Rectangle 6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245" name="Rectangle 7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246" name="Rectangle 8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247" name="Rectangle 9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248" name="Rectangle 10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249" name="Rectangle 11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250" name="Rectangle 12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251" name="Rectangle 13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252" name="Rectangle 14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253" name="Line 15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54" name="Line 16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55" name="Line 17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56" name="Line 18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57" name="Line 1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58" name="Line 20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59" name="Line 21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60" name="Line 22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243" name="Picture 2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2238" name="Object 26"/>
          <p:cNvGraphicFramePr>
            <a:graphicFrameLocks noChangeAspect="1"/>
          </p:cNvGraphicFramePr>
          <p:nvPr/>
        </p:nvGraphicFramePr>
        <p:xfrm>
          <a:off x="8001001" y="533401"/>
          <a:ext cx="10207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10" imgW="368140" imgH="203112" progId="Equation.3">
                  <p:embed/>
                </p:oleObj>
              </mc:Choice>
              <mc:Fallback>
                <p:oleObj name="Equation" r:id="rId10" imgW="368140" imgH="203112" progId="Equation.3">
                  <p:embed/>
                  <p:pic>
                    <p:nvPicPr>
                      <p:cNvPr id="422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33401"/>
                        <a:ext cx="10207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39" name="Text Box 376"/>
          <p:cNvSpPr txBox="1">
            <a:spLocks noChangeArrowheads="1"/>
          </p:cNvSpPr>
          <p:nvPr/>
        </p:nvSpPr>
        <p:spPr bwMode="auto">
          <a:xfrm>
            <a:off x="9286876" y="6550026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Credit: S. Seitz</a:t>
            </a:r>
          </a:p>
        </p:txBody>
      </p:sp>
      <p:sp>
        <p:nvSpPr>
          <p:cNvPr id="42240" name="TextBox 31"/>
          <p:cNvSpPr txBox="1">
            <a:spLocks noChangeArrowheads="1"/>
          </p:cNvSpPr>
          <p:nvPr/>
        </p:nvSpPr>
        <p:spPr bwMode="auto">
          <a:xfrm>
            <a:off x="8382000" y="36576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graphicFrame>
        <p:nvGraphicFramePr>
          <p:cNvPr id="42241" name="Object 5"/>
          <p:cNvGraphicFramePr>
            <a:graphicFrameLocks noChangeAspect="1"/>
          </p:cNvGraphicFramePr>
          <p:nvPr/>
        </p:nvGraphicFramePr>
        <p:xfrm>
          <a:off x="3359151" y="5943601"/>
          <a:ext cx="50911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12" imgW="2070100" imgH="355600" progId="Equation.3">
                  <p:embed/>
                </p:oleObj>
              </mc:Choice>
              <mc:Fallback>
                <p:oleObj name="Equation" r:id="rId12" imgW="2070100" imgH="355600" progId="Equation.3">
                  <p:embed/>
                  <p:pic>
                    <p:nvPicPr>
                      <p:cNvPr id="422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943601"/>
                        <a:ext cx="50911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7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501964"/>
            <a:ext cx="12034981" cy="59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363" name="Group 3"/>
          <p:cNvGraphicFramePr>
            <a:graphicFrameLocks noGrp="1"/>
          </p:cNvGraphicFramePr>
          <p:nvPr/>
        </p:nvGraphicFramePr>
        <p:xfrm>
          <a:off x="2235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71488" name="Group 128"/>
          <p:cNvGraphicFramePr>
            <a:graphicFrameLocks noGrp="1"/>
          </p:cNvGraphicFramePr>
          <p:nvPr>
            <p:ph idx="1"/>
          </p:nvPr>
        </p:nvGraphicFramePr>
        <p:xfrm>
          <a:off x="6248400" y="2286000"/>
          <a:ext cx="3581400" cy="342900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80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80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80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80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3256" name="Object 381"/>
          <p:cNvGraphicFramePr>
            <a:graphicFrameLocks noChangeAspect="1"/>
          </p:cNvGraphicFramePr>
          <p:nvPr/>
        </p:nvGraphicFramePr>
        <p:xfrm>
          <a:off x="7232651" y="1238250"/>
          <a:ext cx="15097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5" imgW="330057" imgH="203112" progId="Equation.3">
                  <p:embed/>
                </p:oleObj>
              </mc:Choice>
              <mc:Fallback>
                <p:oleObj name="Equation" r:id="rId5" imgW="330057" imgH="203112" progId="Equation.3">
                  <p:embed/>
                  <p:pic>
                    <p:nvPicPr>
                      <p:cNvPr id="43256" name="Object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1" y="1238250"/>
                        <a:ext cx="15097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57" name="Object 3"/>
          <p:cNvGraphicFramePr>
            <a:graphicFrameLocks noChangeAspect="1"/>
          </p:cNvGraphicFramePr>
          <p:nvPr/>
        </p:nvGraphicFramePr>
        <p:xfrm>
          <a:off x="3117850" y="1295401"/>
          <a:ext cx="162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7" imgW="355292" imgH="203024" progId="Equation.3">
                  <p:embed/>
                </p:oleObj>
              </mc:Choice>
              <mc:Fallback>
                <p:oleObj name="Equation" r:id="rId7" imgW="355292" imgH="203024" progId="Equation.3">
                  <p:embed/>
                  <p:pic>
                    <p:nvPicPr>
                      <p:cNvPr id="4325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295401"/>
                        <a:ext cx="162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58" name="Rectangle 1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Image filtering</a:t>
            </a:r>
          </a:p>
        </p:txBody>
      </p:sp>
      <p:grpSp>
        <p:nvGrpSpPr>
          <p:cNvPr id="43259" name="Group 4"/>
          <p:cNvGrpSpPr>
            <a:grpSpLocks/>
          </p:cNvGrpSpPr>
          <p:nvPr/>
        </p:nvGrpSpPr>
        <p:grpSpPr bwMode="auto">
          <a:xfrm>
            <a:off x="8001000" y="304800"/>
            <a:ext cx="685800" cy="584200"/>
            <a:chOff x="3799" y="2064"/>
            <a:chExt cx="1433" cy="1136"/>
          </a:xfrm>
        </p:grpSpPr>
        <p:grpSp>
          <p:nvGrpSpPr>
            <p:cNvPr id="43263" name="Group 5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43265" name="Rectangle 6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3266" name="Rectangle 7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3267" name="Rectangle 8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3268" name="Rectangle 9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3269" name="Rectangle 10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3270" name="Rectangle 11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3271" name="Rectangle 12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3272" name="Rectangle 13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3273" name="Rectangle 14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3274" name="Line 15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275" name="Line 16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276" name="Line 17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277" name="Line 18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278" name="Line 1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279" name="Line 20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280" name="Line 21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281" name="Line 22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3264" name="Picture 2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3260" name="Object 26"/>
          <p:cNvGraphicFramePr>
            <a:graphicFrameLocks noChangeAspect="1"/>
          </p:cNvGraphicFramePr>
          <p:nvPr/>
        </p:nvGraphicFramePr>
        <p:xfrm>
          <a:off x="6846888" y="228601"/>
          <a:ext cx="10207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10" imgW="368140" imgH="203112" progId="Equation.3">
                  <p:embed/>
                </p:oleObj>
              </mc:Choice>
              <mc:Fallback>
                <p:oleObj name="Equation" r:id="rId10" imgW="368140" imgH="203112" progId="Equation.3">
                  <p:embed/>
                  <p:pic>
                    <p:nvPicPr>
                      <p:cNvPr id="432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228601"/>
                        <a:ext cx="10207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61" name="Text Box 376"/>
          <p:cNvSpPr txBox="1">
            <a:spLocks noChangeArrowheads="1"/>
          </p:cNvSpPr>
          <p:nvPr/>
        </p:nvSpPr>
        <p:spPr bwMode="auto">
          <a:xfrm>
            <a:off x="9286876" y="6550026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Credit: S. Seitz</a:t>
            </a:r>
          </a:p>
        </p:txBody>
      </p:sp>
      <p:graphicFrame>
        <p:nvGraphicFramePr>
          <p:cNvPr id="43262" name="Object 5"/>
          <p:cNvGraphicFramePr>
            <a:graphicFrameLocks noChangeAspect="1"/>
          </p:cNvGraphicFramePr>
          <p:nvPr/>
        </p:nvGraphicFramePr>
        <p:xfrm>
          <a:off x="3359151" y="5943601"/>
          <a:ext cx="50911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12" imgW="2070100" imgH="355600" progId="Equation.3">
                  <p:embed/>
                </p:oleObj>
              </mc:Choice>
              <mc:Fallback>
                <p:oleObj name="Equation" r:id="rId12" imgW="2070100" imgH="355600" progId="Equation.3">
                  <p:embed/>
                  <p:pic>
                    <p:nvPicPr>
                      <p:cNvPr id="432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943601"/>
                        <a:ext cx="50911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44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57400" y="1981200"/>
            <a:ext cx="419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does it do?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Replaces each pixel with an average of its neighborhood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Achieve smoothing effect (remove sharp features)</a:t>
            </a:r>
          </a:p>
        </p:txBody>
      </p:sp>
      <p:grpSp>
        <p:nvGrpSpPr>
          <p:cNvPr id="44035" name="Group 4"/>
          <p:cNvGrpSpPr>
            <a:grpSpLocks/>
          </p:cNvGrpSpPr>
          <p:nvPr/>
        </p:nvGrpSpPr>
        <p:grpSpPr bwMode="auto">
          <a:xfrm>
            <a:off x="7010400" y="2514600"/>
            <a:ext cx="2274888" cy="1803400"/>
            <a:chOff x="3799" y="2064"/>
            <a:chExt cx="1433" cy="1136"/>
          </a:xfrm>
        </p:grpSpPr>
        <p:grpSp>
          <p:nvGrpSpPr>
            <p:cNvPr id="44039" name="Group 5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44041" name="Rectangle 6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4042" name="Rectangle 7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4043" name="Rectangle 8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4044" name="Rectangle 9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4045" name="Rectangle 10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4046" name="Rectangle 11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4047" name="Rectangle 12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4048" name="Rectangle 13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4049" name="Rectangle 14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4050" name="Line 15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051" name="Line 16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052" name="Line 17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053" name="Line 18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054" name="Line 1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055" name="Line 20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056" name="Line 21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057" name="Line 22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4040" name="Picture 2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36" name="Text Box 24"/>
          <p:cNvSpPr txBox="1">
            <a:spLocks noChangeArrowheads="1"/>
          </p:cNvSpPr>
          <p:nvPr/>
        </p:nvSpPr>
        <p:spPr bwMode="auto">
          <a:xfrm>
            <a:off x="7543801" y="6400800"/>
            <a:ext cx="3019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credit: David Lowe (UBC)</a:t>
            </a:r>
          </a:p>
        </p:txBody>
      </p:sp>
      <p:graphicFrame>
        <p:nvGraphicFramePr>
          <p:cNvPr id="44037" name="Object 25"/>
          <p:cNvGraphicFramePr>
            <a:graphicFrameLocks noChangeAspect="1"/>
          </p:cNvGraphicFramePr>
          <p:nvPr/>
        </p:nvGraphicFramePr>
        <p:xfrm>
          <a:off x="7913688" y="1752601"/>
          <a:ext cx="10207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5" imgW="368140" imgH="203112" progId="Equation.3">
                  <p:embed/>
                </p:oleObj>
              </mc:Choice>
              <mc:Fallback>
                <p:oleObj name="Equation" r:id="rId5" imgW="368140" imgH="203112" progId="Equation.3">
                  <p:embed/>
                  <p:pic>
                    <p:nvPicPr>
                      <p:cNvPr id="440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8" y="1752601"/>
                        <a:ext cx="10207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6"/>
          <p:cNvSpPr txBox="1">
            <a:spLocks noChangeArrowheads="1"/>
          </p:cNvSpPr>
          <p:nvPr/>
        </p:nvSpPr>
        <p:spPr>
          <a:xfrm>
            <a:off x="1981200" y="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Box Filter</a:t>
            </a:r>
          </a:p>
        </p:txBody>
      </p:sp>
    </p:spTree>
    <p:extLst>
      <p:ext uri="{BB962C8B-B14F-4D97-AF65-F5344CB8AC3E}">
        <p14:creationId xmlns:p14="http://schemas.microsoft.com/office/powerpoint/2010/main" val="2208055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050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1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Smoothing with box filter</a:t>
            </a:r>
          </a:p>
        </p:txBody>
      </p:sp>
    </p:spTree>
    <p:extLst>
      <p:ext uri="{BB962C8B-B14F-4D97-AF65-F5344CB8AC3E}">
        <p14:creationId xmlns:p14="http://schemas.microsoft.com/office/powerpoint/2010/main" val="368896440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with linear filters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5410200" y="2971800"/>
            <a:ext cx="1225550" cy="1295400"/>
            <a:chOff x="144" y="144"/>
            <a:chExt cx="1152" cy="1136"/>
          </a:xfrm>
        </p:grpSpPr>
        <p:sp>
          <p:nvSpPr>
            <p:cNvPr id="47112" name="Rectangle 4"/>
            <p:cNvSpPr>
              <a:spLocks noChangeArrowheads="1"/>
            </p:cNvSpPr>
            <p:nvPr/>
          </p:nvSpPr>
          <p:spPr bwMode="auto">
            <a:xfrm>
              <a:off x="912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7113" name="Rectangle 5"/>
            <p:cNvSpPr>
              <a:spLocks noChangeArrowheads="1"/>
            </p:cNvSpPr>
            <p:nvPr/>
          </p:nvSpPr>
          <p:spPr bwMode="auto">
            <a:xfrm>
              <a:off x="528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7114" name="Rectangle 6"/>
            <p:cNvSpPr>
              <a:spLocks noChangeArrowheads="1"/>
            </p:cNvSpPr>
            <p:nvPr/>
          </p:nvSpPr>
          <p:spPr bwMode="auto">
            <a:xfrm>
              <a:off x="144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7115" name="Rectangle 7"/>
            <p:cNvSpPr>
              <a:spLocks noChangeArrowheads="1"/>
            </p:cNvSpPr>
            <p:nvPr/>
          </p:nvSpPr>
          <p:spPr bwMode="auto">
            <a:xfrm>
              <a:off x="912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7116" name="Rectangle 8"/>
            <p:cNvSpPr>
              <a:spLocks noChangeArrowheads="1"/>
            </p:cNvSpPr>
            <p:nvPr/>
          </p:nvSpPr>
          <p:spPr bwMode="auto">
            <a:xfrm>
              <a:off x="528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7117" name="Rectangle 9"/>
            <p:cNvSpPr>
              <a:spLocks noChangeArrowheads="1"/>
            </p:cNvSpPr>
            <p:nvPr/>
          </p:nvSpPr>
          <p:spPr bwMode="auto">
            <a:xfrm>
              <a:off x="144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7118" name="Rectangle 10"/>
            <p:cNvSpPr>
              <a:spLocks noChangeArrowheads="1"/>
            </p:cNvSpPr>
            <p:nvPr/>
          </p:nvSpPr>
          <p:spPr bwMode="auto">
            <a:xfrm>
              <a:off x="912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7119" name="Rectangle 11"/>
            <p:cNvSpPr>
              <a:spLocks noChangeArrowheads="1"/>
            </p:cNvSpPr>
            <p:nvPr/>
          </p:nvSpPr>
          <p:spPr bwMode="auto">
            <a:xfrm>
              <a:off x="528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7120" name="Rectangle 12"/>
            <p:cNvSpPr>
              <a:spLocks noChangeArrowheads="1"/>
            </p:cNvSpPr>
            <p:nvPr/>
          </p:nvSpPr>
          <p:spPr bwMode="auto">
            <a:xfrm>
              <a:off x="144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7121" name="Line 13"/>
            <p:cNvSpPr>
              <a:spLocks noChangeShapeType="1"/>
            </p:cNvSpPr>
            <p:nvPr/>
          </p:nvSpPr>
          <p:spPr bwMode="auto">
            <a:xfrm>
              <a:off x="144" y="14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122" name="Line 14"/>
            <p:cNvSpPr>
              <a:spLocks noChangeShapeType="1"/>
            </p:cNvSpPr>
            <p:nvPr/>
          </p:nvSpPr>
          <p:spPr bwMode="auto">
            <a:xfrm>
              <a:off x="144" y="5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>
              <a:off x="144" y="9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144" y="1280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125" name="Line 17"/>
            <p:cNvSpPr>
              <a:spLocks noChangeShapeType="1"/>
            </p:cNvSpPr>
            <p:nvPr/>
          </p:nvSpPr>
          <p:spPr bwMode="auto">
            <a:xfrm>
              <a:off x="144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126" name="Line 18"/>
            <p:cNvSpPr>
              <a:spLocks noChangeShapeType="1"/>
            </p:cNvSpPr>
            <p:nvPr/>
          </p:nvSpPr>
          <p:spPr bwMode="auto">
            <a:xfrm>
              <a:off x="528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127" name="Line 19"/>
            <p:cNvSpPr>
              <a:spLocks noChangeShapeType="1"/>
            </p:cNvSpPr>
            <p:nvPr/>
          </p:nvSpPr>
          <p:spPr bwMode="auto">
            <a:xfrm>
              <a:off x="912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128" name="Line 20"/>
            <p:cNvSpPr>
              <a:spLocks noChangeShapeType="1"/>
            </p:cNvSpPr>
            <p:nvPr/>
          </p:nvSpPr>
          <p:spPr bwMode="auto">
            <a:xfrm>
              <a:off x="1296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7108" name="Text Box 22"/>
          <p:cNvSpPr txBox="1">
            <a:spLocks noChangeArrowheads="1"/>
          </p:cNvSpPr>
          <p:nvPr/>
        </p:nvSpPr>
        <p:spPr bwMode="auto">
          <a:xfrm>
            <a:off x="2651126" y="4689475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7109" name="Text Box 23"/>
          <p:cNvSpPr txBox="1">
            <a:spLocks noChangeArrowheads="1"/>
          </p:cNvSpPr>
          <p:nvPr/>
        </p:nvSpPr>
        <p:spPr bwMode="auto">
          <a:xfrm>
            <a:off x="8382000" y="2971801"/>
            <a:ext cx="565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7110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667001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1" name="Text Box 25"/>
          <p:cNvSpPr txBox="1">
            <a:spLocks noChangeArrowheads="1"/>
          </p:cNvSpPr>
          <p:nvPr/>
        </p:nvSpPr>
        <p:spPr bwMode="auto">
          <a:xfrm>
            <a:off x="8991601" y="65532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368131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with linear filters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5410200" y="2971800"/>
            <a:ext cx="1225550" cy="1295400"/>
            <a:chOff x="144" y="144"/>
            <a:chExt cx="1152" cy="1136"/>
          </a:xfrm>
        </p:grpSpPr>
        <p:sp>
          <p:nvSpPr>
            <p:cNvPr id="48137" name="Rectangle 4"/>
            <p:cNvSpPr>
              <a:spLocks noChangeArrowheads="1"/>
            </p:cNvSpPr>
            <p:nvPr/>
          </p:nvSpPr>
          <p:spPr bwMode="auto">
            <a:xfrm>
              <a:off x="912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8138" name="Rectangle 5"/>
            <p:cNvSpPr>
              <a:spLocks noChangeArrowheads="1"/>
            </p:cNvSpPr>
            <p:nvPr/>
          </p:nvSpPr>
          <p:spPr bwMode="auto">
            <a:xfrm>
              <a:off x="528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8139" name="Rectangle 6"/>
            <p:cNvSpPr>
              <a:spLocks noChangeArrowheads="1"/>
            </p:cNvSpPr>
            <p:nvPr/>
          </p:nvSpPr>
          <p:spPr bwMode="auto">
            <a:xfrm>
              <a:off x="144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8140" name="Rectangle 7"/>
            <p:cNvSpPr>
              <a:spLocks noChangeArrowheads="1"/>
            </p:cNvSpPr>
            <p:nvPr/>
          </p:nvSpPr>
          <p:spPr bwMode="auto">
            <a:xfrm>
              <a:off x="912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8141" name="Rectangle 8"/>
            <p:cNvSpPr>
              <a:spLocks noChangeArrowheads="1"/>
            </p:cNvSpPr>
            <p:nvPr/>
          </p:nvSpPr>
          <p:spPr bwMode="auto">
            <a:xfrm>
              <a:off x="528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8142" name="Rectangle 9"/>
            <p:cNvSpPr>
              <a:spLocks noChangeArrowheads="1"/>
            </p:cNvSpPr>
            <p:nvPr/>
          </p:nvSpPr>
          <p:spPr bwMode="auto">
            <a:xfrm>
              <a:off x="144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8143" name="Rectangle 10"/>
            <p:cNvSpPr>
              <a:spLocks noChangeArrowheads="1"/>
            </p:cNvSpPr>
            <p:nvPr/>
          </p:nvSpPr>
          <p:spPr bwMode="auto">
            <a:xfrm>
              <a:off x="912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8144" name="Rectangle 11"/>
            <p:cNvSpPr>
              <a:spLocks noChangeArrowheads="1"/>
            </p:cNvSpPr>
            <p:nvPr/>
          </p:nvSpPr>
          <p:spPr bwMode="auto">
            <a:xfrm>
              <a:off x="528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8145" name="Rectangle 12"/>
            <p:cNvSpPr>
              <a:spLocks noChangeArrowheads="1"/>
            </p:cNvSpPr>
            <p:nvPr/>
          </p:nvSpPr>
          <p:spPr bwMode="auto">
            <a:xfrm>
              <a:off x="144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8146" name="Line 13"/>
            <p:cNvSpPr>
              <a:spLocks noChangeShapeType="1"/>
            </p:cNvSpPr>
            <p:nvPr/>
          </p:nvSpPr>
          <p:spPr bwMode="auto">
            <a:xfrm>
              <a:off x="144" y="14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47" name="Line 14"/>
            <p:cNvSpPr>
              <a:spLocks noChangeShapeType="1"/>
            </p:cNvSpPr>
            <p:nvPr/>
          </p:nvSpPr>
          <p:spPr bwMode="auto">
            <a:xfrm>
              <a:off x="144" y="5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48" name="Line 15"/>
            <p:cNvSpPr>
              <a:spLocks noChangeShapeType="1"/>
            </p:cNvSpPr>
            <p:nvPr/>
          </p:nvSpPr>
          <p:spPr bwMode="auto">
            <a:xfrm>
              <a:off x="144" y="9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49" name="Line 16"/>
            <p:cNvSpPr>
              <a:spLocks noChangeShapeType="1"/>
            </p:cNvSpPr>
            <p:nvPr/>
          </p:nvSpPr>
          <p:spPr bwMode="auto">
            <a:xfrm>
              <a:off x="144" y="1280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0" name="Line 17"/>
            <p:cNvSpPr>
              <a:spLocks noChangeShapeType="1"/>
            </p:cNvSpPr>
            <p:nvPr/>
          </p:nvSpPr>
          <p:spPr bwMode="auto">
            <a:xfrm>
              <a:off x="144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1" name="Line 18"/>
            <p:cNvSpPr>
              <a:spLocks noChangeShapeType="1"/>
            </p:cNvSpPr>
            <p:nvPr/>
          </p:nvSpPr>
          <p:spPr bwMode="auto">
            <a:xfrm>
              <a:off x="528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2" name="Line 19"/>
            <p:cNvSpPr>
              <a:spLocks noChangeShapeType="1"/>
            </p:cNvSpPr>
            <p:nvPr/>
          </p:nvSpPr>
          <p:spPr bwMode="auto">
            <a:xfrm>
              <a:off x="912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3" name="Line 20"/>
            <p:cNvSpPr>
              <a:spLocks noChangeShapeType="1"/>
            </p:cNvSpPr>
            <p:nvPr/>
          </p:nvSpPr>
          <p:spPr bwMode="auto">
            <a:xfrm>
              <a:off x="1296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48132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2667001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3" name="Text Box 23"/>
          <p:cNvSpPr txBox="1">
            <a:spLocks noChangeArrowheads="1"/>
          </p:cNvSpPr>
          <p:nvPr/>
        </p:nvSpPr>
        <p:spPr bwMode="auto">
          <a:xfrm>
            <a:off x="2651126" y="4689475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8134" name="Text Box 24"/>
          <p:cNvSpPr txBox="1">
            <a:spLocks noChangeArrowheads="1"/>
          </p:cNvSpPr>
          <p:nvPr/>
        </p:nvSpPr>
        <p:spPr bwMode="auto">
          <a:xfrm>
            <a:off x="7848600" y="4724401"/>
            <a:ext cx="213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Filtered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(no change)</a:t>
            </a:r>
          </a:p>
        </p:txBody>
      </p:sp>
      <p:pic>
        <p:nvPicPr>
          <p:cNvPr id="48135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667001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6" name="Text Box 26"/>
          <p:cNvSpPr txBox="1">
            <a:spLocks noChangeArrowheads="1"/>
          </p:cNvSpPr>
          <p:nvPr/>
        </p:nvSpPr>
        <p:spPr bwMode="auto">
          <a:xfrm>
            <a:off x="8991601" y="65532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110070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with linear filters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5410200" y="2971800"/>
            <a:ext cx="1225550" cy="1295400"/>
            <a:chOff x="144" y="144"/>
            <a:chExt cx="1152" cy="1136"/>
          </a:xfrm>
        </p:grpSpPr>
        <p:sp>
          <p:nvSpPr>
            <p:cNvPr id="49160" name="Rectangle 4"/>
            <p:cNvSpPr>
              <a:spLocks noChangeArrowheads="1"/>
            </p:cNvSpPr>
            <p:nvPr/>
          </p:nvSpPr>
          <p:spPr bwMode="auto">
            <a:xfrm>
              <a:off x="912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9161" name="Rectangle 5"/>
            <p:cNvSpPr>
              <a:spLocks noChangeArrowheads="1"/>
            </p:cNvSpPr>
            <p:nvPr/>
          </p:nvSpPr>
          <p:spPr bwMode="auto">
            <a:xfrm>
              <a:off x="528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9162" name="Rectangle 6"/>
            <p:cNvSpPr>
              <a:spLocks noChangeArrowheads="1"/>
            </p:cNvSpPr>
            <p:nvPr/>
          </p:nvSpPr>
          <p:spPr bwMode="auto">
            <a:xfrm>
              <a:off x="144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9163" name="Rectangle 7"/>
            <p:cNvSpPr>
              <a:spLocks noChangeArrowheads="1"/>
            </p:cNvSpPr>
            <p:nvPr/>
          </p:nvSpPr>
          <p:spPr bwMode="auto">
            <a:xfrm>
              <a:off x="912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9164" name="Rectangle 8"/>
            <p:cNvSpPr>
              <a:spLocks noChangeArrowheads="1"/>
            </p:cNvSpPr>
            <p:nvPr/>
          </p:nvSpPr>
          <p:spPr bwMode="auto">
            <a:xfrm>
              <a:off x="528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9165" name="Rectangle 9"/>
            <p:cNvSpPr>
              <a:spLocks noChangeArrowheads="1"/>
            </p:cNvSpPr>
            <p:nvPr/>
          </p:nvSpPr>
          <p:spPr bwMode="auto">
            <a:xfrm>
              <a:off x="144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9166" name="Rectangle 10"/>
            <p:cNvSpPr>
              <a:spLocks noChangeArrowheads="1"/>
            </p:cNvSpPr>
            <p:nvPr/>
          </p:nvSpPr>
          <p:spPr bwMode="auto">
            <a:xfrm>
              <a:off x="912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9167" name="Rectangle 11"/>
            <p:cNvSpPr>
              <a:spLocks noChangeArrowheads="1"/>
            </p:cNvSpPr>
            <p:nvPr/>
          </p:nvSpPr>
          <p:spPr bwMode="auto">
            <a:xfrm>
              <a:off x="528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9168" name="Rectangle 12"/>
            <p:cNvSpPr>
              <a:spLocks noChangeArrowheads="1"/>
            </p:cNvSpPr>
            <p:nvPr/>
          </p:nvSpPr>
          <p:spPr bwMode="auto">
            <a:xfrm>
              <a:off x="144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9169" name="Line 13"/>
            <p:cNvSpPr>
              <a:spLocks noChangeShapeType="1"/>
            </p:cNvSpPr>
            <p:nvPr/>
          </p:nvSpPr>
          <p:spPr bwMode="auto">
            <a:xfrm>
              <a:off x="144" y="14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70" name="Line 14"/>
            <p:cNvSpPr>
              <a:spLocks noChangeShapeType="1"/>
            </p:cNvSpPr>
            <p:nvPr/>
          </p:nvSpPr>
          <p:spPr bwMode="auto">
            <a:xfrm>
              <a:off x="144" y="5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71" name="Line 15"/>
            <p:cNvSpPr>
              <a:spLocks noChangeShapeType="1"/>
            </p:cNvSpPr>
            <p:nvPr/>
          </p:nvSpPr>
          <p:spPr bwMode="auto">
            <a:xfrm>
              <a:off x="144" y="9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72" name="Line 16"/>
            <p:cNvSpPr>
              <a:spLocks noChangeShapeType="1"/>
            </p:cNvSpPr>
            <p:nvPr/>
          </p:nvSpPr>
          <p:spPr bwMode="auto">
            <a:xfrm>
              <a:off x="144" y="1280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73" name="Line 17"/>
            <p:cNvSpPr>
              <a:spLocks noChangeShapeType="1"/>
            </p:cNvSpPr>
            <p:nvPr/>
          </p:nvSpPr>
          <p:spPr bwMode="auto">
            <a:xfrm>
              <a:off x="144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74" name="Line 18"/>
            <p:cNvSpPr>
              <a:spLocks noChangeShapeType="1"/>
            </p:cNvSpPr>
            <p:nvPr/>
          </p:nvSpPr>
          <p:spPr bwMode="auto">
            <a:xfrm>
              <a:off x="528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75" name="Line 19"/>
            <p:cNvSpPr>
              <a:spLocks noChangeShapeType="1"/>
            </p:cNvSpPr>
            <p:nvPr/>
          </p:nvSpPr>
          <p:spPr bwMode="auto">
            <a:xfrm>
              <a:off x="912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76" name="Line 20"/>
            <p:cNvSpPr>
              <a:spLocks noChangeShapeType="1"/>
            </p:cNvSpPr>
            <p:nvPr/>
          </p:nvSpPr>
          <p:spPr bwMode="auto">
            <a:xfrm>
              <a:off x="1296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4915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667001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7" name="Text Box 22"/>
          <p:cNvSpPr txBox="1">
            <a:spLocks noChangeArrowheads="1"/>
          </p:cNvSpPr>
          <p:nvPr/>
        </p:nvSpPr>
        <p:spPr bwMode="auto">
          <a:xfrm>
            <a:off x="2651126" y="4689475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9158" name="Text Box 23"/>
          <p:cNvSpPr txBox="1">
            <a:spLocks noChangeArrowheads="1"/>
          </p:cNvSpPr>
          <p:nvPr/>
        </p:nvSpPr>
        <p:spPr bwMode="auto">
          <a:xfrm>
            <a:off x="8382000" y="2971801"/>
            <a:ext cx="565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9159" name="Text Box 24"/>
          <p:cNvSpPr txBox="1">
            <a:spLocks noChangeArrowheads="1"/>
          </p:cNvSpPr>
          <p:nvPr/>
        </p:nvSpPr>
        <p:spPr bwMode="auto">
          <a:xfrm>
            <a:off x="8991601" y="65532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3741115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with linear filters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5410200" y="2971800"/>
            <a:ext cx="1225550" cy="1295400"/>
            <a:chOff x="144" y="144"/>
            <a:chExt cx="1152" cy="1136"/>
          </a:xfrm>
        </p:grpSpPr>
        <p:sp>
          <p:nvSpPr>
            <p:cNvPr id="50186" name="Rectangle 4"/>
            <p:cNvSpPr>
              <a:spLocks noChangeArrowheads="1"/>
            </p:cNvSpPr>
            <p:nvPr/>
          </p:nvSpPr>
          <p:spPr bwMode="auto">
            <a:xfrm>
              <a:off x="912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0187" name="Rectangle 5"/>
            <p:cNvSpPr>
              <a:spLocks noChangeArrowheads="1"/>
            </p:cNvSpPr>
            <p:nvPr/>
          </p:nvSpPr>
          <p:spPr bwMode="auto">
            <a:xfrm>
              <a:off x="528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0188" name="Rectangle 6"/>
            <p:cNvSpPr>
              <a:spLocks noChangeArrowheads="1"/>
            </p:cNvSpPr>
            <p:nvPr/>
          </p:nvSpPr>
          <p:spPr bwMode="auto">
            <a:xfrm>
              <a:off x="144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0189" name="Rectangle 7"/>
            <p:cNvSpPr>
              <a:spLocks noChangeArrowheads="1"/>
            </p:cNvSpPr>
            <p:nvPr/>
          </p:nvSpPr>
          <p:spPr bwMode="auto">
            <a:xfrm>
              <a:off x="912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190" name="Rectangle 8"/>
            <p:cNvSpPr>
              <a:spLocks noChangeArrowheads="1"/>
            </p:cNvSpPr>
            <p:nvPr/>
          </p:nvSpPr>
          <p:spPr bwMode="auto">
            <a:xfrm>
              <a:off x="528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0191" name="Rectangle 9"/>
            <p:cNvSpPr>
              <a:spLocks noChangeArrowheads="1"/>
            </p:cNvSpPr>
            <p:nvPr/>
          </p:nvSpPr>
          <p:spPr bwMode="auto">
            <a:xfrm>
              <a:off x="144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0192" name="Rectangle 10"/>
            <p:cNvSpPr>
              <a:spLocks noChangeArrowheads="1"/>
            </p:cNvSpPr>
            <p:nvPr/>
          </p:nvSpPr>
          <p:spPr bwMode="auto">
            <a:xfrm>
              <a:off x="912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0193" name="Rectangle 11"/>
            <p:cNvSpPr>
              <a:spLocks noChangeArrowheads="1"/>
            </p:cNvSpPr>
            <p:nvPr/>
          </p:nvSpPr>
          <p:spPr bwMode="auto">
            <a:xfrm>
              <a:off x="528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0194" name="Rectangle 12"/>
            <p:cNvSpPr>
              <a:spLocks noChangeArrowheads="1"/>
            </p:cNvSpPr>
            <p:nvPr/>
          </p:nvSpPr>
          <p:spPr bwMode="auto">
            <a:xfrm>
              <a:off x="144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0195" name="Line 13"/>
            <p:cNvSpPr>
              <a:spLocks noChangeShapeType="1"/>
            </p:cNvSpPr>
            <p:nvPr/>
          </p:nvSpPr>
          <p:spPr bwMode="auto">
            <a:xfrm>
              <a:off x="144" y="14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196" name="Line 14"/>
            <p:cNvSpPr>
              <a:spLocks noChangeShapeType="1"/>
            </p:cNvSpPr>
            <p:nvPr/>
          </p:nvSpPr>
          <p:spPr bwMode="auto">
            <a:xfrm>
              <a:off x="144" y="5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197" name="Line 15"/>
            <p:cNvSpPr>
              <a:spLocks noChangeShapeType="1"/>
            </p:cNvSpPr>
            <p:nvPr/>
          </p:nvSpPr>
          <p:spPr bwMode="auto">
            <a:xfrm>
              <a:off x="144" y="9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198" name="Line 16"/>
            <p:cNvSpPr>
              <a:spLocks noChangeShapeType="1"/>
            </p:cNvSpPr>
            <p:nvPr/>
          </p:nvSpPr>
          <p:spPr bwMode="auto">
            <a:xfrm>
              <a:off x="144" y="1280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199" name="Line 17"/>
            <p:cNvSpPr>
              <a:spLocks noChangeShapeType="1"/>
            </p:cNvSpPr>
            <p:nvPr/>
          </p:nvSpPr>
          <p:spPr bwMode="auto">
            <a:xfrm>
              <a:off x="144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200" name="Line 18"/>
            <p:cNvSpPr>
              <a:spLocks noChangeShapeType="1"/>
            </p:cNvSpPr>
            <p:nvPr/>
          </p:nvSpPr>
          <p:spPr bwMode="auto">
            <a:xfrm>
              <a:off x="528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201" name="Line 19"/>
            <p:cNvSpPr>
              <a:spLocks noChangeShapeType="1"/>
            </p:cNvSpPr>
            <p:nvPr/>
          </p:nvSpPr>
          <p:spPr bwMode="auto">
            <a:xfrm>
              <a:off x="912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202" name="Line 20"/>
            <p:cNvSpPr>
              <a:spLocks noChangeShapeType="1"/>
            </p:cNvSpPr>
            <p:nvPr/>
          </p:nvSpPr>
          <p:spPr bwMode="auto">
            <a:xfrm>
              <a:off x="1296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5018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667001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1" name="Text Box 22"/>
          <p:cNvSpPr txBox="1">
            <a:spLocks noChangeArrowheads="1"/>
          </p:cNvSpPr>
          <p:nvPr/>
        </p:nvSpPr>
        <p:spPr bwMode="auto">
          <a:xfrm>
            <a:off x="2651126" y="4689475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Original</a:t>
            </a:r>
          </a:p>
        </p:txBody>
      </p:sp>
      <p:pic>
        <p:nvPicPr>
          <p:cNvPr id="5018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/>
          <a:stretch>
            <a:fillRect/>
          </a:stretch>
        </p:blipFill>
        <p:spPr bwMode="auto">
          <a:xfrm>
            <a:off x="8001000" y="2667001"/>
            <a:ext cx="18288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Rectangle 24"/>
          <p:cNvSpPr>
            <a:spLocks noChangeArrowheads="1"/>
          </p:cNvSpPr>
          <p:nvPr/>
        </p:nvSpPr>
        <p:spPr bwMode="auto">
          <a:xfrm>
            <a:off x="8001000" y="2667000"/>
            <a:ext cx="19050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84" name="Text Box 25"/>
          <p:cNvSpPr txBox="1">
            <a:spLocks noChangeArrowheads="1"/>
          </p:cNvSpPr>
          <p:nvPr/>
        </p:nvSpPr>
        <p:spPr bwMode="auto">
          <a:xfrm>
            <a:off x="8077200" y="4724401"/>
            <a:ext cx="121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Shifted left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By 1 pixel</a:t>
            </a:r>
          </a:p>
        </p:txBody>
      </p:sp>
      <p:sp>
        <p:nvSpPr>
          <p:cNvPr id="50185" name="Text Box 26"/>
          <p:cNvSpPr txBox="1">
            <a:spLocks noChangeArrowheads="1"/>
          </p:cNvSpPr>
          <p:nvPr/>
        </p:nvSpPr>
        <p:spPr bwMode="auto">
          <a:xfrm>
            <a:off x="8991601" y="65532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536200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with linear filters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590801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193926" y="4613275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Original</a:t>
            </a: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6477000" y="2895600"/>
            <a:ext cx="1371600" cy="1066800"/>
            <a:chOff x="3799" y="2064"/>
            <a:chExt cx="1433" cy="1136"/>
          </a:xfrm>
        </p:grpSpPr>
        <p:grpSp>
          <p:nvGrpSpPr>
            <p:cNvPr id="51228" name="Group 6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51230" name="Rectangle 7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1231" name="Rectangle 8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1232" name="Rectangle 9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1233" name="Rectangle 10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1234" name="Rectangle 11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1235" name="Rectangle 12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1236" name="Rectangle 13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1237" name="Rectangle 14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1238" name="Rectangle 15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1239" name="Line 16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1240" name="Line 17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1241" name="Line 18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1242" name="Line 19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1243" name="Line 20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1244" name="Line 21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1245" name="Line 22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1246" name="Line 23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1229" name="Picture 2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206" name="Group 25"/>
          <p:cNvGrpSpPr>
            <a:grpSpLocks/>
          </p:cNvGrpSpPr>
          <p:nvPr/>
        </p:nvGrpSpPr>
        <p:grpSpPr bwMode="auto">
          <a:xfrm>
            <a:off x="4495800" y="2895600"/>
            <a:ext cx="1149350" cy="1066800"/>
            <a:chOff x="144" y="144"/>
            <a:chExt cx="1152" cy="1136"/>
          </a:xfrm>
        </p:grpSpPr>
        <p:sp>
          <p:nvSpPr>
            <p:cNvPr id="51211" name="Rectangle 26"/>
            <p:cNvSpPr>
              <a:spLocks noChangeArrowheads="1"/>
            </p:cNvSpPr>
            <p:nvPr/>
          </p:nvSpPr>
          <p:spPr bwMode="auto">
            <a:xfrm>
              <a:off x="912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1212" name="Rectangle 27"/>
            <p:cNvSpPr>
              <a:spLocks noChangeArrowheads="1"/>
            </p:cNvSpPr>
            <p:nvPr/>
          </p:nvSpPr>
          <p:spPr bwMode="auto">
            <a:xfrm>
              <a:off x="528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1213" name="Rectangle 28"/>
            <p:cNvSpPr>
              <a:spLocks noChangeArrowheads="1"/>
            </p:cNvSpPr>
            <p:nvPr/>
          </p:nvSpPr>
          <p:spPr bwMode="auto">
            <a:xfrm>
              <a:off x="144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1214" name="Rectangle 29"/>
            <p:cNvSpPr>
              <a:spLocks noChangeArrowheads="1"/>
            </p:cNvSpPr>
            <p:nvPr/>
          </p:nvSpPr>
          <p:spPr bwMode="auto">
            <a:xfrm>
              <a:off x="912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1215" name="Rectangle 30"/>
            <p:cNvSpPr>
              <a:spLocks noChangeArrowheads="1"/>
            </p:cNvSpPr>
            <p:nvPr/>
          </p:nvSpPr>
          <p:spPr bwMode="auto">
            <a:xfrm>
              <a:off x="528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1216" name="Rectangle 31"/>
            <p:cNvSpPr>
              <a:spLocks noChangeArrowheads="1"/>
            </p:cNvSpPr>
            <p:nvPr/>
          </p:nvSpPr>
          <p:spPr bwMode="auto">
            <a:xfrm>
              <a:off x="144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1217" name="Rectangle 32"/>
            <p:cNvSpPr>
              <a:spLocks noChangeArrowheads="1"/>
            </p:cNvSpPr>
            <p:nvPr/>
          </p:nvSpPr>
          <p:spPr bwMode="auto">
            <a:xfrm>
              <a:off x="912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1218" name="Rectangle 33"/>
            <p:cNvSpPr>
              <a:spLocks noChangeArrowheads="1"/>
            </p:cNvSpPr>
            <p:nvPr/>
          </p:nvSpPr>
          <p:spPr bwMode="auto">
            <a:xfrm>
              <a:off x="528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1219" name="Rectangle 34"/>
            <p:cNvSpPr>
              <a:spLocks noChangeArrowheads="1"/>
            </p:cNvSpPr>
            <p:nvPr/>
          </p:nvSpPr>
          <p:spPr bwMode="auto">
            <a:xfrm>
              <a:off x="144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1220" name="Line 35"/>
            <p:cNvSpPr>
              <a:spLocks noChangeShapeType="1"/>
            </p:cNvSpPr>
            <p:nvPr/>
          </p:nvSpPr>
          <p:spPr bwMode="auto">
            <a:xfrm>
              <a:off x="144" y="14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221" name="Line 36"/>
            <p:cNvSpPr>
              <a:spLocks noChangeShapeType="1"/>
            </p:cNvSpPr>
            <p:nvPr/>
          </p:nvSpPr>
          <p:spPr bwMode="auto">
            <a:xfrm>
              <a:off x="144" y="5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222" name="Line 37"/>
            <p:cNvSpPr>
              <a:spLocks noChangeShapeType="1"/>
            </p:cNvSpPr>
            <p:nvPr/>
          </p:nvSpPr>
          <p:spPr bwMode="auto">
            <a:xfrm>
              <a:off x="144" y="9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223" name="Line 38"/>
            <p:cNvSpPr>
              <a:spLocks noChangeShapeType="1"/>
            </p:cNvSpPr>
            <p:nvPr/>
          </p:nvSpPr>
          <p:spPr bwMode="auto">
            <a:xfrm>
              <a:off x="144" y="1280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224" name="Line 39"/>
            <p:cNvSpPr>
              <a:spLocks noChangeShapeType="1"/>
            </p:cNvSpPr>
            <p:nvPr/>
          </p:nvSpPr>
          <p:spPr bwMode="auto">
            <a:xfrm>
              <a:off x="144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225" name="Line 40"/>
            <p:cNvSpPr>
              <a:spLocks noChangeShapeType="1"/>
            </p:cNvSpPr>
            <p:nvPr/>
          </p:nvSpPr>
          <p:spPr bwMode="auto">
            <a:xfrm>
              <a:off x="528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226" name="Line 41"/>
            <p:cNvSpPr>
              <a:spLocks noChangeShapeType="1"/>
            </p:cNvSpPr>
            <p:nvPr/>
          </p:nvSpPr>
          <p:spPr bwMode="auto">
            <a:xfrm>
              <a:off x="912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227" name="Line 42"/>
            <p:cNvSpPr>
              <a:spLocks noChangeShapeType="1"/>
            </p:cNvSpPr>
            <p:nvPr/>
          </p:nvSpPr>
          <p:spPr bwMode="auto">
            <a:xfrm>
              <a:off x="1296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1207" name="Text Box 43"/>
          <p:cNvSpPr txBox="1">
            <a:spLocks noChangeArrowheads="1"/>
          </p:cNvSpPr>
          <p:nvPr/>
        </p:nvSpPr>
        <p:spPr bwMode="auto">
          <a:xfrm>
            <a:off x="5867400" y="2819401"/>
            <a:ext cx="43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1208" name="Text Box 44"/>
          <p:cNvSpPr txBox="1">
            <a:spLocks noChangeArrowheads="1"/>
          </p:cNvSpPr>
          <p:nvPr/>
        </p:nvSpPr>
        <p:spPr bwMode="auto">
          <a:xfrm>
            <a:off x="8991600" y="2895601"/>
            <a:ext cx="565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1209" name="Text Box 45"/>
          <p:cNvSpPr txBox="1">
            <a:spLocks noChangeArrowheads="1"/>
          </p:cNvSpPr>
          <p:nvPr/>
        </p:nvSpPr>
        <p:spPr bwMode="auto">
          <a:xfrm>
            <a:off x="4419600" y="4343400"/>
            <a:ext cx="365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(Note that filter sums to 1)</a:t>
            </a:r>
          </a:p>
        </p:txBody>
      </p:sp>
      <p:sp>
        <p:nvSpPr>
          <p:cNvPr id="51210" name="Text Box 46"/>
          <p:cNvSpPr txBox="1">
            <a:spLocks noChangeArrowheads="1"/>
          </p:cNvSpPr>
          <p:nvPr/>
        </p:nvSpPr>
        <p:spPr bwMode="auto">
          <a:xfrm>
            <a:off x="8991601" y="65532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132377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with linear filters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590801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193926" y="4613275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Original</a:t>
            </a:r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6477000" y="2895600"/>
            <a:ext cx="1371600" cy="1066800"/>
            <a:chOff x="3799" y="2064"/>
            <a:chExt cx="1433" cy="1136"/>
          </a:xfrm>
        </p:grpSpPr>
        <p:grpSp>
          <p:nvGrpSpPr>
            <p:cNvPr id="52252" name="Group 6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52254" name="Rectangle 7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255" name="Rectangle 8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256" name="Rectangle 9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257" name="Rectangle 10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258" name="Rectangle 11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259" name="Rectangle 12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260" name="Rectangle 13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261" name="Rectangle 14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262" name="Rectangle 15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263" name="Line 16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2264" name="Line 17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2265" name="Line 18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2266" name="Line 19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2267" name="Line 20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2268" name="Line 21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2269" name="Line 22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2270" name="Line 23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2253" name="Picture 2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230" name="Group 25"/>
          <p:cNvGrpSpPr>
            <a:grpSpLocks/>
          </p:cNvGrpSpPr>
          <p:nvPr/>
        </p:nvGrpSpPr>
        <p:grpSpPr bwMode="auto">
          <a:xfrm>
            <a:off x="4495800" y="2895600"/>
            <a:ext cx="1149350" cy="1066800"/>
            <a:chOff x="144" y="144"/>
            <a:chExt cx="1152" cy="1136"/>
          </a:xfrm>
        </p:grpSpPr>
        <p:sp>
          <p:nvSpPr>
            <p:cNvPr id="52235" name="Rectangle 26"/>
            <p:cNvSpPr>
              <a:spLocks noChangeArrowheads="1"/>
            </p:cNvSpPr>
            <p:nvPr/>
          </p:nvSpPr>
          <p:spPr bwMode="auto">
            <a:xfrm>
              <a:off x="912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2236" name="Rectangle 27"/>
            <p:cNvSpPr>
              <a:spLocks noChangeArrowheads="1"/>
            </p:cNvSpPr>
            <p:nvPr/>
          </p:nvSpPr>
          <p:spPr bwMode="auto">
            <a:xfrm>
              <a:off x="528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2237" name="Rectangle 28"/>
            <p:cNvSpPr>
              <a:spLocks noChangeArrowheads="1"/>
            </p:cNvSpPr>
            <p:nvPr/>
          </p:nvSpPr>
          <p:spPr bwMode="auto">
            <a:xfrm>
              <a:off x="144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2238" name="Rectangle 29"/>
            <p:cNvSpPr>
              <a:spLocks noChangeArrowheads="1"/>
            </p:cNvSpPr>
            <p:nvPr/>
          </p:nvSpPr>
          <p:spPr bwMode="auto">
            <a:xfrm>
              <a:off x="912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2239" name="Rectangle 30"/>
            <p:cNvSpPr>
              <a:spLocks noChangeArrowheads="1"/>
            </p:cNvSpPr>
            <p:nvPr/>
          </p:nvSpPr>
          <p:spPr bwMode="auto">
            <a:xfrm>
              <a:off x="528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2240" name="Rectangle 31"/>
            <p:cNvSpPr>
              <a:spLocks noChangeArrowheads="1"/>
            </p:cNvSpPr>
            <p:nvPr/>
          </p:nvSpPr>
          <p:spPr bwMode="auto">
            <a:xfrm>
              <a:off x="144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2241" name="Rectangle 32"/>
            <p:cNvSpPr>
              <a:spLocks noChangeArrowheads="1"/>
            </p:cNvSpPr>
            <p:nvPr/>
          </p:nvSpPr>
          <p:spPr bwMode="auto">
            <a:xfrm>
              <a:off x="912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2242" name="Rectangle 33"/>
            <p:cNvSpPr>
              <a:spLocks noChangeArrowheads="1"/>
            </p:cNvSpPr>
            <p:nvPr/>
          </p:nvSpPr>
          <p:spPr bwMode="auto">
            <a:xfrm>
              <a:off x="528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2243" name="Rectangle 34"/>
            <p:cNvSpPr>
              <a:spLocks noChangeArrowheads="1"/>
            </p:cNvSpPr>
            <p:nvPr/>
          </p:nvSpPr>
          <p:spPr bwMode="auto">
            <a:xfrm>
              <a:off x="144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2244" name="Line 35"/>
            <p:cNvSpPr>
              <a:spLocks noChangeShapeType="1"/>
            </p:cNvSpPr>
            <p:nvPr/>
          </p:nvSpPr>
          <p:spPr bwMode="auto">
            <a:xfrm>
              <a:off x="144" y="14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245" name="Line 36"/>
            <p:cNvSpPr>
              <a:spLocks noChangeShapeType="1"/>
            </p:cNvSpPr>
            <p:nvPr/>
          </p:nvSpPr>
          <p:spPr bwMode="auto">
            <a:xfrm>
              <a:off x="144" y="5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246" name="Line 37"/>
            <p:cNvSpPr>
              <a:spLocks noChangeShapeType="1"/>
            </p:cNvSpPr>
            <p:nvPr/>
          </p:nvSpPr>
          <p:spPr bwMode="auto">
            <a:xfrm>
              <a:off x="144" y="9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247" name="Line 38"/>
            <p:cNvSpPr>
              <a:spLocks noChangeShapeType="1"/>
            </p:cNvSpPr>
            <p:nvPr/>
          </p:nvSpPr>
          <p:spPr bwMode="auto">
            <a:xfrm>
              <a:off x="144" y="1280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248" name="Line 39"/>
            <p:cNvSpPr>
              <a:spLocks noChangeShapeType="1"/>
            </p:cNvSpPr>
            <p:nvPr/>
          </p:nvSpPr>
          <p:spPr bwMode="auto">
            <a:xfrm>
              <a:off x="144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249" name="Line 40"/>
            <p:cNvSpPr>
              <a:spLocks noChangeShapeType="1"/>
            </p:cNvSpPr>
            <p:nvPr/>
          </p:nvSpPr>
          <p:spPr bwMode="auto">
            <a:xfrm>
              <a:off x="528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250" name="Line 41"/>
            <p:cNvSpPr>
              <a:spLocks noChangeShapeType="1"/>
            </p:cNvSpPr>
            <p:nvPr/>
          </p:nvSpPr>
          <p:spPr bwMode="auto">
            <a:xfrm>
              <a:off x="912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251" name="Line 42"/>
            <p:cNvSpPr>
              <a:spLocks noChangeShapeType="1"/>
            </p:cNvSpPr>
            <p:nvPr/>
          </p:nvSpPr>
          <p:spPr bwMode="auto">
            <a:xfrm>
              <a:off x="1296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2231" name="Text Box 43"/>
          <p:cNvSpPr txBox="1">
            <a:spLocks noChangeArrowheads="1"/>
          </p:cNvSpPr>
          <p:nvPr/>
        </p:nvSpPr>
        <p:spPr bwMode="auto">
          <a:xfrm>
            <a:off x="5867400" y="2819401"/>
            <a:ext cx="43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2232" name="Text Box 44"/>
          <p:cNvSpPr txBox="1">
            <a:spLocks noChangeArrowheads="1"/>
          </p:cNvSpPr>
          <p:nvPr/>
        </p:nvSpPr>
        <p:spPr bwMode="auto">
          <a:xfrm>
            <a:off x="5943600" y="4724400"/>
            <a:ext cx="441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Sharpening filter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Accentuates differences with local average</a:t>
            </a:r>
          </a:p>
        </p:txBody>
      </p:sp>
      <p:pic>
        <p:nvPicPr>
          <p:cNvPr id="52233" name="Picture 4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2514601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4" name="Text Box 46"/>
          <p:cNvSpPr txBox="1">
            <a:spLocks noChangeArrowheads="1"/>
          </p:cNvSpPr>
          <p:nvPr/>
        </p:nvSpPr>
        <p:spPr bwMode="auto">
          <a:xfrm>
            <a:off x="8991601" y="65532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4024808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3"/>
          <a:stretch>
            <a:fillRect/>
          </a:stretch>
        </p:blipFill>
        <p:spPr bwMode="auto">
          <a:xfrm>
            <a:off x="2286001" y="1676400"/>
            <a:ext cx="7586663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Sharpening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8991601" y="65532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153748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3" y="490888"/>
            <a:ext cx="11617692" cy="61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filters</a:t>
            </a:r>
          </a:p>
        </p:txBody>
      </p:sp>
      <p:grpSp>
        <p:nvGrpSpPr>
          <p:cNvPr id="54275" name="Group 5"/>
          <p:cNvGrpSpPr>
            <a:grpSpLocks noChangeAspect="1"/>
          </p:cNvGrpSpPr>
          <p:nvPr/>
        </p:nvGrpSpPr>
        <p:grpSpPr bwMode="auto">
          <a:xfrm>
            <a:off x="5410200" y="3200400"/>
            <a:ext cx="1390650" cy="1371600"/>
            <a:chOff x="144" y="144"/>
            <a:chExt cx="1152" cy="1136"/>
          </a:xfrm>
        </p:grpSpPr>
        <p:sp>
          <p:nvSpPr>
            <p:cNvPr id="54280" name="Rectangle 6"/>
            <p:cNvSpPr>
              <a:spLocks noChangeArrowheads="1"/>
            </p:cNvSpPr>
            <p:nvPr/>
          </p:nvSpPr>
          <p:spPr bwMode="auto">
            <a:xfrm>
              <a:off x="912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54281" name="Rectangle 7"/>
            <p:cNvSpPr>
              <a:spLocks noChangeArrowheads="1"/>
            </p:cNvSpPr>
            <p:nvPr/>
          </p:nvSpPr>
          <p:spPr bwMode="auto">
            <a:xfrm>
              <a:off x="528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4282" name="Rectangle 8"/>
            <p:cNvSpPr>
              <a:spLocks noChangeArrowheads="1"/>
            </p:cNvSpPr>
            <p:nvPr/>
          </p:nvSpPr>
          <p:spPr bwMode="auto">
            <a:xfrm>
              <a:off x="144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4283" name="Rectangle 9"/>
            <p:cNvSpPr>
              <a:spLocks noChangeArrowheads="1"/>
            </p:cNvSpPr>
            <p:nvPr/>
          </p:nvSpPr>
          <p:spPr bwMode="auto">
            <a:xfrm>
              <a:off x="912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54284" name="Rectangle 10"/>
            <p:cNvSpPr>
              <a:spLocks noChangeArrowheads="1"/>
            </p:cNvSpPr>
            <p:nvPr/>
          </p:nvSpPr>
          <p:spPr bwMode="auto">
            <a:xfrm>
              <a:off x="528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4285" name="Rectangle 11"/>
            <p:cNvSpPr>
              <a:spLocks noChangeArrowheads="1"/>
            </p:cNvSpPr>
            <p:nvPr/>
          </p:nvSpPr>
          <p:spPr bwMode="auto">
            <a:xfrm>
              <a:off x="144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4286" name="Rectangle 12"/>
            <p:cNvSpPr>
              <a:spLocks noChangeArrowheads="1"/>
            </p:cNvSpPr>
            <p:nvPr/>
          </p:nvSpPr>
          <p:spPr bwMode="auto">
            <a:xfrm>
              <a:off x="912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54287" name="Rectangle 13"/>
            <p:cNvSpPr>
              <a:spLocks noChangeArrowheads="1"/>
            </p:cNvSpPr>
            <p:nvPr/>
          </p:nvSpPr>
          <p:spPr bwMode="auto">
            <a:xfrm>
              <a:off x="528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4288" name="Rectangle 14"/>
            <p:cNvSpPr>
              <a:spLocks noChangeArrowheads="1"/>
            </p:cNvSpPr>
            <p:nvPr/>
          </p:nvSpPr>
          <p:spPr bwMode="auto">
            <a:xfrm>
              <a:off x="144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4289" name="Line 15"/>
            <p:cNvSpPr>
              <a:spLocks noChangeShapeType="1"/>
            </p:cNvSpPr>
            <p:nvPr/>
          </p:nvSpPr>
          <p:spPr bwMode="auto">
            <a:xfrm>
              <a:off x="144" y="14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290" name="Line 16"/>
            <p:cNvSpPr>
              <a:spLocks noChangeShapeType="1"/>
            </p:cNvSpPr>
            <p:nvPr/>
          </p:nvSpPr>
          <p:spPr bwMode="auto">
            <a:xfrm>
              <a:off x="144" y="5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291" name="Line 17"/>
            <p:cNvSpPr>
              <a:spLocks noChangeShapeType="1"/>
            </p:cNvSpPr>
            <p:nvPr/>
          </p:nvSpPr>
          <p:spPr bwMode="auto">
            <a:xfrm>
              <a:off x="144" y="9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>
              <a:off x="144" y="1280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293" name="Line 19"/>
            <p:cNvSpPr>
              <a:spLocks noChangeShapeType="1"/>
            </p:cNvSpPr>
            <p:nvPr/>
          </p:nvSpPr>
          <p:spPr bwMode="auto">
            <a:xfrm>
              <a:off x="144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294" name="Line 20"/>
            <p:cNvSpPr>
              <a:spLocks noChangeShapeType="1"/>
            </p:cNvSpPr>
            <p:nvPr/>
          </p:nvSpPr>
          <p:spPr bwMode="auto">
            <a:xfrm>
              <a:off x="528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295" name="Line 21"/>
            <p:cNvSpPr>
              <a:spLocks noChangeShapeType="1"/>
            </p:cNvSpPr>
            <p:nvPr/>
          </p:nvSpPr>
          <p:spPr bwMode="auto">
            <a:xfrm>
              <a:off x="912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296" name="Line 22"/>
            <p:cNvSpPr>
              <a:spLocks noChangeShapeType="1"/>
            </p:cNvSpPr>
            <p:nvPr/>
          </p:nvSpPr>
          <p:spPr bwMode="auto">
            <a:xfrm>
              <a:off x="1296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54276" name="Picture 4" descr="C:\Documents and Settings\Derek Hoiem\My Documents\Classes\Spring10 - Computer Vision\figs\einst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371600"/>
            <a:ext cx="36290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5" descr="C:\Documents and Settings\Derek Hoiem\My Documents\Classes\Spring10 - Computer Vision\figs\einstein_sobel_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6" y="1371600"/>
            <a:ext cx="36290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8001001" y="6019801"/>
            <a:ext cx="2009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Vertical Edge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(absolute value)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02300" y="46482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Sobel</a:t>
            </a:r>
          </a:p>
        </p:txBody>
      </p:sp>
    </p:spTree>
    <p:extLst>
      <p:ext uri="{BB962C8B-B14F-4D97-AF65-F5344CB8AC3E}">
        <p14:creationId xmlns:p14="http://schemas.microsoft.com/office/powerpoint/2010/main" val="15562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filters</a:t>
            </a:r>
          </a:p>
        </p:txBody>
      </p:sp>
      <p:grpSp>
        <p:nvGrpSpPr>
          <p:cNvPr id="55299" name="Group 5"/>
          <p:cNvGrpSpPr>
            <a:grpSpLocks noChangeAspect="1"/>
          </p:cNvGrpSpPr>
          <p:nvPr/>
        </p:nvGrpSpPr>
        <p:grpSpPr bwMode="auto">
          <a:xfrm>
            <a:off x="5410200" y="3211513"/>
            <a:ext cx="1390650" cy="1371600"/>
            <a:chOff x="144" y="144"/>
            <a:chExt cx="1152" cy="1136"/>
          </a:xfrm>
        </p:grpSpPr>
        <p:sp>
          <p:nvSpPr>
            <p:cNvPr id="55304" name="Rectangle 6"/>
            <p:cNvSpPr>
              <a:spLocks noChangeArrowheads="1"/>
            </p:cNvSpPr>
            <p:nvPr/>
          </p:nvSpPr>
          <p:spPr bwMode="auto">
            <a:xfrm>
              <a:off x="912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55305" name="Rectangle 7"/>
            <p:cNvSpPr>
              <a:spLocks noChangeArrowheads="1"/>
            </p:cNvSpPr>
            <p:nvPr/>
          </p:nvSpPr>
          <p:spPr bwMode="auto">
            <a:xfrm>
              <a:off x="528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55306" name="Rectangle 8"/>
            <p:cNvSpPr>
              <a:spLocks noChangeArrowheads="1"/>
            </p:cNvSpPr>
            <p:nvPr/>
          </p:nvSpPr>
          <p:spPr bwMode="auto">
            <a:xfrm>
              <a:off x="144" y="901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55307" name="Rectangle 9"/>
            <p:cNvSpPr>
              <a:spLocks noChangeArrowheads="1"/>
            </p:cNvSpPr>
            <p:nvPr/>
          </p:nvSpPr>
          <p:spPr bwMode="auto">
            <a:xfrm>
              <a:off x="912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5308" name="Rectangle 10"/>
            <p:cNvSpPr>
              <a:spLocks noChangeArrowheads="1"/>
            </p:cNvSpPr>
            <p:nvPr/>
          </p:nvSpPr>
          <p:spPr bwMode="auto">
            <a:xfrm>
              <a:off x="528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5309" name="Rectangle 11"/>
            <p:cNvSpPr>
              <a:spLocks noChangeArrowheads="1"/>
            </p:cNvSpPr>
            <p:nvPr/>
          </p:nvSpPr>
          <p:spPr bwMode="auto">
            <a:xfrm>
              <a:off x="144" y="523"/>
              <a:ext cx="384" cy="37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5310" name="Rectangle 12"/>
            <p:cNvSpPr>
              <a:spLocks noChangeArrowheads="1"/>
            </p:cNvSpPr>
            <p:nvPr/>
          </p:nvSpPr>
          <p:spPr bwMode="auto">
            <a:xfrm>
              <a:off x="912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5311" name="Rectangle 13"/>
            <p:cNvSpPr>
              <a:spLocks noChangeArrowheads="1"/>
            </p:cNvSpPr>
            <p:nvPr/>
          </p:nvSpPr>
          <p:spPr bwMode="auto">
            <a:xfrm>
              <a:off x="528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5312" name="Rectangle 14"/>
            <p:cNvSpPr>
              <a:spLocks noChangeArrowheads="1"/>
            </p:cNvSpPr>
            <p:nvPr/>
          </p:nvSpPr>
          <p:spPr bwMode="auto">
            <a:xfrm>
              <a:off x="144" y="144"/>
              <a:ext cx="384" cy="3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5313" name="Line 15"/>
            <p:cNvSpPr>
              <a:spLocks noChangeShapeType="1"/>
            </p:cNvSpPr>
            <p:nvPr/>
          </p:nvSpPr>
          <p:spPr bwMode="auto">
            <a:xfrm>
              <a:off x="144" y="14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314" name="Line 16"/>
            <p:cNvSpPr>
              <a:spLocks noChangeShapeType="1"/>
            </p:cNvSpPr>
            <p:nvPr/>
          </p:nvSpPr>
          <p:spPr bwMode="auto">
            <a:xfrm>
              <a:off x="144" y="5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144" y="9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144" y="1280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144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528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912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1296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8001001" y="6019801"/>
            <a:ext cx="2009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Horizontal Edge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(absolute value)</a:t>
            </a:r>
          </a:p>
        </p:txBody>
      </p:sp>
      <p:pic>
        <p:nvPicPr>
          <p:cNvPr id="55301" name="Picture 4" descr="C:\Documents and Settings\Derek Hoiem\My Documents\Classes\Spring10 - Computer Vision\figs\einste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371600"/>
            <a:ext cx="36290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7" name="Picture 3" descr="C:\Documents and Settings\Derek Hoiem\My Documents\Classes\Spring10 - Computer Vision\figs\einstein_sobel_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6" y="1371600"/>
            <a:ext cx="36290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702300" y="4659314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Sobel</a:t>
            </a:r>
          </a:p>
        </p:txBody>
      </p:sp>
    </p:spTree>
    <p:extLst>
      <p:ext uri="{BB962C8B-B14F-4D97-AF65-F5344CB8AC3E}">
        <p14:creationId xmlns:p14="http://schemas.microsoft.com/office/powerpoint/2010/main" val="3164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6" y="-575360"/>
            <a:ext cx="11915775" cy="818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775" y="-228600"/>
            <a:ext cx="124015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25" y="-200025"/>
            <a:ext cx="12363450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vs.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Deep learning </a:t>
            </a:r>
            <a:r>
              <a:rPr lang="en-US" dirty="0"/>
              <a:t>(DL) is a machine learning subfield that uses multiple layers for learning data representations</a:t>
            </a:r>
          </a:p>
          <a:p>
            <a:pPr lvl="1"/>
            <a:r>
              <a:rPr lang="en-US" dirty="0"/>
              <a:t>DL is exceptionally effective at learning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Time consuming/feature dimensions</a:t>
            </a:r>
            <a:endParaRPr lang="en-US" dirty="0"/>
          </a:p>
        </p:txBody>
      </p:sp>
      <p:pic>
        <p:nvPicPr>
          <p:cNvPr id="4" name="Picture 3" descr="machine-learning-vs-deep-lear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07" y="2984245"/>
            <a:ext cx="6359987" cy="31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4639"/>
            <a:ext cx="12000593" cy="64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781175"/>
            <a:ext cx="11009746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1841</Words>
  <Application>Microsoft Office PowerPoint</Application>
  <PresentationFormat>Widescreen</PresentationFormat>
  <Paragraphs>1580</Paragraphs>
  <Slides>31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Futura Bk BT</vt:lpstr>
      <vt:lpstr>Palatino Linotype</vt:lpstr>
      <vt:lpstr>Times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 vs. Deep Learning</vt:lpstr>
      <vt:lpstr>PowerPoint Presentation</vt:lpstr>
      <vt:lpstr>PowerPoint Presentation</vt:lpstr>
      <vt:lpstr>First, let’s discuss briefly Image filtering</vt:lpstr>
      <vt:lpstr>Image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with linear filters</vt:lpstr>
      <vt:lpstr>Practice with linear filters</vt:lpstr>
      <vt:lpstr>Practice with linear filters</vt:lpstr>
      <vt:lpstr>Practice with linear filters</vt:lpstr>
      <vt:lpstr>Practice with linear filters</vt:lpstr>
      <vt:lpstr>Practice with linear filters</vt:lpstr>
      <vt:lpstr>Sharpening</vt:lpstr>
      <vt:lpstr>Other filters</vt:lpstr>
      <vt:lpstr>Other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34</cp:revision>
  <dcterms:created xsi:type="dcterms:W3CDTF">2023-09-09T16:57:19Z</dcterms:created>
  <dcterms:modified xsi:type="dcterms:W3CDTF">2024-02-19T16:42:50Z</dcterms:modified>
</cp:coreProperties>
</file>